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7F3E9062_2753AC48.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45"/>
  </p:notesMasterIdLst>
  <p:sldIdLst>
    <p:sldId id="2403" r:id="rId5"/>
    <p:sldId id="2134806624" r:id="rId6"/>
    <p:sldId id="2134806647" r:id="rId7"/>
    <p:sldId id="2134806627" r:id="rId8"/>
    <p:sldId id="2134806646" r:id="rId9"/>
    <p:sldId id="2134806648" r:id="rId10"/>
    <p:sldId id="2134806655" r:id="rId11"/>
    <p:sldId id="2134806632" r:id="rId12"/>
    <p:sldId id="2134806628" r:id="rId13"/>
    <p:sldId id="2134806629" r:id="rId14"/>
    <p:sldId id="2134806637" r:id="rId15"/>
    <p:sldId id="2134806626" r:id="rId16"/>
    <p:sldId id="2134806651" r:id="rId17"/>
    <p:sldId id="2134806665" r:id="rId18"/>
    <p:sldId id="2134806666" r:id="rId19"/>
    <p:sldId id="2134806650" r:id="rId20"/>
    <p:sldId id="2134806652" r:id="rId21"/>
    <p:sldId id="2134806654" r:id="rId22"/>
    <p:sldId id="2134806633" r:id="rId23"/>
    <p:sldId id="2134806631" r:id="rId24"/>
    <p:sldId id="2134806638" r:id="rId25"/>
    <p:sldId id="2134806653" r:id="rId26"/>
    <p:sldId id="312" r:id="rId27"/>
    <p:sldId id="309" r:id="rId28"/>
    <p:sldId id="324" r:id="rId29"/>
    <p:sldId id="313" r:id="rId30"/>
    <p:sldId id="2134806649" r:id="rId31"/>
    <p:sldId id="315" r:id="rId32"/>
    <p:sldId id="2134806657" r:id="rId33"/>
    <p:sldId id="2134806660" r:id="rId34"/>
    <p:sldId id="275" r:id="rId35"/>
    <p:sldId id="2134806667" r:id="rId36"/>
    <p:sldId id="301" r:id="rId37"/>
    <p:sldId id="302" r:id="rId38"/>
    <p:sldId id="303" r:id="rId39"/>
    <p:sldId id="338" r:id="rId40"/>
    <p:sldId id="331" r:id="rId41"/>
    <p:sldId id="260" r:id="rId42"/>
    <p:sldId id="2134806658" r:id="rId43"/>
    <p:sldId id="277" r:id="rId44"/>
  </p:sldIdLst>
  <p:sldSz cx="12192000" cy="6858000"/>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086B08-30C4-3E21-E8AD-FD515CF17224}" name="Turner, Stanford (OST)" initials="ST" userId="S::stanford.turner@ad.dot.gov::f189c3ea-4393-4795-b14b-d1b71f53a4f1" providerId="AD"/>
  <p188:author id="{CD3D351A-DA2F-CDA7-BE9B-545C7D4767F6}" name="Ellison, Ryan (OST)" initials="RE" userId="S::ryan.ellison@ad.dot.gov::24c5dd2a-bf87-4238-913c-34031405ba17" providerId="AD"/>
  <p188:author id="{4BF2D52D-645B-2C0F-C88F-A1ABB37275A5}" name="Creatura, Isabella (OST)" initials="C(" userId="S::isabella.creatura@ad.dot.gov::ad515c5d-0a08-4dd1-9dd3-0e38d2197f74" providerId="AD"/>
  <p188:author id="{70C1DE38-C7CD-44DC-3D27-11F3BF17DA66}" name="Hiraesave, Vijaeth (VOLPE)" initials="H(" userId="S::vijaeth.hiraesave@ad.dot.gov::cc0c346f-90ce-4a21-88d2-3e64448e5d13" providerId="AD"/>
  <p188:author id="{3987A145-F112-6C2F-7644-F1E00500395C}" name="Pence, Jessica" initials="JP" userId="S::Jessica.Pence@ad.dot.gov::1fd46e87-f389-4a0f-adc5-5710bb1a6541" providerId="AD"/>
  <p188:author id="{C4B16A58-E2A6-5EDF-A677-B600F7345389}" name="Riesenberg, Kris (OST)" initials="R(" userId="S::kris.riesenberg@ad.dot.gov::a1bc1eb9-0c9b-4cec-b50c-e636ad8359f8" providerId="AD"/>
  <p188:author id="{472BC35D-E703-D7A9-3410-E51CAF9D81DE}" name="Hiraesave, Vijaeth (VOLPE)" initials="VH" userId="S::Vijaeth.Hiraesave@ad.dot.gov::cc0c346f-90ce-4a21-88d2-3e64448e5d13" providerId="AD"/>
  <p188:author id="{0EDEDF5D-2F94-2571-1B65-FCD105D2D711}" name="Emanuele, Andrew (OST)" initials="E(" userId="S::andrew.emanuele@ad.dot.gov::d54f44aa-ef2c-42c7-a1f8-51ab989640d5" providerId="AD"/>
  <p188:author id="{ADEBFE60-E13D-DD01-122A-8E7E95478FAD}" name="Shelby, Jennifer (Volpe)" initials="S(" userId="S::jennifer.shelby@ad.dot.gov::94b13b56-0683-460b-a624-80fc95728fa2" providerId="AD"/>
  <p188:author id="{E249CC68-9DDF-667F-7C84-4FDDE2779977}" name="Resnick, Brenden (Volpe)" initials="R(" userId="S::brenden.resnick@ad.dot.gov::45b1e2f7-2ceb-4ccf-96d8-d5d19e33aab5" providerId="AD"/>
  <p188:author id="{E9816474-1E6E-48DF-DC05-41CD16CB397D}" name="Berg, Emily (OST)" initials="B(" userId="S::emily.berg@ad.dot.gov::1d672af0-48b0-4351-98f7-6b7897854d19" providerId="AD"/>
  <p188:author id="{33BB8485-3DEB-0ACF-0EFC-66292534DEAF}" name="Zimmerman, Mariia (OST)" initials="ZM(" userId="S::mariia.zimmerman@ad.dot.gov::8ffa6cbd-221c-4ddc-9e5b-99b214cea14c" providerId="AD"/>
  <p188:author id="{844CAE99-0940-5024-AB8B-A0AF5C45BD93}" name="Macon-Ryan, Tameka (FHWA)" initials="M(" userId="S::tameka.maconryan@ad.dot.gov::545d24d0-69ba-4ebf-8a52-cb7c6d819436" providerId="AD"/>
  <p188:author id="{2F32199E-BBF4-9DD9-ECD1-C18BD6E2D018}" name="Resnick, Brenden (Volpe)" initials="BR" userId="S::Brenden.Resnick@ad.dot.gov::45b1e2f7-2ceb-4ccf-96d8-d5d19e33aab5" providerId="AD"/>
  <p188:author id="{0D9268A3-7510-0DBD-9FC5-E69408DCD5B4}" name="Serratos, Gustavo (OST)" initials="GS" userId="S::gustavo.serratos@ad.dot.gov::fff604f6-d676-4fb3-b67c-2f925709d922" providerId="AD"/>
  <p188:author id="{C2059BA3-E847-D1CB-91E7-435479B78AF1}" name="Shelby, Jennifer (Volpe)" initials="JS" userId="S::Jennifer.Shelby@ad.dot.gov::94b13b56-0683-460b-a624-80fc95728fa2" providerId="AD"/>
  <p188:author id="{EB2619B5-23D7-D730-EC05-4AC5DBC5C076}" name="Timmel, Chris (FTA)" initials="T(" userId="S::chris.timmel@ad.dot.gov::06da8c06-875c-4bd0-93eb-d2d3ba184c68" providerId="AD"/>
  <p188:author id="{C71C0FD3-841C-447E-C961-20CE5B726813}" name="Pence, Jessica" initials="PJ" userId="S::jessica.pence@ad.dot.gov::1fd46e87-f389-4a0f-adc5-5710bb1a6541" providerId="AD"/>
  <p188:author id="{5632E0D6-0856-5689-B47A-D24BD15A5B84}" name="Riesenberg, Kris (OST)" initials="RK(" userId="S::Kris.Riesenberg@ad.dot.gov::a1bc1eb9-0c9b-4cec-b50c-e636ad8359f8" providerId="AD"/>
  <p188:author id="{2B3FBDEB-3981-4B15-F2FE-D0371E60805F}" name="Bond, Alexander (OST)" initials="B(" userId="S::alexander.bond@ad.dot.gov::15778879-2b46-4ed9-8577-ec0eb45ab5f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300"/>
    <a:srgbClr val="FFFF00"/>
    <a:srgbClr val="3589A5"/>
    <a:srgbClr val="003A83"/>
    <a:srgbClr val="083A64"/>
    <a:srgbClr val="F0F0F0"/>
    <a:srgbClr val="3D50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58678E-7DF4-4EA0-8D45-4884EA0C8261}" v="28" dt="2026-06-09T14:51:03.329"/>
    <p1510:client id="{35B292AD-84A7-4EC2-8591-1070F67ACBEB}" v="32" dt="2026-06-09T14:50:15.108"/>
    <p1510:client id="{44F4E2FD-619E-4C7E-AB73-9DF88C53560B}" v="10" dt="2026-06-09T14:43:44.689"/>
    <p1510:client id="{53D480B6-138E-86BF-EC7F-07F24BAFBAF3}" v="5" dt="2026-06-08T16:13:09.701"/>
    <p1510:client id="{5E88E2A4-C451-A672-9541-67E1F36145F8}" v="133" dt="2026-06-08T15:45:26.9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416" autoAdjust="0"/>
  </p:normalViewPr>
  <p:slideViewPr>
    <p:cSldViewPr snapToGrid="0">
      <p:cViewPr varScale="1">
        <p:scale>
          <a:sx n="60" d="100"/>
          <a:sy n="60" d="100"/>
        </p:scale>
        <p:origin x="76"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8/10/relationships/authors" Target="authors.xml"/></Relationships>
</file>

<file path=ppt/comments/modernComment_7F3E9062_2753AC48.xml><?xml version="1.0" encoding="utf-8"?>
<p188:cmLst xmlns:a="http://schemas.openxmlformats.org/drawingml/2006/main" xmlns:r="http://schemas.openxmlformats.org/officeDocument/2006/relationships" xmlns:p188="http://schemas.microsoft.com/office/powerpoint/2018/8/main">
  <p188:cm id="{2DFF485D-8F43-4164-8EF9-2C3E58ED4D43}" authorId="{0D9268A3-7510-0DBD-9FC5-E69408DCD5B4}" status="resolved" created="2026-06-01T15:08:23.116" complete="100000">
    <ac:txMkLst xmlns:ac="http://schemas.microsoft.com/office/drawing/2013/main/command">
      <pc:docMk xmlns:pc="http://schemas.microsoft.com/office/powerpoint/2013/main/command"/>
      <pc:sldMk xmlns:pc="http://schemas.microsoft.com/office/powerpoint/2013/main/command" cId="659795016" sldId="2134806626"/>
      <ac:spMk id="3" creationId="{81460869-AAB3-24EC-3CFF-65A30191E58C}"/>
      <ac:txMk cp="8" len="118">
        <ac:context len="505" hash="3266586199"/>
      </ac:txMk>
    </ac:txMkLst>
    <p188:pos x="8655673" y="613594"/>
    <p188:replyLst>
      <p188:reply id="{975B124E-9E39-4C9F-81CC-D2F8667D4789}" authorId="{9D086B08-30C4-3E21-E8AD-FD515CF17224}" created="2026-06-04T16:28:51.323">
        <p188:txBody>
          <a:bodyPr/>
          <a:lstStyle/>
          <a:p>
            <a:r>
              <a:rPr lang="en-US"/>
              <a:t>Addressed</a:t>
            </a:r>
          </a:p>
        </p188:txBody>
      </p188:reply>
    </p188:replyLst>
    <p188:txBody>
      <a:bodyPr/>
      <a:lstStyle/>
      <a:p>
        <a:r>
          <a:rPr lang="en-US"/>
          <a:t>Do we want to say but the Department is prioritizing awarding projects for the full track 1 funds that come in at a 50 non federal match.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01C8E7-3D41-4901-B192-79309504B67B}" type="datetimeFigureOut">
              <a:rPr lang="en-US" smtClean="0"/>
              <a:t>6/9/2026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D6F787-60FE-4542-BEC7-9FA0D52BE42C}" type="slidenum">
              <a:rPr lang="en-US" smtClean="0"/>
              <a:t>‹#›</a:t>
            </a:fld>
            <a:endParaRPr lang="en-US"/>
          </a:p>
        </p:txBody>
      </p:sp>
    </p:spTree>
    <p:extLst>
      <p:ext uri="{BB962C8B-B14F-4D97-AF65-F5344CB8AC3E}">
        <p14:creationId xmlns:p14="http://schemas.microsoft.com/office/powerpoint/2010/main" val="2876666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619E96-089E-46F3-B64D-E8D8D5A95AAA}" type="slidenum">
              <a:rPr lang="en-US" smtClean="0"/>
              <a:t>1</a:t>
            </a:fld>
            <a:endParaRPr lang="en-US"/>
          </a:p>
        </p:txBody>
      </p:sp>
    </p:spTree>
    <p:extLst>
      <p:ext uri="{BB962C8B-B14F-4D97-AF65-F5344CB8AC3E}">
        <p14:creationId xmlns:p14="http://schemas.microsoft.com/office/powerpoint/2010/main" val="2077171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9DCD80-5FBD-425C-ABB1-D08B0560ED8A}" type="slidenum">
              <a:rPr lang="en-US" smtClean="0"/>
              <a:t>28</a:t>
            </a:fld>
            <a:endParaRPr lang="en-US"/>
          </a:p>
        </p:txBody>
      </p:sp>
    </p:spTree>
    <p:extLst>
      <p:ext uri="{BB962C8B-B14F-4D97-AF65-F5344CB8AC3E}">
        <p14:creationId xmlns:p14="http://schemas.microsoft.com/office/powerpoint/2010/main" val="225274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50022-B08A-6B4C-4F41-B5A14B9340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AF43C-8C59-D785-6C00-0AE0315643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E95A05-9EB1-D3D2-E28C-FEE12ED3F25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2929286-7A3F-125D-BF71-249BFFED5C69}"/>
              </a:ext>
            </a:extLst>
          </p:cNvPr>
          <p:cNvSpPr>
            <a:spLocks noGrp="1"/>
          </p:cNvSpPr>
          <p:nvPr>
            <p:ph type="sldNum" sz="quarter" idx="5"/>
          </p:nvPr>
        </p:nvSpPr>
        <p:spPr/>
        <p:txBody>
          <a:bodyPr/>
          <a:lstStyle/>
          <a:p>
            <a:fld id="{179DCD80-5FBD-425C-ABB1-D08B0560ED8A}" type="slidenum">
              <a:rPr lang="en-US" smtClean="0"/>
              <a:t>29</a:t>
            </a:fld>
            <a:endParaRPr lang="en-US"/>
          </a:p>
        </p:txBody>
      </p:sp>
    </p:spTree>
    <p:extLst>
      <p:ext uri="{BB962C8B-B14F-4D97-AF65-F5344CB8AC3E}">
        <p14:creationId xmlns:p14="http://schemas.microsoft.com/office/powerpoint/2010/main" val="1570318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14321-3772-7E4F-84C4-237EF944EF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9F8C85-E196-381B-3FB7-8FDBA00ABA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3F1FFE-B7E6-A97C-DE55-116AC59EB48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A981D75-21B7-ADAC-DD52-49844FB163BE}"/>
              </a:ext>
            </a:extLst>
          </p:cNvPr>
          <p:cNvSpPr>
            <a:spLocks noGrp="1"/>
          </p:cNvSpPr>
          <p:nvPr>
            <p:ph type="sldNum" sz="quarter" idx="5"/>
          </p:nvPr>
        </p:nvSpPr>
        <p:spPr/>
        <p:txBody>
          <a:bodyPr/>
          <a:lstStyle/>
          <a:p>
            <a:fld id="{179DCD80-5FBD-425C-ABB1-D08B0560ED8A}" type="slidenum">
              <a:rPr lang="en-US" smtClean="0"/>
              <a:t>30</a:t>
            </a:fld>
            <a:endParaRPr lang="en-US"/>
          </a:p>
        </p:txBody>
      </p:sp>
    </p:spTree>
    <p:extLst>
      <p:ext uri="{BB962C8B-B14F-4D97-AF65-F5344CB8AC3E}">
        <p14:creationId xmlns:p14="http://schemas.microsoft.com/office/powerpoint/2010/main" val="1768409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9DCD80-5FBD-425C-ABB1-D08B0560ED8A}" type="slidenum">
              <a:rPr lang="en-US" smtClean="0"/>
              <a:t>31</a:t>
            </a:fld>
            <a:endParaRPr lang="en-US"/>
          </a:p>
        </p:txBody>
      </p:sp>
    </p:spTree>
    <p:extLst>
      <p:ext uri="{BB962C8B-B14F-4D97-AF65-F5344CB8AC3E}">
        <p14:creationId xmlns:p14="http://schemas.microsoft.com/office/powerpoint/2010/main" val="1601361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9DCD80-5FBD-425C-ABB1-D08B0560ED8A}" type="slidenum">
              <a:rPr lang="en-US" smtClean="0"/>
              <a:t>33</a:t>
            </a:fld>
            <a:endParaRPr lang="en-US"/>
          </a:p>
        </p:txBody>
      </p:sp>
    </p:spTree>
    <p:extLst>
      <p:ext uri="{BB962C8B-B14F-4D97-AF65-F5344CB8AC3E}">
        <p14:creationId xmlns:p14="http://schemas.microsoft.com/office/powerpoint/2010/main" val="2477735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9DCD80-5FBD-425C-ABB1-D08B0560ED8A}" type="slidenum">
              <a:rPr lang="en-US" smtClean="0"/>
              <a:t>34</a:t>
            </a:fld>
            <a:endParaRPr lang="en-US"/>
          </a:p>
        </p:txBody>
      </p:sp>
    </p:spTree>
    <p:extLst>
      <p:ext uri="{BB962C8B-B14F-4D97-AF65-F5344CB8AC3E}">
        <p14:creationId xmlns:p14="http://schemas.microsoft.com/office/powerpoint/2010/main" val="490682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9DCD80-5FBD-425C-ABB1-D08B0560ED8A}" type="slidenum">
              <a:rPr lang="en-US" smtClean="0"/>
              <a:t>35</a:t>
            </a:fld>
            <a:endParaRPr lang="en-US"/>
          </a:p>
        </p:txBody>
      </p:sp>
    </p:spTree>
    <p:extLst>
      <p:ext uri="{BB962C8B-B14F-4D97-AF65-F5344CB8AC3E}">
        <p14:creationId xmlns:p14="http://schemas.microsoft.com/office/powerpoint/2010/main" val="628601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9DCD80-5FBD-425C-ABB1-D08B0560ED8A}" type="slidenum">
              <a:rPr lang="en-US" smtClean="0"/>
              <a:t>36</a:t>
            </a:fld>
            <a:endParaRPr lang="en-US"/>
          </a:p>
        </p:txBody>
      </p:sp>
    </p:spTree>
    <p:extLst>
      <p:ext uri="{BB962C8B-B14F-4D97-AF65-F5344CB8AC3E}">
        <p14:creationId xmlns:p14="http://schemas.microsoft.com/office/powerpoint/2010/main" val="1683254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9DCD80-5FBD-425C-ABB1-D08B0560ED8A}" type="slidenum">
              <a:rPr lang="en-US" smtClean="0"/>
              <a:t>37</a:t>
            </a:fld>
            <a:endParaRPr lang="en-US"/>
          </a:p>
        </p:txBody>
      </p:sp>
    </p:spTree>
    <p:extLst>
      <p:ext uri="{BB962C8B-B14F-4D97-AF65-F5344CB8AC3E}">
        <p14:creationId xmlns:p14="http://schemas.microsoft.com/office/powerpoint/2010/main" val="3774260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9DCD80-5FBD-425C-ABB1-D08B0560ED8A}" type="slidenum">
              <a:rPr lang="en-US" smtClean="0"/>
              <a:t>38</a:t>
            </a:fld>
            <a:endParaRPr lang="en-US"/>
          </a:p>
        </p:txBody>
      </p:sp>
    </p:spTree>
    <p:extLst>
      <p:ext uri="{BB962C8B-B14F-4D97-AF65-F5344CB8AC3E}">
        <p14:creationId xmlns:p14="http://schemas.microsoft.com/office/powerpoint/2010/main" val="1348834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D6F787-60FE-4542-BEC7-9FA0D52BE42C}" type="slidenum">
              <a:rPr lang="en-US" smtClean="0"/>
              <a:t>6</a:t>
            </a:fld>
            <a:endParaRPr lang="en-US"/>
          </a:p>
        </p:txBody>
      </p:sp>
    </p:spTree>
    <p:extLst>
      <p:ext uri="{BB962C8B-B14F-4D97-AF65-F5344CB8AC3E}">
        <p14:creationId xmlns:p14="http://schemas.microsoft.com/office/powerpoint/2010/main" val="39655928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2D55F-217B-EE6E-A230-1094C4E54B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0F6881-2198-215D-06B1-0D4539467A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F8A63B-8F20-BB59-1DAC-CD7DF5A184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1C2142-CB22-7699-D417-F06E9A4C10FD}"/>
              </a:ext>
            </a:extLst>
          </p:cNvPr>
          <p:cNvSpPr>
            <a:spLocks noGrp="1"/>
          </p:cNvSpPr>
          <p:nvPr>
            <p:ph type="sldNum" sz="quarter" idx="10"/>
          </p:nvPr>
        </p:nvSpPr>
        <p:spPr/>
        <p:txBody>
          <a:bodyPr/>
          <a:lstStyle/>
          <a:p>
            <a:fld id="{179DCD80-5FBD-425C-ABB1-D08B0560ED8A}" type="slidenum">
              <a:rPr lang="en-US" smtClean="0"/>
              <a:t>39</a:t>
            </a:fld>
            <a:endParaRPr lang="en-US"/>
          </a:p>
        </p:txBody>
      </p:sp>
    </p:spTree>
    <p:extLst>
      <p:ext uri="{BB962C8B-B14F-4D97-AF65-F5344CB8AC3E}">
        <p14:creationId xmlns:p14="http://schemas.microsoft.com/office/powerpoint/2010/main" val="1257469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9DCD80-5FBD-425C-ABB1-D08B0560ED8A}" type="slidenum">
              <a:rPr lang="en-US" smtClean="0"/>
              <a:t>40</a:t>
            </a:fld>
            <a:endParaRPr lang="en-US"/>
          </a:p>
        </p:txBody>
      </p:sp>
    </p:spTree>
    <p:extLst>
      <p:ext uri="{BB962C8B-B14F-4D97-AF65-F5344CB8AC3E}">
        <p14:creationId xmlns:p14="http://schemas.microsoft.com/office/powerpoint/2010/main" val="2915733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5B48D-9253-9692-61BC-A07B7899DF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63228D-8E5E-AE35-A625-3CC15911E4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1FA0CF-8FA3-6F15-8D18-246E4F4B24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E74C10-35B2-C404-37D4-A7CAA8AD1EF5}"/>
              </a:ext>
            </a:extLst>
          </p:cNvPr>
          <p:cNvSpPr>
            <a:spLocks noGrp="1"/>
          </p:cNvSpPr>
          <p:nvPr>
            <p:ph type="sldNum" sz="quarter" idx="5"/>
          </p:nvPr>
        </p:nvSpPr>
        <p:spPr/>
        <p:txBody>
          <a:bodyPr/>
          <a:lstStyle/>
          <a:p>
            <a:fld id="{0DD6F787-60FE-4542-BEC7-9FA0D52BE42C}" type="slidenum">
              <a:rPr lang="en-US" smtClean="0"/>
              <a:t>7</a:t>
            </a:fld>
            <a:endParaRPr lang="en-US"/>
          </a:p>
        </p:txBody>
      </p:sp>
    </p:spTree>
    <p:extLst>
      <p:ext uri="{BB962C8B-B14F-4D97-AF65-F5344CB8AC3E}">
        <p14:creationId xmlns:p14="http://schemas.microsoft.com/office/powerpoint/2010/main" val="1836446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D6F787-60FE-4542-BEC7-9FA0D52BE42C}" type="slidenum">
              <a:rPr lang="en-US" smtClean="0"/>
              <a:t>20</a:t>
            </a:fld>
            <a:endParaRPr lang="en-US"/>
          </a:p>
        </p:txBody>
      </p:sp>
    </p:spTree>
    <p:extLst>
      <p:ext uri="{BB962C8B-B14F-4D97-AF65-F5344CB8AC3E}">
        <p14:creationId xmlns:p14="http://schemas.microsoft.com/office/powerpoint/2010/main" val="1831664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9DCD80-5FBD-425C-ABB1-D08B0560ED8A}" type="slidenum">
              <a:rPr lang="en-US" smtClean="0"/>
              <a:t>21</a:t>
            </a:fld>
            <a:endParaRPr lang="en-US"/>
          </a:p>
        </p:txBody>
      </p:sp>
    </p:spTree>
    <p:extLst>
      <p:ext uri="{BB962C8B-B14F-4D97-AF65-F5344CB8AC3E}">
        <p14:creationId xmlns:p14="http://schemas.microsoft.com/office/powerpoint/2010/main" val="1440287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179DCD80-5FBD-425C-ABB1-D08B0560ED8A}" type="slidenum">
              <a:rPr lang="en-US" smtClean="0"/>
              <a:t>23</a:t>
            </a:fld>
            <a:endParaRPr lang="en-US"/>
          </a:p>
        </p:txBody>
      </p:sp>
    </p:spTree>
    <p:extLst>
      <p:ext uri="{BB962C8B-B14F-4D97-AF65-F5344CB8AC3E}">
        <p14:creationId xmlns:p14="http://schemas.microsoft.com/office/powerpoint/2010/main" val="504392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179DCD80-5FBD-425C-ABB1-D08B0560ED8A}" type="slidenum">
              <a:rPr lang="en-US" smtClean="0"/>
              <a:t>24</a:t>
            </a:fld>
            <a:endParaRPr lang="en-US"/>
          </a:p>
        </p:txBody>
      </p:sp>
    </p:spTree>
    <p:extLst>
      <p:ext uri="{BB962C8B-B14F-4D97-AF65-F5344CB8AC3E}">
        <p14:creationId xmlns:p14="http://schemas.microsoft.com/office/powerpoint/2010/main" val="3407885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179DCD80-5FBD-425C-ABB1-D08B0560ED8A}" type="slidenum">
              <a:rPr lang="en-US" smtClean="0"/>
              <a:t>25</a:t>
            </a:fld>
            <a:endParaRPr lang="en-US"/>
          </a:p>
        </p:txBody>
      </p:sp>
    </p:spTree>
    <p:extLst>
      <p:ext uri="{BB962C8B-B14F-4D97-AF65-F5344CB8AC3E}">
        <p14:creationId xmlns:p14="http://schemas.microsoft.com/office/powerpoint/2010/main" val="2140140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9DCD80-5FBD-425C-ABB1-D08B0560ED8A}" type="slidenum">
              <a:rPr lang="en-US" smtClean="0"/>
              <a:t>26</a:t>
            </a:fld>
            <a:endParaRPr lang="en-US"/>
          </a:p>
        </p:txBody>
      </p:sp>
    </p:spTree>
    <p:extLst>
      <p:ext uri="{BB962C8B-B14F-4D97-AF65-F5344CB8AC3E}">
        <p14:creationId xmlns:p14="http://schemas.microsoft.com/office/powerpoint/2010/main" val="17872456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 Imag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4979480" y="3021358"/>
            <a:ext cx="5992587" cy="1261295"/>
          </a:xfrm>
          <a:noFill/>
        </p:spPr>
        <p:txBody>
          <a:bodyPr vert="horz" lIns="180000" tIns="180000" rIns="252000" bIns="180000" rtlCol="0" anchor="t">
            <a:noAutofit/>
          </a:bodyPr>
          <a:lstStyle>
            <a:lvl1pPr algn="l">
              <a:defRPr lang="en-ZA" sz="4000" b="1" spc="-300" dirty="0">
                <a:solidFill>
                  <a:schemeClr val="bg1"/>
                </a:solidFill>
              </a:defRPr>
            </a:lvl1pPr>
          </a:lstStyle>
          <a:p>
            <a:pPr lvl="0" algn="r"/>
            <a:r>
              <a:rPr lang="en-US" noProof="0"/>
              <a:t>Click to edit presentation title</a:t>
            </a:r>
          </a:p>
        </p:txBody>
      </p:sp>
    </p:spTree>
    <p:extLst>
      <p:ext uri="{BB962C8B-B14F-4D97-AF65-F5344CB8AC3E}">
        <p14:creationId xmlns:p14="http://schemas.microsoft.com/office/powerpoint/2010/main" val="979412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Image Layout 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686593"/>
            <a:ext cx="6096000" cy="4652520"/>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642117" y="1695715"/>
            <a:ext cx="5142000" cy="2999427"/>
          </a:xfrm>
        </p:spPr>
        <p:txBody>
          <a:bodyPr anchor="t"/>
          <a:lstStyle>
            <a:lvl1pPr>
              <a:defRPr>
                <a:solidFill>
                  <a:srgbClr val="083A64"/>
                </a:solidFill>
              </a:defRPr>
            </a:lvl1pPr>
            <a:lvl2pPr>
              <a:defRPr>
                <a:solidFill>
                  <a:srgbClr val="083A64"/>
                </a:solidFill>
              </a:defRPr>
            </a:lvl2pPr>
            <a:lvl3pPr>
              <a:defRPr>
                <a:solidFill>
                  <a:srgbClr val="083A64"/>
                </a:solidFill>
              </a:defRPr>
            </a:lvl3pPr>
            <a:lvl4pPr>
              <a:defRPr>
                <a:solidFill>
                  <a:srgbClr val="083A64"/>
                </a:solidFill>
              </a:defRPr>
            </a:lvl4pPr>
            <a:lvl5pPr>
              <a:defRPr>
                <a:solidFill>
                  <a:srgbClr val="083A64"/>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a:xfrm>
            <a:off x="11760000" y="6371351"/>
            <a:ext cx="432000" cy="432000"/>
          </a:xfrm>
          <a:prstGeom prst="rect">
            <a:avLst/>
          </a:prstGeom>
          <a:noFill/>
        </p:spPr>
        <p:txBody>
          <a:bodyPr/>
          <a:lstStyle>
            <a:lvl1pPr>
              <a:defRPr>
                <a:solidFill>
                  <a:schemeClr val="accent1">
                    <a:lumMod val="75000"/>
                  </a:schemeClr>
                </a:solidFill>
              </a:defRPr>
            </a:lvl1pPr>
          </a:lstStyle>
          <a:p>
            <a:fld id="{330EA680-D336-4FF7-8B7A-9848BB0A1C32}" type="slidenum">
              <a:rPr lang="en-US" smtClean="0"/>
              <a:t>‹#›</a:t>
            </a:fld>
            <a:endParaRPr lang="en-US"/>
          </a:p>
        </p:txBody>
      </p:sp>
      <p:sp>
        <p:nvSpPr>
          <p:cNvPr id="8"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647138" y="1128588"/>
            <a:ext cx="10757364" cy="429965"/>
          </a:xfrm>
        </p:spPr>
        <p:txBody>
          <a:bodyPr/>
          <a:lstStyle>
            <a:lvl1pPr marL="0" indent="0">
              <a:buNone/>
              <a:defRPr/>
            </a:lvl1pPr>
            <a:lvl2pPr marL="266693" indent="0">
              <a:buNone/>
              <a:defRPr/>
            </a:lvl2pPr>
            <a:lvl3pPr marL="542912" indent="0">
              <a:buNone/>
              <a:defRPr/>
            </a:lvl3pPr>
            <a:lvl4pPr marL="809605" indent="0">
              <a:buNone/>
              <a:defRPr/>
            </a:lvl4pPr>
            <a:lvl5pPr marL="1076298" indent="0">
              <a:buNone/>
              <a:defRPr/>
            </a:lvl5pPr>
          </a:lstStyle>
          <a:p>
            <a:pPr lvl="0"/>
            <a:r>
              <a:rPr lang="en-US" noProof="0"/>
              <a:t>Subtitle</a:t>
            </a:r>
          </a:p>
        </p:txBody>
      </p:sp>
      <p:sp>
        <p:nvSpPr>
          <p:cNvPr id="10"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a:xfrm>
            <a:off x="617589" y="6439823"/>
            <a:ext cx="5664000" cy="295063"/>
          </a:xfrm>
        </p:spPr>
        <p:txBody>
          <a:bodyPr/>
          <a:lstStyle/>
          <a:p>
            <a:endParaRPr lang="en-US"/>
          </a:p>
        </p:txBody>
      </p:sp>
      <p:sp>
        <p:nvSpPr>
          <p:cNvPr id="11"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608725" y="480987"/>
            <a:ext cx="9565948" cy="432000"/>
          </a:xfrm>
        </p:spPr>
        <p:txBody>
          <a:bodyPr/>
          <a:lstStyle>
            <a:lvl1pPr>
              <a:defRPr>
                <a:solidFill>
                  <a:srgbClr val="083A64"/>
                </a:solidFill>
              </a:defRPr>
            </a:lvl1pPr>
          </a:lstStyle>
          <a:p>
            <a:r>
              <a:rPr lang="en-US" noProof="0"/>
              <a:t>Click to edit page title</a:t>
            </a:r>
          </a:p>
        </p:txBody>
      </p:sp>
    </p:spTree>
    <p:extLst>
      <p:ext uri="{BB962C8B-B14F-4D97-AF65-F5344CB8AC3E}">
        <p14:creationId xmlns:p14="http://schemas.microsoft.com/office/powerpoint/2010/main" val="3500075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hank You">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58200" y="2798355"/>
            <a:ext cx="3733800" cy="1013684"/>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Thank You</a:t>
            </a:r>
          </a:p>
        </p:txBody>
      </p:sp>
      <p:sp>
        <p:nvSpPr>
          <p:cNvPr id="9" name="Text Placeholder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458206" y="3957705"/>
            <a:ext cx="2910343" cy="316800"/>
          </a:xfrm>
          <a:solidFill>
            <a:schemeClr val="tx1">
              <a:lumMod val="75000"/>
              <a:lumOff val="25000"/>
            </a:schemeClr>
          </a:solidFill>
        </p:spPr>
        <p:txBody>
          <a:bodyPr rIns="72000" anchor="ctr"/>
          <a:lstStyle>
            <a:lvl1pPr marL="0" indent="0" algn="r">
              <a:buNone/>
              <a:defRPr>
                <a:solidFill>
                  <a:schemeClr val="bg1"/>
                </a:solidFill>
              </a:defRPr>
            </a:lvl1pPr>
            <a:lvl2pPr marL="266693" indent="0">
              <a:buNone/>
              <a:defRPr/>
            </a:lvl2pPr>
            <a:lvl3pPr marL="542912" indent="0">
              <a:buNone/>
              <a:defRPr/>
            </a:lvl3pPr>
            <a:lvl4pPr marL="809605" indent="0">
              <a:buNone/>
              <a:defRPr/>
            </a:lvl4pPr>
            <a:lvl5pPr marL="1076298" indent="0">
              <a:buNone/>
              <a:defRPr/>
            </a:lvl5pPr>
          </a:lstStyle>
          <a:p>
            <a:pPr lvl="0"/>
            <a:r>
              <a:rPr lang="en-US" noProof="0"/>
              <a:t>Full Name</a:t>
            </a:r>
          </a:p>
        </p:txBody>
      </p:sp>
      <p:sp>
        <p:nvSpPr>
          <p:cNvPr id="10" name="Text Placeholder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8206" y="4306723"/>
            <a:ext cx="2910343" cy="316800"/>
          </a:xfrm>
          <a:solidFill>
            <a:schemeClr val="tx1">
              <a:lumMod val="75000"/>
              <a:lumOff val="25000"/>
            </a:schemeClr>
          </a:solidFill>
        </p:spPr>
        <p:txBody>
          <a:bodyPr rIns="72000" anchor="ctr"/>
          <a:lstStyle>
            <a:lvl1pPr marL="0" indent="0" algn="r">
              <a:buNone/>
              <a:defRPr>
                <a:solidFill>
                  <a:schemeClr val="bg1"/>
                </a:solidFill>
              </a:defRPr>
            </a:lvl1pPr>
            <a:lvl2pPr marL="266693" indent="0">
              <a:buNone/>
              <a:defRPr/>
            </a:lvl2pPr>
            <a:lvl3pPr marL="542912" indent="0">
              <a:buNone/>
              <a:defRPr/>
            </a:lvl3pPr>
            <a:lvl4pPr marL="809605" indent="0">
              <a:buNone/>
              <a:defRPr/>
            </a:lvl4pPr>
            <a:lvl5pPr marL="1076298" indent="0">
              <a:buNone/>
              <a:defRPr/>
            </a:lvl5pPr>
          </a:lstStyle>
          <a:p>
            <a:pPr lvl="0"/>
            <a:r>
              <a:rPr lang="en-US" noProof="0"/>
              <a:t>Phone Number</a:t>
            </a:r>
          </a:p>
        </p:txBody>
      </p:sp>
      <p:sp>
        <p:nvSpPr>
          <p:cNvPr id="11" name="Text Placeholder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6" y="4655739"/>
            <a:ext cx="2910343" cy="316800"/>
          </a:xfrm>
          <a:solidFill>
            <a:schemeClr val="tx1">
              <a:lumMod val="75000"/>
              <a:lumOff val="25000"/>
            </a:schemeClr>
          </a:solidFill>
        </p:spPr>
        <p:txBody>
          <a:bodyPr rIns="72000" anchor="ctr"/>
          <a:lstStyle>
            <a:lvl1pPr marL="0" indent="0" algn="r">
              <a:buNone/>
              <a:defRPr>
                <a:solidFill>
                  <a:schemeClr val="bg1"/>
                </a:solidFill>
              </a:defRPr>
            </a:lvl1pPr>
            <a:lvl2pPr marL="266693" indent="0">
              <a:buNone/>
              <a:defRPr/>
            </a:lvl2pPr>
            <a:lvl3pPr marL="542912" indent="0">
              <a:buNone/>
              <a:defRPr/>
            </a:lvl3pPr>
            <a:lvl4pPr marL="809605" indent="0">
              <a:buNone/>
              <a:defRPr/>
            </a:lvl4pPr>
            <a:lvl5pPr marL="1076298" indent="0">
              <a:buNone/>
              <a:defRPr/>
            </a:lvl5pPr>
          </a:lstStyle>
          <a:p>
            <a:pPr lvl="0"/>
            <a:r>
              <a:rPr lang="en-US" noProof="0"/>
              <a:t>Email or Social Media Handle</a:t>
            </a:r>
          </a:p>
        </p:txBody>
      </p:sp>
      <p:sp>
        <p:nvSpPr>
          <p:cNvPr id="12" name="Text Placeholder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6" y="5004756"/>
            <a:ext cx="2910343" cy="316800"/>
          </a:xfrm>
          <a:solidFill>
            <a:schemeClr val="tx1">
              <a:lumMod val="75000"/>
              <a:lumOff val="25000"/>
            </a:schemeClr>
          </a:solidFill>
        </p:spPr>
        <p:txBody>
          <a:bodyPr rIns="72000" anchor="ctr"/>
          <a:lstStyle>
            <a:lvl1pPr marL="0" indent="0" algn="r">
              <a:buNone/>
              <a:defRPr>
                <a:solidFill>
                  <a:schemeClr val="bg1"/>
                </a:solidFill>
              </a:defRPr>
            </a:lvl1pPr>
            <a:lvl2pPr marL="266693" indent="0">
              <a:buNone/>
              <a:defRPr/>
            </a:lvl2pPr>
            <a:lvl3pPr marL="542912" indent="0">
              <a:buNone/>
              <a:defRPr/>
            </a:lvl3pPr>
            <a:lvl4pPr marL="809605" indent="0">
              <a:buNone/>
              <a:defRPr/>
            </a:lvl4pPr>
            <a:lvl5pPr marL="1076298" indent="0">
              <a:buNone/>
              <a:defRPr/>
            </a:lvl5pPr>
          </a:lstStyle>
          <a:p>
            <a:pPr lvl="0"/>
            <a:r>
              <a:rPr lang="en-US" noProof="0"/>
              <a:t>Company Website</a:t>
            </a:r>
          </a:p>
        </p:txBody>
      </p:sp>
    </p:spTree>
    <p:extLst>
      <p:ext uri="{BB962C8B-B14F-4D97-AF65-F5344CB8AC3E}">
        <p14:creationId xmlns:p14="http://schemas.microsoft.com/office/powerpoint/2010/main" val="2675669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Image Layout 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575820"/>
            <a:ext cx="6096000" cy="475482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6504000" y="1575825"/>
            <a:ext cx="5472000" cy="2428351"/>
          </a:xfrm>
        </p:spPr>
        <p:txBody>
          <a:bodyPr/>
          <a:lstStyle>
            <a:lvl1pPr>
              <a:defRPr>
                <a:solidFill>
                  <a:srgbClr val="083A64"/>
                </a:solidFill>
              </a:defRPr>
            </a:lvl1pPr>
            <a:lvl2pPr>
              <a:defRPr>
                <a:solidFill>
                  <a:srgbClr val="083A64"/>
                </a:solidFill>
              </a:defRPr>
            </a:lvl2pPr>
            <a:lvl3pPr>
              <a:defRPr>
                <a:solidFill>
                  <a:srgbClr val="083A64"/>
                </a:solidFill>
              </a:defRPr>
            </a:lvl3pPr>
            <a:lvl4pPr>
              <a:defRPr>
                <a:solidFill>
                  <a:srgbClr val="083A64"/>
                </a:solidFill>
              </a:defRPr>
            </a:lvl4pPr>
            <a:lvl5pPr>
              <a:defRPr>
                <a:solidFill>
                  <a:srgbClr val="083A64"/>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a:xfrm>
            <a:off x="11760000" y="6371351"/>
            <a:ext cx="432000" cy="432000"/>
          </a:xfrm>
          <a:prstGeom prst="rect">
            <a:avLst/>
          </a:prstGeom>
          <a:noFill/>
        </p:spPr>
        <p:txBody>
          <a:bodyPr/>
          <a:lstStyle>
            <a:lvl1pPr>
              <a:defRPr>
                <a:solidFill>
                  <a:schemeClr val="accent1">
                    <a:lumMod val="75000"/>
                  </a:schemeClr>
                </a:solidFill>
              </a:defRPr>
            </a:lvl1pPr>
          </a:lstStyle>
          <a:p>
            <a:fld id="{330EA680-D336-4FF7-8B7A-9848BB0A1C32}" type="slidenum">
              <a:rPr lang="en-US" smtClean="0"/>
              <a:t>‹#›</a:t>
            </a:fld>
            <a:endParaRPr lang="en-US"/>
          </a:p>
        </p:txBody>
      </p:sp>
      <p:sp>
        <p:nvSpPr>
          <p:cNvPr id="10"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647138" y="1128588"/>
            <a:ext cx="10757364" cy="429965"/>
          </a:xfrm>
        </p:spPr>
        <p:txBody>
          <a:bodyPr/>
          <a:lstStyle>
            <a:lvl1pPr marL="0" indent="0">
              <a:buNone/>
              <a:defRPr>
                <a:solidFill>
                  <a:srgbClr val="083A64"/>
                </a:solidFill>
              </a:defRPr>
            </a:lvl1pPr>
            <a:lvl2pPr marL="266693" indent="0">
              <a:buNone/>
              <a:defRPr/>
            </a:lvl2pPr>
            <a:lvl3pPr marL="542912" indent="0">
              <a:buNone/>
              <a:defRPr/>
            </a:lvl3pPr>
            <a:lvl4pPr marL="809605" indent="0">
              <a:buNone/>
              <a:defRPr/>
            </a:lvl4pPr>
            <a:lvl5pPr marL="1076298" indent="0">
              <a:buNone/>
              <a:defRPr/>
            </a:lvl5pPr>
          </a:lstStyle>
          <a:p>
            <a:pPr lvl="0"/>
            <a:r>
              <a:rPr lang="en-US" noProof="0"/>
              <a:t>Subtitle</a:t>
            </a:r>
          </a:p>
        </p:txBody>
      </p:sp>
      <p:sp>
        <p:nvSpPr>
          <p:cNvPr id="11"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a:xfrm>
            <a:off x="617589" y="6439823"/>
            <a:ext cx="5664000" cy="295063"/>
          </a:xfrm>
        </p:spPr>
        <p:txBody>
          <a:bodyPr/>
          <a:lstStyle/>
          <a:p>
            <a:endParaRPr lang="en-US"/>
          </a:p>
        </p:txBody>
      </p:sp>
      <p:sp>
        <p:nvSpPr>
          <p:cNvPr id="1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608725" y="480987"/>
            <a:ext cx="9565948" cy="432000"/>
          </a:xfrm>
        </p:spPr>
        <p:txBody>
          <a:bodyPr/>
          <a:lstStyle>
            <a:lvl1pPr>
              <a:defRPr>
                <a:solidFill>
                  <a:srgbClr val="083A64"/>
                </a:solidFill>
              </a:defRPr>
            </a:lvl1pPr>
          </a:lstStyle>
          <a:p>
            <a:r>
              <a:rPr lang="en-US" noProof="0"/>
              <a:t>Click to edit page title</a:t>
            </a:r>
          </a:p>
        </p:txBody>
      </p:sp>
    </p:spTree>
    <p:extLst>
      <p:ext uri="{BB962C8B-B14F-4D97-AF65-F5344CB8AC3E}">
        <p14:creationId xmlns:p14="http://schemas.microsoft.com/office/powerpoint/2010/main" val="2672103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 with Subtitl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7867C73D-EE16-41D1-B7CE-A35C765E3B8D}"/>
              </a:ext>
            </a:extLst>
          </p:cNvPr>
          <p:cNvSpPr>
            <a:spLocks noGrp="1"/>
          </p:cNvSpPr>
          <p:nvPr>
            <p:ph type="body" sz="quarter" idx="12"/>
          </p:nvPr>
        </p:nvSpPr>
        <p:spPr>
          <a:xfrm>
            <a:off x="6299888" y="1956743"/>
            <a:ext cx="5342384" cy="423450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a:xfrm>
            <a:off x="11760000" y="6371351"/>
            <a:ext cx="432000" cy="432000"/>
          </a:xfrm>
          <a:prstGeom prst="rect">
            <a:avLst/>
          </a:prstGeom>
          <a:noFill/>
        </p:spPr>
        <p:txBody>
          <a:bodyPr/>
          <a:lstStyle>
            <a:lvl1pPr>
              <a:defRPr>
                <a:solidFill>
                  <a:schemeClr val="accent1">
                    <a:lumMod val="75000"/>
                  </a:schemeClr>
                </a:solidFill>
              </a:defRPr>
            </a:lvl1pPr>
          </a:lstStyle>
          <a:p>
            <a:fld id="{330EA680-D336-4FF7-8B7A-9848BB0A1C32}" type="slidenum">
              <a:rPr lang="en-US" smtClean="0"/>
              <a:t>‹#›</a:t>
            </a:fld>
            <a:endParaRPr lang="en-US"/>
          </a:p>
        </p:txBody>
      </p:sp>
      <p:sp>
        <p:nvSpPr>
          <p:cNvPr id="11" name="Text Placeholder 4">
            <a:extLst>
              <a:ext uri="{FF2B5EF4-FFF2-40B4-BE49-F238E27FC236}">
                <a16:creationId xmlns:a16="http://schemas.microsoft.com/office/drawing/2014/main" id="{7867C73D-EE16-41D1-B7CE-A35C765E3B8D}"/>
              </a:ext>
            </a:extLst>
          </p:cNvPr>
          <p:cNvSpPr>
            <a:spLocks noGrp="1"/>
          </p:cNvSpPr>
          <p:nvPr>
            <p:ph type="body" sz="quarter" idx="34"/>
          </p:nvPr>
        </p:nvSpPr>
        <p:spPr>
          <a:xfrm>
            <a:off x="710560" y="1956743"/>
            <a:ext cx="5342384" cy="4234509"/>
          </a:xfrm>
        </p:spPr>
        <p:txBody>
          <a:bodyPr/>
          <a:lstStyle>
            <a:lvl1pPr>
              <a:defRPr>
                <a:solidFill>
                  <a:srgbClr val="083A64"/>
                </a:solidFill>
              </a:defRPr>
            </a:lvl1pPr>
            <a:lvl2pPr>
              <a:defRPr>
                <a:solidFill>
                  <a:srgbClr val="083A64"/>
                </a:solidFill>
              </a:defRPr>
            </a:lvl2pPr>
            <a:lvl3pPr>
              <a:defRPr>
                <a:solidFill>
                  <a:srgbClr val="083A64"/>
                </a:solidFill>
              </a:defRPr>
            </a:lvl3pPr>
            <a:lvl4pPr>
              <a:defRPr>
                <a:solidFill>
                  <a:srgbClr val="083A64"/>
                </a:solidFill>
              </a:defRPr>
            </a:lvl4pPr>
            <a:lvl5pPr>
              <a:defRPr>
                <a:solidFill>
                  <a:srgbClr val="083A64"/>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647138" y="1128588"/>
            <a:ext cx="10757364" cy="429965"/>
          </a:xfrm>
          <a:ln>
            <a:noFill/>
          </a:ln>
        </p:spPr>
        <p:txBody>
          <a:bodyPr/>
          <a:lstStyle>
            <a:lvl1pPr marL="0" indent="0">
              <a:buNone/>
              <a:defRPr/>
            </a:lvl1pPr>
            <a:lvl2pPr marL="266693" indent="0">
              <a:buNone/>
              <a:defRPr/>
            </a:lvl2pPr>
            <a:lvl3pPr marL="542912" indent="0">
              <a:buNone/>
              <a:defRPr/>
            </a:lvl3pPr>
            <a:lvl4pPr marL="809605" indent="0">
              <a:buNone/>
              <a:defRPr/>
            </a:lvl4pPr>
            <a:lvl5pPr marL="1076298" indent="0">
              <a:buNone/>
              <a:defRPr/>
            </a:lvl5pPr>
          </a:lstStyle>
          <a:p>
            <a:pPr lvl="0"/>
            <a:r>
              <a:rPr lang="en-US" noProof="0"/>
              <a:t>Subtitle</a:t>
            </a:r>
          </a:p>
        </p:txBody>
      </p:sp>
      <p:sp>
        <p:nvSpPr>
          <p:cNvPr id="12" name="Footer Placeholder 3">
            <a:extLst>
              <a:ext uri="{FF2B5EF4-FFF2-40B4-BE49-F238E27FC236}">
                <a16:creationId xmlns:a16="http://schemas.microsoft.com/office/drawing/2014/main" id="{E8FE0EB3-0FF4-4285-B9D3-90A5751B7BBF}"/>
              </a:ext>
            </a:extLst>
          </p:cNvPr>
          <p:cNvSpPr txBox="1">
            <a:spLocks/>
          </p:cNvSpPr>
          <p:nvPr/>
        </p:nvSpPr>
        <p:spPr>
          <a:xfrm>
            <a:off x="617589" y="6439823"/>
            <a:ext cx="5664000" cy="295063"/>
          </a:xfrm>
          <a:prstGeom prst="rect">
            <a:avLst/>
          </a:prstGeom>
          <a:noFill/>
        </p:spPr>
        <p:txBody>
          <a:bodyPr vert="horz" lIns="0" tIns="0" rIns="0" bIns="0" rtlCol="0" anchor="ctr"/>
          <a:lstStyle>
            <a:defPPr>
              <a:defRPr lang="en-US"/>
            </a:defPPr>
            <a:lvl1pPr marL="0" algn="l" defTabSz="685800" rtl="0" eaLnBrk="1" latinLnBrk="0" hangingPunct="1">
              <a:defRPr sz="900" kern="1200">
                <a:solidFill>
                  <a:schemeClr val="accent3">
                    <a:lumMod val="5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200"/>
              <a:t>Add a footer</a:t>
            </a:r>
          </a:p>
        </p:txBody>
      </p:sp>
      <p:sp>
        <p:nvSpPr>
          <p:cNvPr id="13"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608725" y="480987"/>
            <a:ext cx="9565948" cy="432000"/>
          </a:xfrm>
        </p:spPr>
        <p:txBody>
          <a:bodyPr/>
          <a:lstStyle>
            <a:lvl1pPr>
              <a:defRPr>
                <a:solidFill>
                  <a:srgbClr val="083A64"/>
                </a:solidFill>
              </a:defRPr>
            </a:lvl1pPr>
          </a:lstStyle>
          <a:p>
            <a:r>
              <a:rPr lang="en-US" noProof="0"/>
              <a:t>Click to edit page title</a:t>
            </a:r>
          </a:p>
        </p:txBody>
      </p:sp>
    </p:spTree>
    <p:extLst>
      <p:ext uri="{BB962C8B-B14F-4D97-AF65-F5344CB8AC3E}">
        <p14:creationId xmlns:p14="http://schemas.microsoft.com/office/powerpoint/2010/main" val="4038583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 Colum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670003" y="1986846"/>
            <a:ext cx="2536739" cy="4324823"/>
          </a:xfrm>
        </p:spPr>
        <p:txBody>
          <a:bodyPr/>
          <a:lstStyle>
            <a:lvl1pPr>
              <a:defRPr>
                <a:solidFill>
                  <a:srgbClr val="083A64"/>
                </a:solidFill>
              </a:defRPr>
            </a:lvl1pPr>
            <a:lvl2pPr>
              <a:defRPr>
                <a:solidFill>
                  <a:srgbClr val="083A64"/>
                </a:solidFill>
              </a:defRPr>
            </a:lvl2pPr>
            <a:lvl3pPr>
              <a:defRPr>
                <a:solidFill>
                  <a:srgbClr val="083A64"/>
                </a:solidFill>
              </a:defRPr>
            </a:lvl3pPr>
            <a:lvl4pPr>
              <a:defRPr>
                <a:solidFill>
                  <a:srgbClr val="083A64"/>
                </a:solidFill>
              </a:defRPr>
            </a:lvl4pPr>
            <a:lvl5pPr>
              <a:defRPr>
                <a:solidFill>
                  <a:srgbClr val="083A64"/>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a:xfrm>
            <a:off x="11760000" y="6371351"/>
            <a:ext cx="432000" cy="432000"/>
          </a:xfrm>
          <a:prstGeom prst="rect">
            <a:avLst/>
          </a:prstGeom>
          <a:noFill/>
        </p:spPr>
        <p:txBody>
          <a:bodyPr/>
          <a:lstStyle>
            <a:lvl1pPr>
              <a:defRPr>
                <a:solidFill>
                  <a:schemeClr val="accent1">
                    <a:lumMod val="75000"/>
                  </a:schemeClr>
                </a:solidFill>
              </a:defRPr>
            </a:lvl1pPr>
          </a:lstStyle>
          <a:p>
            <a:fld id="{330EA680-D336-4FF7-8B7A-9848BB0A1C32}" type="slidenum">
              <a:rPr lang="en-US" smtClean="0"/>
              <a:t>‹#›</a:t>
            </a:fld>
            <a:endParaRPr lang="en-US"/>
          </a:p>
        </p:txBody>
      </p:sp>
      <p:sp>
        <p:nvSpPr>
          <p:cNvPr id="14"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647138" y="1128588"/>
            <a:ext cx="10757364" cy="429965"/>
          </a:xfrm>
        </p:spPr>
        <p:txBody>
          <a:bodyPr/>
          <a:lstStyle>
            <a:lvl1pPr marL="0" indent="0">
              <a:buNone/>
              <a:defRPr>
                <a:solidFill>
                  <a:srgbClr val="083A64"/>
                </a:solidFill>
              </a:defRPr>
            </a:lvl1pPr>
            <a:lvl2pPr marL="266693" indent="0">
              <a:buNone/>
              <a:defRPr/>
            </a:lvl2pPr>
            <a:lvl3pPr marL="542912" indent="0">
              <a:buNone/>
              <a:defRPr/>
            </a:lvl3pPr>
            <a:lvl4pPr marL="809605" indent="0">
              <a:buNone/>
              <a:defRPr/>
            </a:lvl4pPr>
            <a:lvl5pPr marL="1076298" indent="0">
              <a:buNone/>
              <a:defRPr/>
            </a:lvl5pPr>
          </a:lstStyle>
          <a:p>
            <a:pPr lvl="0"/>
            <a:r>
              <a:rPr lang="en-US" noProof="0"/>
              <a:t>Subtitle</a:t>
            </a:r>
          </a:p>
        </p:txBody>
      </p:sp>
      <p:sp>
        <p:nvSpPr>
          <p:cNvPr id="16" name="Footer Placeholder 3">
            <a:extLst>
              <a:ext uri="{FF2B5EF4-FFF2-40B4-BE49-F238E27FC236}">
                <a16:creationId xmlns:a16="http://schemas.microsoft.com/office/drawing/2014/main" id="{E8FE0EB3-0FF4-4285-B9D3-90A5751B7BBF}"/>
              </a:ext>
            </a:extLst>
          </p:cNvPr>
          <p:cNvSpPr>
            <a:spLocks noGrp="1"/>
          </p:cNvSpPr>
          <p:nvPr>
            <p:ph type="ftr" sz="quarter" idx="34"/>
          </p:nvPr>
        </p:nvSpPr>
        <p:spPr>
          <a:xfrm>
            <a:off x="617589" y="6439823"/>
            <a:ext cx="5664000" cy="295063"/>
          </a:xfrm>
        </p:spPr>
        <p:txBody>
          <a:bodyPr/>
          <a:lstStyle/>
          <a:p>
            <a:endParaRPr lang="en-US"/>
          </a:p>
        </p:txBody>
      </p:sp>
      <p:sp>
        <p:nvSpPr>
          <p:cNvPr id="17"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608725" y="480987"/>
            <a:ext cx="9565948" cy="432000"/>
          </a:xfrm>
        </p:spPr>
        <p:txBody>
          <a:bodyPr/>
          <a:lstStyle>
            <a:lvl1pPr>
              <a:defRPr>
                <a:solidFill>
                  <a:srgbClr val="083A64"/>
                </a:solidFill>
              </a:defRPr>
            </a:lvl1pPr>
          </a:lstStyle>
          <a:p>
            <a:r>
              <a:rPr lang="en-US" noProof="0"/>
              <a:t>Click to edit page title</a:t>
            </a:r>
          </a:p>
        </p:txBody>
      </p:sp>
      <p:sp>
        <p:nvSpPr>
          <p:cNvPr id="18" name="Content Placeholder 2">
            <a:extLst>
              <a:ext uri="{FF2B5EF4-FFF2-40B4-BE49-F238E27FC236}">
                <a16:creationId xmlns:a16="http://schemas.microsoft.com/office/drawing/2014/main" id="{B1948E38-8FB0-4E51-A01C-C88794372E50}"/>
              </a:ext>
            </a:extLst>
          </p:cNvPr>
          <p:cNvSpPr>
            <a:spLocks noGrp="1"/>
          </p:cNvSpPr>
          <p:nvPr>
            <p:ph idx="35"/>
          </p:nvPr>
        </p:nvSpPr>
        <p:spPr>
          <a:xfrm>
            <a:off x="3457173" y="1986846"/>
            <a:ext cx="2536739" cy="4324823"/>
          </a:xfrm>
        </p:spPr>
        <p:txBody>
          <a:bodyPr/>
          <a:lstStyle>
            <a:lvl1pPr>
              <a:defRPr>
                <a:solidFill>
                  <a:srgbClr val="083A64"/>
                </a:solidFill>
              </a:defRPr>
            </a:lvl1pPr>
            <a:lvl2pPr>
              <a:defRPr>
                <a:solidFill>
                  <a:srgbClr val="083A64"/>
                </a:solidFill>
              </a:defRPr>
            </a:lvl2pPr>
            <a:lvl3pPr>
              <a:defRPr>
                <a:solidFill>
                  <a:srgbClr val="083A64"/>
                </a:solidFill>
              </a:defRPr>
            </a:lvl3pPr>
            <a:lvl4pPr>
              <a:defRPr>
                <a:solidFill>
                  <a:srgbClr val="083A64"/>
                </a:solidFill>
              </a:defRPr>
            </a:lvl4pPr>
            <a:lvl5pPr>
              <a:defRPr>
                <a:solidFill>
                  <a:srgbClr val="083A64"/>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Content Placeholder 2">
            <a:extLst>
              <a:ext uri="{FF2B5EF4-FFF2-40B4-BE49-F238E27FC236}">
                <a16:creationId xmlns:a16="http://schemas.microsoft.com/office/drawing/2014/main" id="{B1948E38-8FB0-4E51-A01C-C88794372E50}"/>
              </a:ext>
            </a:extLst>
          </p:cNvPr>
          <p:cNvSpPr>
            <a:spLocks noGrp="1"/>
          </p:cNvSpPr>
          <p:nvPr>
            <p:ph idx="36"/>
          </p:nvPr>
        </p:nvSpPr>
        <p:spPr>
          <a:xfrm>
            <a:off x="6259333" y="1986846"/>
            <a:ext cx="2536739" cy="4324823"/>
          </a:xfrm>
        </p:spPr>
        <p:txBody>
          <a:bodyPr/>
          <a:lstStyle>
            <a:lvl1pPr>
              <a:defRPr>
                <a:solidFill>
                  <a:srgbClr val="083A64"/>
                </a:solidFill>
              </a:defRPr>
            </a:lvl1pPr>
            <a:lvl2pPr>
              <a:defRPr>
                <a:solidFill>
                  <a:srgbClr val="083A64"/>
                </a:solidFill>
              </a:defRPr>
            </a:lvl2pPr>
            <a:lvl3pPr>
              <a:defRPr>
                <a:solidFill>
                  <a:srgbClr val="083A64"/>
                </a:solidFill>
              </a:defRPr>
            </a:lvl3pPr>
            <a:lvl4pPr>
              <a:defRPr>
                <a:solidFill>
                  <a:srgbClr val="083A64"/>
                </a:solidFill>
              </a:defRPr>
            </a:lvl4pPr>
            <a:lvl5pPr>
              <a:defRPr>
                <a:solidFill>
                  <a:srgbClr val="083A64"/>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 name="Content Placeholder 2">
            <a:extLst>
              <a:ext uri="{FF2B5EF4-FFF2-40B4-BE49-F238E27FC236}">
                <a16:creationId xmlns:a16="http://schemas.microsoft.com/office/drawing/2014/main" id="{B1948E38-8FB0-4E51-A01C-C88794372E50}"/>
              </a:ext>
            </a:extLst>
          </p:cNvPr>
          <p:cNvSpPr>
            <a:spLocks noGrp="1"/>
          </p:cNvSpPr>
          <p:nvPr>
            <p:ph idx="37"/>
          </p:nvPr>
        </p:nvSpPr>
        <p:spPr>
          <a:xfrm>
            <a:off x="9091460" y="1986846"/>
            <a:ext cx="2536739" cy="4324823"/>
          </a:xfrm>
        </p:spPr>
        <p:txBody>
          <a:bodyPr/>
          <a:lstStyle>
            <a:lvl1pPr>
              <a:defRPr>
                <a:solidFill>
                  <a:srgbClr val="083A64"/>
                </a:solidFill>
              </a:defRPr>
            </a:lvl1pPr>
            <a:lvl2pPr>
              <a:defRPr>
                <a:solidFill>
                  <a:srgbClr val="083A64"/>
                </a:solidFill>
              </a:defRPr>
            </a:lvl2pPr>
            <a:lvl3pPr>
              <a:defRPr>
                <a:solidFill>
                  <a:srgbClr val="083A64"/>
                </a:solidFill>
              </a:defRPr>
            </a:lvl3pPr>
            <a:lvl4pPr>
              <a:defRPr>
                <a:solidFill>
                  <a:srgbClr val="083A64"/>
                </a:solidFill>
              </a:defRPr>
            </a:lvl4pPr>
            <a:lvl5pPr>
              <a:defRPr>
                <a:solidFill>
                  <a:srgbClr val="083A64"/>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67169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EE1E0B79-3CC8-4DCF-8AEC-AC43BC9A3048}"/>
              </a:ext>
            </a:extLst>
          </p:cNvPr>
          <p:cNvSpPr>
            <a:spLocks noGrp="1"/>
          </p:cNvSpPr>
          <p:nvPr>
            <p:ph sz="half" idx="2"/>
          </p:nvPr>
        </p:nvSpPr>
        <p:spPr>
          <a:xfrm>
            <a:off x="6365664" y="1680731"/>
            <a:ext cx="5460115" cy="448968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id="{15546508-E26C-46CD-8939-D20E71BF4ED7}"/>
              </a:ext>
            </a:extLst>
          </p:cNvPr>
          <p:cNvSpPr>
            <a:spLocks noGrp="1"/>
          </p:cNvSpPr>
          <p:nvPr>
            <p:ph sz="half" idx="1"/>
          </p:nvPr>
        </p:nvSpPr>
        <p:spPr>
          <a:xfrm>
            <a:off x="642117" y="1680731"/>
            <a:ext cx="5448115" cy="448968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a:xfrm>
            <a:off x="11760000" y="6371351"/>
            <a:ext cx="432000" cy="432000"/>
          </a:xfrm>
          <a:prstGeom prst="rect">
            <a:avLst/>
          </a:prstGeom>
          <a:noFill/>
        </p:spPr>
        <p:txBody>
          <a:bodyPr/>
          <a:lstStyle>
            <a:lvl1pPr>
              <a:defRPr>
                <a:solidFill>
                  <a:schemeClr val="accent1">
                    <a:lumMod val="75000"/>
                  </a:schemeClr>
                </a:solidFill>
              </a:defRPr>
            </a:lvl1pPr>
          </a:lstStyle>
          <a:p>
            <a:fld id="{330EA680-D336-4FF7-8B7A-9848BB0A1C32}" type="slidenum">
              <a:rPr lang="en-US" smtClean="0"/>
              <a:t>‹#›</a:t>
            </a:fld>
            <a:endParaRPr lang="en-US"/>
          </a:p>
        </p:txBody>
      </p:sp>
      <p:sp>
        <p:nvSpPr>
          <p:cNvPr id="11"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647138" y="1128588"/>
            <a:ext cx="11190847" cy="429965"/>
          </a:xfrm>
        </p:spPr>
        <p:txBody>
          <a:bodyPr/>
          <a:lstStyle>
            <a:lvl1pPr marL="0" indent="0">
              <a:buNone/>
              <a:defRPr/>
            </a:lvl1pPr>
            <a:lvl2pPr marL="266693" indent="0">
              <a:buNone/>
              <a:defRPr/>
            </a:lvl2pPr>
            <a:lvl3pPr marL="542912" indent="0">
              <a:buNone/>
              <a:defRPr/>
            </a:lvl3pPr>
            <a:lvl4pPr marL="809605" indent="0">
              <a:buNone/>
              <a:defRPr/>
            </a:lvl4pPr>
            <a:lvl5pPr marL="1076298" indent="0">
              <a:buNone/>
              <a:defRPr/>
            </a:lvl5pPr>
          </a:lstStyle>
          <a:p>
            <a:pPr lvl="0"/>
            <a:r>
              <a:rPr lang="en-US" noProof="0"/>
              <a:t>Subtitle</a:t>
            </a:r>
          </a:p>
        </p:txBody>
      </p:sp>
      <p:sp>
        <p:nvSpPr>
          <p:cNvPr id="12"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a:xfrm>
            <a:off x="617589" y="6439823"/>
            <a:ext cx="5664000" cy="295063"/>
          </a:xfrm>
        </p:spPr>
        <p:txBody>
          <a:bodyPr/>
          <a:lstStyle/>
          <a:p>
            <a:endParaRPr lang="en-US"/>
          </a:p>
        </p:txBody>
      </p:sp>
      <p:sp>
        <p:nvSpPr>
          <p:cNvPr id="13"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608725" y="480987"/>
            <a:ext cx="9565948" cy="432000"/>
          </a:xfrm>
        </p:spPr>
        <p:txBody>
          <a:bodyPr/>
          <a:lstStyle>
            <a:lvl1pPr>
              <a:defRPr>
                <a:solidFill>
                  <a:srgbClr val="083A64"/>
                </a:solidFill>
              </a:defRPr>
            </a:lvl1pPr>
          </a:lstStyle>
          <a:p>
            <a:r>
              <a:rPr lang="en-US" noProof="0"/>
              <a:t>Click to edit page title</a:t>
            </a:r>
          </a:p>
        </p:txBody>
      </p:sp>
    </p:spTree>
    <p:extLst>
      <p:ext uri="{BB962C8B-B14F-4D97-AF65-F5344CB8AC3E}">
        <p14:creationId xmlns:p14="http://schemas.microsoft.com/office/powerpoint/2010/main" val="100793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85B68CA9-AC4C-4D15-9BA1-A9F1AC5606DA}"/>
              </a:ext>
            </a:extLst>
          </p:cNvPr>
          <p:cNvSpPr>
            <a:spLocks noGrp="1"/>
          </p:cNvSpPr>
          <p:nvPr>
            <p:ph idx="1"/>
          </p:nvPr>
        </p:nvSpPr>
        <p:spPr>
          <a:xfrm>
            <a:off x="4683453" y="2083001"/>
            <a:ext cx="6971184" cy="3785987"/>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3">
            <a:extLst>
              <a:ext uri="{FF2B5EF4-FFF2-40B4-BE49-F238E27FC236}">
                <a16:creationId xmlns:a16="http://schemas.microsoft.com/office/drawing/2014/main" id="{29B24D8A-D8A5-4F57-A260-A4CF75FCB3BD}"/>
              </a:ext>
            </a:extLst>
          </p:cNvPr>
          <p:cNvSpPr>
            <a:spLocks noGrp="1"/>
          </p:cNvSpPr>
          <p:nvPr>
            <p:ph type="body" sz="half" idx="2"/>
          </p:nvPr>
        </p:nvSpPr>
        <p:spPr>
          <a:xfrm>
            <a:off x="657103" y="2057403"/>
            <a:ext cx="360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noProof="0"/>
              <a:t>Click to edit Master text styles</a:t>
            </a:r>
          </a:p>
        </p:txBody>
      </p:sp>
      <p:sp>
        <p:nvSpPr>
          <p:cNvPr id="6"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a:xfrm>
            <a:off x="11760000" y="6371351"/>
            <a:ext cx="432000" cy="432000"/>
          </a:xfrm>
          <a:prstGeom prst="rect">
            <a:avLst/>
          </a:prstGeom>
          <a:noFill/>
        </p:spPr>
        <p:txBody>
          <a:bodyPr/>
          <a:lstStyle>
            <a:lvl1pPr>
              <a:defRPr>
                <a:solidFill>
                  <a:schemeClr val="accent1">
                    <a:lumMod val="75000"/>
                  </a:schemeClr>
                </a:solidFill>
              </a:defRPr>
            </a:lvl1pPr>
          </a:lstStyle>
          <a:p>
            <a:fld id="{330EA680-D336-4FF7-8B7A-9848BB0A1C32}" type="slidenum">
              <a:rPr lang="en-US" smtClean="0"/>
              <a:t>‹#›</a:t>
            </a:fld>
            <a:endParaRPr lang="en-US"/>
          </a:p>
        </p:txBody>
      </p:sp>
      <p:sp>
        <p:nvSpPr>
          <p:cNvPr id="8"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647138" y="1128588"/>
            <a:ext cx="10757364" cy="429965"/>
          </a:xfrm>
        </p:spPr>
        <p:txBody>
          <a:bodyPr/>
          <a:lstStyle>
            <a:lvl1pPr marL="0" indent="0">
              <a:buNone/>
              <a:defRPr/>
            </a:lvl1pPr>
            <a:lvl2pPr marL="266693" indent="0">
              <a:buNone/>
              <a:defRPr/>
            </a:lvl2pPr>
            <a:lvl3pPr marL="542912" indent="0">
              <a:buNone/>
              <a:defRPr/>
            </a:lvl3pPr>
            <a:lvl4pPr marL="809605" indent="0">
              <a:buNone/>
              <a:defRPr/>
            </a:lvl4pPr>
            <a:lvl5pPr marL="1076298" indent="0">
              <a:buNone/>
              <a:defRPr/>
            </a:lvl5pPr>
          </a:lstStyle>
          <a:p>
            <a:pPr lvl="0"/>
            <a:r>
              <a:rPr lang="en-US" noProof="0"/>
              <a:t>Subtitle</a:t>
            </a:r>
          </a:p>
        </p:txBody>
      </p:sp>
      <p:sp>
        <p:nvSpPr>
          <p:cNvPr id="10" name="Footer Placeholder 3">
            <a:extLst>
              <a:ext uri="{FF2B5EF4-FFF2-40B4-BE49-F238E27FC236}">
                <a16:creationId xmlns:a16="http://schemas.microsoft.com/office/drawing/2014/main" id="{E8FE0EB3-0FF4-4285-B9D3-90A5751B7BBF}"/>
              </a:ext>
            </a:extLst>
          </p:cNvPr>
          <p:cNvSpPr txBox="1">
            <a:spLocks/>
          </p:cNvSpPr>
          <p:nvPr/>
        </p:nvSpPr>
        <p:spPr>
          <a:xfrm>
            <a:off x="617589" y="6439823"/>
            <a:ext cx="5664000" cy="295063"/>
          </a:xfrm>
          <a:prstGeom prst="rect">
            <a:avLst/>
          </a:prstGeom>
          <a:noFill/>
        </p:spPr>
        <p:txBody>
          <a:bodyPr vert="horz" lIns="0" tIns="0" rIns="0" bIns="0" rtlCol="0" anchor="ctr"/>
          <a:lstStyle>
            <a:defPPr>
              <a:defRPr lang="en-US"/>
            </a:defPPr>
            <a:lvl1pPr marL="0" algn="l" defTabSz="685800" rtl="0" eaLnBrk="1" latinLnBrk="0" hangingPunct="1">
              <a:defRPr sz="900" kern="1200">
                <a:solidFill>
                  <a:schemeClr val="accent3">
                    <a:lumMod val="5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200"/>
              <a:t>Add a footer</a:t>
            </a:r>
          </a:p>
        </p:txBody>
      </p:sp>
      <p:sp>
        <p:nvSpPr>
          <p:cNvPr id="11"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608725" y="480987"/>
            <a:ext cx="9565948" cy="432000"/>
          </a:xfrm>
        </p:spPr>
        <p:txBody>
          <a:bodyPr/>
          <a:lstStyle>
            <a:lvl1pPr>
              <a:defRPr>
                <a:solidFill>
                  <a:srgbClr val="102C4B"/>
                </a:solidFill>
              </a:defRPr>
            </a:lvl1pPr>
          </a:lstStyle>
          <a:p>
            <a:r>
              <a:rPr lang="en-US" noProof="0"/>
              <a:t>Click to edit page title</a:t>
            </a:r>
          </a:p>
        </p:txBody>
      </p:sp>
    </p:spTree>
    <p:extLst>
      <p:ext uri="{BB962C8B-B14F-4D97-AF65-F5344CB8AC3E}">
        <p14:creationId xmlns:p14="http://schemas.microsoft.com/office/powerpoint/2010/main" val="1024321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2FBF39A8-0BD5-48FD-9993-F595D4F727C1}"/>
              </a:ext>
            </a:extLst>
          </p:cNvPr>
          <p:cNvSpPr>
            <a:spLocks noGrp="1"/>
          </p:cNvSpPr>
          <p:nvPr>
            <p:ph type="pic" idx="1"/>
          </p:nvPr>
        </p:nvSpPr>
        <p:spPr>
          <a:xfrm>
            <a:off x="4564035" y="2068085"/>
            <a:ext cx="7627964" cy="3821449"/>
          </a:xfrm>
        </p:spPr>
        <p:txBody>
          <a:bodyPr/>
          <a:lstStyle>
            <a:lvl1pPr marL="0" indent="0">
              <a:buNone/>
              <a:defRPr sz="2400">
                <a:solidFill>
                  <a:srgbClr val="083A64"/>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noProof="0"/>
              <a:t>Click icon to add picture</a:t>
            </a:r>
          </a:p>
        </p:txBody>
      </p:sp>
      <p:sp>
        <p:nvSpPr>
          <p:cNvPr id="8"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a:xfrm>
            <a:off x="11760000" y="6371351"/>
            <a:ext cx="432000" cy="432000"/>
          </a:xfrm>
          <a:prstGeom prst="rect">
            <a:avLst/>
          </a:prstGeom>
          <a:noFill/>
        </p:spPr>
        <p:txBody>
          <a:bodyPr/>
          <a:lstStyle>
            <a:lvl1pPr>
              <a:defRPr>
                <a:solidFill>
                  <a:schemeClr val="accent1">
                    <a:lumMod val="75000"/>
                  </a:schemeClr>
                </a:solidFill>
              </a:defRPr>
            </a:lvl1pPr>
          </a:lstStyle>
          <a:p>
            <a:fld id="{330EA680-D336-4FF7-8B7A-9848BB0A1C32}" type="slidenum">
              <a:rPr lang="en-US" smtClean="0"/>
              <a:t>‹#›</a:t>
            </a:fld>
            <a:endParaRPr lang="en-US"/>
          </a:p>
        </p:txBody>
      </p:sp>
      <p:sp>
        <p:nvSpPr>
          <p:cNvPr id="11" name="Text Placeholder 3">
            <a:extLst>
              <a:ext uri="{FF2B5EF4-FFF2-40B4-BE49-F238E27FC236}">
                <a16:creationId xmlns:a16="http://schemas.microsoft.com/office/drawing/2014/main" id="{29B24D8A-D8A5-4F57-A260-A4CF75FCB3BD}"/>
              </a:ext>
            </a:extLst>
          </p:cNvPr>
          <p:cNvSpPr>
            <a:spLocks noGrp="1"/>
          </p:cNvSpPr>
          <p:nvPr>
            <p:ph type="body" sz="half" idx="2"/>
          </p:nvPr>
        </p:nvSpPr>
        <p:spPr>
          <a:xfrm>
            <a:off x="597162" y="2057403"/>
            <a:ext cx="360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noProof="0"/>
              <a:t>Click to edit Master text styles</a:t>
            </a:r>
          </a:p>
        </p:txBody>
      </p:sp>
      <p:sp>
        <p:nvSpPr>
          <p:cNvPr id="9"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647138" y="1128588"/>
            <a:ext cx="10757364" cy="429965"/>
          </a:xfrm>
        </p:spPr>
        <p:txBody>
          <a:bodyPr/>
          <a:lstStyle>
            <a:lvl1pPr marL="0" indent="0">
              <a:buNone/>
              <a:defRPr/>
            </a:lvl1pPr>
            <a:lvl2pPr marL="266693" indent="0">
              <a:buNone/>
              <a:defRPr/>
            </a:lvl2pPr>
            <a:lvl3pPr marL="542912" indent="0">
              <a:buNone/>
              <a:defRPr/>
            </a:lvl3pPr>
            <a:lvl4pPr marL="809605" indent="0">
              <a:buNone/>
              <a:defRPr/>
            </a:lvl4pPr>
            <a:lvl5pPr marL="1076298" indent="0">
              <a:buNone/>
              <a:defRPr/>
            </a:lvl5pPr>
          </a:lstStyle>
          <a:p>
            <a:pPr lvl="0"/>
            <a:r>
              <a:rPr lang="en-US" noProof="0"/>
              <a:t>Subtitle</a:t>
            </a:r>
          </a:p>
        </p:txBody>
      </p:sp>
      <p:sp>
        <p:nvSpPr>
          <p:cNvPr id="12" name="Footer Placeholder 3">
            <a:extLst>
              <a:ext uri="{FF2B5EF4-FFF2-40B4-BE49-F238E27FC236}">
                <a16:creationId xmlns:a16="http://schemas.microsoft.com/office/drawing/2014/main" id="{E8FE0EB3-0FF4-4285-B9D3-90A5751B7BBF}"/>
              </a:ext>
            </a:extLst>
          </p:cNvPr>
          <p:cNvSpPr txBox="1">
            <a:spLocks/>
          </p:cNvSpPr>
          <p:nvPr/>
        </p:nvSpPr>
        <p:spPr>
          <a:xfrm>
            <a:off x="617589" y="6439823"/>
            <a:ext cx="5664000" cy="295063"/>
          </a:xfrm>
          <a:prstGeom prst="rect">
            <a:avLst/>
          </a:prstGeom>
          <a:noFill/>
        </p:spPr>
        <p:txBody>
          <a:bodyPr vert="horz" lIns="0" tIns="0" rIns="0" bIns="0" rtlCol="0" anchor="ctr"/>
          <a:lstStyle>
            <a:defPPr>
              <a:defRPr lang="en-US"/>
            </a:defPPr>
            <a:lvl1pPr marL="0" algn="l" defTabSz="685800" rtl="0" eaLnBrk="1" latinLnBrk="0" hangingPunct="1">
              <a:defRPr sz="900" kern="1200">
                <a:solidFill>
                  <a:schemeClr val="accent3">
                    <a:lumMod val="5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200"/>
              <a:t>Add a footer</a:t>
            </a:r>
          </a:p>
        </p:txBody>
      </p:sp>
      <p:sp>
        <p:nvSpPr>
          <p:cNvPr id="13"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608725" y="480987"/>
            <a:ext cx="9565948" cy="432000"/>
          </a:xfrm>
        </p:spPr>
        <p:txBody>
          <a:bodyPr/>
          <a:lstStyle>
            <a:lvl1pPr>
              <a:defRPr>
                <a:solidFill>
                  <a:srgbClr val="083A64"/>
                </a:solidFill>
              </a:defRPr>
            </a:lvl1pPr>
          </a:lstStyle>
          <a:p>
            <a:r>
              <a:rPr lang="en-US" noProof="0"/>
              <a:t>Click to edit page title</a:t>
            </a:r>
          </a:p>
        </p:txBody>
      </p:sp>
    </p:spTree>
    <p:extLst>
      <p:ext uri="{BB962C8B-B14F-4D97-AF65-F5344CB8AC3E}">
        <p14:creationId xmlns:p14="http://schemas.microsoft.com/office/powerpoint/2010/main" val="14490567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Subtitl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a:xfrm>
            <a:off x="11760000" y="6371351"/>
            <a:ext cx="432000" cy="432000"/>
          </a:xfrm>
          <a:prstGeom prst="rect">
            <a:avLst/>
          </a:prstGeom>
          <a:noFill/>
        </p:spPr>
        <p:txBody>
          <a:bodyPr/>
          <a:lstStyle>
            <a:lvl1pPr>
              <a:defRPr>
                <a:solidFill>
                  <a:schemeClr val="accent1">
                    <a:lumMod val="75000"/>
                  </a:schemeClr>
                </a:solidFill>
              </a:defRPr>
            </a:lvl1pPr>
          </a:lstStyle>
          <a:p>
            <a:fld id="{330EA680-D336-4FF7-8B7A-9848BB0A1C32}" type="slidenum">
              <a:rPr lang="en-US" smtClean="0"/>
              <a:t>‹#›</a:t>
            </a:fld>
            <a:endParaRPr lang="en-US"/>
          </a:p>
        </p:txBody>
      </p:sp>
      <p:sp>
        <p:nvSpPr>
          <p:cNvPr id="9"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647138" y="1128588"/>
            <a:ext cx="10757364" cy="429965"/>
          </a:xfrm>
        </p:spPr>
        <p:txBody>
          <a:bodyPr/>
          <a:lstStyle>
            <a:lvl1pPr marL="0" indent="0">
              <a:buNone/>
              <a:defRPr/>
            </a:lvl1pPr>
            <a:lvl2pPr marL="266693" indent="0">
              <a:buNone/>
              <a:defRPr/>
            </a:lvl2pPr>
            <a:lvl3pPr marL="542912" indent="0">
              <a:buNone/>
              <a:defRPr/>
            </a:lvl3pPr>
            <a:lvl4pPr marL="809605" indent="0">
              <a:buNone/>
              <a:defRPr/>
            </a:lvl4pPr>
            <a:lvl5pPr marL="1076298" indent="0">
              <a:buNone/>
              <a:defRPr/>
            </a:lvl5pPr>
          </a:lstStyle>
          <a:p>
            <a:pPr lvl="0"/>
            <a:r>
              <a:rPr lang="en-US" noProof="0"/>
              <a:t>Subtitle</a:t>
            </a:r>
          </a:p>
        </p:txBody>
      </p:sp>
      <p:sp>
        <p:nvSpPr>
          <p:cNvPr id="10"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a:xfrm>
            <a:off x="617589" y="6439823"/>
            <a:ext cx="5664000" cy="295063"/>
          </a:xfrm>
        </p:spPr>
        <p:txBody>
          <a:bodyPr/>
          <a:lstStyle/>
          <a:p>
            <a:endParaRPr lang="en-US"/>
          </a:p>
        </p:txBody>
      </p:sp>
      <p:sp>
        <p:nvSpPr>
          <p:cNvPr id="11"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608725" y="480987"/>
            <a:ext cx="9565948" cy="432000"/>
          </a:xfrm>
        </p:spPr>
        <p:txBody>
          <a:bodyPr/>
          <a:lstStyle>
            <a:lvl1pPr>
              <a:defRPr>
                <a:solidFill>
                  <a:srgbClr val="083A64"/>
                </a:solidFill>
              </a:defRPr>
            </a:lvl1pPr>
          </a:lstStyle>
          <a:p>
            <a:r>
              <a:rPr lang="en-US" noProof="0"/>
              <a:t>Click to edit page title</a:t>
            </a:r>
          </a:p>
        </p:txBody>
      </p:sp>
    </p:spTree>
    <p:extLst>
      <p:ext uri="{BB962C8B-B14F-4D97-AF65-F5344CB8AC3E}">
        <p14:creationId xmlns:p14="http://schemas.microsoft.com/office/powerpoint/2010/main" val="834642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itle Only">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endParaRPr lang="en-US"/>
          </a:p>
        </p:txBody>
      </p:sp>
      <p:sp>
        <p:nvSpPr>
          <p:cNvPr id="6" name="Text Placeholder 5">
            <a:extLst>
              <a:ext uri="{FF2B5EF4-FFF2-40B4-BE49-F238E27FC236}">
                <a16:creationId xmlns:a16="http://schemas.microsoft.com/office/drawing/2014/main" id="{0DB3A426-6D4A-4D91-ACD6-A2C25BAE44E3}"/>
              </a:ext>
            </a:extLst>
          </p:cNvPr>
          <p:cNvSpPr>
            <a:spLocks noGrp="1"/>
          </p:cNvSpPr>
          <p:nvPr>
            <p:ph type="body" sz="quarter" idx="14"/>
          </p:nvPr>
        </p:nvSpPr>
        <p:spPr>
          <a:xfrm>
            <a:off x="1664375" y="2033591"/>
            <a:ext cx="8863263" cy="2790825"/>
          </a:xfrm>
        </p:spPr>
        <p:txBody>
          <a:bodyPr anchor="ctr"/>
          <a:lstStyle>
            <a:lvl1pPr marL="0" indent="0" algn="ctr">
              <a:buNone/>
              <a:defRPr sz="6000"/>
            </a:lvl1pPr>
            <a:lvl2pPr marL="266693" indent="0">
              <a:buNone/>
              <a:defRPr/>
            </a:lvl2pPr>
          </a:lstStyle>
          <a:p>
            <a:pPr lvl="0"/>
            <a:r>
              <a:rPr lang="en-US" noProof="0"/>
              <a:t>Click to edit Master text styles</a:t>
            </a:r>
          </a:p>
        </p:txBody>
      </p:sp>
      <p:sp>
        <p:nvSpPr>
          <p:cNvPr id="7"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a:xfrm>
            <a:off x="11760000" y="6371351"/>
            <a:ext cx="432000" cy="432000"/>
          </a:xfrm>
          <a:prstGeom prst="rect">
            <a:avLst/>
          </a:prstGeom>
          <a:noFill/>
        </p:spPr>
        <p:txBody>
          <a:bodyPr/>
          <a:lstStyle>
            <a:lvl1pPr>
              <a:defRPr>
                <a:solidFill>
                  <a:schemeClr val="accent1">
                    <a:lumMod val="75000"/>
                  </a:schemeClr>
                </a:solidFill>
              </a:defRPr>
            </a:lvl1pPr>
          </a:lstStyle>
          <a:p>
            <a:fld id="{330EA680-D336-4FF7-8B7A-9848BB0A1C32}" type="slidenum">
              <a:rPr lang="en-US" smtClean="0"/>
              <a:t>‹#›</a:t>
            </a:fld>
            <a:endParaRPr lang="en-US"/>
          </a:p>
        </p:txBody>
      </p:sp>
      <p:sp>
        <p:nvSpPr>
          <p:cNvPr id="10"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608725" y="480987"/>
            <a:ext cx="9565948" cy="432000"/>
          </a:xfrm>
        </p:spPr>
        <p:txBody>
          <a:bodyPr/>
          <a:lstStyle>
            <a:lvl1pPr>
              <a:defRPr>
                <a:solidFill>
                  <a:srgbClr val="083A64"/>
                </a:solidFill>
              </a:defRPr>
            </a:lvl1pPr>
          </a:lstStyle>
          <a:p>
            <a:r>
              <a:rPr lang="en-US" noProof="0"/>
              <a:t>Click to edit page title</a:t>
            </a:r>
          </a:p>
        </p:txBody>
      </p:sp>
    </p:spTree>
    <p:extLst>
      <p:ext uri="{BB962C8B-B14F-4D97-AF65-F5344CB8AC3E}">
        <p14:creationId xmlns:p14="http://schemas.microsoft.com/office/powerpoint/2010/main" val="2509338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vider Slide 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835758" y="2820563"/>
            <a:ext cx="5956300" cy="1375536"/>
          </a:xfrm>
          <a:noFill/>
        </p:spPr>
        <p:txBody>
          <a:bodyPr vert="horz" lIns="180000" tIns="180000" rIns="252000" bIns="180000" rtlCol="0" anchor="t">
            <a:noAutofit/>
          </a:bodyPr>
          <a:lstStyle>
            <a:lvl1pPr algn="r">
              <a:defRPr lang="en-ZA" sz="4267" b="1" spc="-300" dirty="0">
                <a:solidFill>
                  <a:schemeClr val="bg1"/>
                </a:solidFill>
              </a:defRPr>
            </a:lvl1pPr>
          </a:lstStyle>
          <a:p>
            <a:pPr lvl="0" algn="r"/>
            <a:r>
              <a:rPr lang="en-US" noProof="0"/>
              <a:t>Click to edit section divider</a:t>
            </a:r>
          </a:p>
        </p:txBody>
      </p:sp>
    </p:spTree>
    <p:extLst>
      <p:ext uri="{BB962C8B-B14F-4D97-AF65-F5344CB8AC3E}">
        <p14:creationId xmlns:p14="http://schemas.microsoft.com/office/powerpoint/2010/main" val="8789155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4"/>
          </p:nvPr>
        </p:nvSpPr>
        <p:spPr>
          <a:xfrm>
            <a:off x="11760000" y="6371351"/>
            <a:ext cx="432000" cy="432000"/>
          </a:xfrm>
          <a:prstGeom prst="rect">
            <a:avLst/>
          </a:prstGeom>
          <a:noFill/>
        </p:spPr>
        <p:txBody>
          <a:bodyPr/>
          <a:lstStyle>
            <a:lvl1pPr>
              <a:defRPr sz="1200">
                <a:solidFill>
                  <a:schemeClr val="accent1">
                    <a:lumMod val="75000"/>
                  </a:schemeClr>
                </a:solidFill>
              </a:defRPr>
            </a:lvl1pPr>
          </a:lstStyle>
          <a:p>
            <a:fld id="{330EA680-D336-4FF7-8B7A-9848BB0A1C32}" type="slidenum">
              <a:rPr lang="en-US" smtClean="0"/>
              <a:t>‹#›</a:t>
            </a:fld>
            <a:endParaRPr lang="en-US"/>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647138" y="1128588"/>
            <a:ext cx="10757364" cy="429965"/>
          </a:xfrm>
        </p:spPr>
        <p:txBody>
          <a:bodyPr/>
          <a:lstStyle>
            <a:lvl1pPr marL="0" indent="0">
              <a:buNone/>
              <a:defRPr/>
            </a:lvl1pPr>
            <a:lvl2pPr marL="266693" indent="0">
              <a:buNone/>
              <a:defRPr/>
            </a:lvl2pPr>
            <a:lvl3pPr marL="542912" indent="0">
              <a:buNone/>
              <a:defRPr/>
            </a:lvl3pPr>
            <a:lvl4pPr marL="809605" indent="0">
              <a:buNone/>
              <a:defRPr/>
            </a:lvl4pPr>
            <a:lvl5pPr marL="1076298" indent="0">
              <a:buNone/>
              <a:defRPr/>
            </a:lvl5pPr>
          </a:lstStyle>
          <a:p>
            <a:pPr lvl="0"/>
            <a:r>
              <a:rPr lang="en-US" noProof="0"/>
              <a:t>Subtitle</a:t>
            </a:r>
          </a:p>
        </p:txBody>
      </p:sp>
      <p:sp>
        <p:nvSpPr>
          <p:cNvPr id="8"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a:xfrm>
            <a:off x="617589" y="6439823"/>
            <a:ext cx="5664000" cy="295063"/>
          </a:xfrm>
        </p:spPr>
        <p:txBody>
          <a:bodyPr/>
          <a:lstStyle/>
          <a:p>
            <a:endParaRPr lang="en-US"/>
          </a:p>
        </p:txBody>
      </p:sp>
      <p:sp>
        <p:nvSpPr>
          <p:cNvPr id="9"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608725" y="480987"/>
            <a:ext cx="9565948" cy="432000"/>
          </a:xfrm>
        </p:spPr>
        <p:txBody>
          <a:bodyPr/>
          <a:lstStyle>
            <a:lvl1pPr>
              <a:defRPr>
                <a:solidFill>
                  <a:srgbClr val="083A64"/>
                </a:solidFill>
              </a:defRPr>
            </a:lvl1pPr>
          </a:lstStyle>
          <a:p>
            <a:r>
              <a:rPr lang="en-US" noProof="0"/>
              <a:t>Click to edit page title</a:t>
            </a:r>
          </a:p>
        </p:txBody>
      </p:sp>
    </p:spTree>
    <p:extLst>
      <p:ext uri="{BB962C8B-B14F-4D97-AF65-F5344CB8AC3E}">
        <p14:creationId xmlns:p14="http://schemas.microsoft.com/office/powerpoint/2010/main" val="8017002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Large Phot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a:xfrm>
            <a:off x="11760000" y="6371351"/>
            <a:ext cx="432000" cy="432000"/>
          </a:xfrm>
          <a:prstGeom prst="rect">
            <a:avLst/>
          </a:prstGeom>
          <a:noFill/>
        </p:spPr>
        <p:txBody>
          <a:bodyPr/>
          <a:lstStyle>
            <a:lvl1pPr>
              <a:defRPr>
                <a:solidFill>
                  <a:schemeClr val="accent1">
                    <a:lumMod val="75000"/>
                  </a:schemeClr>
                </a:solidFill>
              </a:defRPr>
            </a:lvl1pPr>
          </a:lstStyle>
          <a:p>
            <a:fld id="{330EA680-D336-4FF7-8B7A-9848BB0A1C32}" type="slidenum">
              <a:rPr lang="en-US" smtClean="0"/>
              <a:t>‹#›</a:t>
            </a:fld>
            <a:endParaRPr lang="en-US"/>
          </a:p>
        </p:txBody>
      </p:sp>
      <p:sp>
        <p:nvSpPr>
          <p:cNvPr id="8"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647138" y="1128588"/>
            <a:ext cx="10757364" cy="429965"/>
          </a:xfrm>
        </p:spPr>
        <p:txBody>
          <a:bodyPr/>
          <a:lstStyle>
            <a:lvl1pPr marL="0" indent="0">
              <a:buNone/>
              <a:defRPr/>
            </a:lvl1pPr>
            <a:lvl2pPr marL="266693" indent="0">
              <a:buNone/>
              <a:defRPr/>
            </a:lvl2pPr>
            <a:lvl3pPr marL="542912" indent="0">
              <a:buNone/>
              <a:defRPr/>
            </a:lvl3pPr>
            <a:lvl4pPr marL="809605" indent="0">
              <a:buNone/>
              <a:defRPr/>
            </a:lvl4pPr>
            <a:lvl5pPr marL="1076298" indent="0">
              <a:buNone/>
              <a:defRPr/>
            </a:lvl5pPr>
          </a:lstStyle>
          <a:p>
            <a:pPr lvl="0"/>
            <a:r>
              <a:rPr lang="en-US" noProof="0"/>
              <a:t>Subtitle</a:t>
            </a:r>
          </a:p>
        </p:txBody>
      </p:sp>
      <p:sp>
        <p:nvSpPr>
          <p:cNvPr id="9"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a:xfrm>
            <a:off x="617589" y="6439823"/>
            <a:ext cx="5664000" cy="295063"/>
          </a:xfrm>
        </p:spPr>
        <p:txBody>
          <a:bodyPr/>
          <a:lstStyle/>
          <a:p>
            <a:endParaRPr lang="en-US"/>
          </a:p>
        </p:txBody>
      </p:sp>
      <p:sp>
        <p:nvSpPr>
          <p:cNvPr id="10"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608725" y="480987"/>
            <a:ext cx="9565948" cy="432000"/>
          </a:xfrm>
        </p:spPr>
        <p:txBody>
          <a:bodyPr/>
          <a:lstStyle>
            <a:lvl1pPr>
              <a:defRPr>
                <a:solidFill>
                  <a:srgbClr val="083A64"/>
                </a:solidFill>
              </a:defRPr>
            </a:lvl1pPr>
          </a:lstStyle>
          <a:p>
            <a:r>
              <a:rPr lang="en-US" noProof="0"/>
              <a:t>Click to edit page title</a:t>
            </a:r>
          </a:p>
        </p:txBody>
      </p:sp>
    </p:spTree>
    <p:extLst>
      <p:ext uri="{BB962C8B-B14F-4D97-AF65-F5344CB8AC3E}">
        <p14:creationId xmlns:p14="http://schemas.microsoft.com/office/powerpoint/2010/main" val="35539813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3_Large Phot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a:xfrm>
            <a:off x="11760000" y="6371351"/>
            <a:ext cx="432000" cy="432000"/>
          </a:xfrm>
          <a:prstGeom prst="rect">
            <a:avLst/>
          </a:prstGeom>
          <a:noFill/>
        </p:spPr>
        <p:txBody>
          <a:bodyPr/>
          <a:lstStyle>
            <a:lvl1pPr>
              <a:defRPr>
                <a:solidFill>
                  <a:schemeClr val="accent1">
                    <a:lumMod val="75000"/>
                  </a:schemeClr>
                </a:solidFill>
              </a:defRPr>
            </a:lvl1pPr>
          </a:lstStyle>
          <a:p>
            <a:fld id="{330EA680-D336-4FF7-8B7A-9848BB0A1C32}" type="slidenum">
              <a:rPr lang="en-US" smtClean="0"/>
              <a:t>‹#›</a:t>
            </a:fld>
            <a:endParaRPr lang="en-US"/>
          </a:p>
        </p:txBody>
      </p:sp>
      <p:sp>
        <p:nvSpPr>
          <p:cNvPr id="8"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647138" y="1128588"/>
            <a:ext cx="10757364" cy="429965"/>
          </a:xfrm>
        </p:spPr>
        <p:txBody>
          <a:bodyPr/>
          <a:lstStyle>
            <a:lvl1pPr marL="0" indent="0">
              <a:buNone/>
              <a:defRPr/>
            </a:lvl1pPr>
            <a:lvl2pPr marL="266693" indent="0">
              <a:buNone/>
              <a:defRPr/>
            </a:lvl2pPr>
            <a:lvl3pPr marL="542912" indent="0">
              <a:buNone/>
              <a:defRPr/>
            </a:lvl3pPr>
            <a:lvl4pPr marL="809605" indent="0">
              <a:buNone/>
              <a:defRPr/>
            </a:lvl4pPr>
            <a:lvl5pPr marL="1076298" indent="0">
              <a:buNone/>
              <a:defRPr/>
            </a:lvl5pPr>
          </a:lstStyle>
          <a:p>
            <a:pPr lvl="0"/>
            <a:r>
              <a:rPr lang="en-US" noProof="0"/>
              <a:t>Subtitle</a:t>
            </a:r>
          </a:p>
        </p:txBody>
      </p:sp>
      <p:sp>
        <p:nvSpPr>
          <p:cNvPr id="9"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a:xfrm>
            <a:off x="617589" y="6439823"/>
            <a:ext cx="5664000" cy="295063"/>
          </a:xfrm>
        </p:spPr>
        <p:txBody>
          <a:bodyPr/>
          <a:lstStyle/>
          <a:p>
            <a:endParaRPr lang="en-US"/>
          </a:p>
        </p:txBody>
      </p:sp>
      <p:sp>
        <p:nvSpPr>
          <p:cNvPr id="10"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608725" y="480987"/>
            <a:ext cx="9565948" cy="432000"/>
          </a:xfrm>
        </p:spPr>
        <p:txBody>
          <a:bodyPr/>
          <a:lstStyle>
            <a:lvl1pPr>
              <a:defRPr>
                <a:solidFill>
                  <a:srgbClr val="083A64"/>
                </a:solidFill>
              </a:defRPr>
            </a:lvl1pPr>
          </a:lstStyle>
          <a:p>
            <a:r>
              <a:rPr lang="en-US" noProof="0"/>
              <a:t>Click to edit page title</a:t>
            </a:r>
          </a:p>
        </p:txBody>
      </p:sp>
    </p:spTree>
    <p:extLst>
      <p:ext uri="{BB962C8B-B14F-4D97-AF65-F5344CB8AC3E}">
        <p14:creationId xmlns:p14="http://schemas.microsoft.com/office/powerpoint/2010/main" val="39056570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4_Large Phot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a:xfrm>
            <a:off x="11760000" y="6371351"/>
            <a:ext cx="432000" cy="432000"/>
          </a:xfrm>
          <a:prstGeom prst="rect">
            <a:avLst/>
          </a:prstGeom>
          <a:noFill/>
        </p:spPr>
        <p:txBody>
          <a:bodyPr/>
          <a:lstStyle>
            <a:lvl1pPr>
              <a:defRPr>
                <a:solidFill>
                  <a:schemeClr val="accent1">
                    <a:lumMod val="75000"/>
                  </a:schemeClr>
                </a:solidFill>
              </a:defRPr>
            </a:lvl1pPr>
          </a:lstStyle>
          <a:p>
            <a:fld id="{330EA680-D336-4FF7-8B7A-9848BB0A1C32}" type="slidenum">
              <a:rPr lang="en-US" smtClean="0"/>
              <a:t>‹#›</a:t>
            </a:fld>
            <a:endParaRPr lang="en-US"/>
          </a:p>
        </p:txBody>
      </p:sp>
      <p:sp>
        <p:nvSpPr>
          <p:cNvPr id="8"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647138" y="1128588"/>
            <a:ext cx="10757364" cy="429965"/>
          </a:xfrm>
        </p:spPr>
        <p:txBody>
          <a:bodyPr/>
          <a:lstStyle>
            <a:lvl1pPr marL="0" indent="0">
              <a:buNone/>
              <a:defRPr/>
            </a:lvl1pPr>
            <a:lvl2pPr marL="266693" indent="0">
              <a:buNone/>
              <a:defRPr/>
            </a:lvl2pPr>
            <a:lvl3pPr marL="542912" indent="0">
              <a:buNone/>
              <a:defRPr/>
            </a:lvl3pPr>
            <a:lvl4pPr marL="809605" indent="0">
              <a:buNone/>
              <a:defRPr/>
            </a:lvl4pPr>
            <a:lvl5pPr marL="1076298" indent="0">
              <a:buNone/>
              <a:defRPr/>
            </a:lvl5pPr>
          </a:lstStyle>
          <a:p>
            <a:pPr lvl="0"/>
            <a:r>
              <a:rPr lang="en-US" noProof="0"/>
              <a:t>Subtitle</a:t>
            </a:r>
          </a:p>
        </p:txBody>
      </p:sp>
      <p:sp>
        <p:nvSpPr>
          <p:cNvPr id="9"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a:xfrm>
            <a:off x="617589" y="6439823"/>
            <a:ext cx="5664000" cy="295063"/>
          </a:xfrm>
        </p:spPr>
        <p:txBody>
          <a:bodyPr/>
          <a:lstStyle/>
          <a:p>
            <a:endParaRPr lang="en-US"/>
          </a:p>
        </p:txBody>
      </p:sp>
      <p:sp>
        <p:nvSpPr>
          <p:cNvPr id="10"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608725" y="480987"/>
            <a:ext cx="9565948" cy="432000"/>
          </a:xfrm>
        </p:spPr>
        <p:txBody>
          <a:bodyPr/>
          <a:lstStyle>
            <a:lvl1pPr>
              <a:defRPr>
                <a:solidFill>
                  <a:srgbClr val="083A64"/>
                </a:solidFill>
              </a:defRPr>
            </a:lvl1pPr>
          </a:lstStyle>
          <a:p>
            <a:r>
              <a:rPr lang="en-US" noProof="0"/>
              <a:t>Click to edit page title</a:t>
            </a:r>
          </a:p>
        </p:txBody>
      </p:sp>
    </p:spTree>
    <p:extLst>
      <p:ext uri="{BB962C8B-B14F-4D97-AF65-F5344CB8AC3E}">
        <p14:creationId xmlns:p14="http://schemas.microsoft.com/office/powerpoint/2010/main" val="3143259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7_Large Phot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a:xfrm>
            <a:off x="11760000" y="6371351"/>
            <a:ext cx="432000" cy="432000"/>
          </a:xfrm>
          <a:prstGeom prst="rect">
            <a:avLst/>
          </a:prstGeom>
          <a:noFill/>
        </p:spPr>
        <p:txBody>
          <a:bodyPr/>
          <a:lstStyle>
            <a:lvl1pPr>
              <a:defRPr>
                <a:solidFill>
                  <a:schemeClr val="accent1">
                    <a:lumMod val="75000"/>
                  </a:schemeClr>
                </a:solidFill>
              </a:defRPr>
            </a:lvl1pPr>
          </a:lstStyle>
          <a:p>
            <a:fld id="{330EA680-D336-4FF7-8B7A-9848BB0A1C32}" type="slidenum">
              <a:rPr lang="en-US" smtClean="0"/>
              <a:t>‹#›</a:t>
            </a:fld>
            <a:endParaRPr lang="en-US"/>
          </a:p>
        </p:txBody>
      </p:sp>
      <p:sp>
        <p:nvSpPr>
          <p:cNvPr id="8"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647138" y="1128588"/>
            <a:ext cx="10757364" cy="429965"/>
          </a:xfrm>
        </p:spPr>
        <p:txBody>
          <a:bodyPr/>
          <a:lstStyle>
            <a:lvl1pPr marL="0" indent="0">
              <a:buNone/>
              <a:defRPr/>
            </a:lvl1pPr>
            <a:lvl2pPr marL="266693" indent="0">
              <a:buNone/>
              <a:defRPr/>
            </a:lvl2pPr>
            <a:lvl3pPr marL="542912" indent="0">
              <a:buNone/>
              <a:defRPr/>
            </a:lvl3pPr>
            <a:lvl4pPr marL="809605" indent="0">
              <a:buNone/>
              <a:defRPr/>
            </a:lvl4pPr>
            <a:lvl5pPr marL="1076298" indent="0">
              <a:buNone/>
              <a:defRPr/>
            </a:lvl5pPr>
          </a:lstStyle>
          <a:p>
            <a:pPr lvl="0"/>
            <a:r>
              <a:rPr lang="en-US" noProof="0"/>
              <a:t>Subtitle</a:t>
            </a:r>
          </a:p>
        </p:txBody>
      </p:sp>
      <p:sp>
        <p:nvSpPr>
          <p:cNvPr id="9"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a:xfrm>
            <a:off x="617589" y="6439823"/>
            <a:ext cx="5664000" cy="295063"/>
          </a:xfrm>
        </p:spPr>
        <p:txBody>
          <a:bodyPr/>
          <a:lstStyle/>
          <a:p>
            <a:endParaRPr lang="en-US"/>
          </a:p>
        </p:txBody>
      </p:sp>
      <p:sp>
        <p:nvSpPr>
          <p:cNvPr id="10"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608725" y="480987"/>
            <a:ext cx="9565948" cy="432000"/>
          </a:xfrm>
        </p:spPr>
        <p:txBody>
          <a:bodyPr/>
          <a:lstStyle>
            <a:lvl1pPr>
              <a:defRPr>
                <a:solidFill>
                  <a:srgbClr val="083A64"/>
                </a:solidFill>
              </a:defRPr>
            </a:lvl1pPr>
          </a:lstStyle>
          <a:p>
            <a:r>
              <a:rPr lang="en-US" noProof="0"/>
              <a:t>Click to edit page title</a:t>
            </a:r>
          </a:p>
        </p:txBody>
      </p:sp>
    </p:spTree>
    <p:extLst>
      <p:ext uri="{BB962C8B-B14F-4D97-AF65-F5344CB8AC3E}">
        <p14:creationId xmlns:p14="http://schemas.microsoft.com/office/powerpoint/2010/main" val="32636655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8_Large Phot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a:xfrm>
            <a:off x="11760000" y="6371351"/>
            <a:ext cx="432000" cy="432000"/>
          </a:xfrm>
          <a:prstGeom prst="rect">
            <a:avLst/>
          </a:prstGeom>
          <a:noFill/>
        </p:spPr>
        <p:txBody>
          <a:bodyPr/>
          <a:lstStyle>
            <a:lvl1pPr>
              <a:defRPr>
                <a:solidFill>
                  <a:schemeClr val="accent1">
                    <a:lumMod val="75000"/>
                  </a:schemeClr>
                </a:solidFill>
              </a:defRPr>
            </a:lvl1pPr>
          </a:lstStyle>
          <a:p>
            <a:fld id="{330EA680-D336-4FF7-8B7A-9848BB0A1C32}" type="slidenum">
              <a:rPr lang="en-US" smtClean="0"/>
              <a:t>‹#›</a:t>
            </a:fld>
            <a:endParaRPr lang="en-US"/>
          </a:p>
        </p:txBody>
      </p:sp>
      <p:sp>
        <p:nvSpPr>
          <p:cNvPr id="8"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647138" y="1128588"/>
            <a:ext cx="10757364" cy="429965"/>
          </a:xfrm>
        </p:spPr>
        <p:txBody>
          <a:bodyPr/>
          <a:lstStyle>
            <a:lvl1pPr marL="0" indent="0">
              <a:buNone/>
              <a:defRPr/>
            </a:lvl1pPr>
            <a:lvl2pPr marL="266693" indent="0">
              <a:buNone/>
              <a:defRPr/>
            </a:lvl2pPr>
            <a:lvl3pPr marL="542912" indent="0">
              <a:buNone/>
              <a:defRPr/>
            </a:lvl3pPr>
            <a:lvl4pPr marL="809605" indent="0">
              <a:buNone/>
              <a:defRPr/>
            </a:lvl4pPr>
            <a:lvl5pPr marL="1076298" indent="0">
              <a:buNone/>
              <a:defRPr/>
            </a:lvl5pPr>
          </a:lstStyle>
          <a:p>
            <a:pPr lvl="0"/>
            <a:r>
              <a:rPr lang="en-US" noProof="0"/>
              <a:t>Subtitle</a:t>
            </a:r>
          </a:p>
        </p:txBody>
      </p:sp>
      <p:sp>
        <p:nvSpPr>
          <p:cNvPr id="9"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a:xfrm>
            <a:off x="617589" y="6439823"/>
            <a:ext cx="5664000" cy="295063"/>
          </a:xfrm>
        </p:spPr>
        <p:txBody>
          <a:bodyPr/>
          <a:lstStyle/>
          <a:p>
            <a:endParaRPr lang="en-US"/>
          </a:p>
        </p:txBody>
      </p:sp>
      <p:sp>
        <p:nvSpPr>
          <p:cNvPr id="10"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608725" y="480987"/>
            <a:ext cx="9565948" cy="432000"/>
          </a:xfrm>
        </p:spPr>
        <p:txBody>
          <a:bodyPr/>
          <a:lstStyle>
            <a:lvl1pPr>
              <a:defRPr>
                <a:solidFill>
                  <a:srgbClr val="102C4B"/>
                </a:solidFill>
              </a:defRPr>
            </a:lvl1pPr>
          </a:lstStyle>
          <a:p>
            <a:r>
              <a:rPr lang="en-US" noProof="0"/>
              <a:t>Click to edit page title</a:t>
            </a:r>
          </a:p>
        </p:txBody>
      </p:sp>
    </p:spTree>
    <p:extLst>
      <p:ext uri="{BB962C8B-B14F-4D97-AF65-F5344CB8AC3E}">
        <p14:creationId xmlns:p14="http://schemas.microsoft.com/office/powerpoint/2010/main" val="3829459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Thank You">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58200" y="2798355"/>
            <a:ext cx="3733800" cy="1013684"/>
          </a:xfrm>
          <a:prstGeom prst="rect">
            <a:avLst/>
          </a:prstGeo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Thank You</a:t>
            </a:r>
          </a:p>
        </p:txBody>
      </p:sp>
      <p:sp>
        <p:nvSpPr>
          <p:cNvPr id="9" name="Text Placeholder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458206" y="3957705"/>
            <a:ext cx="2910343" cy="316800"/>
          </a:xfrm>
          <a:solidFill>
            <a:schemeClr val="tx1">
              <a:lumMod val="75000"/>
              <a:lumOff val="25000"/>
            </a:schemeClr>
          </a:solidFill>
        </p:spPr>
        <p:txBody>
          <a:bodyPr rIns="72000" anchor="ctr"/>
          <a:lstStyle>
            <a:lvl1pPr marL="0" indent="0" algn="r">
              <a:buNone/>
              <a:defRPr>
                <a:solidFill>
                  <a:schemeClr val="bg1"/>
                </a:solidFill>
              </a:defRPr>
            </a:lvl1pPr>
            <a:lvl2pPr marL="266693" indent="0">
              <a:buNone/>
              <a:defRPr/>
            </a:lvl2pPr>
            <a:lvl3pPr marL="542912" indent="0">
              <a:buNone/>
              <a:defRPr/>
            </a:lvl3pPr>
            <a:lvl4pPr marL="809605" indent="0">
              <a:buNone/>
              <a:defRPr/>
            </a:lvl4pPr>
            <a:lvl5pPr marL="1076298" indent="0">
              <a:buNone/>
              <a:defRPr/>
            </a:lvl5pPr>
          </a:lstStyle>
          <a:p>
            <a:pPr lvl="0"/>
            <a:r>
              <a:rPr lang="en-US" noProof="0"/>
              <a:t>Full Name</a:t>
            </a:r>
          </a:p>
        </p:txBody>
      </p:sp>
      <p:sp>
        <p:nvSpPr>
          <p:cNvPr id="10" name="Text Placeholder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8206" y="4306723"/>
            <a:ext cx="2910343" cy="316800"/>
          </a:xfrm>
          <a:solidFill>
            <a:schemeClr val="tx1">
              <a:lumMod val="75000"/>
              <a:lumOff val="25000"/>
            </a:schemeClr>
          </a:solidFill>
        </p:spPr>
        <p:txBody>
          <a:bodyPr rIns="72000" anchor="ctr"/>
          <a:lstStyle>
            <a:lvl1pPr marL="0" indent="0" algn="r">
              <a:buNone/>
              <a:defRPr>
                <a:solidFill>
                  <a:schemeClr val="bg1"/>
                </a:solidFill>
              </a:defRPr>
            </a:lvl1pPr>
            <a:lvl2pPr marL="266693" indent="0">
              <a:buNone/>
              <a:defRPr/>
            </a:lvl2pPr>
            <a:lvl3pPr marL="542912" indent="0">
              <a:buNone/>
              <a:defRPr/>
            </a:lvl3pPr>
            <a:lvl4pPr marL="809605" indent="0">
              <a:buNone/>
              <a:defRPr/>
            </a:lvl4pPr>
            <a:lvl5pPr marL="1076298" indent="0">
              <a:buNone/>
              <a:defRPr/>
            </a:lvl5pPr>
          </a:lstStyle>
          <a:p>
            <a:pPr lvl="0"/>
            <a:r>
              <a:rPr lang="en-US" noProof="0"/>
              <a:t>Phone Number</a:t>
            </a:r>
          </a:p>
        </p:txBody>
      </p:sp>
      <p:sp>
        <p:nvSpPr>
          <p:cNvPr id="11" name="Text Placeholder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6" y="4655739"/>
            <a:ext cx="2910343" cy="316800"/>
          </a:xfrm>
          <a:solidFill>
            <a:schemeClr val="tx1">
              <a:lumMod val="75000"/>
              <a:lumOff val="25000"/>
            </a:schemeClr>
          </a:solidFill>
        </p:spPr>
        <p:txBody>
          <a:bodyPr rIns="72000" anchor="ctr"/>
          <a:lstStyle>
            <a:lvl1pPr marL="0" indent="0" algn="r">
              <a:buNone/>
              <a:defRPr>
                <a:solidFill>
                  <a:schemeClr val="bg1"/>
                </a:solidFill>
              </a:defRPr>
            </a:lvl1pPr>
            <a:lvl2pPr marL="266693" indent="0">
              <a:buNone/>
              <a:defRPr/>
            </a:lvl2pPr>
            <a:lvl3pPr marL="542912" indent="0">
              <a:buNone/>
              <a:defRPr/>
            </a:lvl3pPr>
            <a:lvl4pPr marL="809605" indent="0">
              <a:buNone/>
              <a:defRPr/>
            </a:lvl4pPr>
            <a:lvl5pPr marL="1076298" indent="0">
              <a:buNone/>
              <a:defRPr/>
            </a:lvl5pPr>
          </a:lstStyle>
          <a:p>
            <a:pPr lvl="0"/>
            <a:r>
              <a:rPr lang="en-US" noProof="0"/>
              <a:t>Email or Social Media Handle</a:t>
            </a:r>
          </a:p>
        </p:txBody>
      </p:sp>
      <p:sp>
        <p:nvSpPr>
          <p:cNvPr id="12" name="Text Placeholder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6" y="5004756"/>
            <a:ext cx="2910343" cy="316800"/>
          </a:xfrm>
          <a:solidFill>
            <a:schemeClr val="tx1">
              <a:lumMod val="75000"/>
              <a:lumOff val="25000"/>
            </a:schemeClr>
          </a:solidFill>
        </p:spPr>
        <p:txBody>
          <a:bodyPr rIns="72000" anchor="ctr"/>
          <a:lstStyle>
            <a:lvl1pPr marL="0" indent="0" algn="r">
              <a:buNone/>
              <a:defRPr>
                <a:solidFill>
                  <a:schemeClr val="bg1"/>
                </a:solidFill>
              </a:defRPr>
            </a:lvl1pPr>
            <a:lvl2pPr marL="266693" indent="0">
              <a:buNone/>
              <a:defRPr/>
            </a:lvl2pPr>
            <a:lvl3pPr marL="542912" indent="0">
              <a:buNone/>
              <a:defRPr/>
            </a:lvl3pPr>
            <a:lvl4pPr marL="809605" indent="0">
              <a:buNone/>
              <a:defRPr/>
            </a:lvl4pPr>
            <a:lvl5pPr marL="1076298" indent="0">
              <a:buNone/>
              <a:defRPr/>
            </a:lvl5pPr>
          </a:lstStyle>
          <a:p>
            <a:pPr lvl="0"/>
            <a:r>
              <a:rPr lang="en-US" noProof="0"/>
              <a:t>Company Website</a:t>
            </a:r>
          </a:p>
        </p:txBody>
      </p:sp>
    </p:spTree>
    <p:extLst>
      <p:ext uri="{BB962C8B-B14F-4D97-AF65-F5344CB8AC3E}">
        <p14:creationId xmlns:p14="http://schemas.microsoft.com/office/powerpoint/2010/main" val="16889394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_Title Only">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a:xfrm>
            <a:off x="11760000" y="6371351"/>
            <a:ext cx="432000" cy="432000"/>
          </a:xfrm>
          <a:prstGeom prst="rect">
            <a:avLst/>
          </a:prstGeom>
          <a:noFill/>
        </p:spPr>
        <p:txBody>
          <a:bodyPr/>
          <a:lstStyle>
            <a:lvl1pPr>
              <a:defRPr>
                <a:solidFill>
                  <a:schemeClr val="accent1">
                    <a:lumMod val="75000"/>
                  </a:schemeClr>
                </a:solidFill>
              </a:defRPr>
            </a:lvl1pPr>
          </a:lstStyle>
          <a:p>
            <a:fld id="{330EA680-D336-4FF7-8B7A-9848BB0A1C32}" type="slidenum">
              <a:rPr lang="en-US" smtClean="0"/>
              <a:t>‹#›</a:t>
            </a:fld>
            <a:endParaRPr lang="en-US"/>
          </a:p>
        </p:txBody>
      </p:sp>
      <p:sp>
        <p:nvSpPr>
          <p:cNvPr id="11" name="Title 4">
            <a:extLst>
              <a:ext uri="{FF2B5EF4-FFF2-40B4-BE49-F238E27FC236}">
                <a16:creationId xmlns:a16="http://schemas.microsoft.com/office/drawing/2014/main" id="{7F8E7C83-06D7-4C5B-85B7-0E5713B4FAB3}"/>
              </a:ext>
            </a:extLst>
          </p:cNvPr>
          <p:cNvSpPr>
            <a:spLocks noGrp="1"/>
          </p:cNvSpPr>
          <p:nvPr>
            <p:ph type="title"/>
          </p:nvPr>
        </p:nvSpPr>
        <p:spPr>
          <a:xfrm>
            <a:off x="1022193" y="480990"/>
            <a:ext cx="9588232" cy="449743"/>
          </a:xfrm>
          <a:prstGeom prst="rect">
            <a:avLst/>
          </a:prstGeom>
        </p:spPr>
        <p:txBody>
          <a:bodyPr/>
          <a:lstStyle>
            <a:lvl1pPr>
              <a:defRPr>
                <a:solidFill>
                  <a:srgbClr val="F0FFD0"/>
                </a:solidFill>
              </a:defRPr>
            </a:lvl1pPr>
          </a:lstStyle>
          <a:p>
            <a:r>
              <a:rPr lang="en-US" noProof="0"/>
              <a:t>Click to edit Master title style</a:t>
            </a:r>
          </a:p>
        </p:txBody>
      </p:sp>
    </p:spTree>
    <p:extLst>
      <p:ext uri="{BB962C8B-B14F-4D97-AF65-F5344CB8AC3E}">
        <p14:creationId xmlns:p14="http://schemas.microsoft.com/office/powerpoint/2010/main" val="2833850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Single column tex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7F37593-9EF6-47F6-AFFE-5F4C539EEF72}"/>
              </a:ext>
            </a:extLst>
          </p:cNvPr>
          <p:cNvPicPr>
            <a:picLocks noChangeAspect="1"/>
          </p:cNvPicPr>
          <p:nvPr userDrawn="1"/>
        </p:nvPicPr>
        <p:blipFill>
          <a:blip r:embed="rId2"/>
          <a:srcRect/>
          <a:stretch/>
        </p:blipFill>
        <p:spPr>
          <a:xfrm rot="10800000">
            <a:off x="0" y="0"/>
            <a:ext cx="12192000" cy="6858000"/>
          </a:xfrm>
          <a:prstGeom prst="rect">
            <a:avLst/>
          </a:prstGeom>
          <a:noFill/>
        </p:spPr>
      </p:pic>
      <p:pic>
        <p:nvPicPr>
          <p:cNvPr id="15" name="Picture 14" descr="A picture containing diagram&#10;&#10;Description automatically generated">
            <a:extLst>
              <a:ext uri="{FF2B5EF4-FFF2-40B4-BE49-F238E27FC236}">
                <a16:creationId xmlns:a16="http://schemas.microsoft.com/office/drawing/2014/main" id="{6D9A52C1-92DE-104E-9152-39958FE65BC8}"/>
              </a:ext>
            </a:extLst>
          </p:cNvPr>
          <p:cNvPicPr>
            <a:picLocks noChangeAspect="1"/>
          </p:cNvPicPr>
          <p:nvPr userDrawn="1"/>
        </p:nvPicPr>
        <p:blipFill>
          <a:blip r:embed="rId3"/>
          <a:stretch>
            <a:fillRect/>
          </a:stretch>
        </p:blipFill>
        <p:spPr>
          <a:xfrm>
            <a:off x="5271042" y="1241232"/>
            <a:ext cx="1649919" cy="1161288"/>
          </a:xfrm>
          <a:prstGeom prst="rect">
            <a:avLst/>
          </a:prstGeom>
        </p:spPr>
      </p:pic>
      <p:sp>
        <p:nvSpPr>
          <p:cNvPr id="11" name="Slide Number Placeholder 5">
            <a:extLst>
              <a:ext uri="{FF2B5EF4-FFF2-40B4-BE49-F238E27FC236}">
                <a16:creationId xmlns:a16="http://schemas.microsoft.com/office/drawing/2014/main" id="{32FDA674-A468-6D4F-BCE5-05D1EF1643D9}"/>
              </a:ext>
            </a:extLst>
          </p:cNvPr>
          <p:cNvSpPr>
            <a:spLocks noGrp="1"/>
          </p:cNvSpPr>
          <p:nvPr>
            <p:ph type="sldNum" sz="quarter" idx="4"/>
          </p:nvPr>
        </p:nvSpPr>
        <p:spPr>
          <a:xfrm>
            <a:off x="9470065" y="6577936"/>
            <a:ext cx="2743200" cy="365125"/>
          </a:xfrm>
          <a:prstGeom prst="rect">
            <a:avLst/>
          </a:prstGeom>
        </p:spPr>
        <p:txBody>
          <a:bodyPr vert="horz" lIns="91440" tIns="45720" rIns="91440" bIns="45720" rtlCol="0" anchor="ctr"/>
          <a:lstStyle>
            <a:lvl1pPr algn="r">
              <a:defRPr sz="800" b="0" i="0">
                <a:solidFill>
                  <a:srgbClr val="FFFFFF"/>
                </a:solidFill>
                <a:latin typeface="Arial" panose="020B0604020202020204" pitchFamily="34" charset="0"/>
                <a:cs typeface="Arial" panose="020B0604020202020204" pitchFamily="34" charset="0"/>
              </a:defRPr>
            </a:lvl1pPr>
          </a:lstStyle>
          <a:p>
            <a:fld id="{C3A25A3B-3AC7-4BAE-99F4-69C1C07805E2}" type="slidenum">
              <a:rPr lang="en-US" smtClean="0"/>
              <a:pPr/>
              <a:t>‹#›</a:t>
            </a:fld>
            <a:endParaRPr lang="en-US"/>
          </a:p>
        </p:txBody>
      </p:sp>
      <p:sp>
        <p:nvSpPr>
          <p:cNvPr id="12" name="Footer Placeholder 3">
            <a:extLst>
              <a:ext uri="{FF2B5EF4-FFF2-40B4-BE49-F238E27FC236}">
                <a16:creationId xmlns:a16="http://schemas.microsoft.com/office/drawing/2014/main" id="{13436D23-7AB8-EF42-A42C-8783D368B622}"/>
              </a:ext>
            </a:extLst>
          </p:cNvPr>
          <p:cNvSpPr>
            <a:spLocks noGrp="1"/>
          </p:cNvSpPr>
          <p:nvPr>
            <p:ph type="ftr" sz="quarter" idx="3"/>
          </p:nvPr>
        </p:nvSpPr>
        <p:spPr>
          <a:xfrm>
            <a:off x="1156241" y="6226811"/>
            <a:ext cx="4114800" cy="365125"/>
          </a:xfrm>
          <a:prstGeom prst="rect">
            <a:avLst/>
          </a:prstGeom>
        </p:spPr>
        <p:txBody>
          <a:bodyPr vert="horz" lIns="91440" tIns="45720" rIns="91440" bIns="45720" rtlCol="0" anchor="ctr"/>
          <a:lstStyle>
            <a:lvl1pPr algn="l">
              <a:defRPr sz="800" b="0" i="0">
                <a:solidFill>
                  <a:schemeClr val="bg1"/>
                </a:solidFill>
                <a:latin typeface="Arial" panose="020B0604020202020204" pitchFamily="34" charset="0"/>
                <a:cs typeface="Arial" panose="020B0604020202020204" pitchFamily="34" charset="0"/>
              </a:defRPr>
            </a:lvl1pPr>
          </a:lstStyle>
          <a:p>
            <a:r>
              <a:rPr lang="en-US"/>
              <a:t>SECTION TITLE</a:t>
            </a:r>
          </a:p>
        </p:txBody>
      </p:sp>
      <p:sp>
        <p:nvSpPr>
          <p:cNvPr id="17" name="Google Shape;136;p19">
            <a:extLst>
              <a:ext uri="{FF2B5EF4-FFF2-40B4-BE49-F238E27FC236}">
                <a16:creationId xmlns:a16="http://schemas.microsoft.com/office/drawing/2014/main" id="{C6711DFA-A05D-4063-BB70-C1E0418DA2F8}"/>
              </a:ext>
            </a:extLst>
          </p:cNvPr>
          <p:cNvSpPr txBox="1">
            <a:spLocks/>
          </p:cNvSpPr>
          <p:nvPr userDrawn="1"/>
        </p:nvSpPr>
        <p:spPr>
          <a:xfrm>
            <a:off x="327661" y="266065"/>
            <a:ext cx="10358711" cy="539400"/>
          </a:xfrm>
          <a:prstGeom prst="rect">
            <a:avLst/>
          </a:prstGeom>
        </p:spPr>
        <p:txBody>
          <a:bodyPr spcFirstLastPara="1" wrap="square" lIns="91425" tIns="91425" rIns="91425" bIns="91425" anchor="t" anchorCtr="0">
            <a:noAutofit/>
          </a:bodyPr>
          <a:lstStyle>
            <a:lvl1pPr algn="l" defTabSz="914400" rtl="0" eaLnBrk="1" latinLnBrk="0" hangingPunct="1">
              <a:lnSpc>
                <a:spcPct val="100000"/>
              </a:lnSpc>
              <a:spcBef>
                <a:spcPct val="0"/>
              </a:spcBef>
              <a:buNone/>
              <a:defRPr sz="3600" kern="1200">
                <a:solidFill>
                  <a:srgbClr val="01235B"/>
                </a:solidFill>
                <a:latin typeface="Georgia" panose="02040502050405020303" pitchFamily="18" charset="0"/>
                <a:ea typeface="+mj-ea"/>
                <a:cs typeface="+mj-cs"/>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01235B"/>
              </a:solidFill>
              <a:effectLst/>
              <a:uLnTx/>
              <a:uFillTx/>
              <a:latin typeface="Georgia" panose="02040502050405020303" pitchFamily="18" charset="0"/>
              <a:ea typeface="+mj-ea"/>
              <a:cs typeface="+mj-cs"/>
            </a:endParaRPr>
          </a:p>
        </p:txBody>
      </p:sp>
      <p:pic>
        <p:nvPicPr>
          <p:cNvPr id="10" name="Picture 9">
            <a:extLst>
              <a:ext uri="{FF2B5EF4-FFF2-40B4-BE49-F238E27FC236}">
                <a16:creationId xmlns:a16="http://schemas.microsoft.com/office/drawing/2014/main" id="{7D9C1AA5-2B68-4F79-9C99-67DCFF4F10A7}"/>
              </a:ext>
            </a:extLst>
          </p:cNvPr>
          <p:cNvPicPr>
            <a:picLocks noChangeAspect="1"/>
          </p:cNvPicPr>
          <p:nvPr userDrawn="1"/>
        </p:nvPicPr>
        <p:blipFill rotWithShape="1">
          <a:blip r:embed="rId4"/>
          <a:srcRect t="6" r="84947" b="-1"/>
          <a:stretch/>
        </p:blipFill>
        <p:spPr>
          <a:xfrm>
            <a:off x="93746" y="145065"/>
            <a:ext cx="775252" cy="660400"/>
          </a:xfrm>
          <a:prstGeom prst="rect">
            <a:avLst/>
          </a:prstGeom>
        </p:spPr>
      </p:pic>
    </p:spTree>
    <p:extLst>
      <p:ext uri="{BB962C8B-B14F-4D97-AF65-F5344CB8AC3E}">
        <p14:creationId xmlns:p14="http://schemas.microsoft.com/office/powerpoint/2010/main" val="27865819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Footer Placeholder 4"/>
          <p:cNvSpPr>
            <a:spLocks noGrp="1"/>
          </p:cNvSpPr>
          <p:nvPr>
            <p:ph type="ftr" sz="quarter" idx="11"/>
          </p:nvPr>
        </p:nvSpPr>
        <p:spPr/>
        <p:txBody>
          <a:bodyPr/>
          <a:lstStyle/>
          <a:p>
            <a:r>
              <a:rPr lang="en-US"/>
              <a:t>‹#›</a:t>
            </a:r>
          </a:p>
        </p:txBody>
      </p:sp>
      <p:sp>
        <p:nvSpPr>
          <p:cNvPr id="6" name="Slide Number Placeholder 5"/>
          <p:cNvSpPr>
            <a:spLocks noGrp="1"/>
          </p:cNvSpPr>
          <p:nvPr>
            <p:ph type="sldNum" sz="quarter" idx="12"/>
          </p:nvPr>
        </p:nvSpPr>
        <p:spPr/>
        <p:txBody>
          <a:bodyPr/>
          <a:lstStyle/>
          <a:p>
            <a:fld id="{8E5FBD1D-22DC-411D-A238-C2C1177F8A2C}" type="slidenum">
              <a:rPr lang="en-US" smtClean="0"/>
              <a:t>‹#›</a:t>
            </a:fld>
            <a:endParaRPr lang="en-US"/>
          </a:p>
        </p:txBody>
      </p:sp>
    </p:spTree>
    <p:extLst>
      <p:ext uri="{BB962C8B-B14F-4D97-AF65-F5344CB8AC3E}">
        <p14:creationId xmlns:p14="http://schemas.microsoft.com/office/powerpoint/2010/main" val="4080583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arge Pho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endParaRPr lang="en-US"/>
          </a:p>
        </p:txBody>
      </p:sp>
      <p:sp>
        <p:nvSpPr>
          <p:cNvPr id="5" name="Title 4">
            <a:extLst>
              <a:ext uri="{FF2B5EF4-FFF2-40B4-BE49-F238E27FC236}">
                <a16:creationId xmlns:a16="http://schemas.microsoft.com/office/drawing/2014/main" id="{7F8E7C83-06D7-4C5B-85B7-0E5713B4FAB3}"/>
              </a:ext>
            </a:extLst>
          </p:cNvPr>
          <p:cNvSpPr>
            <a:spLocks noGrp="1"/>
          </p:cNvSpPr>
          <p:nvPr>
            <p:ph type="title"/>
          </p:nvPr>
        </p:nvSpPr>
        <p:spPr>
          <a:xfrm>
            <a:off x="767443" y="480990"/>
            <a:ext cx="9603283" cy="449743"/>
          </a:xfrm>
        </p:spPr>
        <p:txBody>
          <a:bodyPr/>
          <a:lstStyle>
            <a:lvl1pPr>
              <a:defRPr>
                <a:solidFill>
                  <a:schemeClr val="bg1"/>
                </a:solidFill>
              </a:defRPr>
            </a:lvl1pPr>
          </a:lstStyle>
          <a:p>
            <a:r>
              <a:rPr lang="en-US" noProof="0"/>
              <a:t>Click to edit Master title style</a:t>
            </a:r>
          </a:p>
        </p:txBody>
      </p:sp>
      <p:sp>
        <p:nvSpPr>
          <p:cNvPr id="6"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a:xfrm>
            <a:off x="11760000" y="6371351"/>
            <a:ext cx="432000" cy="432000"/>
          </a:xfrm>
          <a:prstGeom prst="rect">
            <a:avLst/>
          </a:prstGeom>
          <a:noFill/>
        </p:spPr>
        <p:txBody>
          <a:bodyPr/>
          <a:lstStyle>
            <a:lvl1pPr>
              <a:defRPr>
                <a:solidFill>
                  <a:schemeClr val="bg1"/>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557076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ub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647138" y="1128588"/>
            <a:ext cx="10757364" cy="429965"/>
          </a:xfrm>
        </p:spPr>
        <p:txBody>
          <a:bodyPr/>
          <a:lstStyle>
            <a:lvl1pPr marL="0" indent="0">
              <a:buNone/>
              <a:defRPr>
                <a:solidFill>
                  <a:srgbClr val="083A64"/>
                </a:solidFill>
              </a:defRPr>
            </a:lvl1pPr>
            <a:lvl2pPr marL="266693" indent="0">
              <a:buNone/>
              <a:defRPr/>
            </a:lvl2pPr>
            <a:lvl3pPr marL="542912" indent="0">
              <a:buNone/>
              <a:defRPr/>
            </a:lvl3pPr>
            <a:lvl4pPr marL="809605" indent="0">
              <a:buNone/>
              <a:defRPr/>
            </a:lvl4pPr>
            <a:lvl5pPr marL="1076298"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612152" y="1653657"/>
            <a:ext cx="10806259" cy="4679251"/>
          </a:xfrm>
        </p:spPr>
        <p:txBody>
          <a:bodyPr/>
          <a:lstStyle>
            <a:lvl1pPr>
              <a:defRPr>
                <a:solidFill>
                  <a:srgbClr val="083A64"/>
                </a:solidFill>
              </a:defRPr>
            </a:lvl1pPr>
            <a:lvl2pPr>
              <a:defRPr>
                <a:solidFill>
                  <a:srgbClr val="083A64"/>
                </a:solidFill>
              </a:defRPr>
            </a:lvl2pPr>
            <a:lvl3pPr>
              <a:defRPr>
                <a:solidFill>
                  <a:srgbClr val="083A64"/>
                </a:solidFill>
              </a:defRPr>
            </a:lvl3pPr>
            <a:lvl4pPr>
              <a:defRPr>
                <a:solidFill>
                  <a:srgbClr val="083A64"/>
                </a:solidFill>
              </a:defRPr>
            </a:lvl4pPr>
            <a:lvl5pPr>
              <a:defRPr>
                <a:solidFill>
                  <a:srgbClr val="083A64"/>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a:xfrm>
            <a:off x="617589" y="6439823"/>
            <a:ext cx="5664000" cy="295063"/>
          </a:xfrm>
        </p:spPr>
        <p:txBody>
          <a:bodyPr/>
          <a:lstStyle/>
          <a:p>
            <a:endParaRPr lang="en-US"/>
          </a:p>
        </p:txBody>
      </p:sp>
      <p:sp>
        <p:nvSpPr>
          <p:cNvPr id="8" name="Slide Number Placeholder 4">
            <a:extLst>
              <a:ext uri="{FF2B5EF4-FFF2-40B4-BE49-F238E27FC236}">
                <a16:creationId xmlns:a16="http://schemas.microsoft.com/office/drawing/2014/main" id="{C8DE0AAD-6FBD-416B-A91A-21F2B737919E}"/>
              </a:ext>
            </a:extLst>
          </p:cNvPr>
          <p:cNvSpPr>
            <a:spLocks noGrp="1"/>
          </p:cNvSpPr>
          <p:nvPr>
            <p:ph type="sldNum" sz="quarter" idx="4"/>
          </p:nvPr>
        </p:nvSpPr>
        <p:spPr>
          <a:xfrm>
            <a:off x="11760000" y="6371351"/>
            <a:ext cx="432000" cy="432000"/>
          </a:xfrm>
          <a:prstGeom prst="rect">
            <a:avLst/>
          </a:prstGeom>
          <a:noFill/>
        </p:spPr>
        <p:txBody>
          <a:bodyPr/>
          <a:lstStyle>
            <a:lvl1pPr>
              <a:defRPr sz="1200">
                <a:solidFill>
                  <a:schemeClr val="accent1">
                    <a:lumMod val="75000"/>
                  </a:schemeClr>
                </a:solidFill>
              </a:defRPr>
            </a:lvl1pPr>
          </a:lstStyle>
          <a:p>
            <a:fld id="{330EA680-D336-4FF7-8B7A-9848BB0A1C32}" type="slidenum">
              <a:rPr lang="en-US" smtClean="0"/>
              <a:t>‹#›</a:t>
            </a:fld>
            <a:endParaRPr lang="en-US"/>
          </a:p>
        </p:txBody>
      </p:sp>
      <p:sp>
        <p:nvSpPr>
          <p:cNvPr id="9"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608725" y="480987"/>
            <a:ext cx="9565948" cy="432000"/>
          </a:xfrm>
        </p:spPr>
        <p:txBody>
          <a:bodyPr/>
          <a:lstStyle>
            <a:lvl1pPr>
              <a:defRPr>
                <a:solidFill>
                  <a:srgbClr val="083A64"/>
                </a:solidFill>
              </a:defRPr>
            </a:lvl1pPr>
          </a:lstStyle>
          <a:p>
            <a:r>
              <a:rPr lang="en-US" noProof="0"/>
              <a:t>Click to edit page title</a:t>
            </a:r>
          </a:p>
        </p:txBody>
      </p:sp>
    </p:spTree>
    <p:extLst>
      <p:ext uri="{BB962C8B-B14F-4D97-AF65-F5344CB8AC3E}">
        <p14:creationId xmlns:p14="http://schemas.microsoft.com/office/powerpoint/2010/main" val="76619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ull Picture">
    <p:bg>
      <p:bgPr>
        <a:solidFill>
          <a:schemeClr val="bg1"/>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12192000" cy="6858001"/>
          </a:xfrm>
          <a:solidFill>
            <a:schemeClr val="bg1">
              <a:lumMod val="95000"/>
            </a:schemeClr>
          </a:solidFill>
        </p:spPr>
        <p:txBody>
          <a:bodyPr tIns="1584000" anchor="t"/>
          <a:lstStyle>
            <a:lvl1pPr marL="0" indent="0" algn="ctr">
              <a:buNone/>
              <a:defRPr sz="3200" i="1">
                <a:latin typeface="Times New Roman" panose="02020603050405020304" pitchFamily="18" charset="0"/>
                <a:cs typeface="Times New Roman" panose="02020603050405020304" pitchFamily="18" charset="0"/>
              </a:defRPr>
            </a:lvl1pPr>
          </a:lstStyle>
          <a:p>
            <a:r>
              <a:rPr lang="en-US" noProof="0"/>
              <a:t>Insert or Drag &amp; Drop your photo</a:t>
            </a:r>
          </a:p>
        </p:txBody>
      </p:sp>
    </p:spTree>
    <p:extLst>
      <p:ext uri="{BB962C8B-B14F-4D97-AF65-F5344CB8AC3E}">
        <p14:creationId xmlns:p14="http://schemas.microsoft.com/office/powerpoint/2010/main" val="1010838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Large Phot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a:xfrm>
            <a:off x="11760000" y="6371351"/>
            <a:ext cx="432000" cy="432000"/>
          </a:xfrm>
          <a:prstGeom prst="rect">
            <a:avLst/>
          </a:prstGeom>
          <a:noFill/>
        </p:spPr>
        <p:txBody>
          <a:bodyPr/>
          <a:lstStyle>
            <a:lvl1pPr>
              <a:defRPr>
                <a:solidFill>
                  <a:schemeClr val="accent1">
                    <a:lumMod val="75000"/>
                  </a:schemeClr>
                </a:solidFill>
              </a:defRPr>
            </a:lvl1pPr>
          </a:lstStyle>
          <a:p>
            <a:fld id="{330EA680-D336-4FF7-8B7A-9848BB0A1C32}" type="slidenum">
              <a:rPr lang="en-US" smtClean="0"/>
              <a:t>‹#›</a:t>
            </a:fld>
            <a:endParaRPr lang="en-US"/>
          </a:p>
        </p:txBody>
      </p:sp>
      <p:sp>
        <p:nvSpPr>
          <p:cNvPr id="8"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647138" y="1128588"/>
            <a:ext cx="10757364" cy="429965"/>
          </a:xfrm>
        </p:spPr>
        <p:txBody>
          <a:bodyPr/>
          <a:lstStyle>
            <a:lvl1pPr marL="0" indent="0">
              <a:buNone/>
              <a:defRPr>
                <a:solidFill>
                  <a:srgbClr val="083A64"/>
                </a:solidFill>
              </a:defRPr>
            </a:lvl1pPr>
            <a:lvl2pPr marL="266693" indent="0">
              <a:buNone/>
              <a:defRPr/>
            </a:lvl2pPr>
            <a:lvl3pPr marL="542912" indent="0">
              <a:buNone/>
              <a:defRPr/>
            </a:lvl3pPr>
            <a:lvl4pPr marL="809605" indent="0">
              <a:buNone/>
              <a:defRPr/>
            </a:lvl4pPr>
            <a:lvl5pPr marL="1076298" indent="0">
              <a:buNone/>
              <a:defRPr/>
            </a:lvl5pPr>
          </a:lstStyle>
          <a:p>
            <a:pPr lvl="0"/>
            <a:r>
              <a:rPr lang="en-US" noProof="0"/>
              <a:t>Subtitle</a:t>
            </a:r>
          </a:p>
        </p:txBody>
      </p:sp>
      <p:sp>
        <p:nvSpPr>
          <p:cNvPr id="9"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a:xfrm>
            <a:off x="617589" y="6439823"/>
            <a:ext cx="5664000" cy="295063"/>
          </a:xfrm>
        </p:spPr>
        <p:txBody>
          <a:bodyPr/>
          <a:lstStyle/>
          <a:p>
            <a:endParaRPr lang="en-US"/>
          </a:p>
        </p:txBody>
      </p:sp>
      <p:sp>
        <p:nvSpPr>
          <p:cNvPr id="10"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608725" y="480987"/>
            <a:ext cx="9565948" cy="432000"/>
          </a:xfrm>
        </p:spPr>
        <p:txBody>
          <a:bodyPr/>
          <a:lstStyle>
            <a:lvl1pPr>
              <a:defRPr>
                <a:solidFill>
                  <a:srgbClr val="083A64"/>
                </a:solidFill>
              </a:defRPr>
            </a:lvl1pPr>
          </a:lstStyle>
          <a:p>
            <a:r>
              <a:rPr lang="en-US" noProof="0"/>
              <a:t>Click to edit page title</a:t>
            </a:r>
          </a:p>
        </p:txBody>
      </p:sp>
    </p:spTree>
    <p:extLst>
      <p:ext uri="{BB962C8B-B14F-4D97-AF65-F5344CB8AC3E}">
        <p14:creationId xmlns:p14="http://schemas.microsoft.com/office/powerpoint/2010/main" val="1202026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with Subtitl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641375" y="1948459"/>
            <a:ext cx="5472000" cy="360000"/>
          </a:xfrm>
        </p:spPr>
        <p:txBody>
          <a:bodyPr anchor="t"/>
          <a:lstStyle>
            <a:lvl1pPr marL="0" indent="0">
              <a:buNone/>
              <a:defRPr sz="2400" b="1">
                <a:solidFill>
                  <a:srgbClr val="083A64"/>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0"/>
              <a:t>Click to 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641375" y="2455809"/>
            <a:ext cx="5472000" cy="3376963"/>
          </a:xfrm>
        </p:spPr>
        <p:txBody>
          <a:bodyPr/>
          <a:lstStyle>
            <a:lvl1pPr>
              <a:defRPr>
                <a:solidFill>
                  <a:srgbClr val="083A64"/>
                </a:solidFill>
              </a:defRPr>
            </a:lvl1pPr>
            <a:lvl2pPr>
              <a:defRPr>
                <a:solidFill>
                  <a:srgbClr val="083A64"/>
                </a:solidFill>
              </a:defRPr>
            </a:lvl2pPr>
            <a:lvl3pPr>
              <a:defRPr>
                <a:solidFill>
                  <a:srgbClr val="083A64"/>
                </a:solidFill>
              </a:defRPr>
            </a:lvl3pPr>
            <a:lvl4pPr>
              <a:defRPr>
                <a:solidFill>
                  <a:srgbClr val="083A64"/>
                </a:solidFill>
              </a:defRPr>
            </a:lvl4pPr>
            <a:lvl5pPr>
              <a:defRPr>
                <a:solidFill>
                  <a:srgbClr val="083A64"/>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6659228" y="1948985"/>
            <a:ext cx="5103832" cy="373856"/>
          </a:xfrm>
        </p:spPr>
        <p:txBody>
          <a:bodyPr/>
          <a:lstStyle>
            <a:lvl1pPr marL="0" indent="0">
              <a:buNone/>
              <a:defRPr sz="2400" b="1">
                <a:solidFill>
                  <a:srgbClr val="083A64"/>
                </a:solidFill>
              </a:defRPr>
            </a:lvl1pPr>
          </a:lstStyle>
          <a:p>
            <a:pPr lvl="0"/>
            <a:r>
              <a:rPr lang="en-US" noProof="0"/>
              <a:t>Click to 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6659116" y="2452987"/>
            <a:ext cx="5118931" cy="3379036"/>
          </a:xfrm>
        </p:spPr>
        <p:txBody>
          <a:bodyPr/>
          <a:lstStyle>
            <a:lvl1pPr>
              <a:defRPr>
                <a:solidFill>
                  <a:srgbClr val="083A64"/>
                </a:solidFill>
              </a:defRPr>
            </a:lvl1pPr>
            <a:lvl2pPr>
              <a:defRPr>
                <a:solidFill>
                  <a:srgbClr val="083A64"/>
                </a:solidFill>
              </a:defRPr>
            </a:lvl2pPr>
            <a:lvl3pPr>
              <a:defRPr>
                <a:solidFill>
                  <a:srgbClr val="083A64"/>
                </a:solidFill>
              </a:defRPr>
            </a:lvl3pPr>
            <a:lvl4pPr>
              <a:defRPr>
                <a:solidFill>
                  <a:srgbClr val="083A64"/>
                </a:solidFill>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a:xfrm>
            <a:off x="11760000" y="6371351"/>
            <a:ext cx="432000" cy="432000"/>
          </a:xfrm>
          <a:prstGeom prst="rect">
            <a:avLst/>
          </a:prstGeom>
          <a:noFill/>
        </p:spPr>
        <p:txBody>
          <a:bodyPr/>
          <a:lstStyle>
            <a:lvl1pPr>
              <a:defRPr>
                <a:solidFill>
                  <a:schemeClr val="accent1">
                    <a:lumMod val="75000"/>
                  </a:schemeClr>
                </a:solidFill>
              </a:defRPr>
            </a:lvl1pPr>
          </a:lstStyle>
          <a:p>
            <a:fld id="{330EA680-D336-4FF7-8B7A-9848BB0A1C32}" type="slidenum">
              <a:rPr lang="en-US" smtClean="0"/>
              <a:t>‹#›</a:t>
            </a:fld>
            <a:endParaRPr lang="en-US"/>
          </a:p>
        </p:txBody>
      </p:sp>
      <p:sp>
        <p:nvSpPr>
          <p:cNvPr id="13"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647138" y="1128588"/>
            <a:ext cx="10757364" cy="429965"/>
          </a:xfrm>
        </p:spPr>
        <p:txBody>
          <a:bodyPr/>
          <a:lstStyle>
            <a:lvl1pPr marL="0" indent="0">
              <a:buNone/>
              <a:defRPr>
                <a:solidFill>
                  <a:srgbClr val="083A64"/>
                </a:solidFill>
              </a:defRPr>
            </a:lvl1pPr>
            <a:lvl2pPr marL="266693" indent="0">
              <a:buNone/>
              <a:defRPr/>
            </a:lvl2pPr>
            <a:lvl3pPr marL="542912" indent="0">
              <a:buNone/>
              <a:defRPr/>
            </a:lvl3pPr>
            <a:lvl4pPr marL="809605" indent="0">
              <a:buNone/>
              <a:defRPr/>
            </a:lvl4pPr>
            <a:lvl5pPr marL="1076298" indent="0">
              <a:buNone/>
              <a:defRPr/>
            </a:lvl5pPr>
          </a:lstStyle>
          <a:p>
            <a:pPr lvl="0"/>
            <a:r>
              <a:rPr lang="en-US" noProof="0"/>
              <a:t>Subtitle</a:t>
            </a:r>
          </a:p>
        </p:txBody>
      </p:sp>
      <p:sp>
        <p:nvSpPr>
          <p:cNvPr id="14" name="Footer Placeholder 3">
            <a:extLst>
              <a:ext uri="{FF2B5EF4-FFF2-40B4-BE49-F238E27FC236}">
                <a16:creationId xmlns:a16="http://schemas.microsoft.com/office/drawing/2014/main" id="{E8FE0EB3-0FF4-4285-B9D3-90A5751B7BBF}"/>
              </a:ext>
            </a:extLst>
          </p:cNvPr>
          <p:cNvSpPr>
            <a:spLocks noGrp="1"/>
          </p:cNvSpPr>
          <p:nvPr>
            <p:ph type="ftr" sz="quarter" idx="34"/>
          </p:nvPr>
        </p:nvSpPr>
        <p:spPr>
          <a:xfrm>
            <a:off x="617589" y="6439823"/>
            <a:ext cx="5664000" cy="295063"/>
          </a:xfrm>
        </p:spPr>
        <p:txBody>
          <a:bodyPr/>
          <a:lstStyle/>
          <a:p>
            <a:endParaRPr lang="en-US"/>
          </a:p>
        </p:txBody>
      </p:sp>
      <p:sp>
        <p:nvSpPr>
          <p:cNvPr id="15"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608725" y="480987"/>
            <a:ext cx="9565948" cy="432000"/>
          </a:xfrm>
        </p:spPr>
        <p:txBody>
          <a:bodyPr/>
          <a:lstStyle>
            <a:lvl1pPr>
              <a:defRPr>
                <a:solidFill>
                  <a:srgbClr val="083A64"/>
                </a:solidFill>
              </a:defRPr>
            </a:lvl1pPr>
          </a:lstStyle>
          <a:p>
            <a:r>
              <a:rPr lang="en-US" noProof="0"/>
              <a:t>Click to edit page title</a:t>
            </a:r>
          </a:p>
        </p:txBody>
      </p:sp>
    </p:spTree>
    <p:extLst>
      <p:ext uri="{BB962C8B-B14F-4D97-AF65-F5344CB8AC3E}">
        <p14:creationId xmlns:p14="http://schemas.microsoft.com/office/powerpoint/2010/main" val="2639356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617588" y="2117688"/>
            <a:ext cx="3444299" cy="4073039"/>
          </a:xfrm>
        </p:spPr>
        <p:txBody>
          <a:bodyPr/>
          <a:lstStyle>
            <a:lvl1pPr>
              <a:defRPr>
                <a:solidFill>
                  <a:srgbClr val="083A64"/>
                </a:solidFill>
              </a:defRPr>
            </a:lvl1pPr>
            <a:lvl2pPr>
              <a:defRPr>
                <a:solidFill>
                  <a:srgbClr val="083A64"/>
                </a:solidFill>
              </a:defRPr>
            </a:lvl2pPr>
            <a:lvl3pPr>
              <a:defRPr>
                <a:solidFill>
                  <a:srgbClr val="083A64"/>
                </a:solidFill>
              </a:defRPr>
            </a:lvl3pPr>
            <a:lvl4pPr>
              <a:defRPr>
                <a:solidFill>
                  <a:srgbClr val="083A64"/>
                </a:solidFill>
              </a:defRPr>
            </a:lvl4pPr>
            <a:lvl5pPr>
              <a:defRPr>
                <a:solidFill>
                  <a:srgbClr val="083A64"/>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438477" y="2117685"/>
            <a:ext cx="3313671" cy="4073040"/>
          </a:xfrm>
        </p:spPr>
        <p:txBody>
          <a:bodyPr/>
          <a:lstStyle>
            <a:lvl1pPr>
              <a:defRPr>
                <a:solidFill>
                  <a:srgbClr val="083A64"/>
                </a:solidFill>
              </a:defRPr>
            </a:lvl1pPr>
            <a:lvl2pPr>
              <a:defRPr>
                <a:solidFill>
                  <a:srgbClr val="083A64"/>
                </a:solidFill>
              </a:defRPr>
            </a:lvl2pPr>
            <a:lvl3pPr>
              <a:defRPr>
                <a:solidFill>
                  <a:srgbClr val="083A64"/>
                </a:solidFill>
              </a:defRPr>
            </a:lvl3pPr>
            <a:lvl4pPr>
              <a:defRPr>
                <a:solidFill>
                  <a:srgbClr val="083A64"/>
                </a:solidFill>
              </a:defRPr>
            </a:lvl4pPr>
            <a:lvl5pPr>
              <a:defRPr>
                <a:solidFill>
                  <a:srgbClr val="083A64"/>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p:nvPr>
        </p:nvSpPr>
        <p:spPr>
          <a:xfrm>
            <a:off x="8128737" y="2117685"/>
            <a:ext cx="3493415" cy="4073040"/>
          </a:xfrm>
        </p:spPr>
        <p:txBody>
          <a:bodyPr/>
          <a:lstStyle>
            <a:lvl1pPr>
              <a:defRPr>
                <a:solidFill>
                  <a:srgbClr val="083A64"/>
                </a:solidFill>
              </a:defRPr>
            </a:lvl1pPr>
            <a:lvl2pPr>
              <a:defRPr>
                <a:solidFill>
                  <a:srgbClr val="083A64"/>
                </a:solidFill>
              </a:defRPr>
            </a:lvl2pPr>
            <a:lvl3pPr>
              <a:defRPr>
                <a:solidFill>
                  <a:srgbClr val="083A64"/>
                </a:solidFill>
              </a:defRPr>
            </a:lvl3pPr>
            <a:lvl4pPr>
              <a:defRPr>
                <a:solidFill>
                  <a:srgbClr val="083A64"/>
                </a:solidFill>
              </a:defRPr>
            </a:lvl4pPr>
            <a:lvl5pPr>
              <a:defRPr>
                <a:solidFill>
                  <a:srgbClr val="083A64"/>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a:xfrm>
            <a:off x="11760000" y="6371351"/>
            <a:ext cx="432000" cy="432000"/>
          </a:xfrm>
          <a:prstGeom prst="rect">
            <a:avLst/>
          </a:prstGeom>
          <a:noFill/>
        </p:spPr>
        <p:txBody>
          <a:bodyPr/>
          <a:lstStyle>
            <a:lvl1pPr>
              <a:defRPr>
                <a:solidFill>
                  <a:schemeClr val="accent1">
                    <a:lumMod val="75000"/>
                  </a:schemeClr>
                </a:solidFill>
              </a:defRPr>
            </a:lvl1pPr>
          </a:lstStyle>
          <a:p>
            <a:fld id="{330EA680-D336-4FF7-8B7A-9848BB0A1C32}" type="slidenum">
              <a:rPr lang="en-US" smtClean="0"/>
              <a:t>‹#›</a:t>
            </a:fld>
            <a:endParaRPr lang="en-US"/>
          </a:p>
        </p:txBody>
      </p:sp>
      <p:sp>
        <p:nvSpPr>
          <p:cNvPr id="13"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647138" y="1128588"/>
            <a:ext cx="10757364" cy="429965"/>
          </a:xfrm>
        </p:spPr>
        <p:txBody>
          <a:bodyPr/>
          <a:lstStyle>
            <a:lvl1pPr marL="0" indent="0">
              <a:buNone/>
              <a:defRPr/>
            </a:lvl1pPr>
            <a:lvl2pPr marL="266693" indent="0">
              <a:buNone/>
              <a:defRPr/>
            </a:lvl2pPr>
            <a:lvl3pPr marL="542912" indent="0">
              <a:buNone/>
              <a:defRPr/>
            </a:lvl3pPr>
            <a:lvl4pPr marL="809605" indent="0">
              <a:buNone/>
              <a:defRPr/>
            </a:lvl4pPr>
            <a:lvl5pPr marL="1076298" indent="0">
              <a:buNone/>
              <a:defRPr/>
            </a:lvl5pPr>
          </a:lstStyle>
          <a:p>
            <a:pPr lvl="0"/>
            <a:r>
              <a:rPr lang="en-US" noProof="0"/>
              <a:t>Subtitle</a:t>
            </a:r>
          </a:p>
        </p:txBody>
      </p:sp>
      <p:sp>
        <p:nvSpPr>
          <p:cNvPr id="14" name="Footer Placeholder 3">
            <a:extLst>
              <a:ext uri="{FF2B5EF4-FFF2-40B4-BE49-F238E27FC236}">
                <a16:creationId xmlns:a16="http://schemas.microsoft.com/office/drawing/2014/main" id="{E8FE0EB3-0FF4-4285-B9D3-90A5751B7BBF}"/>
              </a:ext>
            </a:extLst>
          </p:cNvPr>
          <p:cNvSpPr txBox="1">
            <a:spLocks/>
          </p:cNvSpPr>
          <p:nvPr/>
        </p:nvSpPr>
        <p:spPr>
          <a:xfrm>
            <a:off x="617589" y="6439823"/>
            <a:ext cx="5664000" cy="295063"/>
          </a:xfrm>
          <a:prstGeom prst="rect">
            <a:avLst/>
          </a:prstGeom>
          <a:noFill/>
        </p:spPr>
        <p:txBody>
          <a:bodyPr vert="horz" lIns="0" tIns="0" rIns="0" bIns="0" rtlCol="0" anchor="ctr"/>
          <a:lstStyle>
            <a:defPPr>
              <a:defRPr lang="en-US"/>
            </a:defPPr>
            <a:lvl1pPr marL="0" algn="l" defTabSz="685800" rtl="0" eaLnBrk="1" latinLnBrk="0" hangingPunct="1">
              <a:defRPr sz="900" kern="1200">
                <a:solidFill>
                  <a:schemeClr val="accent3">
                    <a:lumMod val="5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200"/>
              <a:t>Add a footer</a:t>
            </a:r>
          </a:p>
        </p:txBody>
      </p:sp>
      <p:sp>
        <p:nvSpPr>
          <p:cNvPr id="15"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608725" y="480987"/>
            <a:ext cx="9565948" cy="432000"/>
          </a:xfrm>
        </p:spPr>
        <p:txBody>
          <a:bodyPr/>
          <a:lstStyle>
            <a:lvl1pPr>
              <a:defRPr>
                <a:solidFill>
                  <a:srgbClr val="083A64"/>
                </a:solidFill>
              </a:defRPr>
            </a:lvl1pPr>
          </a:lstStyle>
          <a:p>
            <a:r>
              <a:rPr lang="en-US" noProof="0"/>
              <a:t>Click to edit page title</a:t>
            </a:r>
          </a:p>
        </p:txBody>
      </p:sp>
    </p:spTree>
    <p:extLst>
      <p:ext uri="{BB962C8B-B14F-4D97-AF65-F5344CB8AC3E}">
        <p14:creationId xmlns:p14="http://schemas.microsoft.com/office/powerpoint/2010/main" val="1505526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harts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330EA680-D336-4FF7-8B7A-9848BB0A1C32}" type="slidenum">
              <a:rPr lang="en-US" smtClean="0"/>
              <a:t>‹#›</a:t>
            </a:fld>
            <a:endParaRPr lang="en-US"/>
          </a:p>
        </p:txBody>
      </p:sp>
      <p:sp>
        <p:nvSpPr>
          <p:cNvPr id="5" name="Content Placeholder 2">
            <a:extLst>
              <a:ext uri="{FF2B5EF4-FFF2-40B4-BE49-F238E27FC236}">
                <a16:creationId xmlns:a16="http://schemas.microsoft.com/office/drawing/2014/main" id="{B1948E38-8FB0-4E51-A01C-C88794372E50}"/>
              </a:ext>
            </a:extLst>
          </p:cNvPr>
          <p:cNvSpPr>
            <a:spLocks noGrp="1"/>
          </p:cNvSpPr>
          <p:nvPr>
            <p:ph idx="1"/>
          </p:nvPr>
        </p:nvSpPr>
        <p:spPr>
          <a:xfrm>
            <a:off x="617588" y="1967822"/>
            <a:ext cx="3444299" cy="4073039"/>
          </a:xfrm>
        </p:spPr>
        <p:txBody>
          <a:bodyPr/>
          <a:lstStyle>
            <a:lvl1pPr>
              <a:defRPr>
                <a:solidFill>
                  <a:srgbClr val="083A64"/>
                </a:solidFill>
              </a:defRPr>
            </a:lvl1pPr>
            <a:lvl2pPr>
              <a:defRPr>
                <a:solidFill>
                  <a:srgbClr val="083A64"/>
                </a:solidFill>
              </a:defRPr>
            </a:lvl2pPr>
            <a:lvl3pPr>
              <a:defRPr>
                <a:solidFill>
                  <a:srgbClr val="083A64"/>
                </a:solidFill>
              </a:defRPr>
            </a:lvl3pPr>
            <a:lvl4pPr>
              <a:defRPr>
                <a:solidFill>
                  <a:srgbClr val="083A64"/>
                </a:solidFill>
              </a:defRPr>
            </a:lvl4pPr>
            <a:lvl5pPr>
              <a:defRPr>
                <a:solidFill>
                  <a:srgbClr val="083A64"/>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Content Placeholder 2">
            <a:extLst>
              <a:ext uri="{FF2B5EF4-FFF2-40B4-BE49-F238E27FC236}">
                <a16:creationId xmlns:a16="http://schemas.microsoft.com/office/drawing/2014/main" id="{B1948E38-8FB0-4E51-A01C-C88794372E50}"/>
              </a:ext>
            </a:extLst>
          </p:cNvPr>
          <p:cNvSpPr>
            <a:spLocks noGrp="1"/>
          </p:cNvSpPr>
          <p:nvPr>
            <p:ph idx="12"/>
          </p:nvPr>
        </p:nvSpPr>
        <p:spPr>
          <a:xfrm>
            <a:off x="4453692" y="1967822"/>
            <a:ext cx="3444299" cy="4073039"/>
          </a:xfrm>
        </p:spPr>
        <p:txBody>
          <a:bodyPr/>
          <a:lstStyle>
            <a:lvl1pPr>
              <a:defRPr>
                <a:solidFill>
                  <a:srgbClr val="083A64"/>
                </a:solidFill>
              </a:defRPr>
            </a:lvl1pPr>
            <a:lvl2pPr>
              <a:defRPr>
                <a:solidFill>
                  <a:srgbClr val="083A64"/>
                </a:solidFill>
              </a:defRPr>
            </a:lvl2pPr>
            <a:lvl3pPr>
              <a:defRPr>
                <a:solidFill>
                  <a:srgbClr val="083A64"/>
                </a:solidFill>
              </a:defRPr>
            </a:lvl3pPr>
            <a:lvl4pPr>
              <a:defRPr>
                <a:solidFill>
                  <a:srgbClr val="083A64"/>
                </a:solidFill>
              </a:defRPr>
            </a:lvl4pPr>
            <a:lvl5pPr>
              <a:defRPr>
                <a:solidFill>
                  <a:srgbClr val="083A64"/>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Content Placeholder 2">
            <a:extLst>
              <a:ext uri="{FF2B5EF4-FFF2-40B4-BE49-F238E27FC236}">
                <a16:creationId xmlns:a16="http://schemas.microsoft.com/office/drawing/2014/main" id="{B1948E38-8FB0-4E51-A01C-C88794372E50}"/>
              </a:ext>
            </a:extLst>
          </p:cNvPr>
          <p:cNvSpPr>
            <a:spLocks noGrp="1"/>
          </p:cNvSpPr>
          <p:nvPr>
            <p:ph idx="13"/>
          </p:nvPr>
        </p:nvSpPr>
        <p:spPr>
          <a:xfrm>
            <a:off x="8289800" y="1967822"/>
            <a:ext cx="3444299" cy="4073039"/>
          </a:xfrm>
        </p:spPr>
        <p:txBody>
          <a:bodyPr/>
          <a:lstStyle>
            <a:lvl1pPr>
              <a:defRPr>
                <a:solidFill>
                  <a:srgbClr val="083A64"/>
                </a:solidFill>
              </a:defRPr>
            </a:lvl1pPr>
            <a:lvl2pPr>
              <a:defRPr>
                <a:solidFill>
                  <a:srgbClr val="083A64"/>
                </a:solidFill>
              </a:defRPr>
            </a:lvl2pPr>
            <a:lvl3pPr>
              <a:defRPr>
                <a:solidFill>
                  <a:srgbClr val="083A64"/>
                </a:solidFill>
              </a:defRPr>
            </a:lvl3pPr>
            <a:lvl4pPr>
              <a:defRPr>
                <a:solidFill>
                  <a:srgbClr val="083A64"/>
                </a:solidFill>
              </a:defRPr>
            </a:lvl4pPr>
            <a:lvl5pPr>
              <a:defRPr>
                <a:solidFill>
                  <a:srgbClr val="083A64"/>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541961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1">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767449" y="480990"/>
            <a:ext cx="9572063" cy="449743"/>
          </a:xfrm>
          <a:prstGeom prst="rect">
            <a:avLst/>
          </a:prstGeom>
        </p:spPr>
        <p:txBody>
          <a:bodyPr vert="horz" lIns="0" tIns="0" rIns="0" bIns="0" rtlCol="0" anchor="ctr">
            <a:noAutofit/>
          </a:bodyPr>
          <a:lstStyle/>
          <a:p>
            <a:r>
              <a:rPr lang="en-US" noProof="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767449" y="1512001"/>
            <a:ext cx="10368644" cy="467925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767443" y="6439823"/>
            <a:ext cx="5664000" cy="295063"/>
          </a:xfrm>
          <a:prstGeom prst="rect">
            <a:avLst/>
          </a:prstGeom>
          <a:noFill/>
        </p:spPr>
        <p:txBody>
          <a:bodyPr vert="horz" lIns="0" tIns="0" rIns="0" bIns="0" rtlCol="0" anchor="ctr"/>
          <a:lstStyle>
            <a:lvl1pPr algn="l">
              <a:defRPr sz="1200">
                <a:solidFill>
                  <a:schemeClr val="accent3">
                    <a:lumMod val="50000"/>
                  </a:schemeClr>
                </a:solidFill>
              </a:defRPr>
            </a:lvl1pPr>
          </a:lstStyle>
          <a:p>
            <a:endParaRPr lang="en-US"/>
          </a:p>
        </p:txBody>
      </p:sp>
      <p:sp>
        <p:nvSpPr>
          <p:cNvPr id="7" name="Slide Number Placeholder 4">
            <a:extLst>
              <a:ext uri="{FF2B5EF4-FFF2-40B4-BE49-F238E27FC236}">
                <a16:creationId xmlns:a16="http://schemas.microsoft.com/office/drawing/2014/main" id="{C8DE0AAD-6FBD-416B-A91A-21F2B737919E}"/>
              </a:ext>
            </a:extLst>
          </p:cNvPr>
          <p:cNvSpPr>
            <a:spLocks noGrp="1"/>
          </p:cNvSpPr>
          <p:nvPr>
            <p:ph type="sldNum" sz="quarter" idx="4"/>
          </p:nvPr>
        </p:nvSpPr>
        <p:spPr>
          <a:xfrm>
            <a:off x="11760000" y="6371351"/>
            <a:ext cx="432000" cy="432000"/>
          </a:xfrm>
          <a:prstGeom prst="rect">
            <a:avLst/>
          </a:prstGeom>
          <a:noFill/>
        </p:spPr>
        <p:txBody>
          <a:bodyPr/>
          <a:lstStyle>
            <a:lvl1pPr>
              <a:defRPr sz="1200">
                <a:solidFill>
                  <a:schemeClr val="accent1">
                    <a:lumMod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399475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Lst>
  <p:hf hdr="0" ftr="0" dt="0"/>
  <p:txStyles>
    <p:titleStyle>
      <a:lvl1pPr algn="l" defTabSz="914377" rtl="0" eaLnBrk="1" latinLnBrk="0" hangingPunct="1">
        <a:lnSpc>
          <a:spcPct val="90000"/>
        </a:lnSpc>
        <a:spcBef>
          <a:spcPct val="0"/>
        </a:spcBef>
        <a:buNone/>
        <a:defRPr sz="3200" b="1" kern="1200" spc="-151">
          <a:solidFill>
            <a:schemeClr val="accent1"/>
          </a:solidFill>
          <a:latin typeface="+mj-lt"/>
          <a:ea typeface="+mj-ea"/>
          <a:cs typeface="+mj-cs"/>
        </a:defRPr>
      </a:lvl1pPr>
    </p:titleStyle>
    <p:bodyStyle>
      <a:lvl1pPr marL="266693" indent="-266693" algn="l" defTabSz="914377" rtl="0" eaLnBrk="1" latinLnBrk="0" hangingPunct="1">
        <a:lnSpc>
          <a:spcPct val="90000"/>
        </a:lnSpc>
        <a:spcBef>
          <a:spcPts val="1000"/>
        </a:spcBef>
        <a:buFont typeface="Arial" panose="020B0604020202020204" pitchFamily="34" charset="0"/>
        <a:buChar char="•"/>
        <a:defRPr sz="1800" kern="1200">
          <a:solidFill>
            <a:srgbClr val="083A64"/>
          </a:solidFill>
          <a:latin typeface="+mn-lt"/>
          <a:ea typeface="+mn-ea"/>
          <a:cs typeface="+mn-cs"/>
        </a:defRPr>
      </a:lvl1pPr>
      <a:lvl2pPr marL="542912" indent="-276218" algn="l" defTabSz="914377" rtl="0" eaLnBrk="1" latinLnBrk="0" hangingPunct="1">
        <a:lnSpc>
          <a:spcPct val="90000"/>
        </a:lnSpc>
        <a:spcBef>
          <a:spcPts val="500"/>
        </a:spcBef>
        <a:buFont typeface="Arial" panose="020B0604020202020204" pitchFamily="34" charset="0"/>
        <a:buChar char="•"/>
        <a:defRPr sz="1600" kern="1200">
          <a:solidFill>
            <a:srgbClr val="083A64"/>
          </a:solidFill>
          <a:latin typeface="+mn-lt"/>
          <a:ea typeface="+mn-ea"/>
          <a:cs typeface="+mn-cs"/>
        </a:defRPr>
      </a:lvl2pPr>
      <a:lvl3pPr marL="809605" indent="-266693" algn="l" defTabSz="914377" rtl="0" eaLnBrk="1" latinLnBrk="0" hangingPunct="1">
        <a:lnSpc>
          <a:spcPct val="90000"/>
        </a:lnSpc>
        <a:spcBef>
          <a:spcPts val="500"/>
        </a:spcBef>
        <a:buFont typeface="Arial" panose="020B0604020202020204" pitchFamily="34" charset="0"/>
        <a:buChar char="•"/>
        <a:defRPr sz="1400" kern="1200">
          <a:solidFill>
            <a:srgbClr val="083A64"/>
          </a:solidFill>
          <a:latin typeface="+mn-lt"/>
          <a:ea typeface="+mn-ea"/>
          <a:cs typeface="+mn-cs"/>
        </a:defRPr>
      </a:lvl3pPr>
      <a:lvl4pPr marL="1076298" indent="-266693" algn="l" defTabSz="914377" rtl="0" eaLnBrk="1" latinLnBrk="0" hangingPunct="1">
        <a:lnSpc>
          <a:spcPct val="90000"/>
        </a:lnSpc>
        <a:spcBef>
          <a:spcPts val="500"/>
        </a:spcBef>
        <a:buFont typeface="Arial" panose="020B0604020202020204" pitchFamily="34" charset="0"/>
        <a:buChar char="•"/>
        <a:defRPr sz="1400" kern="1200">
          <a:solidFill>
            <a:srgbClr val="083A64"/>
          </a:solidFill>
          <a:latin typeface="+mn-lt"/>
          <a:ea typeface="+mn-ea"/>
          <a:cs typeface="+mn-cs"/>
        </a:defRPr>
      </a:lvl4pPr>
      <a:lvl5pPr marL="1342992" indent="-266693" algn="l" defTabSz="914377" rtl="0" eaLnBrk="1" latinLnBrk="0" hangingPunct="1">
        <a:lnSpc>
          <a:spcPct val="90000"/>
        </a:lnSpc>
        <a:spcBef>
          <a:spcPts val="500"/>
        </a:spcBef>
        <a:buFont typeface="Arial" panose="020B0604020202020204" pitchFamily="34" charset="0"/>
        <a:buChar char="•"/>
        <a:defRPr sz="1400" kern="1200">
          <a:solidFill>
            <a:srgbClr val="083A64"/>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360">
          <p15:clr>
            <a:srgbClr val="F26B43"/>
          </p15:clr>
        </p15:guide>
        <p15:guide id="3" orient="horz" pos="702">
          <p15:clr>
            <a:srgbClr val="F26B43"/>
          </p15:clr>
        </p15:guide>
        <p15:guide id="4" orient="horz" pos="4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microsoft.com/office/2018/10/relationships/comments" Target="../comments/modernComment_7F3E9062_2753AC4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experience.arcgis.com/experience/09642b69d90f4377856a6aef3e0bd2e9" TargetMode="Externa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hyperlink" Target="https://www.transportation.gov/mission/office-secretary/office-policy/transportation-policy/benefit-cost-analysis-spreadsheet-template" TargetMode="External"/><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hyperlink" Target="http://www.sam.gov/" TargetMode="External"/><Relationship Id="rId2" Type="http://schemas.openxmlformats.org/officeDocument/2006/relationships/notesSlide" Target="../notesSlides/notesSlide19.xml"/><Relationship Id="rId1" Type="http://schemas.openxmlformats.org/officeDocument/2006/relationships/slideLayout" Target="../slideLayouts/slideLayout29.xml"/><Relationship Id="rId5" Type="http://schemas.openxmlformats.org/officeDocument/2006/relationships/hyperlink" Target="http://www.grants.gov/web/grants/applicants/applicant-faqs.html" TargetMode="External"/><Relationship Id="rId4" Type="http://schemas.openxmlformats.org/officeDocument/2006/relationships/hyperlink" Target="http://www.grants.gov/web/grants/applicants.html"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www.transportation.gov/grants/mpdg-program" TargetMode="External"/><Relationship Id="rId7" Type="http://schemas.openxmlformats.org/officeDocument/2006/relationships/hyperlink" Target="mailto:MPDGrants@dot.gov" TargetMode="External"/><Relationship Id="rId2" Type="http://schemas.openxmlformats.org/officeDocument/2006/relationships/notesSlide" Target="../notesSlides/notesSlide21.xml"/><Relationship Id="rId1" Type="http://schemas.openxmlformats.org/officeDocument/2006/relationships/slideLayout" Target="../slideLayouts/slideLayout29.xml"/><Relationship Id="rId6" Type="http://schemas.openxmlformats.org/officeDocument/2006/relationships/hyperlink" Target="https://maps.dot.gov/BTS/GrantProjectLocationVerification/" TargetMode="External"/><Relationship Id="rId5" Type="http://schemas.openxmlformats.org/officeDocument/2006/relationships/hyperlink" Target="https://www.transportation.gov/mission/office-secretary/office-policy/transportation-policy/benefit-cost-analysis-spreadsheet-template" TargetMode="External"/><Relationship Id="rId4" Type="http://schemas.openxmlformats.org/officeDocument/2006/relationships/hyperlink" Target="https://www.transportation.gov/mission/office-secretary/office-policy/transportation-policy/benefit-cost-analysis-guidanc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3F929-55C9-EB94-4B10-7828AF520574}"/>
              </a:ext>
            </a:extLst>
          </p:cNvPr>
          <p:cNvSpPr>
            <a:spLocks noGrp="1"/>
          </p:cNvSpPr>
          <p:nvPr>
            <p:ph type="ctrTitle"/>
          </p:nvPr>
        </p:nvSpPr>
        <p:spPr>
          <a:xfrm>
            <a:off x="5393933" y="2138017"/>
            <a:ext cx="6417524" cy="3317561"/>
          </a:xfrm>
        </p:spPr>
        <p:txBody>
          <a:bodyPr/>
          <a:lstStyle/>
          <a:p>
            <a:pPr algn="ctr">
              <a:lnSpc>
                <a:spcPct val="100000"/>
              </a:lnSpc>
              <a:spcBef>
                <a:spcPts val="0"/>
              </a:spcBef>
            </a:pPr>
            <a:br>
              <a:rPr lang="en-US" sz="4000" b="0">
                <a:latin typeface="+mn-lt"/>
                <a:ea typeface="Verdana"/>
                <a:cs typeface="Tahoma"/>
              </a:rPr>
            </a:br>
            <a:r>
              <a:rPr lang="en-US"/>
              <a:t>FY2026 Nationally Significant Multimodal Freight and Highway Projects (INFRA) program.</a:t>
            </a:r>
            <a:br>
              <a:rPr lang="en-US"/>
            </a:br>
            <a:br>
              <a:rPr lang="en-US"/>
            </a:br>
            <a:br>
              <a:rPr lang="en-US" sz="3000" b="0" i="1">
                <a:latin typeface="+mn-lt"/>
                <a:ea typeface="Verdana"/>
                <a:cs typeface="Tahoma"/>
              </a:rPr>
            </a:br>
            <a:endParaRPr lang="en-US" sz="3000" b="0" i="1">
              <a:latin typeface="+mn-lt"/>
              <a:ea typeface="Verdana"/>
              <a:cs typeface="Tahoma"/>
            </a:endParaRPr>
          </a:p>
        </p:txBody>
      </p:sp>
    </p:spTree>
    <p:extLst>
      <p:ext uri="{BB962C8B-B14F-4D97-AF65-F5344CB8AC3E}">
        <p14:creationId xmlns:p14="http://schemas.microsoft.com/office/powerpoint/2010/main" val="2328298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E199D97-D92C-FA06-5215-A2762C9A7708}"/>
              </a:ext>
            </a:extLst>
          </p:cNvPr>
          <p:cNvGraphicFramePr>
            <a:graphicFrameLocks noGrp="1"/>
          </p:cNvGraphicFramePr>
          <p:nvPr>
            <p:ph idx="1"/>
            <p:extLst>
              <p:ext uri="{D42A27DB-BD31-4B8C-83A1-F6EECF244321}">
                <p14:modId xmlns:p14="http://schemas.microsoft.com/office/powerpoint/2010/main" val="4271713927"/>
              </p:ext>
            </p:extLst>
          </p:nvPr>
        </p:nvGraphicFramePr>
        <p:xfrm>
          <a:off x="608725" y="1212352"/>
          <a:ext cx="11042169" cy="5247442"/>
        </p:xfrm>
        <a:graphic>
          <a:graphicData uri="http://schemas.openxmlformats.org/drawingml/2006/table">
            <a:tbl>
              <a:tblPr>
                <a:tableStyleId>{5C22544A-7EE6-4342-B048-85BDC9FD1C3A}</a:tableStyleId>
              </a:tblPr>
              <a:tblGrid>
                <a:gridCol w="11042169">
                  <a:extLst>
                    <a:ext uri="{9D8B030D-6E8A-4147-A177-3AD203B41FA5}">
                      <a16:colId xmlns:a16="http://schemas.microsoft.com/office/drawing/2014/main" val="3690105821"/>
                    </a:ext>
                  </a:extLst>
                </a:gridCol>
              </a:tblGrid>
              <a:tr h="5247442">
                <a:tc>
                  <a:txBody>
                    <a:bodyPr/>
                    <a:lstStyle/>
                    <a:p>
                      <a:pPr marL="0" marR="0" indent="0" algn="l">
                        <a:lnSpc>
                          <a:spcPct val="150000"/>
                        </a:lnSpc>
                        <a:buFont typeface="Arial" panose="020B0604020202020204" pitchFamily="34" charset="0"/>
                        <a:buNone/>
                        <a:tabLst>
                          <a:tab pos="106045" algn="l"/>
                        </a:tabLst>
                      </a:pPr>
                      <a:r>
                        <a:rPr lang="en-US" sz="2000" b="1">
                          <a:effectLst/>
                        </a:rPr>
                        <a:t>Track 1: Standard INFRA Eligibility:</a:t>
                      </a:r>
                    </a:p>
                    <a:p>
                      <a:pPr marL="171450" marR="0" indent="-171450" algn="l">
                        <a:lnSpc>
                          <a:spcPct val="100000"/>
                        </a:lnSpc>
                        <a:buFont typeface="Arial" panose="020B0604020202020204" pitchFamily="34" charset="0"/>
                        <a:buChar char="•"/>
                        <a:tabLst>
                          <a:tab pos="106045" algn="l"/>
                        </a:tabLst>
                      </a:pPr>
                      <a:r>
                        <a:rPr lang="en-US" sz="1800">
                          <a:effectLst/>
                        </a:rPr>
                        <a:t>A highway freight project on the National Highway Freight Network (NHFN);</a:t>
                      </a:r>
                    </a:p>
                    <a:p>
                      <a:pPr marL="171450" marR="0" indent="-171450" algn="l">
                        <a:lnSpc>
                          <a:spcPct val="100000"/>
                        </a:lnSpc>
                        <a:buFont typeface="Arial" panose="020B0604020202020204" pitchFamily="34" charset="0"/>
                        <a:buChar char="•"/>
                        <a:tabLst>
                          <a:tab pos="106045" algn="l"/>
                        </a:tabLst>
                      </a:pPr>
                      <a:r>
                        <a:rPr lang="en-US" sz="1800">
                          <a:effectLst/>
                        </a:rPr>
                        <a:t>A highway or bridge project on the National Highway System (NHS);</a:t>
                      </a:r>
                    </a:p>
                    <a:p>
                      <a:pPr marL="171450" marR="0" indent="-171450" algn="l">
                        <a:lnSpc>
                          <a:spcPct val="100000"/>
                        </a:lnSpc>
                        <a:buFont typeface="Arial" panose="020B0604020202020204" pitchFamily="34" charset="0"/>
                        <a:buChar char="•"/>
                        <a:tabLst>
                          <a:tab pos="106045" algn="l"/>
                        </a:tabLst>
                      </a:pPr>
                      <a:r>
                        <a:rPr lang="en-US" sz="1800">
                          <a:effectLst/>
                        </a:rPr>
                        <a:t>A freight intermodal, freight rail, or freight project within the boundaries of a public or private freight rail, water (including ports), or intermodal facility and that is a surface transportation infrastructure project necessary to facilitate direct intermodal interchange, transfer, or access into or out of the facility;</a:t>
                      </a:r>
                    </a:p>
                    <a:p>
                      <a:pPr marL="171450" marR="0" indent="-171450" algn="l">
                        <a:lnSpc>
                          <a:spcPct val="100000"/>
                        </a:lnSpc>
                        <a:buFont typeface="Arial" panose="020B0604020202020204" pitchFamily="34" charset="0"/>
                        <a:buChar char="•"/>
                        <a:tabLst>
                          <a:tab pos="106045" algn="l"/>
                        </a:tabLst>
                      </a:pPr>
                      <a:r>
                        <a:rPr lang="en-US" sz="1800">
                          <a:effectLst/>
                        </a:rPr>
                        <a:t>A highway-railway grade crossing or grade separation project;</a:t>
                      </a:r>
                    </a:p>
                    <a:p>
                      <a:pPr marL="171450" marR="0" indent="-171450" algn="l">
                        <a:lnSpc>
                          <a:spcPct val="100000"/>
                        </a:lnSpc>
                        <a:buFont typeface="Arial" panose="020B0604020202020204" pitchFamily="34" charset="0"/>
                        <a:buChar char="•"/>
                        <a:tabLst>
                          <a:tab pos="106045" algn="l"/>
                        </a:tabLst>
                      </a:pPr>
                      <a:r>
                        <a:rPr lang="en-US" sz="1800">
                          <a:effectLst/>
                        </a:rPr>
                        <a:t>A wildlife crossing project;</a:t>
                      </a:r>
                    </a:p>
                    <a:p>
                      <a:pPr marL="171450" marR="0" indent="-171450" algn="l">
                        <a:lnSpc>
                          <a:spcPct val="100000"/>
                        </a:lnSpc>
                        <a:buFont typeface="Arial" panose="020B0604020202020204" pitchFamily="34" charset="0"/>
                        <a:buChar char="•"/>
                        <a:tabLst>
                          <a:tab pos="106045" algn="l"/>
                        </a:tabLst>
                      </a:pPr>
                      <a:r>
                        <a:rPr lang="en-US" sz="1800">
                          <a:effectLst/>
                        </a:rPr>
                        <a:t>A surface transportation project within the boundaries or functionally connected to an international border crossing that improves a facility owned by Fed/State/local government and increases throughput efficiency;</a:t>
                      </a:r>
                    </a:p>
                    <a:p>
                      <a:pPr marL="171450" marR="0" indent="-171450" algn="l">
                        <a:lnSpc>
                          <a:spcPct val="100000"/>
                        </a:lnSpc>
                        <a:buFont typeface="Arial" panose="020B0604020202020204" pitchFamily="34" charset="0"/>
                        <a:buChar char="•"/>
                        <a:tabLst>
                          <a:tab pos="106045" algn="l"/>
                        </a:tabLst>
                      </a:pPr>
                      <a:r>
                        <a:rPr lang="en-US" sz="1800">
                          <a:effectLst/>
                        </a:rPr>
                        <a:t>A project for a marine highway corridor that is functionally connected to the NHFN and is likely to reduce road mobile source emissions;</a:t>
                      </a:r>
                    </a:p>
                    <a:p>
                      <a:pPr marL="171450" marR="0" indent="-171450" algn="l">
                        <a:lnSpc>
                          <a:spcPct val="100000"/>
                        </a:lnSpc>
                        <a:buFont typeface="Arial" panose="020B0604020202020204" pitchFamily="34" charset="0"/>
                        <a:buChar char="•"/>
                        <a:tabLst>
                          <a:tab pos="106045" algn="l"/>
                        </a:tabLst>
                      </a:pPr>
                      <a:r>
                        <a:rPr lang="en-US" sz="1800">
                          <a:effectLst/>
                        </a:rPr>
                        <a:t>A highway, bridge, or freight project on the National Multimodal Freight Network;</a:t>
                      </a:r>
                    </a:p>
                    <a:p>
                      <a:pPr marL="0" marR="0" indent="0" algn="l">
                        <a:lnSpc>
                          <a:spcPct val="100000"/>
                        </a:lnSpc>
                        <a:spcBef>
                          <a:spcPts val="1400"/>
                        </a:spcBef>
                        <a:buFont typeface="Arial" panose="020B0604020202020204" pitchFamily="34" charset="0"/>
                        <a:buNone/>
                        <a:tabLst>
                          <a:tab pos="106045" algn="l"/>
                        </a:tabLst>
                      </a:pPr>
                      <a:r>
                        <a:rPr lang="en-US" sz="2000" b="1">
                          <a:effectLst/>
                        </a:rPr>
                        <a:t>Track 2: FY 2026 Commercial Motor Vehicle (CMV) Parking Eligible Projects:</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106045" algn="l"/>
                        </a:tabLst>
                        <a:defRPr/>
                      </a:pPr>
                      <a:r>
                        <a:rPr lang="en-US" sz="1800" kern="1200">
                          <a:solidFill>
                            <a:schemeClr val="dk1"/>
                          </a:solidFill>
                          <a:effectLst/>
                          <a:latin typeface="+mn-lt"/>
                          <a:ea typeface="+mn-ea"/>
                          <a:cs typeface="+mn-cs"/>
                        </a:rPr>
                        <a:t>Projects to provide public parking for commercial motor vehicles that are within reasonable access to or in the right of way of an Interstate highway, the National Highway System, or the National Highway Freight Network</a:t>
                      </a:r>
                    </a:p>
                    <a:p>
                      <a:pPr marL="0" marR="0" algn="l">
                        <a:lnSpc>
                          <a:spcPct val="150000"/>
                        </a:lnSpc>
                        <a:buNone/>
                        <a:tabLst>
                          <a:tab pos="106045" algn="l"/>
                        </a:tabLst>
                      </a:pPr>
                      <a:endParaRPr lang="en-US" sz="1600">
                        <a:effectLst/>
                        <a:latin typeface="Times New Roman" panose="02020603050405020304" pitchFamily="18" charset="0"/>
                        <a:ea typeface="Times New Roman" panose="02020603050405020304" pitchFamily="18" charset="0"/>
                      </a:endParaRPr>
                    </a:p>
                  </a:txBody>
                  <a:tcPr marL="114300" marR="114300" marT="0" marB="0"/>
                </a:tc>
                <a:extLst>
                  <a:ext uri="{0D108BD9-81ED-4DB2-BD59-A6C34878D82A}">
                    <a16:rowId xmlns:a16="http://schemas.microsoft.com/office/drawing/2014/main" val="2724165238"/>
                  </a:ext>
                </a:extLst>
              </a:tr>
            </a:tbl>
          </a:graphicData>
        </a:graphic>
      </p:graphicFrame>
      <p:sp>
        <p:nvSpPr>
          <p:cNvPr id="4" name="Slide Number Placeholder 3">
            <a:extLst>
              <a:ext uri="{FF2B5EF4-FFF2-40B4-BE49-F238E27FC236}">
                <a16:creationId xmlns:a16="http://schemas.microsoft.com/office/drawing/2014/main" id="{8E901A32-3FDC-1E0F-FF42-B2C8578C6471}"/>
              </a:ext>
            </a:extLst>
          </p:cNvPr>
          <p:cNvSpPr>
            <a:spLocks noGrp="1"/>
          </p:cNvSpPr>
          <p:nvPr>
            <p:ph type="sldNum" sz="quarter" idx="4"/>
          </p:nvPr>
        </p:nvSpPr>
        <p:spPr/>
        <p:txBody>
          <a:bodyPr/>
          <a:lstStyle/>
          <a:p>
            <a:fld id="{330EA680-D336-4FF7-8B7A-9848BB0A1C32}" type="slidenum">
              <a:rPr lang="en-US" smtClean="0"/>
              <a:t>10</a:t>
            </a:fld>
            <a:endParaRPr lang="en-US"/>
          </a:p>
        </p:txBody>
      </p:sp>
      <p:sp>
        <p:nvSpPr>
          <p:cNvPr id="5" name="Title 4">
            <a:extLst>
              <a:ext uri="{FF2B5EF4-FFF2-40B4-BE49-F238E27FC236}">
                <a16:creationId xmlns:a16="http://schemas.microsoft.com/office/drawing/2014/main" id="{4A7524CE-F124-A37B-18A1-724C98F5BA4B}"/>
              </a:ext>
            </a:extLst>
          </p:cNvPr>
          <p:cNvSpPr>
            <a:spLocks noGrp="1"/>
          </p:cNvSpPr>
          <p:nvPr>
            <p:ph type="title"/>
          </p:nvPr>
        </p:nvSpPr>
        <p:spPr/>
        <p:txBody>
          <a:bodyPr/>
          <a:lstStyle/>
          <a:p>
            <a:r>
              <a:rPr lang="en-US"/>
              <a:t>Eligible Projects: Track 1</a:t>
            </a:r>
          </a:p>
        </p:txBody>
      </p:sp>
    </p:spTree>
    <p:extLst>
      <p:ext uri="{BB962C8B-B14F-4D97-AF65-F5344CB8AC3E}">
        <p14:creationId xmlns:p14="http://schemas.microsoft.com/office/powerpoint/2010/main" val="1374677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D64A94-24E0-CA64-F6C6-EC206E3D7000}"/>
              </a:ext>
            </a:extLst>
          </p:cNvPr>
          <p:cNvSpPr>
            <a:spLocks noGrp="1"/>
          </p:cNvSpPr>
          <p:nvPr>
            <p:ph type="sldNum" sz="quarter" idx="4"/>
          </p:nvPr>
        </p:nvSpPr>
        <p:spPr/>
        <p:txBody>
          <a:bodyPr/>
          <a:lstStyle/>
          <a:p>
            <a:fld id="{330EA680-D336-4FF7-8B7A-9848BB0A1C32}" type="slidenum">
              <a:rPr lang="en-US" smtClean="0"/>
              <a:t>11</a:t>
            </a:fld>
            <a:endParaRPr lang="en-US"/>
          </a:p>
        </p:txBody>
      </p:sp>
      <p:sp>
        <p:nvSpPr>
          <p:cNvPr id="5" name="Title 4">
            <a:extLst>
              <a:ext uri="{FF2B5EF4-FFF2-40B4-BE49-F238E27FC236}">
                <a16:creationId xmlns:a16="http://schemas.microsoft.com/office/drawing/2014/main" id="{7DF968E6-05D6-5203-DF3F-9B27D632574A}"/>
              </a:ext>
            </a:extLst>
          </p:cNvPr>
          <p:cNvSpPr>
            <a:spLocks noGrp="1"/>
          </p:cNvSpPr>
          <p:nvPr>
            <p:ph type="title"/>
          </p:nvPr>
        </p:nvSpPr>
        <p:spPr/>
        <p:txBody>
          <a:bodyPr/>
          <a:lstStyle/>
          <a:p>
            <a:r>
              <a:rPr lang="en-US"/>
              <a:t>Project Size and Cost Share</a:t>
            </a:r>
          </a:p>
        </p:txBody>
      </p:sp>
      <p:sp>
        <p:nvSpPr>
          <p:cNvPr id="7" name="TextBox 6">
            <a:extLst>
              <a:ext uri="{FF2B5EF4-FFF2-40B4-BE49-F238E27FC236}">
                <a16:creationId xmlns:a16="http://schemas.microsoft.com/office/drawing/2014/main" id="{6C61C0CF-1F00-D315-2DE7-9EB5C0B385E8}"/>
              </a:ext>
            </a:extLst>
          </p:cNvPr>
          <p:cNvSpPr txBox="1"/>
          <p:nvPr/>
        </p:nvSpPr>
        <p:spPr>
          <a:xfrm>
            <a:off x="647137" y="5840361"/>
            <a:ext cx="10897723" cy="738664"/>
          </a:xfrm>
          <a:prstGeom prst="rect">
            <a:avLst/>
          </a:prstGeom>
          <a:noFill/>
        </p:spPr>
        <p:txBody>
          <a:bodyPr wrap="square" rtlCol="0">
            <a:spAutoFit/>
          </a:bodyPr>
          <a:lstStyle/>
          <a:p>
            <a:r>
              <a:rPr lang="en-US" sz="1050">
                <a:solidFill>
                  <a:srgbClr val="FF0000"/>
                </a:solidFill>
              </a:rPr>
              <a:t>*7 states have a different, lower threshold for large vs. small between $66 million and $91 million (INFRA) </a:t>
            </a:r>
          </a:p>
          <a:p>
            <a:r>
              <a:rPr lang="en-US" sz="1050">
                <a:solidFill>
                  <a:srgbClr val="FF0000"/>
                </a:solidFill>
              </a:rPr>
              <a:t>**14 states have a higher, sliding scale max federal share between 80% and 95% (for INFRA only)</a:t>
            </a:r>
          </a:p>
          <a:p>
            <a:r>
              <a:rPr lang="en-US" sz="1050">
                <a:solidFill>
                  <a:srgbClr val="FF0000"/>
                </a:solidFill>
              </a:rPr>
              <a:t>***The FY 2026 appropriation language explicitly caps the “Federal share of the cost of a project” at 60 percent for large truck parking projects and 80 percent for small truck parking projects. This supersedes the standard INFRA rules that allow other Federal funds to stack up to 80 percent for large projects.</a:t>
            </a:r>
          </a:p>
        </p:txBody>
      </p:sp>
      <p:graphicFrame>
        <p:nvGraphicFramePr>
          <p:cNvPr id="9" name="Content Placeholder 8">
            <a:extLst>
              <a:ext uri="{FF2B5EF4-FFF2-40B4-BE49-F238E27FC236}">
                <a16:creationId xmlns:a16="http://schemas.microsoft.com/office/drawing/2014/main" id="{5D6BF82F-5192-5B2E-DB8D-75986A9DB001}"/>
              </a:ext>
            </a:extLst>
          </p:cNvPr>
          <p:cNvGraphicFramePr>
            <a:graphicFrameLocks noGrp="1"/>
          </p:cNvGraphicFramePr>
          <p:nvPr>
            <p:ph idx="1"/>
            <p:extLst>
              <p:ext uri="{D42A27DB-BD31-4B8C-83A1-F6EECF244321}">
                <p14:modId xmlns:p14="http://schemas.microsoft.com/office/powerpoint/2010/main" val="1994938636"/>
              </p:ext>
            </p:extLst>
          </p:nvPr>
        </p:nvGraphicFramePr>
        <p:xfrm>
          <a:off x="647138" y="1268361"/>
          <a:ext cx="10897724" cy="4572000"/>
        </p:xfrm>
        <a:graphic>
          <a:graphicData uri="http://schemas.openxmlformats.org/drawingml/2006/table">
            <a:tbl>
              <a:tblPr firstRow="1" firstCol="1" lastRow="1" lastCol="1" bandRow="1" bandCol="1">
                <a:tableStyleId>{B301B821-A1FF-4177-AEE7-76D212191A09}</a:tableStyleId>
              </a:tblPr>
              <a:tblGrid>
                <a:gridCol w="1652486">
                  <a:extLst>
                    <a:ext uri="{9D8B030D-6E8A-4147-A177-3AD203B41FA5}">
                      <a16:colId xmlns:a16="http://schemas.microsoft.com/office/drawing/2014/main" val="4284656092"/>
                    </a:ext>
                  </a:extLst>
                </a:gridCol>
                <a:gridCol w="1477737">
                  <a:extLst>
                    <a:ext uri="{9D8B030D-6E8A-4147-A177-3AD203B41FA5}">
                      <a16:colId xmlns:a16="http://schemas.microsoft.com/office/drawing/2014/main" val="2288273021"/>
                    </a:ext>
                  </a:extLst>
                </a:gridCol>
                <a:gridCol w="3014114">
                  <a:extLst>
                    <a:ext uri="{9D8B030D-6E8A-4147-A177-3AD203B41FA5}">
                      <a16:colId xmlns:a16="http://schemas.microsoft.com/office/drawing/2014/main" val="217575923"/>
                    </a:ext>
                  </a:extLst>
                </a:gridCol>
                <a:gridCol w="2428883">
                  <a:extLst>
                    <a:ext uri="{9D8B030D-6E8A-4147-A177-3AD203B41FA5}">
                      <a16:colId xmlns:a16="http://schemas.microsoft.com/office/drawing/2014/main" val="3024377659"/>
                    </a:ext>
                  </a:extLst>
                </a:gridCol>
                <a:gridCol w="2324504">
                  <a:extLst>
                    <a:ext uri="{9D8B030D-6E8A-4147-A177-3AD203B41FA5}">
                      <a16:colId xmlns:a16="http://schemas.microsoft.com/office/drawing/2014/main" val="1262681331"/>
                    </a:ext>
                  </a:extLst>
                </a:gridCol>
              </a:tblGrid>
              <a:tr h="834316">
                <a:tc>
                  <a:txBody>
                    <a:bodyPr/>
                    <a:lstStyle/>
                    <a:p>
                      <a:pPr marL="10160" marR="1905" algn="ctr">
                        <a:spcBef>
                          <a:spcPts val="965"/>
                        </a:spcBef>
                        <a:buNone/>
                      </a:pPr>
                      <a:r>
                        <a:rPr lang="en-US" sz="2000" spc="-10">
                          <a:effectLst/>
                        </a:rPr>
                        <a:t>Program</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gridSpan="2">
                  <a:txBody>
                    <a:bodyPr/>
                    <a:lstStyle/>
                    <a:p>
                      <a:pPr marL="666750" marR="0" indent="-213360" algn="ctr">
                        <a:spcBef>
                          <a:spcPts val="965"/>
                        </a:spcBef>
                        <a:buNone/>
                      </a:pPr>
                      <a:r>
                        <a:rPr lang="en-US" sz="2000">
                          <a:effectLst/>
                        </a:rPr>
                        <a:t>Track 1: INFRA</a:t>
                      </a:r>
                      <a:r>
                        <a:rPr lang="en-US" sz="2000" spc="-20">
                          <a:effectLst/>
                        </a:rPr>
                        <a:t> </a:t>
                      </a:r>
                      <a:r>
                        <a:rPr lang="en-US" sz="2000">
                          <a:effectLst/>
                        </a:rPr>
                        <a:t>(FY</a:t>
                      </a:r>
                      <a:r>
                        <a:rPr lang="en-US" sz="2000" spc="-20">
                          <a:effectLst/>
                        </a:rPr>
                        <a:t> 20</a:t>
                      </a:r>
                      <a:r>
                        <a:rPr lang="en-US" sz="2000">
                          <a:effectLst/>
                        </a:rPr>
                        <a:t>23</a:t>
                      </a:r>
                      <a:r>
                        <a:rPr lang="en-US" sz="2000" spc="-20">
                          <a:effectLst/>
                        </a:rPr>
                        <a:t> &amp; 2024)</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478155" marR="294640" indent="-172085" algn="ctr">
                        <a:lnSpc>
                          <a:spcPct val="101000"/>
                        </a:lnSpc>
                        <a:spcBef>
                          <a:spcPts val="365"/>
                        </a:spcBef>
                        <a:buNone/>
                      </a:pPr>
                      <a:r>
                        <a:rPr lang="en-US" sz="2000">
                          <a:effectLst/>
                        </a:rPr>
                        <a:t>Track 2: INFRA</a:t>
                      </a:r>
                      <a:r>
                        <a:rPr lang="en-US" sz="2000" spc="-50">
                          <a:effectLst/>
                        </a:rPr>
                        <a:t> </a:t>
                      </a:r>
                      <a:r>
                        <a:rPr lang="en-US" sz="2000">
                          <a:effectLst/>
                        </a:rPr>
                        <a:t>FY</a:t>
                      </a:r>
                      <a:r>
                        <a:rPr lang="en-US" sz="2000" spc="-50">
                          <a:effectLst/>
                        </a:rPr>
                        <a:t> </a:t>
                      </a:r>
                      <a:r>
                        <a:rPr lang="en-US" sz="2000">
                          <a:effectLst/>
                        </a:rPr>
                        <a:t>2026 (Commercial</a:t>
                      </a:r>
                      <a:r>
                        <a:rPr lang="en-US" sz="2000" spc="-40">
                          <a:effectLst/>
                        </a:rPr>
                        <a:t> </a:t>
                      </a:r>
                      <a:r>
                        <a:rPr lang="en-US" sz="2000">
                          <a:effectLst/>
                        </a:rPr>
                        <a:t>Vehicle </a:t>
                      </a:r>
                      <a:r>
                        <a:rPr lang="en-US" sz="2000" spc="-10">
                          <a:effectLst/>
                        </a:rPr>
                        <a:t>Parking)</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564910774"/>
                  </a:ext>
                </a:extLst>
              </a:tr>
              <a:tr h="1155722">
                <a:tc>
                  <a:txBody>
                    <a:bodyPr/>
                    <a:lstStyle/>
                    <a:p>
                      <a:pPr marL="0" marR="0" algn="ctr">
                        <a:spcBef>
                          <a:spcPts val="415"/>
                        </a:spcBef>
                        <a:buNone/>
                      </a:pPr>
                      <a:r>
                        <a:rPr lang="en-US" sz="2000">
                          <a:effectLst/>
                        </a:rPr>
                        <a:t> Project</a:t>
                      </a:r>
                      <a:r>
                        <a:rPr lang="en-US" sz="2000" spc="-50">
                          <a:effectLst/>
                        </a:rPr>
                        <a:t> </a:t>
                      </a:r>
                      <a:r>
                        <a:rPr lang="en-US" sz="2000" spc="-20">
                          <a:effectLst/>
                        </a:rPr>
                        <a:t>Size</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7320" marR="0" algn="ctr">
                        <a:spcBef>
                          <a:spcPts val="965"/>
                        </a:spcBef>
                        <a:buNone/>
                      </a:pPr>
                      <a:r>
                        <a:rPr lang="en-US" sz="2000" spc="-10">
                          <a:effectLst/>
                        </a:rPr>
                        <a:t>&gt;$100M*</a:t>
                      </a:r>
                      <a:endParaRPr lang="en-US" sz="2800">
                        <a:effectLst/>
                      </a:endParaRPr>
                    </a:p>
                    <a:p>
                      <a:pPr marL="186690" marR="0" algn="ctr">
                        <a:spcBef>
                          <a:spcPts val="30"/>
                        </a:spcBef>
                        <a:buNone/>
                      </a:pPr>
                      <a:r>
                        <a:rPr lang="en-US" sz="2000">
                          <a:effectLst/>
                        </a:rPr>
                        <a:t>in</a:t>
                      </a:r>
                      <a:r>
                        <a:rPr lang="en-US" sz="2000" spc="-25">
                          <a:effectLst/>
                        </a:rPr>
                        <a:t> </a:t>
                      </a:r>
                      <a:r>
                        <a:rPr lang="en-US" sz="2000" spc="-20">
                          <a:effectLst/>
                        </a:rPr>
                        <a:t>Costs</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415"/>
                        </a:spcBef>
                        <a:buNone/>
                      </a:pPr>
                      <a:r>
                        <a:rPr lang="en-US" sz="2000">
                          <a:effectLst/>
                        </a:rPr>
                        <a:t> </a:t>
                      </a:r>
                      <a:endParaRPr lang="en-US" sz="2800">
                        <a:effectLst/>
                      </a:endParaRPr>
                    </a:p>
                    <a:p>
                      <a:pPr marL="345440" marR="0" algn="ctr">
                        <a:buNone/>
                      </a:pPr>
                      <a:r>
                        <a:rPr lang="en-US" sz="2000">
                          <a:effectLst/>
                        </a:rPr>
                        <a:t>&lt;$100M*</a:t>
                      </a:r>
                      <a:r>
                        <a:rPr lang="en-US" sz="2000" spc="-30">
                          <a:effectLst/>
                        </a:rPr>
                        <a:t> </a:t>
                      </a:r>
                      <a:r>
                        <a:rPr lang="en-US" sz="2000">
                          <a:effectLst/>
                        </a:rPr>
                        <a:t>in</a:t>
                      </a:r>
                      <a:r>
                        <a:rPr lang="en-US" sz="2000" spc="-30">
                          <a:effectLst/>
                        </a:rPr>
                        <a:t> </a:t>
                      </a:r>
                      <a:r>
                        <a:rPr lang="en-US" sz="2000" spc="-10">
                          <a:effectLst/>
                        </a:rPr>
                        <a:t>costs</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415"/>
                        </a:spcBef>
                        <a:buNone/>
                      </a:pPr>
                      <a:r>
                        <a:rPr lang="en-US" sz="2000">
                          <a:effectLst/>
                        </a:rPr>
                        <a:t> </a:t>
                      </a:r>
                      <a:endParaRPr lang="en-US" sz="2800">
                        <a:effectLst/>
                      </a:endParaRPr>
                    </a:p>
                    <a:p>
                      <a:pPr marL="179705" marR="0" algn="ctr">
                        <a:buNone/>
                      </a:pPr>
                      <a:r>
                        <a:rPr lang="en-US" sz="2000">
                          <a:effectLst/>
                        </a:rPr>
                        <a:t>&gt;$100M*</a:t>
                      </a:r>
                      <a:r>
                        <a:rPr lang="en-US" sz="2000" spc="-30">
                          <a:effectLst/>
                        </a:rPr>
                        <a:t> </a:t>
                      </a:r>
                      <a:r>
                        <a:rPr lang="en-US" sz="2000">
                          <a:effectLst/>
                        </a:rPr>
                        <a:t>in</a:t>
                      </a:r>
                      <a:r>
                        <a:rPr lang="en-US" sz="2000" spc="-25">
                          <a:effectLst/>
                        </a:rPr>
                        <a:t> </a:t>
                      </a:r>
                      <a:r>
                        <a:rPr lang="en-US" sz="2000" spc="-20">
                          <a:effectLst/>
                        </a:rPr>
                        <a:t>Costs</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415"/>
                        </a:spcBef>
                        <a:buNone/>
                      </a:pPr>
                      <a:r>
                        <a:rPr lang="en-US" sz="2000" b="0">
                          <a:effectLst/>
                        </a:rPr>
                        <a:t> </a:t>
                      </a:r>
                      <a:endParaRPr lang="en-US" sz="2800" b="0">
                        <a:effectLst/>
                      </a:endParaRPr>
                    </a:p>
                    <a:p>
                      <a:pPr marL="158115" marR="0" algn="ctr">
                        <a:buNone/>
                      </a:pPr>
                      <a:r>
                        <a:rPr lang="en-US" sz="2000" b="0">
                          <a:effectLst/>
                        </a:rPr>
                        <a:t>&lt;$100M*</a:t>
                      </a:r>
                      <a:r>
                        <a:rPr lang="en-US" sz="2000" b="0" spc="-30">
                          <a:effectLst/>
                        </a:rPr>
                        <a:t> </a:t>
                      </a:r>
                      <a:r>
                        <a:rPr lang="en-US" sz="2000" b="0">
                          <a:effectLst/>
                        </a:rPr>
                        <a:t>in</a:t>
                      </a:r>
                      <a:r>
                        <a:rPr lang="en-US" sz="2000" b="0" spc="-25">
                          <a:effectLst/>
                        </a:rPr>
                        <a:t> </a:t>
                      </a:r>
                      <a:r>
                        <a:rPr lang="en-US" sz="2000" b="0" spc="-20">
                          <a:effectLst/>
                        </a:rPr>
                        <a:t>costs</a:t>
                      </a:r>
                      <a:endParaRPr lang="en-US" sz="2800" b="0">
                        <a:effectLst/>
                        <a:latin typeface="Times New Roman" panose="02020603050405020304" pitchFamily="18" charset="0"/>
                        <a:ea typeface="Times New Roman" panose="02020603050405020304" pitchFamily="18"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7683"/>
                  </a:ext>
                </a:extLst>
              </a:tr>
              <a:tr h="1233396">
                <a:tc>
                  <a:txBody>
                    <a:bodyPr/>
                    <a:lstStyle/>
                    <a:p>
                      <a:pPr marL="0" marR="0" algn="ctr">
                        <a:spcBef>
                          <a:spcPts val="560"/>
                        </a:spcBef>
                        <a:buNone/>
                      </a:pPr>
                      <a:r>
                        <a:rPr lang="en-US" sz="2000">
                          <a:effectLst/>
                        </a:rPr>
                        <a:t> Award</a:t>
                      </a:r>
                      <a:r>
                        <a:rPr lang="en-US" sz="2000" spc="-45">
                          <a:effectLst/>
                        </a:rPr>
                        <a:t> </a:t>
                      </a:r>
                      <a:r>
                        <a:rPr lang="en-US" sz="2000" spc="-20">
                          <a:effectLst/>
                        </a:rPr>
                        <a:t>Size</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985" marR="0" algn="ctr">
                        <a:lnSpc>
                          <a:spcPct val="101000"/>
                        </a:lnSpc>
                        <a:spcBef>
                          <a:spcPts val="510"/>
                        </a:spcBef>
                        <a:buNone/>
                      </a:pPr>
                      <a:r>
                        <a:rPr lang="en-US" sz="2000">
                          <a:effectLst/>
                        </a:rPr>
                        <a:t>$25</a:t>
                      </a:r>
                      <a:r>
                        <a:rPr lang="en-US" sz="2000" spc="-60">
                          <a:effectLst/>
                        </a:rPr>
                        <a:t> </a:t>
                      </a:r>
                      <a:r>
                        <a:rPr lang="en-US" sz="2000">
                          <a:effectLst/>
                        </a:rPr>
                        <a:t>million </a:t>
                      </a:r>
                      <a:r>
                        <a:rPr lang="en-US" sz="2000" spc="-10">
                          <a:effectLst/>
                        </a:rPr>
                        <a:t>award minimum</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51180" marR="0" indent="-195580" algn="ctr">
                        <a:lnSpc>
                          <a:spcPct val="101000"/>
                        </a:lnSpc>
                        <a:spcBef>
                          <a:spcPts val="1110"/>
                        </a:spcBef>
                        <a:buNone/>
                      </a:pPr>
                      <a:r>
                        <a:rPr lang="en-US" sz="2000">
                          <a:effectLst/>
                        </a:rPr>
                        <a:t>$5</a:t>
                      </a:r>
                      <a:r>
                        <a:rPr lang="en-US" sz="2000" spc="-60">
                          <a:effectLst/>
                        </a:rPr>
                        <a:t> </a:t>
                      </a:r>
                      <a:r>
                        <a:rPr lang="en-US" sz="2000">
                          <a:effectLst/>
                        </a:rPr>
                        <a:t>million</a:t>
                      </a:r>
                      <a:r>
                        <a:rPr lang="en-US" sz="2000" spc="-55">
                          <a:effectLst/>
                        </a:rPr>
                        <a:t> </a:t>
                      </a:r>
                      <a:r>
                        <a:rPr lang="en-US" sz="2000">
                          <a:effectLst/>
                        </a:rPr>
                        <a:t>award </a:t>
                      </a:r>
                      <a:r>
                        <a:rPr lang="en-US" sz="2000" spc="-10">
                          <a:effectLst/>
                        </a:rPr>
                        <a:t>minimum</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93065" marR="0" indent="-208915" algn="ctr">
                        <a:spcBef>
                          <a:spcPts val="1125"/>
                        </a:spcBef>
                        <a:buNone/>
                      </a:pPr>
                      <a:r>
                        <a:rPr lang="en-US" sz="2000">
                          <a:effectLst/>
                        </a:rPr>
                        <a:t>$25</a:t>
                      </a:r>
                      <a:r>
                        <a:rPr lang="en-US" sz="2000" spc="-60">
                          <a:effectLst/>
                        </a:rPr>
                        <a:t> </a:t>
                      </a:r>
                      <a:r>
                        <a:rPr lang="en-US" sz="2000">
                          <a:effectLst/>
                        </a:rPr>
                        <a:t>million</a:t>
                      </a:r>
                      <a:r>
                        <a:rPr lang="en-US" sz="2000" spc="-55">
                          <a:effectLst/>
                        </a:rPr>
                        <a:t> </a:t>
                      </a:r>
                      <a:r>
                        <a:rPr lang="en-US" sz="2000">
                          <a:effectLst/>
                        </a:rPr>
                        <a:t>award </a:t>
                      </a:r>
                      <a:r>
                        <a:rPr lang="en-US" sz="2000" spc="-10">
                          <a:effectLst/>
                        </a:rPr>
                        <a:t>minimum</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3855" marR="161290" indent="-195580" algn="ctr">
                        <a:spcBef>
                          <a:spcPts val="1125"/>
                        </a:spcBef>
                        <a:buNone/>
                      </a:pPr>
                      <a:r>
                        <a:rPr lang="en-US" sz="2000" b="0">
                          <a:effectLst/>
                        </a:rPr>
                        <a:t>$5</a:t>
                      </a:r>
                      <a:r>
                        <a:rPr lang="en-US" sz="2000" b="0" spc="-60">
                          <a:effectLst/>
                        </a:rPr>
                        <a:t> </a:t>
                      </a:r>
                      <a:r>
                        <a:rPr lang="en-US" sz="2000" b="0">
                          <a:effectLst/>
                        </a:rPr>
                        <a:t>million</a:t>
                      </a:r>
                      <a:r>
                        <a:rPr lang="en-US" sz="2000" b="0" spc="-55">
                          <a:effectLst/>
                        </a:rPr>
                        <a:t> </a:t>
                      </a:r>
                      <a:r>
                        <a:rPr lang="en-US" sz="2000" b="0">
                          <a:effectLst/>
                        </a:rPr>
                        <a:t>award </a:t>
                      </a:r>
                      <a:r>
                        <a:rPr lang="en-US" sz="2000" b="0" spc="-10">
                          <a:effectLst/>
                        </a:rPr>
                        <a:t>minimum</a:t>
                      </a:r>
                      <a:endParaRPr lang="en-US" sz="2800" b="0">
                        <a:effectLst/>
                        <a:latin typeface="Times New Roman" panose="02020603050405020304" pitchFamily="18" charset="0"/>
                        <a:ea typeface="Times New Roman" panose="02020603050405020304" pitchFamily="18"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0204852"/>
                  </a:ext>
                </a:extLst>
              </a:tr>
              <a:tr h="1348566">
                <a:tc>
                  <a:txBody>
                    <a:bodyPr/>
                    <a:lstStyle/>
                    <a:p>
                      <a:pPr marL="0" marR="0" algn="ctr">
                        <a:spcBef>
                          <a:spcPts val="775"/>
                        </a:spcBef>
                        <a:buNone/>
                      </a:pPr>
                      <a:r>
                        <a:rPr lang="en-US" sz="2000">
                          <a:effectLst/>
                        </a:rPr>
                        <a:t> Cost</a:t>
                      </a:r>
                      <a:r>
                        <a:rPr lang="en-US" sz="2000" spc="-35">
                          <a:effectLst/>
                        </a:rPr>
                        <a:t> </a:t>
                      </a:r>
                      <a:r>
                        <a:rPr lang="en-US" sz="2000" spc="-20">
                          <a:effectLst/>
                        </a:rPr>
                        <a:t>Share</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spcBef>
                          <a:spcPts val="430"/>
                        </a:spcBef>
                        <a:buNone/>
                      </a:pPr>
                      <a:r>
                        <a:rPr lang="en-US" sz="2000" b="0">
                          <a:effectLst/>
                        </a:rPr>
                        <a:t> </a:t>
                      </a:r>
                      <a:endParaRPr lang="en-US" sz="2800" b="0">
                        <a:effectLst/>
                      </a:endParaRPr>
                    </a:p>
                    <a:p>
                      <a:pPr marL="686435" marR="282575" indent="-205740" algn="ctr">
                        <a:lnSpc>
                          <a:spcPct val="101000"/>
                        </a:lnSpc>
                        <a:buNone/>
                      </a:pPr>
                      <a:r>
                        <a:rPr lang="en-US" sz="2000" b="0">
                          <a:effectLst/>
                        </a:rPr>
                        <a:t>Max</a:t>
                      </a:r>
                      <a:r>
                        <a:rPr lang="en-US" sz="2000" b="0" spc="-55">
                          <a:effectLst/>
                        </a:rPr>
                        <a:t> </a:t>
                      </a:r>
                      <a:r>
                        <a:rPr lang="en-US" sz="2000" b="0">
                          <a:effectLst/>
                        </a:rPr>
                        <a:t>60% Grant</a:t>
                      </a:r>
                      <a:r>
                        <a:rPr lang="en-US" sz="2000" b="0" spc="-55">
                          <a:effectLst/>
                        </a:rPr>
                        <a:t> </a:t>
                      </a:r>
                      <a:r>
                        <a:rPr lang="en-US" sz="2000" b="0">
                          <a:effectLst/>
                        </a:rPr>
                        <a:t>Cost</a:t>
                      </a:r>
                      <a:r>
                        <a:rPr lang="en-US" sz="2000" b="0" spc="-45">
                          <a:effectLst/>
                        </a:rPr>
                        <a:t> </a:t>
                      </a:r>
                      <a:r>
                        <a:rPr lang="en-US" sz="2000" b="0">
                          <a:effectLst/>
                        </a:rPr>
                        <a:t>Share, Max 80% Federal**</a:t>
                      </a:r>
                      <a:endParaRPr lang="en-US" sz="2800" b="0">
                        <a:effectLst/>
                        <a:latin typeface="Times New Roman" panose="02020603050405020304" pitchFamily="18" charset="0"/>
                        <a:ea typeface="Times New Roman" panose="02020603050405020304" pitchFamily="18"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11430" marR="0" algn="ctr">
                        <a:lnSpc>
                          <a:spcPct val="101000"/>
                        </a:lnSpc>
                        <a:spcBef>
                          <a:spcPts val="380"/>
                        </a:spcBef>
                        <a:buNone/>
                      </a:pPr>
                      <a:r>
                        <a:rPr lang="en-US" sz="2000" b="0">
                          <a:effectLst/>
                        </a:rPr>
                        <a:t>Max</a:t>
                      </a:r>
                      <a:r>
                        <a:rPr lang="en-US" sz="2000" b="0" spc="-60">
                          <a:effectLst/>
                        </a:rPr>
                        <a:t> </a:t>
                      </a:r>
                      <a:r>
                        <a:rPr lang="en-US" sz="2000" b="0">
                          <a:effectLst/>
                        </a:rPr>
                        <a:t>60% Grant</a:t>
                      </a:r>
                      <a:r>
                        <a:rPr lang="en-US" sz="2000" b="0" spc="-55">
                          <a:effectLst/>
                        </a:rPr>
                        <a:t> </a:t>
                      </a:r>
                      <a:r>
                        <a:rPr lang="en-US" sz="2000" b="0">
                          <a:effectLst/>
                        </a:rPr>
                        <a:t>Cost Share, Max 60% </a:t>
                      </a:r>
                      <a:r>
                        <a:rPr lang="en-US" sz="2000" b="0" spc="-10">
                          <a:effectLst/>
                        </a:rPr>
                        <a:t>Federal***</a:t>
                      </a:r>
                      <a:endParaRPr lang="en-US" sz="2800" b="0">
                        <a:effectLst/>
                        <a:latin typeface="Times New Roman" panose="02020603050405020304" pitchFamily="18" charset="0"/>
                        <a:ea typeface="Times New Roman" panose="02020603050405020304" pitchFamily="18"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160" marR="0" algn="ctr">
                        <a:lnSpc>
                          <a:spcPct val="101000"/>
                        </a:lnSpc>
                        <a:spcBef>
                          <a:spcPts val="380"/>
                        </a:spcBef>
                        <a:buNone/>
                      </a:pPr>
                      <a:r>
                        <a:rPr lang="en-US" sz="2000" b="0">
                          <a:effectLst/>
                        </a:rPr>
                        <a:t>Max</a:t>
                      </a:r>
                      <a:r>
                        <a:rPr lang="en-US" sz="2000" b="0" spc="-60">
                          <a:effectLst/>
                        </a:rPr>
                        <a:t> </a:t>
                      </a:r>
                      <a:r>
                        <a:rPr lang="en-US" sz="2000" b="0">
                          <a:effectLst/>
                        </a:rPr>
                        <a:t>60% Grant</a:t>
                      </a:r>
                      <a:r>
                        <a:rPr lang="en-US" sz="2000" b="0" spc="-55">
                          <a:effectLst/>
                        </a:rPr>
                        <a:t> </a:t>
                      </a:r>
                      <a:r>
                        <a:rPr lang="en-US" sz="2000" b="0">
                          <a:effectLst/>
                        </a:rPr>
                        <a:t>Cost Share, Max 80% </a:t>
                      </a:r>
                      <a:r>
                        <a:rPr lang="en-US" sz="2000" b="0" spc="-10">
                          <a:effectLst/>
                        </a:rPr>
                        <a:t>Federal***</a:t>
                      </a:r>
                      <a:endParaRPr lang="en-US" sz="2800" b="0">
                        <a:effectLst/>
                        <a:latin typeface="Times New Roman" panose="02020603050405020304" pitchFamily="18" charset="0"/>
                        <a:ea typeface="Times New Roman" panose="02020603050405020304" pitchFamily="18"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4284666"/>
                  </a:ext>
                </a:extLst>
              </a:tr>
            </a:tbl>
          </a:graphicData>
        </a:graphic>
      </p:graphicFrame>
    </p:spTree>
    <p:extLst>
      <p:ext uri="{BB962C8B-B14F-4D97-AF65-F5344CB8AC3E}">
        <p14:creationId xmlns:p14="http://schemas.microsoft.com/office/powerpoint/2010/main" val="3708026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460869-AAB3-24EC-3CFF-65A30191E58C}"/>
              </a:ext>
            </a:extLst>
          </p:cNvPr>
          <p:cNvSpPr>
            <a:spLocks noGrp="1"/>
          </p:cNvSpPr>
          <p:nvPr>
            <p:ph idx="1"/>
          </p:nvPr>
        </p:nvSpPr>
        <p:spPr>
          <a:xfrm>
            <a:off x="612152" y="1396181"/>
            <a:ext cx="10806259" cy="4936727"/>
          </a:xfrm>
        </p:spPr>
        <p:txBody>
          <a:bodyPr/>
          <a:lstStyle/>
          <a:p>
            <a:r>
              <a:rPr lang="en-US" sz="2800" b="1"/>
              <a:t>Track 1</a:t>
            </a:r>
          </a:p>
          <a:p>
            <a:pPr lvl="1"/>
            <a:r>
              <a:rPr lang="en-US" sz="2400"/>
              <a:t>$135 million must be awarded to an INFRA Leverage Pilot project</a:t>
            </a:r>
          </a:p>
          <a:p>
            <a:pPr lvl="2"/>
            <a:r>
              <a:rPr lang="en-US" sz="2000"/>
              <a:t>Federal share of the project may not exceed 50 percent*</a:t>
            </a:r>
          </a:p>
          <a:p>
            <a:r>
              <a:rPr lang="en-US" sz="2800" b="1"/>
              <a:t>Track 2</a:t>
            </a:r>
          </a:p>
          <a:p>
            <a:pPr lvl="1"/>
            <a:r>
              <a:rPr lang="en-US" sz="2400"/>
              <a:t>50 percent ($100 million) of available CMV parking funds are reserved for small projects</a:t>
            </a:r>
          </a:p>
          <a:p>
            <a:pPr lvl="2"/>
            <a:r>
              <a:rPr lang="en-US" sz="2000"/>
              <a:t>30 percent ($30 million) of that reserve is specifically dedicated to rural areas. </a:t>
            </a:r>
          </a:p>
          <a:p>
            <a:pPr lvl="1"/>
            <a:r>
              <a:rPr lang="en-US" sz="2400"/>
              <a:t>Rural projects must receive no less than 25 percent ($50 million) of the total funding overall.</a:t>
            </a:r>
          </a:p>
          <a:p>
            <a:pPr marL="266694" lvl="1" indent="0">
              <a:buNone/>
            </a:pPr>
            <a:endParaRPr lang="en-US" sz="2400"/>
          </a:p>
          <a:p>
            <a:pPr marL="266694" lvl="1" indent="0">
              <a:buNone/>
            </a:pPr>
            <a:endParaRPr lang="en-US" sz="2400"/>
          </a:p>
          <a:p>
            <a:pPr marL="266694" lvl="1" indent="0">
              <a:buNone/>
            </a:pPr>
            <a:r>
              <a:rPr lang="en-US" sz="2000" i="1"/>
              <a:t>*The Department is prioritizing awarding projects that come in at 50% or higher non-federal match</a:t>
            </a:r>
          </a:p>
        </p:txBody>
      </p:sp>
      <p:sp>
        <p:nvSpPr>
          <p:cNvPr id="4" name="Slide Number Placeholder 3">
            <a:extLst>
              <a:ext uri="{FF2B5EF4-FFF2-40B4-BE49-F238E27FC236}">
                <a16:creationId xmlns:a16="http://schemas.microsoft.com/office/drawing/2014/main" id="{0869717B-2062-9415-5D7B-4108AEA84916}"/>
              </a:ext>
            </a:extLst>
          </p:cNvPr>
          <p:cNvSpPr>
            <a:spLocks noGrp="1"/>
          </p:cNvSpPr>
          <p:nvPr>
            <p:ph type="sldNum" sz="quarter" idx="4"/>
          </p:nvPr>
        </p:nvSpPr>
        <p:spPr/>
        <p:txBody>
          <a:bodyPr/>
          <a:lstStyle/>
          <a:p>
            <a:fld id="{330EA680-D336-4FF7-8B7A-9848BB0A1C32}" type="slidenum">
              <a:rPr lang="en-US" smtClean="0"/>
              <a:t>12</a:t>
            </a:fld>
            <a:endParaRPr lang="en-US"/>
          </a:p>
        </p:txBody>
      </p:sp>
      <p:sp>
        <p:nvSpPr>
          <p:cNvPr id="5" name="Title 4">
            <a:extLst>
              <a:ext uri="{FF2B5EF4-FFF2-40B4-BE49-F238E27FC236}">
                <a16:creationId xmlns:a16="http://schemas.microsoft.com/office/drawing/2014/main" id="{6CA0EA9B-CB17-85B5-8509-1A6FC85CB4FC}"/>
              </a:ext>
            </a:extLst>
          </p:cNvPr>
          <p:cNvSpPr>
            <a:spLocks noGrp="1"/>
          </p:cNvSpPr>
          <p:nvPr>
            <p:ph type="title"/>
          </p:nvPr>
        </p:nvSpPr>
        <p:spPr/>
        <p:txBody>
          <a:bodyPr/>
          <a:lstStyle/>
          <a:p>
            <a:r>
              <a:rPr lang="en-US"/>
              <a:t>Set-asides</a:t>
            </a:r>
          </a:p>
        </p:txBody>
      </p:sp>
    </p:spTree>
    <p:extLst>
      <p:ext uri="{BB962C8B-B14F-4D97-AF65-F5344CB8AC3E}">
        <p14:creationId xmlns:p14="http://schemas.microsoft.com/office/powerpoint/2010/main" val="659795016"/>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253FC-8436-8878-7A4F-D155573CBBC3}"/>
              </a:ext>
            </a:extLst>
          </p:cNvPr>
          <p:cNvSpPr>
            <a:spLocks noGrp="1"/>
          </p:cNvSpPr>
          <p:nvPr>
            <p:ph type="title"/>
          </p:nvPr>
        </p:nvSpPr>
        <p:spPr/>
        <p:txBody>
          <a:bodyPr/>
          <a:lstStyle/>
          <a:p>
            <a:r>
              <a:rPr lang="en-US"/>
              <a:t>Location Designations</a:t>
            </a:r>
          </a:p>
        </p:txBody>
      </p:sp>
      <p:sp>
        <p:nvSpPr>
          <p:cNvPr id="3" name="Content Placeholder 2">
            <a:extLst>
              <a:ext uri="{FF2B5EF4-FFF2-40B4-BE49-F238E27FC236}">
                <a16:creationId xmlns:a16="http://schemas.microsoft.com/office/drawing/2014/main" id="{D3389FB8-5388-133E-85B4-1AD4AD89CCEE}"/>
              </a:ext>
            </a:extLst>
          </p:cNvPr>
          <p:cNvSpPr>
            <a:spLocks noGrp="1"/>
          </p:cNvSpPr>
          <p:nvPr>
            <p:ph idx="1"/>
          </p:nvPr>
        </p:nvSpPr>
        <p:spPr/>
        <p:txBody>
          <a:bodyPr/>
          <a:lstStyle/>
          <a:p>
            <a:r>
              <a:rPr lang="en-US" sz="2400"/>
              <a:t>The INFRA program statutes are clear in defining urban and rural definitions, which differs across DOT programs. For the INFRA program:</a:t>
            </a:r>
          </a:p>
          <a:p>
            <a:pPr lvl="0"/>
            <a:r>
              <a:rPr lang="en-US" sz="2400" b="1"/>
              <a:t>Urban</a:t>
            </a:r>
            <a:r>
              <a:rPr lang="en-US" sz="2400"/>
              <a:t>: A project is designated as urban if it is located within (or on the boundary of) a Census-designated urban area that had a population greater than 200,000 in the 2020 Census.</a:t>
            </a:r>
          </a:p>
          <a:p>
            <a:pPr lvl="0"/>
            <a:r>
              <a:rPr lang="en-US" sz="2400" b="1"/>
              <a:t>Rural</a:t>
            </a:r>
            <a:r>
              <a:rPr lang="en-US" sz="2400"/>
              <a:t>: A project is designated as rural if it is located outside a Census-designated urban area that had a population greater than 200,000 in the 2020 Census.</a:t>
            </a:r>
          </a:p>
          <a:p>
            <a:r>
              <a:rPr lang="en-US" sz="2400"/>
              <a:t>The Department provides an </a:t>
            </a:r>
            <a:r>
              <a:rPr lang="en-US" sz="2400">
                <a:hlinkClick r:id="rId2"/>
              </a:rPr>
              <a:t>interactive map</a:t>
            </a:r>
            <a:r>
              <a:rPr lang="en-US" sz="2400"/>
              <a:t> (via the USDOT BUILD program) to show Census-designated urban areas with populations greater than 200,000 in the 2020 Census.</a:t>
            </a:r>
          </a:p>
        </p:txBody>
      </p:sp>
      <p:sp>
        <p:nvSpPr>
          <p:cNvPr id="4" name="Slide Number Placeholder 3">
            <a:extLst>
              <a:ext uri="{FF2B5EF4-FFF2-40B4-BE49-F238E27FC236}">
                <a16:creationId xmlns:a16="http://schemas.microsoft.com/office/drawing/2014/main" id="{EB4CD48C-5A7F-4BDD-C0EB-FA2C78CE479E}"/>
              </a:ext>
            </a:extLst>
          </p:cNvPr>
          <p:cNvSpPr>
            <a:spLocks noGrp="1"/>
          </p:cNvSpPr>
          <p:nvPr>
            <p:ph type="sldNum" sz="quarter" idx="12"/>
          </p:nvPr>
        </p:nvSpPr>
        <p:spPr/>
        <p:txBody>
          <a:bodyPr/>
          <a:lstStyle/>
          <a:p>
            <a:fld id="{8E5FBD1D-22DC-411D-A238-C2C1177F8A2C}" type="slidenum">
              <a:rPr lang="en-US" smtClean="0"/>
              <a:t>13</a:t>
            </a:fld>
            <a:endParaRPr lang="en-US"/>
          </a:p>
        </p:txBody>
      </p:sp>
    </p:spTree>
    <p:extLst>
      <p:ext uri="{BB962C8B-B14F-4D97-AF65-F5344CB8AC3E}">
        <p14:creationId xmlns:p14="http://schemas.microsoft.com/office/powerpoint/2010/main" val="2291770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AA116B-6488-7188-D782-1F3A43FAA6DE}"/>
              </a:ext>
            </a:extLst>
          </p:cNvPr>
          <p:cNvSpPr>
            <a:spLocks noGrp="1"/>
          </p:cNvSpPr>
          <p:nvPr>
            <p:ph type="sldNum" sz="quarter" idx="33"/>
          </p:nvPr>
        </p:nvSpPr>
        <p:spPr/>
        <p:txBody>
          <a:bodyPr/>
          <a:lstStyle/>
          <a:p>
            <a:fld id="{330EA680-D336-4FF7-8B7A-9848BB0A1C32}" type="slidenum">
              <a:rPr lang="en-US" smtClean="0"/>
              <a:t>14</a:t>
            </a:fld>
            <a:endParaRPr lang="en-US"/>
          </a:p>
        </p:txBody>
      </p:sp>
      <p:sp>
        <p:nvSpPr>
          <p:cNvPr id="3" name="Text Placeholder 2">
            <a:extLst>
              <a:ext uri="{FF2B5EF4-FFF2-40B4-BE49-F238E27FC236}">
                <a16:creationId xmlns:a16="http://schemas.microsoft.com/office/drawing/2014/main" id="{2DFD8EB5-73A7-CB94-5EFA-5FB79869C1DA}"/>
              </a:ext>
            </a:extLst>
          </p:cNvPr>
          <p:cNvSpPr>
            <a:spLocks noGrp="1"/>
          </p:cNvSpPr>
          <p:nvPr>
            <p:ph type="body" sz="quarter" idx="32"/>
          </p:nvPr>
        </p:nvSpPr>
        <p:spPr/>
        <p:txBody>
          <a:bodyPr/>
          <a:lstStyle/>
          <a:p>
            <a:endParaRPr lang="en-US"/>
          </a:p>
        </p:txBody>
      </p:sp>
      <p:sp>
        <p:nvSpPr>
          <p:cNvPr id="4" name="Title 3">
            <a:extLst>
              <a:ext uri="{FF2B5EF4-FFF2-40B4-BE49-F238E27FC236}">
                <a16:creationId xmlns:a16="http://schemas.microsoft.com/office/drawing/2014/main" id="{93574EEF-0977-A473-5DD1-968DCE4CCC2D}"/>
              </a:ext>
            </a:extLst>
          </p:cNvPr>
          <p:cNvSpPr>
            <a:spLocks noGrp="1"/>
          </p:cNvSpPr>
          <p:nvPr>
            <p:ph type="title"/>
          </p:nvPr>
        </p:nvSpPr>
        <p:spPr/>
        <p:txBody>
          <a:bodyPr/>
          <a:lstStyle/>
          <a:p>
            <a:r>
              <a:rPr lang="en-US"/>
              <a:t>Example of the BUILD Location Verification Tool</a:t>
            </a:r>
          </a:p>
        </p:txBody>
      </p:sp>
      <p:pic>
        <p:nvPicPr>
          <p:cNvPr id="7" name="Picture 6">
            <a:extLst>
              <a:ext uri="{FF2B5EF4-FFF2-40B4-BE49-F238E27FC236}">
                <a16:creationId xmlns:a16="http://schemas.microsoft.com/office/drawing/2014/main" id="{0CE78805-4EF6-BFB6-51D5-6F39F9B7C424}"/>
              </a:ext>
            </a:extLst>
          </p:cNvPr>
          <p:cNvPicPr>
            <a:picLocks noChangeAspect="1"/>
          </p:cNvPicPr>
          <p:nvPr/>
        </p:nvPicPr>
        <p:blipFill>
          <a:blip r:embed="rId2"/>
          <a:srcRect l="3994" t="1" b="7412"/>
          <a:stretch/>
        </p:blipFill>
        <p:spPr>
          <a:xfrm>
            <a:off x="279653" y="1128588"/>
            <a:ext cx="11632694" cy="5399315"/>
          </a:xfrm>
          <a:prstGeom prst="rect">
            <a:avLst/>
          </a:prstGeom>
        </p:spPr>
      </p:pic>
    </p:spTree>
    <p:extLst>
      <p:ext uri="{BB962C8B-B14F-4D97-AF65-F5344CB8AC3E}">
        <p14:creationId xmlns:p14="http://schemas.microsoft.com/office/powerpoint/2010/main" val="3296483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75187-5BB0-A3AC-A015-CB94DE30CBC6}"/>
              </a:ext>
            </a:extLst>
          </p:cNvPr>
          <p:cNvSpPr>
            <a:spLocks noGrp="1"/>
          </p:cNvSpPr>
          <p:nvPr>
            <p:ph type="sldNum" sz="quarter" idx="4"/>
          </p:nvPr>
        </p:nvSpPr>
        <p:spPr/>
        <p:txBody>
          <a:bodyPr/>
          <a:lstStyle/>
          <a:p>
            <a:fld id="{330EA680-D336-4FF7-8B7A-9848BB0A1C32}" type="slidenum">
              <a:rPr lang="en-US" smtClean="0"/>
              <a:t>15</a:t>
            </a:fld>
            <a:endParaRPr lang="en-US"/>
          </a:p>
        </p:txBody>
      </p:sp>
      <p:sp>
        <p:nvSpPr>
          <p:cNvPr id="3" name="Text Placeholder 2">
            <a:extLst>
              <a:ext uri="{FF2B5EF4-FFF2-40B4-BE49-F238E27FC236}">
                <a16:creationId xmlns:a16="http://schemas.microsoft.com/office/drawing/2014/main" id="{18DA246D-80F3-0FDE-E121-0790B34A722D}"/>
              </a:ext>
            </a:extLst>
          </p:cNvPr>
          <p:cNvSpPr>
            <a:spLocks noGrp="1"/>
          </p:cNvSpPr>
          <p:nvPr>
            <p:ph type="body" sz="quarter" idx="32"/>
          </p:nvPr>
        </p:nvSpPr>
        <p:spPr>
          <a:xfrm>
            <a:off x="647138" y="1128588"/>
            <a:ext cx="10421355" cy="1731570"/>
          </a:xfrm>
        </p:spPr>
        <p:txBody>
          <a:bodyPr/>
          <a:lstStyle/>
          <a:p>
            <a:pPr lvl="0" defTabSz="914400">
              <a:lnSpc>
                <a:spcPct val="100000"/>
              </a:lnSpc>
              <a:spcBef>
                <a:spcPts val="600"/>
              </a:spcBef>
              <a:spcAft>
                <a:spcPts val="600"/>
              </a:spcAft>
              <a:defRPr/>
            </a:pPr>
            <a:r>
              <a:rPr lang="en-US">
                <a:solidFill>
                  <a:srgbClr val="0A2458"/>
                </a:solidFill>
                <a:latin typeface="Segoe UI"/>
                <a:cs typeface="Segoe UI"/>
              </a:rPr>
              <a:t>Projects that cross </a:t>
            </a:r>
            <a:r>
              <a:rPr lang="en-US" b="1" u="sng">
                <a:solidFill>
                  <a:srgbClr val="0A2458"/>
                </a:solidFill>
                <a:latin typeface="Segoe UI"/>
                <a:cs typeface="Segoe UI"/>
              </a:rPr>
              <a:t>multiple areas with differing designations</a:t>
            </a:r>
            <a:r>
              <a:rPr lang="en-US">
                <a:solidFill>
                  <a:srgbClr val="0A2458"/>
                </a:solidFill>
                <a:latin typeface="Segoe UI"/>
                <a:cs typeface="Segoe UI"/>
              </a:rPr>
              <a:t> (urban and rural) will have their </a:t>
            </a:r>
            <a:r>
              <a:rPr lang="en-US" b="1" u="sng">
                <a:solidFill>
                  <a:srgbClr val="0A2458"/>
                </a:solidFill>
                <a:latin typeface="Segoe UI"/>
                <a:cs typeface="Segoe UI"/>
              </a:rPr>
              <a:t>designation based on where the majority of costs are incurred</a:t>
            </a:r>
            <a:r>
              <a:rPr lang="en-US">
                <a:solidFill>
                  <a:srgbClr val="0A2458"/>
                </a:solidFill>
                <a:latin typeface="Segoe UI"/>
                <a:cs typeface="Segoe UI"/>
              </a:rPr>
              <a:t>.</a:t>
            </a:r>
          </a:p>
          <a:p>
            <a:pPr lvl="0" defTabSz="914400">
              <a:lnSpc>
                <a:spcPct val="100000"/>
              </a:lnSpc>
              <a:spcBef>
                <a:spcPts val="600"/>
              </a:spcBef>
              <a:spcAft>
                <a:spcPts val="600"/>
              </a:spcAft>
              <a:defRPr/>
            </a:pPr>
            <a:endParaRPr lang="en-US">
              <a:solidFill>
                <a:srgbClr val="0A2458"/>
              </a:solidFill>
              <a:latin typeface="Segoe UI"/>
              <a:cs typeface="Segoe UI"/>
            </a:endParaRPr>
          </a:p>
          <a:p>
            <a:pPr lvl="0" defTabSz="914400">
              <a:lnSpc>
                <a:spcPct val="100000"/>
              </a:lnSpc>
              <a:spcBef>
                <a:spcPts val="600"/>
              </a:spcBef>
              <a:spcAft>
                <a:spcPts val="600"/>
              </a:spcAft>
              <a:defRPr/>
            </a:pPr>
            <a:r>
              <a:rPr lang="en-US">
                <a:solidFill>
                  <a:srgbClr val="0A2458"/>
                </a:solidFill>
                <a:latin typeface="Segoe UI"/>
                <a:cs typeface="Segoe UI"/>
              </a:rPr>
              <a:t>The </a:t>
            </a:r>
            <a:r>
              <a:rPr lang="en-US" i="1" u="sng">
                <a:solidFill>
                  <a:srgbClr val="0A2458"/>
                </a:solidFill>
                <a:latin typeface="Segoe UI"/>
                <a:cs typeface="Segoe UI"/>
              </a:rPr>
              <a:t>Project Budget</a:t>
            </a:r>
            <a:r>
              <a:rPr lang="en-US">
                <a:solidFill>
                  <a:srgbClr val="0A2458"/>
                </a:solidFill>
                <a:latin typeface="Segoe UI"/>
                <a:cs typeface="Segoe UI"/>
              </a:rPr>
              <a:t> file should include these </a:t>
            </a:r>
            <a:r>
              <a:rPr lang="en-US" b="1" u="sng">
                <a:solidFill>
                  <a:srgbClr val="0A2458"/>
                </a:solidFill>
                <a:latin typeface="Segoe UI"/>
                <a:cs typeface="Segoe UI"/>
              </a:rPr>
              <a:t>tables</a:t>
            </a:r>
            <a:r>
              <a:rPr lang="en-US">
                <a:solidFill>
                  <a:srgbClr val="0A2458"/>
                </a:solidFill>
                <a:latin typeface="Segoe UI"/>
                <a:cs typeface="Segoe UI"/>
              </a:rPr>
              <a:t>:</a:t>
            </a:r>
          </a:p>
          <a:p>
            <a:endParaRPr lang="en-US"/>
          </a:p>
        </p:txBody>
      </p:sp>
      <p:sp>
        <p:nvSpPr>
          <p:cNvPr id="4" name="Title 3">
            <a:extLst>
              <a:ext uri="{FF2B5EF4-FFF2-40B4-BE49-F238E27FC236}">
                <a16:creationId xmlns:a16="http://schemas.microsoft.com/office/drawing/2014/main" id="{8041EEBB-AB85-1E98-2CAA-B78913F5983B}"/>
              </a:ext>
            </a:extLst>
          </p:cNvPr>
          <p:cNvSpPr>
            <a:spLocks noGrp="1"/>
          </p:cNvSpPr>
          <p:nvPr>
            <p:ph type="title"/>
          </p:nvPr>
        </p:nvSpPr>
        <p:spPr/>
        <p:txBody>
          <a:bodyPr/>
          <a:lstStyle/>
          <a:p>
            <a:r>
              <a:rPr lang="en-US"/>
              <a:t>What if your project crosses multiple designations?</a:t>
            </a:r>
          </a:p>
        </p:txBody>
      </p:sp>
      <p:pic>
        <p:nvPicPr>
          <p:cNvPr id="5" name="Picture 4">
            <a:extLst>
              <a:ext uri="{FF2B5EF4-FFF2-40B4-BE49-F238E27FC236}">
                <a16:creationId xmlns:a16="http://schemas.microsoft.com/office/drawing/2014/main" id="{D3C10828-757E-F282-1BEF-6AE4C7B7367D}"/>
              </a:ext>
            </a:extLst>
          </p:cNvPr>
          <p:cNvPicPr>
            <a:picLocks noChangeAspect="1"/>
          </p:cNvPicPr>
          <p:nvPr/>
        </p:nvPicPr>
        <p:blipFill>
          <a:blip r:embed="rId2"/>
          <a:stretch>
            <a:fillRect/>
          </a:stretch>
        </p:blipFill>
        <p:spPr>
          <a:xfrm>
            <a:off x="2604977" y="2860158"/>
            <a:ext cx="6335207" cy="1657914"/>
          </a:xfrm>
          <a:prstGeom prst="rect">
            <a:avLst/>
          </a:prstGeom>
        </p:spPr>
      </p:pic>
      <p:pic>
        <p:nvPicPr>
          <p:cNvPr id="6" name="Picture 5">
            <a:extLst>
              <a:ext uri="{FF2B5EF4-FFF2-40B4-BE49-F238E27FC236}">
                <a16:creationId xmlns:a16="http://schemas.microsoft.com/office/drawing/2014/main" id="{85612C07-08E9-FB9E-DE0F-6EC391581A11}"/>
              </a:ext>
            </a:extLst>
          </p:cNvPr>
          <p:cNvPicPr>
            <a:picLocks noChangeAspect="1"/>
          </p:cNvPicPr>
          <p:nvPr/>
        </p:nvPicPr>
        <p:blipFill>
          <a:blip r:embed="rId3"/>
          <a:stretch>
            <a:fillRect/>
          </a:stretch>
        </p:blipFill>
        <p:spPr>
          <a:xfrm>
            <a:off x="2628785" y="4575230"/>
            <a:ext cx="6313248" cy="1822607"/>
          </a:xfrm>
          <a:prstGeom prst="rect">
            <a:avLst/>
          </a:prstGeom>
        </p:spPr>
      </p:pic>
    </p:spTree>
    <p:extLst>
      <p:ext uri="{BB962C8B-B14F-4D97-AF65-F5344CB8AC3E}">
        <p14:creationId xmlns:p14="http://schemas.microsoft.com/office/powerpoint/2010/main" val="4212783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DB7361-2013-5357-47FE-55806AF772AC}"/>
              </a:ext>
            </a:extLst>
          </p:cNvPr>
          <p:cNvSpPr>
            <a:spLocks noGrp="1"/>
          </p:cNvSpPr>
          <p:nvPr>
            <p:ph type="body" sz="quarter" idx="32"/>
          </p:nvPr>
        </p:nvSpPr>
        <p:spPr/>
        <p:txBody>
          <a:bodyPr/>
          <a:lstStyle/>
          <a:p>
            <a:r>
              <a:rPr lang="en-US"/>
              <a:t>Special parameters for Large Truck Parking and Small Truck Parking</a:t>
            </a:r>
          </a:p>
        </p:txBody>
      </p:sp>
      <p:sp>
        <p:nvSpPr>
          <p:cNvPr id="3" name="Content Placeholder 2">
            <a:extLst>
              <a:ext uri="{FF2B5EF4-FFF2-40B4-BE49-F238E27FC236}">
                <a16:creationId xmlns:a16="http://schemas.microsoft.com/office/drawing/2014/main" id="{88927B17-E482-7DB8-6B5A-D8DEAC40530B}"/>
              </a:ext>
            </a:extLst>
          </p:cNvPr>
          <p:cNvSpPr>
            <a:spLocks noGrp="1"/>
          </p:cNvSpPr>
          <p:nvPr>
            <p:ph idx="1"/>
          </p:nvPr>
        </p:nvSpPr>
        <p:spPr/>
        <p:txBody>
          <a:bodyPr/>
          <a:lstStyle/>
          <a:p>
            <a:pPr>
              <a:spcAft>
                <a:spcPts val="600"/>
              </a:spcAft>
            </a:pPr>
            <a:r>
              <a:rPr lang="en-US" sz="2800"/>
              <a:t>For projects funded under the FY 2026 commercial motor vehicle parking appropriation (Track 2), specific statutory Federal share limits apply that supersede the standard INFRA rules:</a:t>
            </a:r>
          </a:p>
          <a:p>
            <a:pPr lvl="1">
              <a:spcAft>
                <a:spcPts val="600"/>
              </a:spcAft>
            </a:pPr>
            <a:r>
              <a:rPr lang="en-US" sz="2400" b="1"/>
              <a:t>Large Truck Parking Projects</a:t>
            </a:r>
            <a:r>
              <a:rPr lang="en-US" sz="2400"/>
              <a:t>: The total Federal share of the cost of the project may not exceed 60 percent.</a:t>
            </a:r>
          </a:p>
          <a:p>
            <a:pPr lvl="1">
              <a:spcAft>
                <a:spcPts val="600"/>
              </a:spcAft>
            </a:pPr>
            <a:r>
              <a:rPr lang="en-US" sz="2400" b="1"/>
              <a:t>Small Truck Parking Projects: </a:t>
            </a:r>
            <a:r>
              <a:rPr lang="en-US" sz="2400"/>
              <a:t>The total Federal share of the cost of a project that does not meet the minimum size threshold under 23 U.S.C. 117(d)(1)(B) shall be 80 percent.</a:t>
            </a:r>
          </a:p>
        </p:txBody>
      </p:sp>
      <p:sp>
        <p:nvSpPr>
          <p:cNvPr id="4" name="Slide Number Placeholder 3">
            <a:extLst>
              <a:ext uri="{FF2B5EF4-FFF2-40B4-BE49-F238E27FC236}">
                <a16:creationId xmlns:a16="http://schemas.microsoft.com/office/drawing/2014/main" id="{80C2958D-6010-6EC8-71BC-78182D3743C8}"/>
              </a:ext>
            </a:extLst>
          </p:cNvPr>
          <p:cNvSpPr>
            <a:spLocks noGrp="1"/>
          </p:cNvSpPr>
          <p:nvPr>
            <p:ph type="sldNum" sz="quarter" idx="4"/>
          </p:nvPr>
        </p:nvSpPr>
        <p:spPr/>
        <p:txBody>
          <a:bodyPr/>
          <a:lstStyle/>
          <a:p>
            <a:fld id="{330EA680-D336-4FF7-8B7A-9848BB0A1C32}" type="slidenum">
              <a:rPr lang="en-US" smtClean="0"/>
              <a:t>16</a:t>
            </a:fld>
            <a:endParaRPr lang="en-US"/>
          </a:p>
        </p:txBody>
      </p:sp>
      <p:sp>
        <p:nvSpPr>
          <p:cNvPr id="5" name="Title 4">
            <a:extLst>
              <a:ext uri="{FF2B5EF4-FFF2-40B4-BE49-F238E27FC236}">
                <a16:creationId xmlns:a16="http://schemas.microsoft.com/office/drawing/2014/main" id="{4581F21B-065C-F424-3DE8-EA939745B7C4}"/>
              </a:ext>
            </a:extLst>
          </p:cNvPr>
          <p:cNvSpPr>
            <a:spLocks noGrp="1"/>
          </p:cNvSpPr>
          <p:nvPr>
            <p:ph type="title"/>
          </p:nvPr>
        </p:nvSpPr>
        <p:spPr/>
        <p:txBody>
          <a:bodyPr/>
          <a:lstStyle/>
          <a:p>
            <a:r>
              <a:rPr lang="en-US"/>
              <a:t>Cost Sharing: Track 2</a:t>
            </a:r>
          </a:p>
        </p:txBody>
      </p:sp>
    </p:spTree>
    <p:extLst>
      <p:ext uri="{BB962C8B-B14F-4D97-AF65-F5344CB8AC3E}">
        <p14:creationId xmlns:p14="http://schemas.microsoft.com/office/powerpoint/2010/main" val="3779862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0142FB43-6BE3-6115-2C21-5CB7B7076D97}"/>
              </a:ext>
            </a:extLst>
          </p:cNvPr>
          <p:cNvGraphicFramePr>
            <a:graphicFrameLocks noGrp="1"/>
          </p:cNvGraphicFramePr>
          <p:nvPr>
            <p:ph idx="1"/>
            <p:extLst>
              <p:ext uri="{D42A27DB-BD31-4B8C-83A1-F6EECF244321}">
                <p14:modId xmlns:p14="http://schemas.microsoft.com/office/powerpoint/2010/main" val="1662872611"/>
              </p:ext>
            </p:extLst>
          </p:nvPr>
        </p:nvGraphicFramePr>
        <p:xfrm>
          <a:off x="678426" y="1597208"/>
          <a:ext cx="10933471" cy="4769978"/>
        </p:xfrm>
        <a:graphic>
          <a:graphicData uri="http://schemas.openxmlformats.org/drawingml/2006/table">
            <a:tbl>
              <a:tblPr firstRow="1" firstCol="1" lastRow="1" lastCol="1" bandRow="1" bandCol="1">
                <a:tableStyleId>{5940675A-B579-460E-94D1-54222C63F5DA}</a:tableStyleId>
              </a:tblPr>
              <a:tblGrid>
                <a:gridCol w="2271251">
                  <a:extLst>
                    <a:ext uri="{9D8B030D-6E8A-4147-A177-3AD203B41FA5}">
                      <a16:colId xmlns:a16="http://schemas.microsoft.com/office/drawing/2014/main" val="830910940"/>
                    </a:ext>
                  </a:extLst>
                </a:gridCol>
                <a:gridCol w="8662220">
                  <a:extLst>
                    <a:ext uri="{9D8B030D-6E8A-4147-A177-3AD203B41FA5}">
                      <a16:colId xmlns:a16="http://schemas.microsoft.com/office/drawing/2014/main" val="1053692735"/>
                    </a:ext>
                  </a:extLst>
                </a:gridCol>
              </a:tblGrid>
              <a:tr h="237288">
                <a:tc>
                  <a:txBody>
                    <a:bodyPr/>
                    <a:lstStyle/>
                    <a:p>
                      <a:pPr marL="71120" marR="0">
                        <a:lnSpc>
                          <a:spcPts val="1375"/>
                        </a:lnSpc>
                        <a:buNone/>
                      </a:pPr>
                      <a:r>
                        <a:rPr lang="en-US" sz="1600">
                          <a:solidFill>
                            <a:schemeClr val="bg1"/>
                          </a:solidFill>
                          <a:effectLst/>
                        </a:rPr>
                        <a:t>Funding Track</a:t>
                      </a:r>
                      <a:endParaRPr lang="en-US" sz="120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solidFill>
                      <a:schemeClr val="accent1"/>
                    </a:solidFill>
                  </a:tcPr>
                </a:tc>
                <a:tc>
                  <a:txBody>
                    <a:bodyPr/>
                    <a:lstStyle/>
                    <a:p>
                      <a:pPr marL="71120" marR="0">
                        <a:lnSpc>
                          <a:spcPts val="1375"/>
                        </a:lnSpc>
                        <a:buNone/>
                      </a:pPr>
                      <a:r>
                        <a:rPr lang="en-US" sz="1600" spc="-10">
                          <a:solidFill>
                            <a:schemeClr val="bg1"/>
                          </a:solidFill>
                          <a:effectLst/>
                        </a:rPr>
                        <a:t>Restriction</a:t>
                      </a:r>
                      <a:endParaRPr lang="en-US" sz="120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solidFill>
                      <a:schemeClr val="accent1"/>
                    </a:solidFill>
                  </a:tcPr>
                </a:tc>
                <a:extLst>
                  <a:ext uri="{0D108BD9-81ED-4DB2-BD59-A6C34878D82A}">
                    <a16:rowId xmlns:a16="http://schemas.microsoft.com/office/drawing/2014/main" val="2842779934"/>
                  </a:ext>
                </a:extLst>
              </a:tr>
              <a:tr h="710719">
                <a:tc>
                  <a:txBody>
                    <a:bodyPr/>
                    <a:lstStyle/>
                    <a:p>
                      <a:pPr marL="71120" marR="0">
                        <a:lnSpc>
                          <a:spcPct val="100000"/>
                        </a:lnSpc>
                        <a:buNone/>
                      </a:pPr>
                      <a:r>
                        <a:rPr lang="en-US" sz="1600" b="1">
                          <a:effectLst/>
                        </a:rPr>
                        <a:t>INFRA</a:t>
                      </a:r>
                      <a:r>
                        <a:rPr lang="en-US" sz="1600" b="1" spc="-10">
                          <a:effectLst/>
                        </a:rPr>
                        <a:t> </a:t>
                      </a:r>
                      <a:r>
                        <a:rPr lang="en-US" sz="1600" b="1">
                          <a:effectLst/>
                        </a:rPr>
                        <a:t>FY</a:t>
                      </a:r>
                      <a:r>
                        <a:rPr lang="en-US" sz="1600" b="1" spc="-10">
                          <a:effectLst/>
                        </a:rPr>
                        <a:t> </a:t>
                      </a:r>
                      <a:r>
                        <a:rPr lang="en-US" sz="1600" b="1">
                          <a:effectLst/>
                        </a:rPr>
                        <a:t>2023 </a:t>
                      </a:r>
                      <a:r>
                        <a:rPr lang="en-US" sz="1600" b="1" spc="-10">
                          <a:effectLst/>
                        </a:rPr>
                        <a:t>Funding (Track 1)</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a:tc>
                <a:tc>
                  <a:txBody>
                    <a:bodyPr/>
                    <a:lstStyle/>
                    <a:p>
                      <a:pPr marL="342900" marR="298450" lvl="0" indent="-342900">
                        <a:lnSpc>
                          <a:spcPct val="145000"/>
                        </a:lnSpc>
                        <a:spcBef>
                          <a:spcPts val="5"/>
                        </a:spcBef>
                        <a:buSzPts val="1200"/>
                        <a:buFont typeface="Symbol" panose="05050102010706020507" pitchFamily="18" charset="2"/>
                        <a:buChar char=""/>
                        <a:tabLst>
                          <a:tab pos="528320" algn="l"/>
                        </a:tabLst>
                      </a:pPr>
                      <a:r>
                        <a:rPr lang="en-US" sz="1600" spc="0">
                          <a:effectLst/>
                        </a:rPr>
                        <a:t>Not</a:t>
                      </a:r>
                      <a:r>
                        <a:rPr lang="en-US" sz="1600" spc="-25">
                          <a:effectLst/>
                        </a:rPr>
                        <a:t> </a:t>
                      </a:r>
                      <a:r>
                        <a:rPr lang="en-US" sz="1600" spc="0">
                          <a:effectLst/>
                        </a:rPr>
                        <a:t>less</a:t>
                      </a:r>
                      <a:r>
                        <a:rPr lang="en-US" sz="1600" spc="-25">
                          <a:effectLst/>
                        </a:rPr>
                        <a:t> </a:t>
                      </a:r>
                      <a:r>
                        <a:rPr lang="en-US" sz="1600" spc="0">
                          <a:effectLst/>
                        </a:rPr>
                        <a:t>than</a:t>
                      </a:r>
                      <a:r>
                        <a:rPr lang="en-US" sz="1600" spc="-25">
                          <a:effectLst/>
                        </a:rPr>
                        <a:t> </a:t>
                      </a:r>
                      <a:r>
                        <a:rPr lang="en-US" sz="1600" spc="0">
                          <a:effectLst/>
                        </a:rPr>
                        <a:t>$135</a:t>
                      </a:r>
                      <a:r>
                        <a:rPr lang="en-US" sz="1600" spc="-25">
                          <a:effectLst/>
                        </a:rPr>
                        <a:t> </a:t>
                      </a:r>
                      <a:r>
                        <a:rPr lang="en-US" sz="1600" spc="0">
                          <a:effectLst/>
                        </a:rPr>
                        <a:t>million</a:t>
                      </a:r>
                      <a:r>
                        <a:rPr lang="en-US" sz="1600" spc="-30">
                          <a:effectLst/>
                        </a:rPr>
                        <a:t> </a:t>
                      </a:r>
                      <a:r>
                        <a:rPr lang="en-US" sz="1600" spc="0">
                          <a:effectLst/>
                        </a:rPr>
                        <a:t>must</a:t>
                      </a:r>
                      <a:r>
                        <a:rPr lang="en-US" sz="1600" spc="-25">
                          <a:effectLst/>
                        </a:rPr>
                        <a:t> </a:t>
                      </a:r>
                      <a:r>
                        <a:rPr lang="en-US" sz="1600" spc="0">
                          <a:effectLst/>
                        </a:rPr>
                        <a:t>be</a:t>
                      </a:r>
                      <a:r>
                        <a:rPr lang="en-US" sz="1600" spc="-30">
                          <a:effectLst/>
                        </a:rPr>
                        <a:t> </a:t>
                      </a:r>
                      <a:r>
                        <a:rPr lang="en-US" sz="1600" spc="0">
                          <a:effectLst/>
                        </a:rPr>
                        <a:t>awarded</a:t>
                      </a:r>
                      <a:r>
                        <a:rPr lang="en-US" sz="1600" spc="-25">
                          <a:effectLst/>
                        </a:rPr>
                        <a:t> </a:t>
                      </a:r>
                      <a:r>
                        <a:rPr lang="en-US" sz="1600" spc="0">
                          <a:effectLst/>
                        </a:rPr>
                        <a:t>to</a:t>
                      </a:r>
                      <a:r>
                        <a:rPr lang="en-US" sz="1600" spc="-15">
                          <a:effectLst/>
                        </a:rPr>
                        <a:t> </a:t>
                      </a:r>
                      <a:r>
                        <a:rPr lang="en-US" sz="1600" b="1" spc="0">
                          <a:effectLst/>
                        </a:rPr>
                        <a:t>INFRA Leverage Pilot projects </a:t>
                      </a:r>
                      <a:r>
                        <a:rPr lang="en-US" sz="1600" spc="0">
                          <a:effectLst/>
                        </a:rPr>
                        <a:t>(50 percent non-Federal share)</a:t>
                      </a:r>
                      <a:endParaRPr lang="en-US" sz="1200" spc="0">
                        <a:effectLst/>
                        <a:latin typeface="Times New Roman" panose="02020603050405020304" pitchFamily="18" charset="0"/>
                        <a:ea typeface="Symbol" panose="05050102010706020507" pitchFamily="18" charset="2"/>
                        <a:cs typeface="Symbol" panose="05050102010706020507" pitchFamily="18" charset="2"/>
                      </a:endParaRPr>
                    </a:p>
                  </a:txBody>
                  <a:tcPr/>
                </a:tc>
                <a:extLst>
                  <a:ext uri="{0D108BD9-81ED-4DB2-BD59-A6C34878D82A}">
                    <a16:rowId xmlns:a16="http://schemas.microsoft.com/office/drawing/2014/main" val="3448445150"/>
                  </a:ext>
                </a:extLst>
              </a:tr>
              <a:tr h="3730356">
                <a:tc>
                  <a:txBody>
                    <a:bodyPr/>
                    <a:lstStyle/>
                    <a:p>
                      <a:pPr marL="71120" marR="0">
                        <a:spcBef>
                          <a:spcPts val="0"/>
                        </a:spcBef>
                        <a:buNone/>
                      </a:pPr>
                      <a:r>
                        <a:rPr lang="en-US" sz="1600" b="1">
                          <a:effectLst/>
                        </a:rPr>
                        <a:t>INFRA</a:t>
                      </a:r>
                      <a:r>
                        <a:rPr lang="en-US" sz="1600" b="1" spc="-20">
                          <a:effectLst/>
                        </a:rPr>
                        <a:t> </a:t>
                      </a:r>
                      <a:r>
                        <a:rPr lang="en-US" sz="1600" b="1">
                          <a:effectLst/>
                        </a:rPr>
                        <a:t>FY</a:t>
                      </a:r>
                      <a:r>
                        <a:rPr lang="en-US" sz="1600" b="1" spc="-10">
                          <a:effectLst/>
                        </a:rPr>
                        <a:t> </a:t>
                      </a:r>
                      <a:r>
                        <a:rPr lang="en-US" sz="1600" b="1">
                          <a:effectLst/>
                        </a:rPr>
                        <a:t>2026</a:t>
                      </a:r>
                      <a:r>
                        <a:rPr lang="en-US" sz="1600" b="1" spc="-10">
                          <a:effectLst/>
                        </a:rPr>
                        <a:t> Truck</a:t>
                      </a:r>
                      <a:endParaRPr lang="en-US" sz="1200" b="1">
                        <a:effectLst/>
                      </a:endParaRPr>
                    </a:p>
                    <a:p>
                      <a:pPr marL="71120" marR="0">
                        <a:spcBef>
                          <a:spcPts val="0"/>
                        </a:spcBef>
                        <a:buNone/>
                      </a:pPr>
                      <a:r>
                        <a:rPr lang="en-US" sz="1600" b="1" spc="-10">
                          <a:effectLst/>
                        </a:rPr>
                        <a:t>Parking (Track 2)</a:t>
                      </a:r>
                      <a:endParaRPr lang="en-US" sz="1200" b="1">
                        <a:effectLst/>
                        <a:latin typeface="Times New Roman" panose="02020603050405020304" pitchFamily="18" charset="0"/>
                        <a:ea typeface="Times New Roman" panose="02020603050405020304" pitchFamily="18" charset="0"/>
                        <a:cs typeface="Arial" panose="020B0604020202020204" pitchFamily="34" charset="0"/>
                      </a:endParaRPr>
                    </a:p>
                  </a:txBody>
                  <a:tcPr/>
                </a:tc>
                <a:tc>
                  <a:txBody>
                    <a:bodyPr/>
                    <a:lstStyle/>
                    <a:p>
                      <a:pPr marL="2540" marR="0">
                        <a:lnSpc>
                          <a:spcPct val="100000"/>
                        </a:lnSpc>
                        <a:spcBef>
                          <a:spcPts val="0"/>
                        </a:spcBef>
                        <a:spcAft>
                          <a:spcPts val="800"/>
                        </a:spcAft>
                        <a:buNone/>
                      </a:pPr>
                      <a:r>
                        <a:rPr lang="en-US" sz="1600">
                          <a:effectLst/>
                        </a:rPr>
                        <a:t>Location</a:t>
                      </a:r>
                      <a:r>
                        <a:rPr lang="en-US" sz="1600" spc="-10">
                          <a:effectLst/>
                        </a:rPr>
                        <a:t> Requirements:</a:t>
                      </a:r>
                      <a:endParaRPr lang="en-US" sz="1200">
                        <a:effectLst/>
                      </a:endParaRPr>
                    </a:p>
                    <a:p>
                      <a:pPr marL="342900" marR="56515" lvl="0" indent="-342900">
                        <a:lnSpc>
                          <a:spcPct val="100000"/>
                        </a:lnSpc>
                        <a:spcBef>
                          <a:spcPts val="0"/>
                        </a:spcBef>
                        <a:spcAft>
                          <a:spcPts val="800"/>
                        </a:spcAft>
                        <a:buSzPts val="1200"/>
                        <a:buFont typeface="Symbol" panose="05050102010706020507" pitchFamily="18" charset="2"/>
                        <a:buChar char=""/>
                        <a:tabLst>
                          <a:tab pos="528320" algn="l"/>
                        </a:tabLst>
                      </a:pPr>
                      <a:r>
                        <a:rPr lang="en-US" sz="1600" spc="0">
                          <a:effectLst/>
                        </a:rPr>
                        <a:t>Projects</a:t>
                      </a:r>
                      <a:r>
                        <a:rPr lang="en-US" sz="1600" spc="-20">
                          <a:effectLst/>
                        </a:rPr>
                        <a:t> </a:t>
                      </a:r>
                      <a:r>
                        <a:rPr lang="en-US" sz="1600" spc="0">
                          <a:effectLst/>
                        </a:rPr>
                        <a:t>must</a:t>
                      </a:r>
                      <a:r>
                        <a:rPr lang="en-US" sz="1600" spc="-20">
                          <a:effectLst/>
                        </a:rPr>
                        <a:t> </a:t>
                      </a:r>
                      <a:r>
                        <a:rPr lang="en-US" sz="1600" spc="0">
                          <a:effectLst/>
                        </a:rPr>
                        <a:t>be</a:t>
                      </a:r>
                      <a:r>
                        <a:rPr lang="en-US" sz="1600" spc="-25">
                          <a:effectLst/>
                        </a:rPr>
                        <a:t> </a:t>
                      </a:r>
                      <a:r>
                        <a:rPr lang="en-US" sz="1600" spc="0">
                          <a:effectLst/>
                        </a:rPr>
                        <a:t>within</a:t>
                      </a:r>
                      <a:r>
                        <a:rPr lang="en-US" sz="1600" spc="-20">
                          <a:effectLst/>
                        </a:rPr>
                        <a:t> </a:t>
                      </a:r>
                      <a:r>
                        <a:rPr lang="en-US" sz="1600" b="1" spc="0">
                          <a:effectLst/>
                        </a:rPr>
                        <a:t>reasonable</a:t>
                      </a:r>
                      <a:r>
                        <a:rPr lang="en-US" sz="1600" b="1" spc="-15">
                          <a:effectLst/>
                        </a:rPr>
                        <a:t> </a:t>
                      </a:r>
                      <a:r>
                        <a:rPr lang="en-US" sz="1600" b="1" spc="0">
                          <a:effectLst/>
                        </a:rPr>
                        <a:t>access</a:t>
                      </a:r>
                      <a:r>
                        <a:rPr lang="en-US" sz="1600" b="1" spc="-20">
                          <a:effectLst/>
                        </a:rPr>
                        <a:t> </a:t>
                      </a:r>
                      <a:r>
                        <a:rPr lang="en-US" sz="1600" b="1" spc="0">
                          <a:effectLst/>
                        </a:rPr>
                        <a:t>to</a:t>
                      </a:r>
                      <a:r>
                        <a:rPr lang="en-US" sz="1600" b="1" spc="-20">
                          <a:effectLst/>
                        </a:rPr>
                        <a:t> </a:t>
                      </a:r>
                      <a:r>
                        <a:rPr lang="en-US" sz="1600" b="1" spc="0">
                          <a:effectLst/>
                        </a:rPr>
                        <a:t>or</a:t>
                      </a:r>
                      <a:r>
                        <a:rPr lang="en-US" sz="1600" b="1" spc="-25">
                          <a:effectLst/>
                        </a:rPr>
                        <a:t> </a:t>
                      </a:r>
                      <a:r>
                        <a:rPr lang="en-US" sz="1600" b="1" spc="0">
                          <a:effectLst/>
                        </a:rPr>
                        <a:t>in</a:t>
                      </a:r>
                      <a:r>
                        <a:rPr lang="en-US" sz="1600" b="1" spc="-10">
                          <a:effectLst/>
                        </a:rPr>
                        <a:t> </a:t>
                      </a:r>
                      <a:r>
                        <a:rPr lang="en-US" sz="1600" b="1" spc="0">
                          <a:effectLst/>
                        </a:rPr>
                        <a:t>the</a:t>
                      </a:r>
                      <a:r>
                        <a:rPr lang="en-US" sz="1600" b="1" spc="-25">
                          <a:effectLst/>
                        </a:rPr>
                        <a:t> </a:t>
                      </a:r>
                      <a:r>
                        <a:rPr lang="en-US" sz="1600" b="1" spc="0">
                          <a:effectLst/>
                        </a:rPr>
                        <a:t>right of way of an Interstate highway</a:t>
                      </a:r>
                      <a:r>
                        <a:rPr lang="en-US" sz="1600" spc="0">
                          <a:effectLst/>
                        </a:rPr>
                        <a:t>, the National Highway System, or the National Highway Freight Network.</a:t>
                      </a:r>
                      <a:endParaRPr lang="en-US" sz="1200" spc="0">
                        <a:effectLst/>
                      </a:endParaRPr>
                    </a:p>
                    <a:p>
                      <a:pPr marL="2540" marR="0">
                        <a:lnSpc>
                          <a:spcPct val="100000"/>
                        </a:lnSpc>
                        <a:spcBef>
                          <a:spcPts val="0"/>
                        </a:spcBef>
                        <a:spcAft>
                          <a:spcPts val="800"/>
                        </a:spcAft>
                        <a:buNone/>
                      </a:pPr>
                      <a:r>
                        <a:rPr lang="en-US" sz="1600">
                          <a:effectLst/>
                        </a:rPr>
                        <a:t>Statutory</a:t>
                      </a:r>
                      <a:r>
                        <a:rPr lang="en-US" sz="1600" spc="-35">
                          <a:effectLst/>
                        </a:rPr>
                        <a:t> </a:t>
                      </a:r>
                      <a:r>
                        <a:rPr lang="en-US" sz="1600">
                          <a:effectLst/>
                        </a:rPr>
                        <a:t>Set-</a:t>
                      </a:r>
                      <a:r>
                        <a:rPr lang="en-US" sz="1600" spc="-10">
                          <a:effectLst/>
                        </a:rPr>
                        <a:t>Asides:</a:t>
                      </a:r>
                      <a:endParaRPr lang="en-US" sz="1200">
                        <a:effectLst/>
                      </a:endParaRPr>
                    </a:p>
                    <a:p>
                      <a:pPr marL="342900" marR="20320" lvl="0" indent="-342900">
                        <a:lnSpc>
                          <a:spcPct val="100000"/>
                        </a:lnSpc>
                        <a:spcBef>
                          <a:spcPts val="0"/>
                        </a:spcBef>
                        <a:spcAft>
                          <a:spcPts val="800"/>
                        </a:spcAft>
                        <a:buSzPts val="1200"/>
                        <a:buFont typeface="Symbol" panose="05050102010706020507" pitchFamily="18" charset="2"/>
                        <a:buChar char=""/>
                        <a:tabLst>
                          <a:tab pos="528320" algn="l"/>
                        </a:tabLst>
                      </a:pPr>
                      <a:r>
                        <a:rPr lang="en-US" sz="1600" b="1" spc="0">
                          <a:effectLst/>
                        </a:rPr>
                        <a:t>Small Projects</a:t>
                      </a:r>
                      <a:r>
                        <a:rPr lang="en-US" sz="1600" spc="0">
                          <a:effectLst/>
                        </a:rPr>
                        <a:t>: Not less than 50 percent ($100 million) is reserved for small projects (projects not meeting the minimum</a:t>
                      </a:r>
                      <a:r>
                        <a:rPr lang="en-US" sz="1600" spc="-35">
                          <a:effectLst/>
                        </a:rPr>
                        <a:t> </a:t>
                      </a:r>
                      <a:r>
                        <a:rPr lang="en-US" sz="1600" spc="0">
                          <a:effectLst/>
                        </a:rPr>
                        <a:t>size</a:t>
                      </a:r>
                      <a:r>
                        <a:rPr lang="en-US" sz="1600" spc="-40">
                          <a:effectLst/>
                        </a:rPr>
                        <a:t> </a:t>
                      </a:r>
                      <a:r>
                        <a:rPr lang="en-US" sz="1600" spc="0">
                          <a:effectLst/>
                        </a:rPr>
                        <a:t>threshold</a:t>
                      </a:r>
                      <a:r>
                        <a:rPr lang="en-US" sz="1600" spc="-35">
                          <a:effectLst/>
                        </a:rPr>
                        <a:t> </a:t>
                      </a:r>
                      <a:r>
                        <a:rPr lang="en-US" sz="1600" spc="0">
                          <a:effectLst/>
                        </a:rPr>
                        <a:t>under</a:t>
                      </a:r>
                      <a:r>
                        <a:rPr lang="en-US" sz="1600" spc="-40">
                          <a:effectLst/>
                        </a:rPr>
                        <a:t> </a:t>
                      </a:r>
                      <a:r>
                        <a:rPr lang="en-US" sz="1600" spc="0">
                          <a:effectLst/>
                        </a:rPr>
                        <a:t>117(d)(1)(B)).</a:t>
                      </a:r>
                      <a:r>
                        <a:rPr lang="en-US" sz="1600" spc="-35">
                          <a:effectLst/>
                        </a:rPr>
                        <a:t> </a:t>
                      </a:r>
                      <a:r>
                        <a:rPr lang="en-US" sz="1600" spc="0">
                          <a:effectLst/>
                        </a:rPr>
                        <a:t>Awards</a:t>
                      </a:r>
                      <a:r>
                        <a:rPr lang="en-US" sz="1600" spc="-35">
                          <a:effectLst/>
                        </a:rPr>
                        <a:t> </a:t>
                      </a:r>
                      <a:r>
                        <a:rPr lang="en-US" sz="1600" spc="0">
                          <a:effectLst/>
                        </a:rPr>
                        <a:t>from this reserve must be at least $5 million each.</a:t>
                      </a:r>
                      <a:endParaRPr lang="en-US" sz="1200" spc="0">
                        <a:effectLst/>
                      </a:endParaRPr>
                    </a:p>
                    <a:p>
                      <a:pPr marL="342900" marR="399415" lvl="0" indent="-342900" algn="just">
                        <a:lnSpc>
                          <a:spcPct val="100000"/>
                        </a:lnSpc>
                        <a:spcBef>
                          <a:spcPts val="0"/>
                        </a:spcBef>
                        <a:spcAft>
                          <a:spcPts val="800"/>
                        </a:spcAft>
                        <a:buSzPts val="1200"/>
                        <a:buFont typeface="Symbol" panose="05050102010706020507" pitchFamily="18" charset="2"/>
                        <a:buChar char=""/>
                        <a:tabLst>
                          <a:tab pos="528320" algn="l"/>
                        </a:tabLst>
                      </a:pPr>
                      <a:r>
                        <a:rPr lang="en-US" sz="1600" b="1" spc="0">
                          <a:effectLst/>
                        </a:rPr>
                        <a:t>Rural</a:t>
                      </a:r>
                      <a:r>
                        <a:rPr lang="en-US" sz="1600" b="1" spc="-20">
                          <a:effectLst/>
                        </a:rPr>
                        <a:t> </a:t>
                      </a:r>
                      <a:r>
                        <a:rPr lang="en-US" sz="1600" b="1" spc="0">
                          <a:effectLst/>
                        </a:rPr>
                        <a:t>Small</a:t>
                      </a:r>
                      <a:r>
                        <a:rPr lang="en-US" sz="1600" b="1" spc="-20">
                          <a:effectLst/>
                        </a:rPr>
                        <a:t> </a:t>
                      </a:r>
                      <a:r>
                        <a:rPr lang="en-US" sz="1600" b="1" spc="0">
                          <a:effectLst/>
                        </a:rPr>
                        <a:t>Projects</a:t>
                      </a:r>
                      <a:r>
                        <a:rPr lang="en-US" sz="1600" spc="0">
                          <a:effectLst/>
                        </a:rPr>
                        <a:t>:</a:t>
                      </a:r>
                      <a:r>
                        <a:rPr lang="en-US" sz="1600" spc="-20">
                          <a:effectLst/>
                        </a:rPr>
                        <a:t> </a:t>
                      </a:r>
                      <a:r>
                        <a:rPr lang="en-US" sz="1600" spc="0">
                          <a:effectLst/>
                        </a:rPr>
                        <a:t>Not</a:t>
                      </a:r>
                      <a:r>
                        <a:rPr lang="en-US" sz="1600" spc="-20">
                          <a:effectLst/>
                        </a:rPr>
                        <a:t> </a:t>
                      </a:r>
                      <a:r>
                        <a:rPr lang="en-US" sz="1600" spc="0">
                          <a:effectLst/>
                        </a:rPr>
                        <a:t>less</a:t>
                      </a:r>
                      <a:r>
                        <a:rPr lang="en-US" sz="1600" spc="-20">
                          <a:effectLst/>
                        </a:rPr>
                        <a:t> </a:t>
                      </a:r>
                      <a:r>
                        <a:rPr lang="en-US" sz="1600" spc="0">
                          <a:effectLst/>
                        </a:rPr>
                        <a:t>than</a:t>
                      </a:r>
                      <a:r>
                        <a:rPr lang="en-US" sz="1600" spc="-20">
                          <a:effectLst/>
                        </a:rPr>
                        <a:t> </a:t>
                      </a:r>
                      <a:r>
                        <a:rPr lang="en-US" sz="1600" spc="0">
                          <a:effectLst/>
                        </a:rPr>
                        <a:t>30 percent</a:t>
                      </a:r>
                      <a:r>
                        <a:rPr lang="en-US" sz="1600" spc="-25">
                          <a:effectLst/>
                        </a:rPr>
                        <a:t> </a:t>
                      </a:r>
                      <a:r>
                        <a:rPr lang="en-US" sz="1600" spc="0">
                          <a:effectLst/>
                        </a:rPr>
                        <a:t>of</a:t>
                      </a:r>
                      <a:r>
                        <a:rPr lang="en-US" sz="1600" spc="-25">
                          <a:effectLst/>
                        </a:rPr>
                        <a:t> </a:t>
                      </a:r>
                      <a:r>
                        <a:rPr lang="en-US" sz="1600" spc="0">
                          <a:effectLst/>
                        </a:rPr>
                        <a:t>the</a:t>
                      </a:r>
                      <a:r>
                        <a:rPr lang="en-US" sz="1600" spc="-25">
                          <a:effectLst/>
                        </a:rPr>
                        <a:t> </a:t>
                      </a:r>
                      <a:r>
                        <a:rPr lang="en-US" sz="1600" spc="0">
                          <a:effectLst/>
                        </a:rPr>
                        <a:t>Small Projects</a:t>
                      </a:r>
                      <a:r>
                        <a:rPr lang="en-US" sz="1600" spc="-20">
                          <a:effectLst/>
                        </a:rPr>
                        <a:t> </a:t>
                      </a:r>
                      <a:r>
                        <a:rPr lang="en-US" sz="1600" spc="0">
                          <a:effectLst/>
                        </a:rPr>
                        <a:t>reserve</a:t>
                      </a:r>
                      <a:r>
                        <a:rPr lang="en-US" sz="1600" spc="-25">
                          <a:effectLst/>
                        </a:rPr>
                        <a:t> </a:t>
                      </a:r>
                      <a:r>
                        <a:rPr lang="en-US" sz="1600" spc="0">
                          <a:effectLst/>
                        </a:rPr>
                        <a:t>($30</a:t>
                      </a:r>
                      <a:r>
                        <a:rPr lang="en-US" sz="1600" spc="-20">
                          <a:effectLst/>
                        </a:rPr>
                        <a:t> </a:t>
                      </a:r>
                      <a:r>
                        <a:rPr lang="en-US" sz="1600" spc="0">
                          <a:effectLst/>
                        </a:rPr>
                        <a:t>million)</a:t>
                      </a:r>
                      <a:r>
                        <a:rPr lang="en-US" sz="1600" spc="-25">
                          <a:effectLst/>
                        </a:rPr>
                        <a:t> </a:t>
                      </a:r>
                      <a:r>
                        <a:rPr lang="en-US" sz="1600" spc="0">
                          <a:effectLst/>
                        </a:rPr>
                        <a:t>must</a:t>
                      </a:r>
                      <a:r>
                        <a:rPr lang="en-US" sz="1600" spc="-20">
                          <a:effectLst/>
                        </a:rPr>
                        <a:t> </a:t>
                      </a:r>
                      <a:r>
                        <a:rPr lang="en-US" sz="1600" spc="0">
                          <a:effectLst/>
                        </a:rPr>
                        <a:t>be</a:t>
                      </a:r>
                      <a:r>
                        <a:rPr lang="en-US" sz="1600" spc="-25">
                          <a:effectLst/>
                        </a:rPr>
                        <a:t> </a:t>
                      </a:r>
                      <a:r>
                        <a:rPr lang="en-US" sz="1600" spc="0">
                          <a:effectLst/>
                        </a:rPr>
                        <a:t>used</a:t>
                      </a:r>
                      <a:r>
                        <a:rPr lang="en-US" sz="1600" spc="-20">
                          <a:effectLst/>
                        </a:rPr>
                        <a:t> </a:t>
                      </a:r>
                      <a:r>
                        <a:rPr lang="en-US" sz="1600" spc="0">
                          <a:effectLst/>
                        </a:rPr>
                        <a:t>for</a:t>
                      </a:r>
                      <a:r>
                        <a:rPr lang="en-US" sz="1600" spc="-25">
                          <a:effectLst/>
                        </a:rPr>
                        <a:t> </a:t>
                      </a:r>
                      <a:r>
                        <a:rPr lang="en-US" sz="1600" spc="0">
                          <a:effectLst/>
                        </a:rPr>
                        <a:t>small projects located in rural areas.</a:t>
                      </a:r>
                      <a:endParaRPr lang="en-US" sz="1200" spc="0">
                        <a:effectLst/>
                      </a:endParaRPr>
                    </a:p>
                    <a:p>
                      <a:pPr marL="342900" marR="0" lvl="0" indent="-342900" algn="just">
                        <a:lnSpc>
                          <a:spcPct val="100000"/>
                        </a:lnSpc>
                        <a:spcBef>
                          <a:spcPts val="0"/>
                        </a:spcBef>
                        <a:spcAft>
                          <a:spcPts val="800"/>
                        </a:spcAft>
                        <a:buSzPts val="1200"/>
                        <a:buFont typeface="Symbol" panose="05050102010706020507" pitchFamily="18" charset="2"/>
                        <a:buChar char=""/>
                        <a:tabLst>
                          <a:tab pos="527685" algn="l"/>
                        </a:tabLst>
                      </a:pPr>
                      <a:r>
                        <a:rPr lang="en-US" sz="1600" b="1" spc="0">
                          <a:effectLst/>
                        </a:rPr>
                        <a:t>Total</a:t>
                      </a:r>
                      <a:r>
                        <a:rPr lang="en-US" sz="1600" b="1" spc="-15">
                          <a:effectLst/>
                        </a:rPr>
                        <a:t> </a:t>
                      </a:r>
                      <a:r>
                        <a:rPr lang="en-US" sz="1600" b="1" spc="0">
                          <a:effectLst/>
                        </a:rPr>
                        <a:t>Rural</a:t>
                      </a:r>
                      <a:r>
                        <a:rPr lang="en-US" sz="1600" b="1" spc="-5">
                          <a:effectLst/>
                        </a:rPr>
                        <a:t> </a:t>
                      </a:r>
                      <a:r>
                        <a:rPr lang="en-US" sz="1600" b="1" spc="0">
                          <a:effectLst/>
                        </a:rPr>
                        <a:t>Projects</a:t>
                      </a:r>
                      <a:r>
                        <a:rPr lang="en-US" sz="1600" spc="0">
                          <a:effectLst/>
                        </a:rPr>
                        <a:t>:</a:t>
                      </a:r>
                      <a:r>
                        <a:rPr lang="en-US" sz="1600" spc="-5">
                          <a:effectLst/>
                        </a:rPr>
                        <a:t> </a:t>
                      </a:r>
                      <a:r>
                        <a:rPr lang="en-US" sz="1600" spc="0">
                          <a:effectLst/>
                        </a:rPr>
                        <a:t>Not</a:t>
                      </a:r>
                      <a:r>
                        <a:rPr lang="en-US" sz="1600" spc="-5">
                          <a:effectLst/>
                        </a:rPr>
                        <a:t> </a:t>
                      </a:r>
                      <a:r>
                        <a:rPr lang="en-US" sz="1600" spc="0">
                          <a:effectLst/>
                        </a:rPr>
                        <a:t>less</a:t>
                      </a:r>
                      <a:r>
                        <a:rPr lang="en-US" sz="1600" spc="-5">
                          <a:effectLst/>
                        </a:rPr>
                        <a:t> </a:t>
                      </a:r>
                      <a:r>
                        <a:rPr lang="en-US" sz="1600" spc="0">
                          <a:effectLst/>
                        </a:rPr>
                        <a:t>than</a:t>
                      </a:r>
                      <a:r>
                        <a:rPr lang="en-US" sz="1600" spc="-5">
                          <a:effectLst/>
                        </a:rPr>
                        <a:t> </a:t>
                      </a:r>
                      <a:r>
                        <a:rPr lang="en-US" sz="1600" spc="0">
                          <a:effectLst/>
                        </a:rPr>
                        <a:t>25 percent</a:t>
                      </a:r>
                      <a:r>
                        <a:rPr lang="en-US" sz="1600" spc="-10">
                          <a:effectLst/>
                        </a:rPr>
                        <a:t> </a:t>
                      </a:r>
                      <a:r>
                        <a:rPr lang="en-US" sz="1600" spc="0">
                          <a:effectLst/>
                        </a:rPr>
                        <a:t>of</a:t>
                      </a:r>
                      <a:r>
                        <a:rPr lang="en-US" sz="1600" spc="-10">
                          <a:effectLst/>
                        </a:rPr>
                        <a:t> </a:t>
                      </a:r>
                      <a:r>
                        <a:rPr lang="en-US" sz="1600" spc="0">
                          <a:effectLst/>
                        </a:rPr>
                        <a:t>the</a:t>
                      </a:r>
                      <a:r>
                        <a:rPr lang="en-US" sz="1600" spc="-10">
                          <a:effectLst/>
                        </a:rPr>
                        <a:t> </a:t>
                      </a:r>
                      <a:r>
                        <a:rPr lang="en-US" sz="1600" spc="0">
                          <a:effectLst/>
                        </a:rPr>
                        <a:t>total </a:t>
                      </a:r>
                      <a:r>
                        <a:rPr lang="en-US" sz="1600" spc="-10">
                          <a:effectLst/>
                        </a:rPr>
                        <a:t>amount</a:t>
                      </a:r>
                      <a:endParaRPr lang="en-US" sz="1200" spc="0">
                        <a:effectLst/>
                      </a:endParaRPr>
                    </a:p>
                    <a:p>
                      <a:pPr marL="528320" marR="88900" algn="just">
                        <a:lnSpc>
                          <a:spcPct val="100000"/>
                        </a:lnSpc>
                        <a:spcBef>
                          <a:spcPts val="0"/>
                        </a:spcBef>
                        <a:spcAft>
                          <a:spcPts val="800"/>
                        </a:spcAft>
                        <a:buNone/>
                      </a:pPr>
                      <a:r>
                        <a:rPr lang="en-US" sz="1600">
                          <a:effectLst/>
                        </a:rPr>
                        <a:t>($50</a:t>
                      </a:r>
                      <a:r>
                        <a:rPr lang="en-US" sz="1600" spc="-25">
                          <a:effectLst/>
                        </a:rPr>
                        <a:t> </a:t>
                      </a:r>
                      <a:r>
                        <a:rPr lang="en-US" sz="1600">
                          <a:effectLst/>
                        </a:rPr>
                        <a:t>million)</a:t>
                      </a:r>
                      <a:r>
                        <a:rPr lang="en-US" sz="1600" spc="-30">
                          <a:effectLst/>
                        </a:rPr>
                        <a:t> </a:t>
                      </a:r>
                      <a:r>
                        <a:rPr lang="en-US" sz="1600">
                          <a:effectLst/>
                        </a:rPr>
                        <a:t>is</a:t>
                      </a:r>
                      <a:r>
                        <a:rPr lang="en-US" sz="1600" spc="-25">
                          <a:effectLst/>
                        </a:rPr>
                        <a:t> </a:t>
                      </a:r>
                      <a:r>
                        <a:rPr lang="en-US" sz="1600">
                          <a:effectLst/>
                        </a:rPr>
                        <a:t>reserved</a:t>
                      </a:r>
                      <a:r>
                        <a:rPr lang="en-US" sz="1600" spc="-15">
                          <a:effectLst/>
                        </a:rPr>
                        <a:t> </a:t>
                      </a:r>
                      <a:r>
                        <a:rPr lang="en-US" sz="1600">
                          <a:effectLst/>
                        </a:rPr>
                        <a:t>for</a:t>
                      </a:r>
                      <a:r>
                        <a:rPr lang="en-US" sz="1600" spc="-30">
                          <a:effectLst/>
                        </a:rPr>
                        <a:t> </a:t>
                      </a:r>
                      <a:r>
                        <a:rPr lang="en-US" sz="1600">
                          <a:effectLst/>
                        </a:rPr>
                        <a:t>projects</a:t>
                      </a:r>
                      <a:r>
                        <a:rPr lang="en-US" sz="1600" spc="-25">
                          <a:effectLst/>
                        </a:rPr>
                        <a:t> </a:t>
                      </a:r>
                      <a:r>
                        <a:rPr lang="en-US" sz="1600">
                          <a:effectLst/>
                        </a:rPr>
                        <a:t>located</a:t>
                      </a:r>
                      <a:r>
                        <a:rPr lang="en-US" sz="1600" spc="-25">
                          <a:effectLst/>
                        </a:rPr>
                        <a:t> </a:t>
                      </a:r>
                      <a:r>
                        <a:rPr lang="en-US" sz="1600">
                          <a:effectLst/>
                        </a:rPr>
                        <a:t>in</a:t>
                      </a:r>
                      <a:r>
                        <a:rPr lang="en-US" sz="1600" spc="-25">
                          <a:effectLst/>
                        </a:rPr>
                        <a:t> </a:t>
                      </a:r>
                      <a:r>
                        <a:rPr lang="en-US" sz="1600">
                          <a:effectLst/>
                        </a:rPr>
                        <a:t>rural</a:t>
                      </a:r>
                      <a:r>
                        <a:rPr lang="en-US" sz="1600" spc="-25">
                          <a:effectLst/>
                        </a:rPr>
                        <a:t> </a:t>
                      </a:r>
                      <a:r>
                        <a:rPr lang="en-US" sz="1600">
                          <a:effectLst/>
                        </a:rPr>
                        <a:t>areas </a:t>
                      </a:r>
                      <a:r>
                        <a:rPr lang="en-US" sz="1600" spc="-10">
                          <a:effectLst/>
                        </a:rPr>
                        <a:t>overall.</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a:tc>
                <a:extLst>
                  <a:ext uri="{0D108BD9-81ED-4DB2-BD59-A6C34878D82A}">
                    <a16:rowId xmlns:a16="http://schemas.microsoft.com/office/drawing/2014/main" val="3185408043"/>
                  </a:ext>
                </a:extLst>
              </a:tr>
            </a:tbl>
          </a:graphicData>
        </a:graphic>
      </p:graphicFrame>
      <p:sp>
        <p:nvSpPr>
          <p:cNvPr id="4" name="Slide Number Placeholder 3">
            <a:extLst>
              <a:ext uri="{FF2B5EF4-FFF2-40B4-BE49-F238E27FC236}">
                <a16:creationId xmlns:a16="http://schemas.microsoft.com/office/drawing/2014/main" id="{6FB51F3C-7B3A-DD28-06C9-BD633A4E2440}"/>
              </a:ext>
            </a:extLst>
          </p:cNvPr>
          <p:cNvSpPr>
            <a:spLocks noGrp="1"/>
          </p:cNvSpPr>
          <p:nvPr>
            <p:ph type="sldNum" sz="quarter" idx="4"/>
          </p:nvPr>
        </p:nvSpPr>
        <p:spPr/>
        <p:txBody>
          <a:bodyPr/>
          <a:lstStyle/>
          <a:p>
            <a:fld id="{330EA680-D336-4FF7-8B7A-9848BB0A1C32}" type="slidenum">
              <a:rPr lang="en-US" smtClean="0"/>
              <a:t>17</a:t>
            </a:fld>
            <a:endParaRPr lang="en-US"/>
          </a:p>
        </p:txBody>
      </p:sp>
      <p:sp>
        <p:nvSpPr>
          <p:cNvPr id="5" name="Title 4">
            <a:extLst>
              <a:ext uri="{FF2B5EF4-FFF2-40B4-BE49-F238E27FC236}">
                <a16:creationId xmlns:a16="http://schemas.microsoft.com/office/drawing/2014/main" id="{281B06A1-4FFC-AAED-B44B-B311BD53C969}"/>
              </a:ext>
            </a:extLst>
          </p:cNvPr>
          <p:cNvSpPr>
            <a:spLocks noGrp="1"/>
          </p:cNvSpPr>
          <p:nvPr>
            <p:ph type="title"/>
          </p:nvPr>
        </p:nvSpPr>
        <p:spPr/>
        <p:txBody>
          <a:bodyPr/>
          <a:lstStyle/>
          <a:p>
            <a:r>
              <a:rPr lang="en-US"/>
              <a:t>Restrictions on Funding</a:t>
            </a:r>
          </a:p>
        </p:txBody>
      </p:sp>
      <p:sp>
        <p:nvSpPr>
          <p:cNvPr id="8" name="TextBox 7">
            <a:extLst>
              <a:ext uri="{FF2B5EF4-FFF2-40B4-BE49-F238E27FC236}">
                <a16:creationId xmlns:a16="http://schemas.microsoft.com/office/drawing/2014/main" id="{1B59A883-28F9-7348-4B48-F98A807174FD}"/>
              </a:ext>
            </a:extLst>
          </p:cNvPr>
          <p:cNvSpPr txBox="1"/>
          <p:nvPr/>
        </p:nvSpPr>
        <p:spPr>
          <a:xfrm>
            <a:off x="403123" y="1139386"/>
            <a:ext cx="10933471" cy="369332"/>
          </a:xfrm>
          <a:prstGeom prst="rect">
            <a:avLst/>
          </a:prstGeom>
          <a:noFill/>
        </p:spPr>
        <p:txBody>
          <a:bodyPr wrap="square">
            <a:spAutoFit/>
          </a:bodyPr>
          <a:lstStyle/>
          <a:p>
            <a:pPr marL="227965" marR="0">
              <a:buNone/>
            </a:pPr>
            <a:r>
              <a:rPr lang="en-US" sz="1800">
                <a:solidFill>
                  <a:schemeClr val="accent1"/>
                </a:solidFill>
                <a:effectLst/>
                <a:ea typeface="Times New Roman" panose="02020603050405020304" pitchFamily="18" charset="0"/>
              </a:rPr>
              <a:t>The</a:t>
            </a:r>
            <a:r>
              <a:rPr lang="en-US" sz="1800" spc="-25">
                <a:solidFill>
                  <a:schemeClr val="accent1"/>
                </a:solidFill>
                <a:effectLst/>
                <a:ea typeface="Times New Roman" panose="02020603050405020304" pitchFamily="18" charset="0"/>
              </a:rPr>
              <a:t> </a:t>
            </a:r>
            <a:r>
              <a:rPr lang="en-US" sz="1800">
                <a:solidFill>
                  <a:schemeClr val="accent1"/>
                </a:solidFill>
                <a:effectLst/>
                <a:ea typeface="Times New Roman" panose="02020603050405020304" pitchFamily="18" charset="0"/>
              </a:rPr>
              <a:t>Department</a:t>
            </a:r>
            <a:r>
              <a:rPr lang="en-US" sz="1800" spc="-5">
                <a:solidFill>
                  <a:schemeClr val="accent1"/>
                </a:solidFill>
                <a:effectLst/>
                <a:ea typeface="Times New Roman" panose="02020603050405020304" pitchFamily="18" charset="0"/>
              </a:rPr>
              <a:t> </a:t>
            </a:r>
            <a:r>
              <a:rPr lang="en-US" sz="1800">
                <a:solidFill>
                  <a:schemeClr val="accent1"/>
                </a:solidFill>
                <a:effectLst/>
                <a:ea typeface="Times New Roman" panose="02020603050405020304" pitchFamily="18" charset="0"/>
              </a:rPr>
              <a:t>must</a:t>
            </a:r>
            <a:r>
              <a:rPr lang="en-US" sz="1800" spc="-10">
                <a:solidFill>
                  <a:schemeClr val="accent1"/>
                </a:solidFill>
                <a:effectLst/>
                <a:ea typeface="Times New Roman" panose="02020603050405020304" pitchFamily="18" charset="0"/>
              </a:rPr>
              <a:t> </a:t>
            </a:r>
            <a:r>
              <a:rPr lang="en-US" sz="1800">
                <a:solidFill>
                  <a:schemeClr val="accent1"/>
                </a:solidFill>
                <a:effectLst/>
                <a:ea typeface="Times New Roman" panose="02020603050405020304" pitchFamily="18" charset="0"/>
              </a:rPr>
              <a:t>comply</a:t>
            </a:r>
            <a:r>
              <a:rPr lang="en-US" sz="1800" spc="-5">
                <a:solidFill>
                  <a:schemeClr val="accent1"/>
                </a:solidFill>
                <a:effectLst/>
                <a:ea typeface="Times New Roman" panose="02020603050405020304" pitchFamily="18" charset="0"/>
              </a:rPr>
              <a:t> </a:t>
            </a:r>
            <a:r>
              <a:rPr lang="en-US" sz="1800">
                <a:solidFill>
                  <a:schemeClr val="accent1"/>
                </a:solidFill>
                <a:effectLst/>
                <a:ea typeface="Times New Roman" panose="02020603050405020304" pitchFamily="18" charset="0"/>
              </a:rPr>
              <a:t>with</a:t>
            </a:r>
            <a:r>
              <a:rPr lang="en-US" sz="1800" spc="-5">
                <a:solidFill>
                  <a:schemeClr val="accent1"/>
                </a:solidFill>
                <a:effectLst/>
                <a:ea typeface="Times New Roman" panose="02020603050405020304" pitchFamily="18" charset="0"/>
              </a:rPr>
              <a:t> </a:t>
            </a:r>
            <a:r>
              <a:rPr lang="en-US" sz="1800">
                <a:solidFill>
                  <a:schemeClr val="accent1"/>
                </a:solidFill>
                <a:effectLst/>
                <a:ea typeface="Times New Roman" panose="02020603050405020304" pitchFamily="18" charset="0"/>
              </a:rPr>
              <a:t>the</a:t>
            </a:r>
            <a:r>
              <a:rPr lang="en-US" sz="1800" spc="-15">
                <a:solidFill>
                  <a:schemeClr val="accent1"/>
                </a:solidFill>
                <a:effectLst/>
                <a:ea typeface="Times New Roman" panose="02020603050405020304" pitchFamily="18" charset="0"/>
              </a:rPr>
              <a:t> </a:t>
            </a:r>
            <a:r>
              <a:rPr lang="en-US" sz="1800">
                <a:solidFill>
                  <a:schemeClr val="accent1"/>
                </a:solidFill>
                <a:effectLst/>
                <a:ea typeface="Times New Roman" panose="02020603050405020304" pitchFamily="18" charset="0"/>
              </a:rPr>
              <a:t>following</a:t>
            </a:r>
            <a:r>
              <a:rPr lang="en-US" sz="1800" spc="-20">
                <a:solidFill>
                  <a:schemeClr val="accent1"/>
                </a:solidFill>
                <a:effectLst/>
                <a:ea typeface="Times New Roman" panose="02020603050405020304" pitchFamily="18" charset="0"/>
              </a:rPr>
              <a:t> </a:t>
            </a:r>
            <a:r>
              <a:rPr lang="en-US" sz="1800">
                <a:solidFill>
                  <a:schemeClr val="accent1"/>
                </a:solidFill>
                <a:effectLst/>
                <a:ea typeface="Times New Roman" panose="02020603050405020304" pitchFamily="18" charset="0"/>
              </a:rPr>
              <a:t>funding</a:t>
            </a:r>
            <a:r>
              <a:rPr lang="en-US" sz="1800" spc="-5">
                <a:solidFill>
                  <a:schemeClr val="accent1"/>
                </a:solidFill>
                <a:effectLst/>
                <a:ea typeface="Times New Roman" panose="02020603050405020304" pitchFamily="18" charset="0"/>
              </a:rPr>
              <a:t> </a:t>
            </a:r>
            <a:r>
              <a:rPr lang="en-US" sz="1800" spc="-10">
                <a:solidFill>
                  <a:schemeClr val="accent1"/>
                </a:solidFill>
                <a:effectLst/>
                <a:ea typeface="Times New Roman" panose="02020603050405020304" pitchFamily="18" charset="0"/>
              </a:rPr>
              <a:t>restrictions:</a:t>
            </a:r>
            <a:endParaRPr lang="en-US" sz="1800">
              <a:solidFill>
                <a:schemeClr val="accent1"/>
              </a:solidFill>
              <a:effectLst/>
              <a:ea typeface="Times New Roman" panose="02020603050405020304" pitchFamily="18" charset="0"/>
            </a:endParaRPr>
          </a:p>
        </p:txBody>
      </p:sp>
    </p:spTree>
    <p:extLst>
      <p:ext uri="{BB962C8B-B14F-4D97-AF65-F5344CB8AC3E}">
        <p14:creationId xmlns:p14="http://schemas.microsoft.com/office/powerpoint/2010/main" val="445399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F17A3CCB-4ABC-914C-5488-EF71EC2C6752}"/>
              </a:ext>
            </a:extLst>
          </p:cNvPr>
          <p:cNvGraphicFramePr>
            <a:graphicFrameLocks noGrp="1"/>
          </p:cNvGraphicFramePr>
          <p:nvPr>
            <p:ph idx="1"/>
            <p:extLst>
              <p:ext uri="{D42A27DB-BD31-4B8C-83A1-F6EECF244321}">
                <p14:modId xmlns:p14="http://schemas.microsoft.com/office/powerpoint/2010/main" val="1205441792"/>
              </p:ext>
            </p:extLst>
          </p:nvPr>
        </p:nvGraphicFramePr>
        <p:xfrm>
          <a:off x="6833579" y="1215093"/>
          <a:ext cx="4570923" cy="4874620"/>
        </p:xfrm>
        <a:graphic>
          <a:graphicData uri="http://schemas.openxmlformats.org/drawingml/2006/table">
            <a:tbl>
              <a:tblPr/>
              <a:tblGrid>
                <a:gridCol w="4570923">
                  <a:extLst>
                    <a:ext uri="{9D8B030D-6E8A-4147-A177-3AD203B41FA5}">
                      <a16:colId xmlns:a16="http://schemas.microsoft.com/office/drawing/2014/main" val="3968869095"/>
                    </a:ext>
                  </a:extLst>
                </a:gridCol>
              </a:tblGrid>
              <a:tr h="290194">
                <a:tc>
                  <a:txBody>
                    <a:bodyPr/>
                    <a:lstStyle/>
                    <a:p>
                      <a:pPr algn="ctr" fontAlgn="base">
                        <a:lnSpc>
                          <a:spcPts val="1350"/>
                        </a:lnSpc>
                        <a:buNone/>
                      </a:pPr>
                      <a:r>
                        <a:rPr lang="en-US" sz="1100" b="1" i="0">
                          <a:solidFill>
                            <a:schemeClr val="tx1"/>
                          </a:solidFill>
                          <a:effectLst/>
                          <a:latin typeface="+mj-lt"/>
                        </a:rPr>
                        <a:t>INFRA- Large only​</a:t>
                      </a:r>
                      <a:endParaRPr lang="en-US" sz="2000" b="1" i="0">
                        <a:solidFill>
                          <a:schemeClr val="tx1"/>
                        </a:solidFill>
                        <a:effectLst/>
                        <a:latin typeface="+mj-lt"/>
                      </a:endParaRPr>
                    </a:p>
                  </a:txBody>
                  <a:tcPr marL="66032" marR="66032" marT="33016" marB="33016">
                    <a:lnL w="9525" cap="flat" cmpd="sng" algn="ctr">
                      <a:solidFill>
                        <a:srgbClr val="212A46"/>
                      </a:solidFill>
                      <a:prstDash val="solid"/>
                      <a:round/>
                      <a:headEnd type="none" w="med" len="med"/>
                      <a:tailEnd type="none" w="med" len="med"/>
                    </a:lnL>
                    <a:lnR w="9525" cap="flat" cmpd="sng" algn="ctr">
                      <a:solidFill>
                        <a:srgbClr val="212A46"/>
                      </a:solidFill>
                      <a:prstDash val="solid"/>
                      <a:round/>
                      <a:headEnd type="none" w="med" len="med"/>
                      <a:tailEnd type="none" w="med" len="med"/>
                    </a:lnR>
                    <a:lnT w="9525" cap="flat" cmpd="sng" algn="ctr">
                      <a:solidFill>
                        <a:srgbClr val="212A46"/>
                      </a:solidFill>
                      <a:prstDash val="solid"/>
                      <a:round/>
                      <a:headEnd type="none" w="med" len="med"/>
                      <a:tailEnd type="none" w="med" len="med"/>
                    </a:lnT>
                    <a:lnB w="25184" cap="flat" cmpd="sng" algn="ctr">
                      <a:solidFill>
                        <a:srgbClr val="212A46"/>
                      </a:solidFill>
                      <a:prstDash val="solid"/>
                      <a:round/>
                      <a:headEnd type="none" w="med" len="med"/>
                      <a:tailEnd type="none" w="med" len="med"/>
                    </a:lnB>
                    <a:solidFill>
                      <a:srgbClr val="FFFFFF"/>
                    </a:solidFill>
                  </a:tcPr>
                </a:tc>
                <a:extLst>
                  <a:ext uri="{0D108BD9-81ED-4DB2-BD59-A6C34878D82A}">
                    <a16:rowId xmlns:a16="http://schemas.microsoft.com/office/drawing/2014/main" val="805366579"/>
                  </a:ext>
                </a:extLst>
              </a:tr>
              <a:tr h="552918">
                <a:tc>
                  <a:txBody>
                    <a:bodyPr/>
                    <a:lstStyle/>
                    <a:p>
                      <a:pPr algn="l" fontAlgn="base">
                        <a:lnSpc>
                          <a:spcPts val="1350"/>
                        </a:lnSpc>
                        <a:buNone/>
                      </a:pPr>
                      <a:r>
                        <a:rPr lang="en-US" sz="1100" b="0" i="0">
                          <a:solidFill>
                            <a:schemeClr val="tx1"/>
                          </a:solidFill>
                          <a:effectLst/>
                          <a:latin typeface="+mj-lt"/>
                        </a:rPr>
                        <a:t>(1) The project will generate national, or regional economic, mobility, or safety benefits​</a:t>
                      </a:r>
                      <a:endParaRPr lang="en-US" sz="2000" b="0" i="0">
                        <a:solidFill>
                          <a:schemeClr val="tx1"/>
                        </a:solidFill>
                        <a:effectLst/>
                        <a:latin typeface="+mj-lt"/>
                      </a:endParaRPr>
                    </a:p>
                  </a:txBody>
                  <a:tcPr marL="66032" marR="66032" marT="33016" marB="33016">
                    <a:lnL w="9525" cap="flat" cmpd="sng" algn="ctr">
                      <a:solidFill>
                        <a:srgbClr val="212A46"/>
                      </a:solidFill>
                      <a:prstDash val="solid"/>
                      <a:round/>
                      <a:headEnd type="none" w="med" len="med"/>
                      <a:tailEnd type="none" w="med" len="med"/>
                    </a:lnL>
                    <a:lnR w="9525" cap="flat" cmpd="sng" algn="ctr">
                      <a:solidFill>
                        <a:srgbClr val="212A46"/>
                      </a:solidFill>
                      <a:prstDash val="solid"/>
                      <a:round/>
                      <a:headEnd type="none" w="med" len="med"/>
                      <a:tailEnd type="none" w="med" len="med"/>
                    </a:lnR>
                    <a:lnT w="25184" cap="flat" cmpd="sng" algn="ctr">
                      <a:solidFill>
                        <a:srgbClr val="212A46"/>
                      </a:solidFill>
                      <a:prstDash val="solid"/>
                      <a:round/>
                      <a:headEnd type="none" w="med" len="med"/>
                      <a:tailEnd type="none" w="med" len="med"/>
                    </a:lnT>
                    <a:lnB w="9525" cap="flat" cmpd="sng" algn="ctr">
                      <a:solidFill>
                        <a:srgbClr val="212A46"/>
                      </a:solidFill>
                      <a:prstDash val="solid"/>
                      <a:round/>
                      <a:headEnd type="none" w="med" len="med"/>
                      <a:tailEnd type="none" w="med" len="med"/>
                    </a:lnB>
                    <a:solidFill>
                      <a:srgbClr val="D2D6E5"/>
                    </a:solidFill>
                  </a:tcPr>
                </a:tc>
                <a:extLst>
                  <a:ext uri="{0D108BD9-81ED-4DB2-BD59-A6C34878D82A}">
                    <a16:rowId xmlns:a16="http://schemas.microsoft.com/office/drawing/2014/main" val="2618014491"/>
                  </a:ext>
                </a:extLst>
              </a:tr>
              <a:tr h="290194">
                <a:tc>
                  <a:txBody>
                    <a:bodyPr/>
                    <a:lstStyle/>
                    <a:p>
                      <a:pPr algn="l" fontAlgn="base">
                        <a:lnSpc>
                          <a:spcPts val="1350"/>
                        </a:lnSpc>
                        <a:buNone/>
                      </a:pPr>
                      <a:r>
                        <a:rPr lang="en-US" sz="1100" b="0" i="0">
                          <a:solidFill>
                            <a:schemeClr val="tx1"/>
                          </a:solidFill>
                          <a:effectLst/>
                          <a:latin typeface="+mj-lt"/>
                        </a:rPr>
                        <a:t>(2) The project will be cost effective​</a:t>
                      </a:r>
                      <a:endParaRPr lang="en-US" sz="2000" b="0" i="0">
                        <a:solidFill>
                          <a:schemeClr val="tx1"/>
                        </a:solidFill>
                        <a:effectLst/>
                        <a:latin typeface="+mj-lt"/>
                      </a:endParaRPr>
                    </a:p>
                  </a:txBody>
                  <a:tcPr marL="66032" marR="66032" marT="33016" marB="33016">
                    <a:lnL w="9525" cap="flat" cmpd="sng" algn="ctr">
                      <a:solidFill>
                        <a:srgbClr val="212A46"/>
                      </a:solidFill>
                      <a:prstDash val="solid"/>
                      <a:round/>
                      <a:headEnd type="none" w="med" len="med"/>
                      <a:tailEnd type="none" w="med" len="med"/>
                    </a:lnL>
                    <a:lnR w="9525" cap="flat" cmpd="sng" algn="ctr">
                      <a:solidFill>
                        <a:srgbClr val="212A46"/>
                      </a:solidFill>
                      <a:prstDash val="solid"/>
                      <a:round/>
                      <a:headEnd type="none" w="med" len="med"/>
                      <a:tailEnd type="none" w="med" len="med"/>
                    </a:lnR>
                    <a:lnT w="9525" cap="flat" cmpd="sng" algn="ctr">
                      <a:solidFill>
                        <a:srgbClr val="212A46"/>
                      </a:solidFill>
                      <a:prstDash val="solid"/>
                      <a:round/>
                      <a:headEnd type="none" w="med" len="med"/>
                      <a:tailEnd type="none" w="med" len="med"/>
                    </a:lnT>
                    <a:lnB w="9525" cap="flat" cmpd="sng" algn="ctr">
                      <a:solidFill>
                        <a:srgbClr val="212A46"/>
                      </a:solidFill>
                      <a:prstDash val="solid"/>
                      <a:round/>
                      <a:headEnd type="none" w="med" len="med"/>
                      <a:tailEnd type="none" w="med" len="med"/>
                    </a:lnB>
                    <a:solidFill>
                      <a:srgbClr val="EAECF2"/>
                    </a:solidFill>
                  </a:tcPr>
                </a:tc>
                <a:extLst>
                  <a:ext uri="{0D108BD9-81ED-4DB2-BD59-A6C34878D82A}">
                    <a16:rowId xmlns:a16="http://schemas.microsoft.com/office/drawing/2014/main" val="3384281727"/>
                  </a:ext>
                </a:extLst>
              </a:tr>
              <a:tr h="552918">
                <a:tc>
                  <a:txBody>
                    <a:bodyPr/>
                    <a:lstStyle/>
                    <a:p>
                      <a:pPr algn="l" fontAlgn="base">
                        <a:lnSpc>
                          <a:spcPts val="1350"/>
                        </a:lnSpc>
                        <a:buNone/>
                      </a:pPr>
                      <a:r>
                        <a:rPr lang="en-US" sz="1100" b="0" i="0">
                          <a:solidFill>
                            <a:schemeClr val="tx1"/>
                          </a:solidFill>
                          <a:effectLst/>
                          <a:latin typeface="+mj-lt"/>
                        </a:rPr>
                        <a:t>(3) The project will contribute to 1 or more of the national goals described under Section 150​</a:t>
                      </a:r>
                      <a:endParaRPr lang="en-US" sz="2000" b="0" i="0">
                        <a:solidFill>
                          <a:schemeClr val="tx1"/>
                        </a:solidFill>
                        <a:effectLst/>
                        <a:latin typeface="+mj-lt"/>
                      </a:endParaRPr>
                    </a:p>
                  </a:txBody>
                  <a:tcPr marL="66032" marR="66032" marT="33016" marB="33016">
                    <a:lnL w="9525" cap="flat" cmpd="sng" algn="ctr">
                      <a:solidFill>
                        <a:srgbClr val="212A46"/>
                      </a:solidFill>
                      <a:prstDash val="solid"/>
                      <a:round/>
                      <a:headEnd type="none" w="med" len="med"/>
                      <a:tailEnd type="none" w="med" len="med"/>
                    </a:lnL>
                    <a:lnR w="9525" cap="flat" cmpd="sng" algn="ctr">
                      <a:solidFill>
                        <a:srgbClr val="212A46"/>
                      </a:solidFill>
                      <a:prstDash val="solid"/>
                      <a:round/>
                      <a:headEnd type="none" w="med" len="med"/>
                      <a:tailEnd type="none" w="med" len="med"/>
                    </a:lnR>
                    <a:lnT w="9525" cap="flat" cmpd="sng" algn="ctr">
                      <a:solidFill>
                        <a:srgbClr val="212A46"/>
                      </a:solidFill>
                      <a:prstDash val="solid"/>
                      <a:round/>
                      <a:headEnd type="none" w="med" len="med"/>
                      <a:tailEnd type="none" w="med" len="med"/>
                    </a:lnT>
                    <a:lnB w="9525" cap="flat" cmpd="sng" algn="ctr">
                      <a:solidFill>
                        <a:srgbClr val="212A46"/>
                      </a:solidFill>
                      <a:prstDash val="solid"/>
                      <a:round/>
                      <a:headEnd type="none" w="med" len="med"/>
                      <a:tailEnd type="none" w="med" len="med"/>
                    </a:lnB>
                    <a:solidFill>
                      <a:srgbClr val="D2D6E5"/>
                    </a:solidFill>
                  </a:tcPr>
                </a:tc>
                <a:extLst>
                  <a:ext uri="{0D108BD9-81ED-4DB2-BD59-A6C34878D82A}">
                    <a16:rowId xmlns:a16="http://schemas.microsoft.com/office/drawing/2014/main" val="2481956550"/>
                  </a:ext>
                </a:extLst>
              </a:tr>
              <a:tr h="512806">
                <a:tc>
                  <a:txBody>
                    <a:bodyPr/>
                    <a:lstStyle/>
                    <a:p>
                      <a:pPr algn="l" fontAlgn="base">
                        <a:lnSpc>
                          <a:spcPts val="1350"/>
                        </a:lnSpc>
                        <a:buNone/>
                      </a:pPr>
                      <a:r>
                        <a:rPr lang="en-US" sz="1100" b="0" i="0">
                          <a:solidFill>
                            <a:schemeClr val="tx1"/>
                          </a:solidFill>
                          <a:effectLst/>
                          <a:latin typeface="+mj-lt"/>
                        </a:rPr>
                        <a:t>(4) The project is based on the results of preliminary engineering​</a:t>
                      </a:r>
                      <a:endParaRPr lang="en-US" sz="2000" b="0" i="0">
                        <a:solidFill>
                          <a:schemeClr val="tx1"/>
                        </a:solidFill>
                        <a:effectLst/>
                        <a:latin typeface="+mj-lt"/>
                      </a:endParaRPr>
                    </a:p>
                  </a:txBody>
                  <a:tcPr marL="66032" marR="66032" marT="33016" marB="33016">
                    <a:lnL w="9525" cap="flat" cmpd="sng" algn="ctr">
                      <a:solidFill>
                        <a:srgbClr val="212A46"/>
                      </a:solidFill>
                      <a:prstDash val="solid"/>
                      <a:round/>
                      <a:headEnd type="none" w="med" len="med"/>
                      <a:tailEnd type="none" w="med" len="med"/>
                    </a:lnL>
                    <a:lnR w="9525" cap="flat" cmpd="sng" algn="ctr">
                      <a:solidFill>
                        <a:srgbClr val="212A46"/>
                      </a:solidFill>
                      <a:prstDash val="solid"/>
                      <a:round/>
                      <a:headEnd type="none" w="med" len="med"/>
                      <a:tailEnd type="none" w="med" len="med"/>
                    </a:lnR>
                    <a:lnT w="9525" cap="flat" cmpd="sng" algn="ctr">
                      <a:solidFill>
                        <a:srgbClr val="212A46"/>
                      </a:solidFill>
                      <a:prstDash val="solid"/>
                      <a:round/>
                      <a:headEnd type="none" w="med" len="med"/>
                      <a:tailEnd type="none" w="med" len="med"/>
                    </a:lnT>
                    <a:lnB w="9525" cap="flat" cmpd="sng" algn="ctr">
                      <a:solidFill>
                        <a:srgbClr val="212A46"/>
                      </a:solidFill>
                      <a:prstDash val="solid"/>
                      <a:round/>
                      <a:headEnd type="none" w="med" len="med"/>
                      <a:tailEnd type="none" w="med" len="med"/>
                    </a:lnB>
                    <a:solidFill>
                      <a:srgbClr val="EAECF2"/>
                    </a:solidFill>
                  </a:tcPr>
                </a:tc>
                <a:extLst>
                  <a:ext uri="{0D108BD9-81ED-4DB2-BD59-A6C34878D82A}">
                    <a16:rowId xmlns:a16="http://schemas.microsoft.com/office/drawing/2014/main" val="1423762851"/>
                  </a:ext>
                </a:extLst>
              </a:tr>
              <a:tr h="1191076">
                <a:tc>
                  <a:txBody>
                    <a:bodyPr/>
                    <a:lstStyle/>
                    <a:p>
                      <a:pPr algn="l" fontAlgn="base">
                        <a:lnSpc>
                          <a:spcPts val="1350"/>
                        </a:lnSpc>
                        <a:buNone/>
                      </a:pPr>
                      <a:r>
                        <a:rPr lang="en-US" sz="1100" b="0" i="0">
                          <a:solidFill>
                            <a:schemeClr val="tx1"/>
                          </a:solidFill>
                          <a:effectLst/>
                          <a:latin typeface="+mj-lt"/>
                        </a:rPr>
                        <a:t>(5) With respect to related non-federal financial commitments, 1 or more stable and dependable sources of funding and financing are available to construct, maintain, and operate the project, and contingency amounts are available to cover unanticipated cost increases​</a:t>
                      </a:r>
                      <a:endParaRPr lang="en-US" sz="2000" b="0" i="0">
                        <a:solidFill>
                          <a:schemeClr val="tx1"/>
                        </a:solidFill>
                        <a:effectLst/>
                        <a:latin typeface="+mj-lt"/>
                      </a:endParaRPr>
                    </a:p>
                  </a:txBody>
                  <a:tcPr marL="66032" marR="66032" marT="33016" marB="33016">
                    <a:lnL w="9525" cap="flat" cmpd="sng" algn="ctr">
                      <a:solidFill>
                        <a:srgbClr val="212A46"/>
                      </a:solidFill>
                      <a:prstDash val="solid"/>
                      <a:round/>
                      <a:headEnd type="none" w="med" len="med"/>
                      <a:tailEnd type="none" w="med" len="med"/>
                    </a:lnL>
                    <a:lnR w="9525" cap="flat" cmpd="sng" algn="ctr">
                      <a:solidFill>
                        <a:srgbClr val="212A46"/>
                      </a:solidFill>
                      <a:prstDash val="solid"/>
                      <a:round/>
                      <a:headEnd type="none" w="med" len="med"/>
                      <a:tailEnd type="none" w="med" len="med"/>
                    </a:lnR>
                    <a:lnT w="9525" cap="flat" cmpd="sng" algn="ctr">
                      <a:solidFill>
                        <a:srgbClr val="212A46"/>
                      </a:solidFill>
                      <a:prstDash val="solid"/>
                      <a:round/>
                      <a:headEnd type="none" w="med" len="med"/>
                      <a:tailEnd type="none" w="med" len="med"/>
                    </a:lnT>
                    <a:lnB w="9525" cap="flat" cmpd="sng" algn="ctr">
                      <a:solidFill>
                        <a:srgbClr val="212A46"/>
                      </a:solidFill>
                      <a:prstDash val="solid"/>
                      <a:round/>
                      <a:headEnd type="none" w="med" len="med"/>
                      <a:tailEnd type="none" w="med" len="med"/>
                    </a:lnB>
                    <a:solidFill>
                      <a:srgbClr val="D2D6E5"/>
                    </a:solidFill>
                  </a:tcPr>
                </a:tc>
                <a:extLst>
                  <a:ext uri="{0D108BD9-81ED-4DB2-BD59-A6C34878D82A}">
                    <a16:rowId xmlns:a16="http://schemas.microsoft.com/office/drawing/2014/main" val="1443654334"/>
                  </a:ext>
                </a:extLst>
              </a:tr>
              <a:tr h="931596">
                <a:tc>
                  <a:txBody>
                    <a:bodyPr/>
                    <a:lstStyle/>
                    <a:p>
                      <a:pPr algn="l" fontAlgn="base">
                        <a:lnSpc>
                          <a:spcPts val="1350"/>
                        </a:lnSpc>
                        <a:buNone/>
                      </a:pPr>
                      <a:r>
                        <a:rPr lang="en-US" sz="1100" b="0" i="0">
                          <a:solidFill>
                            <a:schemeClr val="tx1"/>
                          </a:solidFill>
                          <a:effectLst/>
                          <a:latin typeface="+mj-lt"/>
                        </a:rPr>
                        <a:t>(6) The project cannot be easily and efficiently completed without other Federal funding or financing available to the project sponsor​</a:t>
                      </a:r>
                      <a:endParaRPr lang="en-US" sz="2000" b="0" i="0">
                        <a:solidFill>
                          <a:schemeClr val="tx1"/>
                        </a:solidFill>
                        <a:effectLst/>
                        <a:latin typeface="+mj-lt"/>
                      </a:endParaRPr>
                    </a:p>
                  </a:txBody>
                  <a:tcPr marL="66032" marR="66032" marT="33016" marB="33016">
                    <a:lnL w="9525" cap="flat" cmpd="sng" algn="ctr">
                      <a:solidFill>
                        <a:srgbClr val="212A46"/>
                      </a:solidFill>
                      <a:prstDash val="solid"/>
                      <a:round/>
                      <a:headEnd type="none" w="med" len="med"/>
                      <a:tailEnd type="none" w="med" len="med"/>
                    </a:lnL>
                    <a:lnR w="9525" cap="flat" cmpd="sng" algn="ctr">
                      <a:solidFill>
                        <a:srgbClr val="212A46"/>
                      </a:solidFill>
                      <a:prstDash val="solid"/>
                      <a:round/>
                      <a:headEnd type="none" w="med" len="med"/>
                      <a:tailEnd type="none" w="med" len="med"/>
                    </a:lnR>
                    <a:lnT w="9525" cap="flat" cmpd="sng" algn="ctr">
                      <a:solidFill>
                        <a:srgbClr val="212A46"/>
                      </a:solidFill>
                      <a:prstDash val="solid"/>
                      <a:round/>
                      <a:headEnd type="none" w="med" len="med"/>
                      <a:tailEnd type="none" w="med" len="med"/>
                    </a:lnT>
                    <a:lnB w="9525" cap="flat" cmpd="sng" algn="ctr">
                      <a:solidFill>
                        <a:srgbClr val="212A46"/>
                      </a:solidFill>
                      <a:prstDash val="solid"/>
                      <a:round/>
                      <a:headEnd type="none" w="med" len="med"/>
                      <a:tailEnd type="none" w="med" len="med"/>
                    </a:lnB>
                    <a:solidFill>
                      <a:srgbClr val="EAECF2"/>
                    </a:solidFill>
                  </a:tcPr>
                </a:tc>
                <a:extLst>
                  <a:ext uri="{0D108BD9-81ED-4DB2-BD59-A6C34878D82A}">
                    <a16:rowId xmlns:a16="http://schemas.microsoft.com/office/drawing/2014/main" val="25141466"/>
                  </a:ext>
                </a:extLst>
              </a:tr>
              <a:tr h="552918">
                <a:tc>
                  <a:txBody>
                    <a:bodyPr/>
                    <a:lstStyle/>
                    <a:p>
                      <a:pPr algn="l" fontAlgn="base">
                        <a:lnSpc>
                          <a:spcPts val="1350"/>
                        </a:lnSpc>
                        <a:buNone/>
                      </a:pPr>
                      <a:r>
                        <a:rPr lang="en-US" sz="1100" b="0" i="0">
                          <a:solidFill>
                            <a:schemeClr val="tx1"/>
                          </a:solidFill>
                          <a:effectLst/>
                          <a:latin typeface="+mj-lt"/>
                        </a:rPr>
                        <a:t>(7) The project is reasonably expected to begin not later than 18 months after the date of obligation of funds for the project​</a:t>
                      </a:r>
                      <a:endParaRPr lang="en-US" sz="2000" b="0" i="0">
                        <a:solidFill>
                          <a:schemeClr val="tx1"/>
                        </a:solidFill>
                        <a:effectLst/>
                        <a:latin typeface="+mj-lt"/>
                      </a:endParaRPr>
                    </a:p>
                  </a:txBody>
                  <a:tcPr marL="66032" marR="66032" marT="33016" marB="33016">
                    <a:lnL w="9525" cap="flat" cmpd="sng" algn="ctr">
                      <a:solidFill>
                        <a:srgbClr val="212A46"/>
                      </a:solidFill>
                      <a:prstDash val="solid"/>
                      <a:round/>
                      <a:headEnd type="none" w="med" len="med"/>
                      <a:tailEnd type="none" w="med" len="med"/>
                    </a:lnL>
                    <a:lnR w="9525" cap="flat" cmpd="sng" algn="ctr">
                      <a:solidFill>
                        <a:srgbClr val="212A46"/>
                      </a:solidFill>
                      <a:prstDash val="solid"/>
                      <a:round/>
                      <a:headEnd type="none" w="med" len="med"/>
                      <a:tailEnd type="none" w="med" len="med"/>
                    </a:lnR>
                    <a:lnT w="9525" cap="flat" cmpd="sng" algn="ctr">
                      <a:solidFill>
                        <a:srgbClr val="212A46"/>
                      </a:solidFill>
                      <a:prstDash val="solid"/>
                      <a:round/>
                      <a:headEnd type="none" w="med" len="med"/>
                      <a:tailEnd type="none" w="med" len="med"/>
                    </a:lnT>
                    <a:lnB w="9525" cap="flat" cmpd="sng" algn="ctr">
                      <a:solidFill>
                        <a:srgbClr val="212A46"/>
                      </a:solidFill>
                      <a:prstDash val="solid"/>
                      <a:round/>
                      <a:headEnd type="none" w="med" len="med"/>
                      <a:tailEnd type="none" w="med" len="med"/>
                    </a:lnB>
                    <a:solidFill>
                      <a:srgbClr val="D2D6E5"/>
                    </a:solidFill>
                  </a:tcPr>
                </a:tc>
                <a:extLst>
                  <a:ext uri="{0D108BD9-81ED-4DB2-BD59-A6C34878D82A}">
                    <a16:rowId xmlns:a16="http://schemas.microsoft.com/office/drawing/2014/main" val="3483809864"/>
                  </a:ext>
                </a:extLst>
              </a:tr>
            </a:tbl>
          </a:graphicData>
        </a:graphic>
      </p:graphicFrame>
      <p:sp>
        <p:nvSpPr>
          <p:cNvPr id="4" name="Slide Number Placeholder 3">
            <a:extLst>
              <a:ext uri="{FF2B5EF4-FFF2-40B4-BE49-F238E27FC236}">
                <a16:creationId xmlns:a16="http://schemas.microsoft.com/office/drawing/2014/main" id="{83B323C6-3467-9917-C9A2-98993F6DA689}"/>
              </a:ext>
            </a:extLst>
          </p:cNvPr>
          <p:cNvSpPr>
            <a:spLocks noGrp="1"/>
          </p:cNvSpPr>
          <p:nvPr>
            <p:ph type="sldNum" sz="quarter" idx="4"/>
          </p:nvPr>
        </p:nvSpPr>
        <p:spPr/>
        <p:txBody>
          <a:bodyPr/>
          <a:lstStyle/>
          <a:p>
            <a:fld id="{330EA680-D336-4FF7-8B7A-9848BB0A1C32}" type="slidenum">
              <a:rPr lang="en-US" smtClean="0"/>
              <a:t>18</a:t>
            </a:fld>
            <a:endParaRPr lang="en-US"/>
          </a:p>
        </p:txBody>
      </p:sp>
      <p:sp>
        <p:nvSpPr>
          <p:cNvPr id="5" name="Title 4">
            <a:extLst>
              <a:ext uri="{FF2B5EF4-FFF2-40B4-BE49-F238E27FC236}">
                <a16:creationId xmlns:a16="http://schemas.microsoft.com/office/drawing/2014/main" id="{6FB1A2DC-FAFB-4F22-759D-73358AB92EE6}"/>
              </a:ext>
            </a:extLst>
          </p:cNvPr>
          <p:cNvSpPr>
            <a:spLocks noGrp="1"/>
          </p:cNvSpPr>
          <p:nvPr>
            <p:ph type="title"/>
          </p:nvPr>
        </p:nvSpPr>
        <p:spPr/>
        <p:txBody>
          <a:bodyPr/>
          <a:lstStyle/>
          <a:p>
            <a:r>
              <a:rPr lang="en-US"/>
              <a:t>INFRA Statutory Requirements</a:t>
            </a:r>
          </a:p>
        </p:txBody>
      </p:sp>
      <p:sp>
        <p:nvSpPr>
          <p:cNvPr id="7" name="Rectangle 1">
            <a:extLst>
              <a:ext uri="{FF2B5EF4-FFF2-40B4-BE49-F238E27FC236}">
                <a16:creationId xmlns:a16="http://schemas.microsoft.com/office/drawing/2014/main" id="{7D7DE3A7-517F-547A-CCCC-EF93BF8A7E0E}"/>
              </a:ext>
            </a:extLst>
          </p:cNvPr>
          <p:cNvSpPr>
            <a:spLocks noChangeArrowheads="1"/>
          </p:cNvSpPr>
          <p:nvPr/>
        </p:nvSpPr>
        <p:spPr bwMode="auto">
          <a:xfrm>
            <a:off x="4761386" y="1450884"/>
            <a:ext cx="2540892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Content Placeholder 2">
            <a:extLst>
              <a:ext uri="{FF2B5EF4-FFF2-40B4-BE49-F238E27FC236}">
                <a16:creationId xmlns:a16="http://schemas.microsoft.com/office/drawing/2014/main" id="{A86D6385-907C-2498-CA12-519A0C15CF5C}"/>
              </a:ext>
            </a:extLst>
          </p:cNvPr>
          <p:cNvSpPr txBox="1">
            <a:spLocks/>
          </p:cNvSpPr>
          <p:nvPr/>
        </p:nvSpPr>
        <p:spPr>
          <a:xfrm>
            <a:off x="254524" y="1254501"/>
            <a:ext cx="5988572" cy="5116850"/>
          </a:xfrm>
          <a:prstGeom prst="rect">
            <a:avLst/>
          </a:prstGeom>
        </p:spPr>
        <p:txBody>
          <a:bodyPr vert="horz" lIns="0" tIns="0" rIns="0" bIns="0" rtlCol="0">
            <a:noAutofit/>
          </a:bodyPr>
          <a:lstStyle>
            <a:lvl1pPr marL="266693" indent="-266693" algn="l" defTabSz="914377" rtl="0" eaLnBrk="1" latinLnBrk="0" hangingPunct="1">
              <a:lnSpc>
                <a:spcPct val="90000"/>
              </a:lnSpc>
              <a:spcBef>
                <a:spcPts val="1000"/>
              </a:spcBef>
              <a:buFont typeface="Arial" panose="020B0604020202020204" pitchFamily="34" charset="0"/>
              <a:buChar char="•"/>
              <a:defRPr sz="1800" kern="1200">
                <a:solidFill>
                  <a:srgbClr val="083A64"/>
                </a:solidFill>
                <a:latin typeface="+mn-lt"/>
                <a:ea typeface="+mn-ea"/>
                <a:cs typeface="+mn-cs"/>
              </a:defRPr>
            </a:lvl1pPr>
            <a:lvl2pPr marL="542912" indent="-276218" algn="l" defTabSz="914377" rtl="0" eaLnBrk="1" latinLnBrk="0" hangingPunct="1">
              <a:lnSpc>
                <a:spcPct val="90000"/>
              </a:lnSpc>
              <a:spcBef>
                <a:spcPts val="500"/>
              </a:spcBef>
              <a:buFont typeface="Arial" panose="020B0604020202020204" pitchFamily="34" charset="0"/>
              <a:buChar char="•"/>
              <a:defRPr sz="1600" kern="1200">
                <a:solidFill>
                  <a:srgbClr val="083A64"/>
                </a:solidFill>
                <a:latin typeface="+mn-lt"/>
                <a:ea typeface="+mn-ea"/>
                <a:cs typeface="+mn-cs"/>
              </a:defRPr>
            </a:lvl2pPr>
            <a:lvl3pPr marL="809605" indent="-266693" algn="l" defTabSz="914377" rtl="0" eaLnBrk="1" latinLnBrk="0" hangingPunct="1">
              <a:lnSpc>
                <a:spcPct val="90000"/>
              </a:lnSpc>
              <a:spcBef>
                <a:spcPts val="500"/>
              </a:spcBef>
              <a:buFont typeface="Arial" panose="020B0604020202020204" pitchFamily="34" charset="0"/>
              <a:buChar char="•"/>
              <a:defRPr sz="1400" kern="1200">
                <a:solidFill>
                  <a:srgbClr val="083A64"/>
                </a:solidFill>
                <a:latin typeface="+mn-lt"/>
                <a:ea typeface="+mn-ea"/>
                <a:cs typeface="+mn-cs"/>
              </a:defRPr>
            </a:lvl3pPr>
            <a:lvl4pPr marL="1076298" indent="-266693" algn="l" defTabSz="914377" rtl="0" eaLnBrk="1" latinLnBrk="0" hangingPunct="1">
              <a:lnSpc>
                <a:spcPct val="90000"/>
              </a:lnSpc>
              <a:spcBef>
                <a:spcPts val="500"/>
              </a:spcBef>
              <a:buFont typeface="Arial" panose="020B0604020202020204" pitchFamily="34" charset="0"/>
              <a:buChar char="•"/>
              <a:defRPr sz="1400" kern="1200">
                <a:solidFill>
                  <a:srgbClr val="083A64"/>
                </a:solidFill>
                <a:latin typeface="+mn-lt"/>
                <a:ea typeface="+mn-ea"/>
                <a:cs typeface="+mn-cs"/>
              </a:defRPr>
            </a:lvl4pPr>
            <a:lvl5pPr marL="1342992" indent="-266693" algn="l" defTabSz="914377" rtl="0" eaLnBrk="1" latinLnBrk="0" hangingPunct="1">
              <a:lnSpc>
                <a:spcPct val="90000"/>
              </a:lnSpc>
              <a:spcBef>
                <a:spcPts val="500"/>
              </a:spcBef>
              <a:buFont typeface="Arial" panose="020B0604020202020204" pitchFamily="34" charset="0"/>
              <a:buChar char="•"/>
              <a:defRPr sz="1400" kern="1200">
                <a:solidFill>
                  <a:srgbClr val="083A64"/>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Aft>
                <a:spcPts val="600"/>
              </a:spcAft>
            </a:pPr>
            <a:r>
              <a:rPr lang="en-US" sz="2400"/>
              <a:t>For a large project to be selected, for either track, the Department must determine that the project meets the seven requirements described in 23 U.S.C. § 117(g). </a:t>
            </a:r>
          </a:p>
          <a:p>
            <a:pPr marL="266694" lvl="1" indent="0">
              <a:spcAft>
                <a:spcPts val="600"/>
              </a:spcAft>
              <a:buNone/>
            </a:pPr>
            <a:endParaRPr lang="en-US" sz="2400"/>
          </a:p>
          <a:p>
            <a:pPr lvl="1">
              <a:spcAft>
                <a:spcPts val="600"/>
              </a:spcAft>
            </a:pPr>
            <a:r>
              <a:rPr lang="en-US" sz="2400"/>
              <a:t>Small Project considerations ​cost-effectiveness​; effect on mobility in the project’s State or region.</a:t>
            </a:r>
          </a:p>
        </p:txBody>
      </p:sp>
    </p:spTree>
    <p:extLst>
      <p:ext uri="{BB962C8B-B14F-4D97-AF65-F5344CB8AC3E}">
        <p14:creationId xmlns:p14="http://schemas.microsoft.com/office/powerpoint/2010/main" val="1748897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C8D39C9-DBBD-F641-D0B5-2E2A0A446409}"/>
              </a:ext>
            </a:extLst>
          </p:cNvPr>
          <p:cNvSpPr>
            <a:spLocks noGrp="1"/>
          </p:cNvSpPr>
          <p:nvPr>
            <p:ph type="ctrTitle"/>
          </p:nvPr>
        </p:nvSpPr>
        <p:spPr/>
        <p:txBody>
          <a:bodyPr/>
          <a:lstStyle/>
          <a:p>
            <a:r>
              <a:rPr lang="en-US"/>
              <a:t>Selection Criteria</a:t>
            </a:r>
          </a:p>
        </p:txBody>
      </p:sp>
      <p:sp>
        <p:nvSpPr>
          <p:cNvPr id="4" name="Slide Number Placeholder 3">
            <a:extLst>
              <a:ext uri="{FF2B5EF4-FFF2-40B4-BE49-F238E27FC236}">
                <a16:creationId xmlns:a16="http://schemas.microsoft.com/office/drawing/2014/main" id="{30A047B1-A9E1-B952-28BD-1FA8E7754639}"/>
              </a:ext>
            </a:extLst>
          </p:cNvPr>
          <p:cNvSpPr>
            <a:spLocks noGrp="1"/>
          </p:cNvSpPr>
          <p:nvPr>
            <p:ph type="sldNum" sz="quarter" idx="4294967295"/>
          </p:nvPr>
        </p:nvSpPr>
        <p:spPr>
          <a:xfrm>
            <a:off x="11760200" y="6370638"/>
            <a:ext cx="431800" cy="433387"/>
          </a:xfrm>
        </p:spPr>
        <p:txBody>
          <a:bodyPr/>
          <a:lstStyle/>
          <a:p>
            <a:fld id="{330EA680-D336-4FF7-8B7A-9848BB0A1C32}" type="slidenum">
              <a:rPr lang="en-US" smtClean="0"/>
              <a:t>19</a:t>
            </a:fld>
            <a:endParaRPr lang="en-US"/>
          </a:p>
        </p:txBody>
      </p:sp>
    </p:spTree>
    <p:extLst>
      <p:ext uri="{BB962C8B-B14F-4D97-AF65-F5344CB8AC3E}">
        <p14:creationId xmlns:p14="http://schemas.microsoft.com/office/powerpoint/2010/main" val="622741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84AB80-3DF0-8B83-DE40-BCF08F5B2572}"/>
              </a:ext>
            </a:extLst>
          </p:cNvPr>
          <p:cNvSpPr>
            <a:spLocks noGrp="1"/>
          </p:cNvSpPr>
          <p:nvPr>
            <p:ph idx="1"/>
          </p:nvPr>
        </p:nvSpPr>
        <p:spPr>
          <a:xfrm>
            <a:off x="612152" y="1301019"/>
            <a:ext cx="10806259" cy="5031889"/>
          </a:xfrm>
        </p:spPr>
        <p:txBody>
          <a:bodyPr/>
          <a:lstStyle/>
          <a:p>
            <a:r>
              <a:rPr lang="en-US" sz="2400"/>
              <a:t>Introduction: FY 2026 INFRA Program</a:t>
            </a:r>
          </a:p>
          <a:p>
            <a:r>
              <a:rPr lang="en-US" sz="2400"/>
              <a:t>Eligibility </a:t>
            </a:r>
          </a:p>
          <a:p>
            <a:r>
              <a:rPr lang="en-US" sz="2400"/>
              <a:t>Statutory Requirements</a:t>
            </a:r>
          </a:p>
          <a:p>
            <a:r>
              <a:rPr lang="en-US" sz="2400"/>
              <a:t>Selection Criteria</a:t>
            </a:r>
          </a:p>
          <a:p>
            <a:pPr lvl="1"/>
            <a:r>
              <a:rPr lang="en-US" sz="2000"/>
              <a:t>Project Outcomes</a:t>
            </a:r>
          </a:p>
          <a:p>
            <a:pPr lvl="1"/>
            <a:r>
              <a:rPr lang="en-US" sz="2000"/>
              <a:t>Economic Analysis</a:t>
            </a:r>
          </a:p>
          <a:p>
            <a:pPr lvl="1"/>
            <a:r>
              <a:rPr lang="en-US" sz="2000"/>
              <a:t>Project Readiness Analysis</a:t>
            </a:r>
          </a:p>
          <a:p>
            <a:pPr lvl="2"/>
            <a:r>
              <a:rPr lang="en-US" sz="1800"/>
              <a:t>Applicant Capacity</a:t>
            </a:r>
          </a:p>
          <a:p>
            <a:pPr lvl="2"/>
            <a:r>
              <a:rPr lang="en-US" sz="1800"/>
              <a:t>Financial Completeness Assessment</a:t>
            </a:r>
          </a:p>
          <a:p>
            <a:pPr lvl="2"/>
            <a:r>
              <a:rPr lang="en-US" sz="1800"/>
              <a:t>Project Risk Assessment</a:t>
            </a:r>
          </a:p>
          <a:p>
            <a:pPr lvl="2"/>
            <a:r>
              <a:rPr lang="en-US" sz="1800"/>
              <a:t>Other Considerations</a:t>
            </a:r>
          </a:p>
          <a:p>
            <a:r>
              <a:rPr lang="en-US" sz="2400"/>
              <a:t>Application Format</a:t>
            </a:r>
          </a:p>
          <a:p>
            <a:endParaRPr lang="en-US" sz="2400"/>
          </a:p>
        </p:txBody>
      </p:sp>
      <p:sp>
        <p:nvSpPr>
          <p:cNvPr id="4" name="Slide Number Placeholder 3">
            <a:extLst>
              <a:ext uri="{FF2B5EF4-FFF2-40B4-BE49-F238E27FC236}">
                <a16:creationId xmlns:a16="http://schemas.microsoft.com/office/drawing/2014/main" id="{375AE11C-A996-92F9-C0E1-FF8F9C2C0E4C}"/>
              </a:ext>
            </a:extLst>
          </p:cNvPr>
          <p:cNvSpPr>
            <a:spLocks noGrp="1"/>
          </p:cNvSpPr>
          <p:nvPr>
            <p:ph type="sldNum" sz="quarter" idx="4"/>
          </p:nvPr>
        </p:nvSpPr>
        <p:spPr/>
        <p:txBody>
          <a:bodyPr/>
          <a:lstStyle/>
          <a:p>
            <a:fld id="{330EA680-D336-4FF7-8B7A-9848BB0A1C32}" type="slidenum">
              <a:rPr lang="en-US" smtClean="0"/>
              <a:t>2</a:t>
            </a:fld>
            <a:endParaRPr lang="en-US"/>
          </a:p>
        </p:txBody>
      </p:sp>
      <p:sp>
        <p:nvSpPr>
          <p:cNvPr id="5" name="Title 4">
            <a:extLst>
              <a:ext uri="{FF2B5EF4-FFF2-40B4-BE49-F238E27FC236}">
                <a16:creationId xmlns:a16="http://schemas.microsoft.com/office/drawing/2014/main" id="{32244C5F-AE28-E95C-D108-A4C2B47F076C}"/>
              </a:ext>
            </a:extLst>
          </p:cNvPr>
          <p:cNvSpPr>
            <a:spLocks noGrp="1"/>
          </p:cNvSpPr>
          <p:nvPr>
            <p:ph type="title"/>
          </p:nvPr>
        </p:nvSpPr>
        <p:spPr/>
        <p:txBody>
          <a:bodyPr/>
          <a:lstStyle/>
          <a:p>
            <a:r>
              <a:rPr lang="en-US"/>
              <a:t>Agenda</a:t>
            </a:r>
          </a:p>
        </p:txBody>
      </p:sp>
      <p:pic>
        <p:nvPicPr>
          <p:cNvPr id="8" name="Picture 7">
            <a:extLst>
              <a:ext uri="{FF2B5EF4-FFF2-40B4-BE49-F238E27FC236}">
                <a16:creationId xmlns:a16="http://schemas.microsoft.com/office/drawing/2014/main" id="{F3FA5121-A434-38A2-0049-15FD958AB1BB}"/>
              </a:ext>
            </a:extLst>
          </p:cNvPr>
          <p:cNvPicPr>
            <a:picLocks noChangeAspect="1"/>
          </p:cNvPicPr>
          <p:nvPr/>
        </p:nvPicPr>
        <p:blipFill>
          <a:blip r:embed="rId2"/>
          <a:stretch>
            <a:fillRect/>
          </a:stretch>
        </p:blipFill>
        <p:spPr>
          <a:xfrm>
            <a:off x="5394805" y="2180576"/>
            <a:ext cx="6185043" cy="3376405"/>
          </a:xfrm>
          <a:prstGeom prst="rect">
            <a:avLst/>
          </a:prstGeom>
        </p:spPr>
      </p:pic>
      <p:sp>
        <p:nvSpPr>
          <p:cNvPr id="9" name="TextBox 8">
            <a:extLst>
              <a:ext uri="{FF2B5EF4-FFF2-40B4-BE49-F238E27FC236}">
                <a16:creationId xmlns:a16="http://schemas.microsoft.com/office/drawing/2014/main" id="{86BE79DF-F440-2F1F-85E9-86CF8313B971}"/>
              </a:ext>
            </a:extLst>
          </p:cNvPr>
          <p:cNvSpPr txBox="1"/>
          <p:nvPr/>
        </p:nvSpPr>
        <p:spPr>
          <a:xfrm>
            <a:off x="5310980" y="5526828"/>
            <a:ext cx="6188149" cy="308225"/>
          </a:xfrm>
          <a:prstGeom prst="rect">
            <a:avLst/>
          </a:prstGeom>
          <a:noFill/>
        </p:spPr>
        <p:txBody>
          <a:bodyPr wrap="square" rtlCol="0">
            <a:spAutoFit/>
          </a:bodyPr>
          <a:lstStyle/>
          <a:p>
            <a:r>
              <a:rPr lang="en-US"/>
              <a:t>Image generated by Google Gemini</a:t>
            </a:r>
          </a:p>
        </p:txBody>
      </p:sp>
    </p:spTree>
    <p:extLst>
      <p:ext uri="{BB962C8B-B14F-4D97-AF65-F5344CB8AC3E}">
        <p14:creationId xmlns:p14="http://schemas.microsoft.com/office/powerpoint/2010/main" val="1202445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C91CDD-8F0B-D04B-5517-1D5F367C6D5F}"/>
              </a:ext>
            </a:extLst>
          </p:cNvPr>
          <p:cNvSpPr>
            <a:spLocks noGrp="1"/>
          </p:cNvSpPr>
          <p:nvPr>
            <p:ph type="body" sz="quarter" idx="32"/>
          </p:nvPr>
        </p:nvSpPr>
        <p:spPr/>
        <p:txBody>
          <a:bodyPr/>
          <a:lstStyle/>
          <a:p>
            <a:r>
              <a:rPr lang="en-US" i="1"/>
              <a:t>USDOT Selection criteria strongly aligning with key strategic goals</a:t>
            </a:r>
          </a:p>
        </p:txBody>
      </p:sp>
      <p:sp>
        <p:nvSpPr>
          <p:cNvPr id="3" name="Content Placeholder 2">
            <a:extLst>
              <a:ext uri="{FF2B5EF4-FFF2-40B4-BE49-F238E27FC236}">
                <a16:creationId xmlns:a16="http://schemas.microsoft.com/office/drawing/2014/main" id="{78B2BBCB-165B-2510-F8F9-1DDAF872CAC3}"/>
              </a:ext>
            </a:extLst>
          </p:cNvPr>
          <p:cNvSpPr>
            <a:spLocks noGrp="1"/>
          </p:cNvSpPr>
          <p:nvPr>
            <p:ph idx="1"/>
          </p:nvPr>
        </p:nvSpPr>
        <p:spPr>
          <a:xfrm>
            <a:off x="612152" y="1653657"/>
            <a:ext cx="11147848" cy="4679251"/>
          </a:xfrm>
        </p:spPr>
        <p:txBody>
          <a:bodyPr/>
          <a:lstStyle/>
          <a:p>
            <a:pPr marL="0" indent="0">
              <a:buNone/>
            </a:pPr>
            <a:r>
              <a:rPr lang="en-US" sz="2800"/>
              <a:t>To maximize the impact of Federal investment and ensure the timely delivery of nationally significant infrastructure, the Department seeks to fund project types that strongly align with key strategic goals. While all eligible applications will undergo a comprehensive and equal review process, the Department will prioritize the selection of INFRA Projects that meet the following criteria:</a:t>
            </a:r>
          </a:p>
          <a:p>
            <a:pPr lvl="1">
              <a:spcBef>
                <a:spcPts val="0"/>
              </a:spcBef>
              <a:spcAft>
                <a:spcPts val="1200"/>
              </a:spcAft>
            </a:pPr>
            <a:r>
              <a:rPr lang="en-US" sz="2000" b="1"/>
              <a:t>Large-Scale Project Focus: </a:t>
            </a:r>
            <a:r>
              <a:rPr lang="en-US" sz="2000"/>
              <a:t>The Department intends to prioritize the selection of large-scale projects that have a </a:t>
            </a:r>
            <a:r>
              <a:rPr lang="en-US" sz="2000" b="1"/>
              <a:t>total eligible project cost of $150 million or greater</a:t>
            </a:r>
            <a:r>
              <a:rPr lang="en-US" sz="2000"/>
              <a:t>.</a:t>
            </a:r>
            <a:endParaRPr lang="en-US" sz="1800"/>
          </a:p>
          <a:p>
            <a:pPr lvl="1">
              <a:spcBef>
                <a:spcPts val="0"/>
              </a:spcBef>
              <a:spcAft>
                <a:spcPts val="1200"/>
              </a:spcAft>
            </a:pPr>
            <a:r>
              <a:rPr lang="en-US" sz="2000" b="1"/>
              <a:t>Enhanced Non-Federal Leverage: </a:t>
            </a:r>
            <a:r>
              <a:rPr lang="en-US" sz="2000"/>
              <a:t>To maximize the impact of the FY 2023 and FY 2024 funds, the Department will prioritize regular INFRA </a:t>
            </a:r>
            <a:r>
              <a:rPr lang="en-US" sz="2000" b="1"/>
              <a:t>projects that provide a non-Federal cost share of at least 50 percent of the total future eligible project costs </a:t>
            </a:r>
            <a:r>
              <a:rPr lang="en-US" sz="2000"/>
              <a:t>(aligning with the INFRA Leverage Pilot).</a:t>
            </a:r>
          </a:p>
          <a:p>
            <a:pPr lvl="1">
              <a:spcBef>
                <a:spcPts val="0"/>
              </a:spcBef>
              <a:spcAft>
                <a:spcPts val="1200"/>
              </a:spcAft>
            </a:pPr>
            <a:r>
              <a:rPr lang="en-US" sz="2000"/>
              <a:t> </a:t>
            </a:r>
            <a:r>
              <a:rPr lang="en-US" sz="2000" b="1"/>
              <a:t>Project Readiness and Expedited Obligation: </a:t>
            </a:r>
            <a:r>
              <a:rPr lang="en-US" sz="2000"/>
              <a:t>The Department will prioritize </a:t>
            </a:r>
            <a:r>
              <a:rPr lang="en-US" sz="2000" b="1"/>
              <a:t>projects that demonstrate a high likelihood of achieving obligation no later than September 30, 2027. </a:t>
            </a:r>
            <a:endParaRPr lang="en-US" sz="1800"/>
          </a:p>
        </p:txBody>
      </p:sp>
      <p:sp>
        <p:nvSpPr>
          <p:cNvPr id="4" name="Slide Number Placeholder 3">
            <a:extLst>
              <a:ext uri="{FF2B5EF4-FFF2-40B4-BE49-F238E27FC236}">
                <a16:creationId xmlns:a16="http://schemas.microsoft.com/office/drawing/2014/main" id="{6A0D6435-2320-E6C8-2129-679EAF93EDD6}"/>
              </a:ext>
            </a:extLst>
          </p:cNvPr>
          <p:cNvSpPr>
            <a:spLocks noGrp="1"/>
          </p:cNvSpPr>
          <p:nvPr>
            <p:ph type="sldNum" sz="quarter" idx="4"/>
          </p:nvPr>
        </p:nvSpPr>
        <p:spPr/>
        <p:txBody>
          <a:bodyPr/>
          <a:lstStyle/>
          <a:p>
            <a:fld id="{330EA680-D336-4FF7-8B7A-9848BB0A1C32}" type="slidenum">
              <a:rPr lang="en-US" smtClean="0"/>
              <a:t>20</a:t>
            </a:fld>
            <a:endParaRPr lang="en-US"/>
          </a:p>
        </p:txBody>
      </p:sp>
      <p:sp>
        <p:nvSpPr>
          <p:cNvPr id="5" name="Title 4">
            <a:extLst>
              <a:ext uri="{FF2B5EF4-FFF2-40B4-BE49-F238E27FC236}">
                <a16:creationId xmlns:a16="http://schemas.microsoft.com/office/drawing/2014/main" id="{8C7CDE68-9428-EC08-10CB-6D3D1899D646}"/>
              </a:ext>
            </a:extLst>
          </p:cNvPr>
          <p:cNvSpPr>
            <a:spLocks noGrp="1"/>
          </p:cNvSpPr>
          <p:nvPr>
            <p:ph type="title"/>
          </p:nvPr>
        </p:nvSpPr>
        <p:spPr/>
        <p:txBody>
          <a:bodyPr/>
          <a:lstStyle/>
          <a:p>
            <a:r>
              <a:rPr lang="en-US"/>
              <a:t>Selection Criteria</a:t>
            </a:r>
          </a:p>
        </p:txBody>
      </p:sp>
    </p:spTree>
    <p:extLst>
      <p:ext uri="{BB962C8B-B14F-4D97-AF65-F5344CB8AC3E}">
        <p14:creationId xmlns:p14="http://schemas.microsoft.com/office/powerpoint/2010/main" val="545230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443" y="680143"/>
            <a:ext cx="7467600" cy="326257"/>
          </a:xfrm>
        </p:spPr>
        <p:txBody>
          <a:bodyPr>
            <a:normAutofit fontScale="90000"/>
          </a:bodyPr>
          <a:lstStyle/>
          <a:p>
            <a:r>
              <a:rPr lang="en-US"/>
              <a:t>Selection Criteria</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5FBD1D-22DC-411D-A238-C2C1177F8A2C}" type="slidenum">
              <a:rPr lang="en-US" smtClean="0"/>
              <a:t>21</a:t>
            </a:fld>
            <a:endParaRPr lang="en-US"/>
          </a:p>
        </p:txBody>
      </p:sp>
      <p:graphicFrame>
        <p:nvGraphicFramePr>
          <p:cNvPr id="6" name="Table 5">
            <a:extLst>
              <a:ext uri="{FF2B5EF4-FFF2-40B4-BE49-F238E27FC236}">
                <a16:creationId xmlns:a16="http://schemas.microsoft.com/office/drawing/2014/main" id="{9B85CDF1-6788-DB7E-8F54-D1F4C3DD2425}"/>
              </a:ext>
            </a:extLst>
          </p:cNvPr>
          <p:cNvGraphicFramePr>
            <a:graphicFrameLocks noGrp="1"/>
          </p:cNvGraphicFramePr>
          <p:nvPr>
            <p:extLst>
              <p:ext uri="{D42A27DB-BD31-4B8C-83A1-F6EECF244321}">
                <p14:modId xmlns:p14="http://schemas.microsoft.com/office/powerpoint/2010/main" val="433190563"/>
              </p:ext>
            </p:extLst>
          </p:nvPr>
        </p:nvGraphicFramePr>
        <p:xfrm>
          <a:off x="767443" y="1545385"/>
          <a:ext cx="10677305" cy="3931920"/>
        </p:xfrm>
        <a:graphic>
          <a:graphicData uri="http://schemas.openxmlformats.org/drawingml/2006/table">
            <a:tbl>
              <a:tblPr firstRow="1" bandRow="1">
                <a:tableStyleId>{5940675A-B579-460E-94D1-54222C63F5DA}</a:tableStyleId>
              </a:tblPr>
              <a:tblGrid>
                <a:gridCol w="4011786">
                  <a:extLst>
                    <a:ext uri="{9D8B030D-6E8A-4147-A177-3AD203B41FA5}">
                      <a16:colId xmlns:a16="http://schemas.microsoft.com/office/drawing/2014/main" val="1809828168"/>
                    </a:ext>
                  </a:extLst>
                </a:gridCol>
                <a:gridCol w="6665519">
                  <a:extLst>
                    <a:ext uri="{9D8B030D-6E8A-4147-A177-3AD203B41FA5}">
                      <a16:colId xmlns:a16="http://schemas.microsoft.com/office/drawing/2014/main" val="2319206285"/>
                    </a:ext>
                  </a:extLst>
                </a:gridCol>
              </a:tblGrid>
              <a:tr h="370840">
                <a:tc>
                  <a:txBody>
                    <a:bodyPr/>
                    <a:lstStyle/>
                    <a:p>
                      <a:r>
                        <a:rPr lang="en-US" sz="2400" b="1">
                          <a:solidFill>
                            <a:schemeClr val="bg1"/>
                          </a:solidFill>
                          <a:latin typeface="+mn-lt"/>
                        </a:rPr>
                        <a:t>Project Outcomes</a:t>
                      </a:r>
                    </a:p>
                  </a:txBody>
                  <a:tcPr>
                    <a:solidFill>
                      <a:schemeClr val="accent1"/>
                    </a:solidFill>
                  </a:tcPr>
                </a:tc>
                <a:tc>
                  <a:txBody>
                    <a:bodyPr/>
                    <a:lstStyle/>
                    <a:p>
                      <a:pPr marL="342900" indent="-342900">
                        <a:buAutoNum type="arabicParenBoth"/>
                      </a:pPr>
                      <a:r>
                        <a:rPr lang="en-US" sz="2400">
                          <a:effectLst/>
                          <a:latin typeface="+mn-lt"/>
                          <a:ea typeface="Times New Roman" panose="02020603050405020304" pitchFamily="18" charset="0"/>
                        </a:rPr>
                        <a:t> Safety </a:t>
                      </a:r>
                    </a:p>
                    <a:p>
                      <a:pPr marL="342900" indent="-342900">
                        <a:buAutoNum type="arabicParenBoth"/>
                      </a:pPr>
                      <a:r>
                        <a:rPr lang="en-US" sz="2400">
                          <a:effectLst/>
                          <a:latin typeface="+mn-lt"/>
                          <a:ea typeface="Times New Roman" panose="02020603050405020304" pitchFamily="18" charset="0"/>
                        </a:rPr>
                        <a:t> Economic Competitiveness and Opportunity</a:t>
                      </a:r>
                    </a:p>
                    <a:p>
                      <a:pPr marL="342900" indent="-342900">
                        <a:buAutoNum type="arabicParenBoth"/>
                      </a:pPr>
                      <a:r>
                        <a:rPr lang="en-US" sz="2400">
                          <a:effectLst/>
                          <a:latin typeface="+mn-lt"/>
                          <a:ea typeface="Times New Roman" panose="02020603050405020304" pitchFamily="18" charset="0"/>
                        </a:rPr>
                        <a:t> State of Good Repair</a:t>
                      </a:r>
                    </a:p>
                    <a:p>
                      <a:pPr marL="342900" indent="-342900">
                        <a:buAutoNum type="arabicParenBoth"/>
                      </a:pPr>
                      <a:r>
                        <a:rPr lang="en-US" sz="2400">
                          <a:effectLst/>
                          <a:latin typeface="+mn-lt"/>
                          <a:ea typeface="Times New Roman" panose="02020603050405020304" pitchFamily="18" charset="0"/>
                        </a:rPr>
                        <a:t> Innovation </a:t>
                      </a:r>
                    </a:p>
                    <a:p>
                      <a:endParaRPr lang="en-US" sz="2400">
                        <a:latin typeface="+mn-lt"/>
                      </a:endParaRPr>
                    </a:p>
                  </a:txBody>
                  <a:tcPr>
                    <a:solidFill>
                      <a:schemeClr val="accent4">
                        <a:lumMod val="20000"/>
                        <a:lumOff val="80000"/>
                      </a:schemeClr>
                    </a:solidFill>
                  </a:tcPr>
                </a:tc>
                <a:extLst>
                  <a:ext uri="{0D108BD9-81ED-4DB2-BD59-A6C34878D82A}">
                    <a16:rowId xmlns:a16="http://schemas.microsoft.com/office/drawing/2014/main" val="3136282558"/>
                  </a:ext>
                </a:extLst>
              </a:tr>
              <a:tr h="370840">
                <a:tc>
                  <a:txBody>
                    <a:bodyPr/>
                    <a:lstStyle/>
                    <a:p>
                      <a:r>
                        <a:rPr lang="en-US" sz="2400" b="1">
                          <a:solidFill>
                            <a:schemeClr val="bg1"/>
                          </a:solidFill>
                          <a:latin typeface="+mn-lt"/>
                        </a:rPr>
                        <a:t>Economic Analysis</a:t>
                      </a:r>
                    </a:p>
                  </a:txBody>
                  <a:tcPr>
                    <a:solidFill>
                      <a:schemeClr val="accent1"/>
                    </a:solidFill>
                  </a:tcPr>
                </a:tc>
                <a:tc>
                  <a:txBody>
                    <a:bodyPr/>
                    <a:lstStyle/>
                    <a:p>
                      <a:pPr marL="285750" indent="-285750">
                        <a:buFont typeface="Arial" panose="020B0604020202020204" pitchFamily="34" charset="0"/>
                        <a:buChar char="•"/>
                      </a:pPr>
                      <a:r>
                        <a:rPr lang="en-US" sz="2400">
                          <a:latin typeface="+mn-lt"/>
                        </a:rPr>
                        <a:t>Benefit-Cost Analysis</a:t>
                      </a:r>
                    </a:p>
                  </a:txBody>
                  <a:tcPr>
                    <a:solidFill>
                      <a:schemeClr val="accent4">
                        <a:lumMod val="20000"/>
                        <a:lumOff val="80000"/>
                      </a:schemeClr>
                    </a:solidFill>
                  </a:tcPr>
                </a:tc>
                <a:extLst>
                  <a:ext uri="{0D108BD9-81ED-4DB2-BD59-A6C34878D82A}">
                    <a16:rowId xmlns:a16="http://schemas.microsoft.com/office/drawing/2014/main" val="2916681255"/>
                  </a:ext>
                </a:extLst>
              </a:tr>
              <a:tr h="370840">
                <a:tc>
                  <a:txBody>
                    <a:bodyPr/>
                    <a:lstStyle/>
                    <a:p>
                      <a:r>
                        <a:rPr lang="en-US" sz="2400" b="1">
                          <a:solidFill>
                            <a:schemeClr val="bg1"/>
                          </a:solidFill>
                          <a:latin typeface="+mn-lt"/>
                        </a:rPr>
                        <a:t>Project Readiness Analysis</a:t>
                      </a:r>
                    </a:p>
                  </a:txBody>
                  <a:tcPr>
                    <a:solidFill>
                      <a:schemeClr val="accent1"/>
                    </a:solidFill>
                  </a:tcPr>
                </a:tc>
                <a:tc>
                  <a:txBody>
                    <a:bodyPr/>
                    <a:lstStyle/>
                    <a:p>
                      <a:pPr marL="285750" indent="-285750">
                        <a:buFont typeface="Arial" panose="020B0604020202020204" pitchFamily="34" charset="0"/>
                        <a:buChar char="•"/>
                      </a:pPr>
                      <a:r>
                        <a:rPr lang="en-US" sz="2400">
                          <a:latin typeface="+mn-lt"/>
                        </a:rPr>
                        <a:t>Applicant Capacity</a:t>
                      </a:r>
                    </a:p>
                    <a:p>
                      <a:pPr marL="285750" indent="-285750">
                        <a:buFont typeface="Arial" panose="020B0604020202020204" pitchFamily="34" charset="0"/>
                        <a:buChar char="•"/>
                      </a:pPr>
                      <a:r>
                        <a:rPr lang="en-US" sz="2400">
                          <a:latin typeface="+mn-lt"/>
                        </a:rPr>
                        <a:t>Financial Completeness </a:t>
                      </a:r>
                    </a:p>
                    <a:p>
                      <a:pPr marL="285750" indent="-285750">
                        <a:buFont typeface="Arial" panose="020B0604020202020204" pitchFamily="34" charset="0"/>
                        <a:buChar char="•"/>
                      </a:pPr>
                      <a:r>
                        <a:rPr lang="en-US" sz="2400">
                          <a:latin typeface="+mn-lt"/>
                        </a:rPr>
                        <a:t>Project Risk </a:t>
                      </a:r>
                    </a:p>
                    <a:p>
                      <a:endParaRPr lang="en-US" sz="2400">
                        <a:latin typeface="+mn-lt"/>
                      </a:endParaRPr>
                    </a:p>
                  </a:txBody>
                  <a:tcPr>
                    <a:solidFill>
                      <a:schemeClr val="accent4">
                        <a:lumMod val="20000"/>
                        <a:lumOff val="80000"/>
                      </a:schemeClr>
                    </a:solidFill>
                  </a:tcPr>
                </a:tc>
                <a:extLst>
                  <a:ext uri="{0D108BD9-81ED-4DB2-BD59-A6C34878D82A}">
                    <a16:rowId xmlns:a16="http://schemas.microsoft.com/office/drawing/2014/main" val="2828843279"/>
                  </a:ext>
                </a:extLst>
              </a:tr>
            </a:tbl>
          </a:graphicData>
        </a:graphic>
      </p:graphicFrame>
    </p:spTree>
    <p:extLst>
      <p:ext uri="{BB962C8B-B14F-4D97-AF65-F5344CB8AC3E}">
        <p14:creationId xmlns:p14="http://schemas.microsoft.com/office/powerpoint/2010/main" val="440685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88D0F-794F-1B56-A283-226CE92CC02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0A2811-EC23-78EB-17FF-0CF888E6B5F1}"/>
              </a:ext>
            </a:extLst>
          </p:cNvPr>
          <p:cNvSpPr>
            <a:spLocks noGrp="1"/>
          </p:cNvSpPr>
          <p:nvPr>
            <p:ph type="sldNum" sz="quarter" idx="4"/>
          </p:nvPr>
        </p:nvSpPr>
        <p:spPr/>
        <p:txBody>
          <a:bodyPr/>
          <a:lstStyle/>
          <a:p>
            <a:fld id="{330EA680-D336-4FF7-8B7A-9848BB0A1C32}" type="slidenum">
              <a:rPr lang="en-US" smtClean="0"/>
              <a:t>22</a:t>
            </a:fld>
            <a:endParaRPr lang="en-US"/>
          </a:p>
        </p:txBody>
      </p:sp>
      <p:sp>
        <p:nvSpPr>
          <p:cNvPr id="5" name="Title 4">
            <a:extLst>
              <a:ext uri="{FF2B5EF4-FFF2-40B4-BE49-F238E27FC236}">
                <a16:creationId xmlns:a16="http://schemas.microsoft.com/office/drawing/2014/main" id="{ADDA8E7B-9F09-203C-1C51-9B8B3A39D04F}"/>
              </a:ext>
            </a:extLst>
          </p:cNvPr>
          <p:cNvSpPr>
            <a:spLocks noGrp="1"/>
          </p:cNvSpPr>
          <p:nvPr>
            <p:ph type="title"/>
          </p:nvPr>
        </p:nvSpPr>
        <p:spPr/>
        <p:txBody>
          <a:bodyPr/>
          <a:lstStyle/>
          <a:p>
            <a:r>
              <a:rPr lang="en-US"/>
              <a:t>Outcome Criterion</a:t>
            </a:r>
          </a:p>
        </p:txBody>
      </p:sp>
      <p:sp>
        <p:nvSpPr>
          <p:cNvPr id="6" name="Content Placeholder 2">
            <a:extLst>
              <a:ext uri="{FF2B5EF4-FFF2-40B4-BE49-F238E27FC236}">
                <a16:creationId xmlns:a16="http://schemas.microsoft.com/office/drawing/2014/main" id="{69FB84BF-05DB-690A-A9AE-1FE12C1312EF}"/>
              </a:ext>
            </a:extLst>
          </p:cNvPr>
          <p:cNvSpPr txBox="1">
            <a:spLocks/>
          </p:cNvSpPr>
          <p:nvPr/>
        </p:nvSpPr>
        <p:spPr>
          <a:xfrm>
            <a:off x="695366" y="1347057"/>
            <a:ext cx="10806259" cy="5031889"/>
          </a:xfrm>
          <a:prstGeom prst="rect">
            <a:avLst/>
          </a:prstGeom>
        </p:spPr>
        <p:txBody>
          <a:bodyPr vert="horz" lIns="0" tIns="0" rIns="0" bIns="0" rtlCol="0">
            <a:noAutofit/>
          </a:bodyPr>
          <a:lstStyle>
            <a:lvl1pPr marL="266693" indent="-266693" algn="l" defTabSz="914377" rtl="0" eaLnBrk="1" latinLnBrk="0" hangingPunct="1">
              <a:lnSpc>
                <a:spcPct val="90000"/>
              </a:lnSpc>
              <a:spcBef>
                <a:spcPts val="1000"/>
              </a:spcBef>
              <a:buFont typeface="Arial" panose="020B0604020202020204" pitchFamily="34" charset="0"/>
              <a:buChar char="•"/>
              <a:defRPr sz="1800" kern="1200">
                <a:solidFill>
                  <a:srgbClr val="083A64"/>
                </a:solidFill>
                <a:latin typeface="+mn-lt"/>
                <a:ea typeface="+mn-ea"/>
                <a:cs typeface="+mn-cs"/>
              </a:defRPr>
            </a:lvl1pPr>
            <a:lvl2pPr marL="542912" indent="-276218" algn="l" defTabSz="914377" rtl="0" eaLnBrk="1" latinLnBrk="0" hangingPunct="1">
              <a:lnSpc>
                <a:spcPct val="90000"/>
              </a:lnSpc>
              <a:spcBef>
                <a:spcPts val="500"/>
              </a:spcBef>
              <a:buFont typeface="Arial" panose="020B0604020202020204" pitchFamily="34" charset="0"/>
              <a:buChar char="•"/>
              <a:defRPr sz="1600" kern="1200">
                <a:solidFill>
                  <a:srgbClr val="083A64"/>
                </a:solidFill>
                <a:latin typeface="+mn-lt"/>
                <a:ea typeface="+mn-ea"/>
                <a:cs typeface="+mn-cs"/>
              </a:defRPr>
            </a:lvl2pPr>
            <a:lvl3pPr marL="809605" indent="-266693" algn="l" defTabSz="914377" rtl="0" eaLnBrk="1" latinLnBrk="0" hangingPunct="1">
              <a:lnSpc>
                <a:spcPct val="90000"/>
              </a:lnSpc>
              <a:spcBef>
                <a:spcPts val="500"/>
              </a:spcBef>
              <a:buFont typeface="Arial" panose="020B0604020202020204" pitchFamily="34" charset="0"/>
              <a:buChar char="•"/>
              <a:defRPr sz="1400" kern="1200">
                <a:solidFill>
                  <a:srgbClr val="083A64"/>
                </a:solidFill>
                <a:latin typeface="+mn-lt"/>
                <a:ea typeface="+mn-ea"/>
                <a:cs typeface="+mn-cs"/>
              </a:defRPr>
            </a:lvl3pPr>
            <a:lvl4pPr marL="1076298" indent="-266693" algn="l" defTabSz="914377" rtl="0" eaLnBrk="1" latinLnBrk="0" hangingPunct="1">
              <a:lnSpc>
                <a:spcPct val="90000"/>
              </a:lnSpc>
              <a:spcBef>
                <a:spcPts val="500"/>
              </a:spcBef>
              <a:buFont typeface="Arial" panose="020B0604020202020204" pitchFamily="34" charset="0"/>
              <a:buChar char="•"/>
              <a:defRPr sz="1400" kern="1200">
                <a:solidFill>
                  <a:srgbClr val="083A64"/>
                </a:solidFill>
                <a:latin typeface="+mn-lt"/>
                <a:ea typeface="+mn-ea"/>
                <a:cs typeface="+mn-cs"/>
              </a:defRPr>
            </a:lvl4pPr>
            <a:lvl5pPr marL="1342992" indent="-266693" algn="l" defTabSz="914377" rtl="0" eaLnBrk="1" latinLnBrk="0" hangingPunct="1">
              <a:lnSpc>
                <a:spcPct val="90000"/>
              </a:lnSpc>
              <a:spcBef>
                <a:spcPts val="500"/>
              </a:spcBef>
              <a:buFont typeface="Arial" panose="020B0604020202020204" pitchFamily="34" charset="0"/>
              <a:buChar char="•"/>
              <a:defRPr sz="1400" kern="1200">
                <a:solidFill>
                  <a:srgbClr val="083A64"/>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a:t>The following outcome criteria will be used for project evaluation</a:t>
            </a:r>
            <a:r>
              <a:rPr lang="en-US" sz="2400"/>
              <a:t>:</a:t>
            </a:r>
          </a:p>
          <a:p>
            <a:pPr lvl="1"/>
            <a:r>
              <a:rPr lang="en-US" sz="2200"/>
              <a:t>Criterion #1: Safety</a:t>
            </a:r>
          </a:p>
          <a:p>
            <a:pPr lvl="1"/>
            <a:r>
              <a:rPr lang="en-US" sz="2200"/>
              <a:t>Criterion #2: Economic Competitiveness and Opportunity</a:t>
            </a:r>
          </a:p>
          <a:p>
            <a:pPr lvl="1"/>
            <a:r>
              <a:rPr lang="en-US" sz="2200"/>
              <a:t>Criterion #3: State of Good Repair</a:t>
            </a:r>
          </a:p>
          <a:p>
            <a:pPr lvl="1"/>
            <a:r>
              <a:rPr lang="en-US" sz="2200"/>
              <a:t>Criterion #4: Innovation</a:t>
            </a:r>
          </a:p>
          <a:p>
            <a:r>
              <a:rPr lang="en-US" sz="2600"/>
              <a:t>Applications are not required to score highly in each criterion, but applicants are encouraged to propose projects that score highly in as many areas as possible. </a:t>
            </a:r>
          </a:p>
          <a:p>
            <a:r>
              <a:rPr lang="en-US" sz="2600"/>
              <a:t>For each criterion, the Department will evaluate whether the application uses </a:t>
            </a:r>
            <a:r>
              <a:rPr lang="en-US" sz="2600" b="1"/>
              <a:t>data-driven and evidence-based methods </a:t>
            </a:r>
            <a:r>
              <a:rPr lang="en-US" sz="2600"/>
              <a:t>to demonstrate that the project will provide the anticipated benefits, The Department will assign a high, medium, or non-responsive rating.</a:t>
            </a:r>
          </a:p>
        </p:txBody>
      </p:sp>
    </p:spTree>
    <p:extLst>
      <p:ext uri="{BB962C8B-B14F-4D97-AF65-F5344CB8AC3E}">
        <p14:creationId xmlns:p14="http://schemas.microsoft.com/office/powerpoint/2010/main" val="1997280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443" y="501445"/>
            <a:ext cx="7467600" cy="442453"/>
          </a:xfrm>
        </p:spPr>
        <p:txBody>
          <a:bodyPr>
            <a:normAutofit/>
          </a:bodyPr>
          <a:lstStyle/>
          <a:p>
            <a:r>
              <a:rPr lang="en-US"/>
              <a:t>Outcome Rubric Ratings</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5FBD1D-22DC-411D-A238-C2C1177F8A2C}" type="slidenum">
              <a:rPr lang="en-US" smtClean="0"/>
              <a:t>23</a:t>
            </a:fld>
            <a:endParaRPr lang="en-US"/>
          </a:p>
        </p:txBody>
      </p:sp>
      <p:sp>
        <p:nvSpPr>
          <p:cNvPr id="6" name="Content Placeholder 5">
            <a:extLst>
              <a:ext uri="{FF2B5EF4-FFF2-40B4-BE49-F238E27FC236}">
                <a16:creationId xmlns:a16="http://schemas.microsoft.com/office/drawing/2014/main" id="{5024FA8B-9E91-B689-8B7D-21758537C2C8}"/>
              </a:ext>
            </a:extLst>
          </p:cNvPr>
          <p:cNvSpPr>
            <a:spLocks noGrp="1"/>
          </p:cNvSpPr>
          <p:nvPr>
            <p:ph idx="1"/>
          </p:nvPr>
        </p:nvSpPr>
        <p:spPr>
          <a:xfrm>
            <a:off x="767449" y="1258529"/>
            <a:ext cx="10368644" cy="4932723"/>
          </a:xfrm>
        </p:spPr>
        <p:txBody>
          <a:bodyPr/>
          <a:lstStyle/>
          <a:p>
            <a:pPr marL="0" indent="0">
              <a:buNone/>
            </a:pPr>
            <a:r>
              <a:rPr lang="en-US" sz="1600">
                <a:latin typeface="Times New Roman" panose="02020603050405020304" pitchFamily="18" charset="0"/>
                <a:ea typeface="Times New Roman" panose="02020603050405020304" pitchFamily="18" charset="0"/>
              </a:rPr>
              <a:t>For each project outcome area, the Project Outcome Analysis team will assign a 0, 1, 2, or 3 according to the scoring rubric shown below: </a:t>
            </a:r>
            <a:endParaRPr lang="en-US" sz="2400" b="1"/>
          </a:p>
          <a:p>
            <a:r>
              <a:rPr lang="en-US" sz="2400" b="1"/>
              <a:t> Highest outcome (3)</a:t>
            </a:r>
          </a:p>
          <a:p>
            <a:pPr lvl="1"/>
            <a:r>
              <a:rPr lang="en-US" sz="2000"/>
              <a:t>To receive the highest outcomes rating in any given outcome area, it must be a primary project purpose, result and clear and direct data-driven benefits, </a:t>
            </a:r>
            <a:r>
              <a:rPr lang="en-US" sz="2000" b="1"/>
              <a:t>and </a:t>
            </a:r>
            <a:r>
              <a:rPr lang="en-US" sz="2000"/>
              <a:t>meet the description of an item listed in column “3” of the rubric</a:t>
            </a:r>
          </a:p>
          <a:p>
            <a:r>
              <a:rPr lang="en-US" sz="2400" b="1"/>
              <a:t>Medium outcome (2)</a:t>
            </a:r>
          </a:p>
          <a:p>
            <a:pPr lvl="1"/>
            <a:r>
              <a:rPr lang="en-US" sz="2000"/>
              <a:t>A rating of “2” indicates the project results in benefits to the outcome area matching one or more of the descriptions below, but it is not a primary project purpose </a:t>
            </a:r>
            <a:r>
              <a:rPr lang="en-US" sz="2000" b="1"/>
              <a:t>or</a:t>
            </a:r>
            <a:r>
              <a:rPr lang="en-US" sz="2000"/>
              <a:t> the project does not otherwise meet the description of a “3” rating.</a:t>
            </a:r>
          </a:p>
          <a:p>
            <a:r>
              <a:rPr lang="en-US" sz="2400" b="1"/>
              <a:t>Low outcome (1)</a:t>
            </a:r>
          </a:p>
          <a:p>
            <a:pPr lvl="1"/>
            <a:r>
              <a:rPr lang="en-US" sz="2000"/>
              <a:t>A rating of a “1” indicates the application does not contain enough information to assess whether the project results in benefits in the outcome area.</a:t>
            </a:r>
          </a:p>
          <a:p>
            <a:r>
              <a:rPr lang="en-US" sz="2400" b="1"/>
              <a:t>Non-responsive (0)</a:t>
            </a:r>
          </a:p>
          <a:p>
            <a:pPr lvl="1"/>
            <a:r>
              <a:rPr lang="en-US" sz="2000"/>
              <a:t>A rating of a “0” indicates the project would negatively impact the outcome area.</a:t>
            </a:r>
          </a:p>
          <a:p>
            <a:pPr lvl="1"/>
            <a:endParaRPr lang="en-US" sz="2000"/>
          </a:p>
        </p:txBody>
      </p:sp>
    </p:spTree>
    <p:extLst>
      <p:ext uri="{BB962C8B-B14F-4D97-AF65-F5344CB8AC3E}">
        <p14:creationId xmlns:p14="http://schemas.microsoft.com/office/powerpoint/2010/main" val="4007718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574" y="484409"/>
            <a:ext cx="9098526" cy="469359"/>
          </a:xfrm>
        </p:spPr>
        <p:txBody>
          <a:bodyPr>
            <a:noAutofit/>
          </a:bodyPr>
          <a:lstStyle/>
          <a:p>
            <a:r>
              <a:rPr lang="en-US"/>
              <a:t>Project Outcome Area Ratings</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5FBD1D-22DC-411D-A238-C2C1177F8A2C}" type="slidenum">
              <a:rPr lang="en-US" smtClean="0"/>
              <a:t>24</a:t>
            </a:fld>
            <a:endParaRPr lang="en-US"/>
          </a:p>
        </p:txBody>
      </p:sp>
      <p:graphicFrame>
        <p:nvGraphicFramePr>
          <p:cNvPr id="8" name="Content Placeholder 7">
            <a:extLst>
              <a:ext uri="{FF2B5EF4-FFF2-40B4-BE49-F238E27FC236}">
                <a16:creationId xmlns:a16="http://schemas.microsoft.com/office/drawing/2014/main" id="{F963DF77-9265-666B-1CCF-23F8DB1B94C4}"/>
              </a:ext>
            </a:extLst>
          </p:cNvPr>
          <p:cNvGraphicFramePr>
            <a:graphicFrameLocks noGrp="1"/>
          </p:cNvGraphicFramePr>
          <p:nvPr>
            <p:ph idx="1"/>
            <p:extLst>
              <p:ext uri="{D42A27DB-BD31-4B8C-83A1-F6EECF244321}">
                <p14:modId xmlns:p14="http://schemas.microsoft.com/office/powerpoint/2010/main" val="763618434"/>
              </p:ext>
            </p:extLst>
          </p:nvPr>
        </p:nvGraphicFramePr>
        <p:xfrm>
          <a:off x="845573" y="3748333"/>
          <a:ext cx="10609008" cy="2417128"/>
        </p:xfrm>
        <a:graphic>
          <a:graphicData uri="http://schemas.openxmlformats.org/drawingml/2006/table">
            <a:tbl>
              <a:tblPr firstRow="1" firstCol="1" lastRow="1" lastCol="1" bandRow="1" bandCol="1">
                <a:tableStyleId>{5940675A-B579-460E-94D1-54222C63F5DA}</a:tableStyleId>
              </a:tblPr>
              <a:tblGrid>
                <a:gridCol w="1455175">
                  <a:extLst>
                    <a:ext uri="{9D8B030D-6E8A-4147-A177-3AD203B41FA5}">
                      <a16:colId xmlns:a16="http://schemas.microsoft.com/office/drawing/2014/main" val="3939107307"/>
                    </a:ext>
                  </a:extLst>
                </a:gridCol>
                <a:gridCol w="9153833">
                  <a:extLst>
                    <a:ext uri="{9D8B030D-6E8A-4147-A177-3AD203B41FA5}">
                      <a16:colId xmlns:a16="http://schemas.microsoft.com/office/drawing/2014/main" val="3357777706"/>
                    </a:ext>
                  </a:extLst>
                </a:gridCol>
              </a:tblGrid>
              <a:tr h="406423">
                <a:tc gridSpan="2">
                  <a:txBody>
                    <a:bodyPr/>
                    <a:lstStyle/>
                    <a:p>
                      <a:pPr marL="3810" marR="0">
                        <a:lnSpc>
                          <a:spcPct val="100000"/>
                        </a:lnSpc>
                        <a:buNone/>
                      </a:pPr>
                      <a:r>
                        <a:rPr lang="en-US" sz="2400">
                          <a:solidFill>
                            <a:schemeClr val="bg1"/>
                          </a:solidFill>
                          <a:effectLst/>
                        </a:rPr>
                        <a:t>Outcome</a:t>
                      </a:r>
                      <a:r>
                        <a:rPr lang="en-US" sz="2400" spc="-20">
                          <a:solidFill>
                            <a:schemeClr val="bg1"/>
                          </a:solidFill>
                          <a:effectLst/>
                        </a:rPr>
                        <a:t> </a:t>
                      </a:r>
                      <a:r>
                        <a:rPr lang="en-US" sz="2400">
                          <a:solidFill>
                            <a:schemeClr val="bg1"/>
                          </a:solidFill>
                          <a:effectLst/>
                        </a:rPr>
                        <a:t>Ratings:</a:t>
                      </a:r>
                      <a:r>
                        <a:rPr lang="en-US" sz="2400" spc="-10">
                          <a:solidFill>
                            <a:schemeClr val="bg1"/>
                          </a:solidFill>
                          <a:effectLst/>
                        </a:rPr>
                        <a:t> </a:t>
                      </a:r>
                      <a:r>
                        <a:rPr lang="en-US" sz="2400">
                          <a:solidFill>
                            <a:schemeClr val="bg1"/>
                          </a:solidFill>
                          <a:effectLst/>
                        </a:rPr>
                        <a:t>4-Criteria</a:t>
                      </a:r>
                      <a:r>
                        <a:rPr lang="en-US" sz="2400" spc="-15">
                          <a:solidFill>
                            <a:schemeClr val="bg1"/>
                          </a:solidFill>
                          <a:effectLst/>
                        </a:rPr>
                        <a:t> </a:t>
                      </a:r>
                      <a:r>
                        <a:rPr lang="en-US" sz="2400">
                          <a:solidFill>
                            <a:schemeClr val="bg1"/>
                          </a:solidFill>
                          <a:effectLst/>
                        </a:rPr>
                        <a:t>Outcome</a:t>
                      </a:r>
                      <a:r>
                        <a:rPr lang="en-US" sz="2400" spc="-15">
                          <a:solidFill>
                            <a:schemeClr val="bg1"/>
                          </a:solidFill>
                          <a:effectLst/>
                        </a:rPr>
                        <a:t> </a:t>
                      </a:r>
                      <a:r>
                        <a:rPr lang="en-US" sz="2400">
                          <a:solidFill>
                            <a:schemeClr val="bg1"/>
                          </a:solidFill>
                          <a:effectLst/>
                        </a:rPr>
                        <a:t>Rating</a:t>
                      </a:r>
                      <a:r>
                        <a:rPr lang="en-US" sz="2400" spc="-10">
                          <a:solidFill>
                            <a:schemeClr val="bg1"/>
                          </a:solidFill>
                          <a:effectLst/>
                        </a:rPr>
                        <a:t> Rubric</a:t>
                      </a:r>
                      <a:endParaRPr lang="en-US" sz="200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anchor="ctr">
                    <a:solidFill>
                      <a:schemeClr val="accent1"/>
                    </a:solidFill>
                  </a:tcPr>
                </a:tc>
                <a:tc hMerge="1">
                  <a:txBody>
                    <a:bodyPr/>
                    <a:lstStyle/>
                    <a:p>
                      <a:endParaRPr lang="en-US"/>
                    </a:p>
                  </a:txBody>
                  <a:tcPr/>
                </a:tc>
                <a:extLst>
                  <a:ext uri="{0D108BD9-81ED-4DB2-BD59-A6C34878D82A}">
                    <a16:rowId xmlns:a16="http://schemas.microsoft.com/office/drawing/2014/main" val="1359499318"/>
                  </a:ext>
                </a:extLst>
              </a:tr>
              <a:tr h="478180">
                <a:tc>
                  <a:txBody>
                    <a:bodyPr/>
                    <a:lstStyle/>
                    <a:p>
                      <a:pPr marL="3810" marR="0">
                        <a:lnSpc>
                          <a:spcPct val="100000"/>
                        </a:lnSpc>
                        <a:buNone/>
                      </a:pPr>
                      <a:r>
                        <a:rPr lang="en-US" sz="2400" spc="-20">
                          <a:effectLst/>
                        </a:rPr>
                        <a:t>High</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anchor="ctr">
                    <a:solidFill>
                      <a:schemeClr val="accent4">
                        <a:lumMod val="20000"/>
                        <a:lumOff val="80000"/>
                      </a:schemeClr>
                    </a:solidFill>
                  </a:tcPr>
                </a:tc>
                <a:tc>
                  <a:txBody>
                    <a:bodyPr/>
                    <a:lstStyle/>
                    <a:p>
                      <a:pPr marL="0" marR="0" lvl="0" indent="0">
                        <a:lnSpc>
                          <a:spcPct val="100000"/>
                        </a:lnSpc>
                        <a:buSzPts val="1000"/>
                        <a:buFont typeface="Symbol" panose="05050102010706020507" pitchFamily="18" charset="2"/>
                        <a:buNone/>
                        <a:tabLst>
                          <a:tab pos="461010" algn="l"/>
                        </a:tabLst>
                      </a:pPr>
                      <a:r>
                        <a:rPr lang="en-US" sz="2400" spc="0">
                          <a:effectLst/>
                        </a:rPr>
                        <a:t>Three</a:t>
                      </a:r>
                      <a:r>
                        <a:rPr lang="en-US" sz="2400" spc="-10">
                          <a:effectLst/>
                        </a:rPr>
                        <a:t> </a:t>
                      </a:r>
                      <a:r>
                        <a:rPr lang="en-US" sz="2400" spc="0">
                          <a:effectLst/>
                        </a:rPr>
                        <a:t>or</a:t>
                      </a:r>
                      <a:r>
                        <a:rPr lang="en-US" sz="2400" spc="-10">
                          <a:effectLst/>
                        </a:rPr>
                        <a:t> </a:t>
                      </a:r>
                      <a:r>
                        <a:rPr lang="en-US" sz="2400" spc="0">
                          <a:effectLst/>
                        </a:rPr>
                        <a:t>more</a:t>
                      </a:r>
                      <a:r>
                        <a:rPr lang="en-US" sz="2400" spc="-10">
                          <a:effectLst/>
                        </a:rPr>
                        <a:t> </a:t>
                      </a:r>
                      <a:r>
                        <a:rPr lang="en-US" sz="2400" spc="0">
                          <a:effectLst/>
                        </a:rPr>
                        <a:t>3s</a:t>
                      </a:r>
                      <a:r>
                        <a:rPr lang="en-US" sz="2400" spc="-5">
                          <a:effectLst/>
                        </a:rPr>
                        <a:t> </a:t>
                      </a:r>
                      <a:r>
                        <a:rPr lang="en-US" sz="2400" spc="0">
                          <a:effectLst/>
                        </a:rPr>
                        <a:t>(Primary</a:t>
                      </a:r>
                      <a:r>
                        <a:rPr lang="en-US" sz="2400" spc="-5">
                          <a:effectLst/>
                        </a:rPr>
                        <a:t> </a:t>
                      </a:r>
                      <a:r>
                        <a:rPr lang="en-US" sz="2400" spc="0">
                          <a:effectLst/>
                        </a:rPr>
                        <a:t>Purposes)</a:t>
                      </a:r>
                      <a:r>
                        <a:rPr lang="en-US" sz="2400" spc="-5">
                          <a:effectLst/>
                        </a:rPr>
                        <a:t> </a:t>
                      </a:r>
                      <a:r>
                        <a:rPr lang="en-US" sz="2400" spc="0">
                          <a:effectLst/>
                        </a:rPr>
                        <a:t>and</a:t>
                      </a:r>
                      <a:r>
                        <a:rPr lang="en-US" sz="2400" spc="-5">
                          <a:effectLst/>
                        </a:rPr>
                        <a:t> </a:t>
                      </a:r>
                      <a:r>
                        <a:rPr lang="en-US" sz="2400" spc="0">
                          <a:effectLst/>
                        </a:rPr>
                        <a:t>No</a:t>
                      </a:r>
                      <a:r>
                        <a:rPr lang="en-US" sz="2400" spc="-5">
                          <a:effectLst/>
                        </a:rPr>
                        <a:t> </a:t>
                      </a:r>
                      <a:r>
                        <a:rPr lang="en-US" sz="2400" spc="0">
                          <a:effectLst/>
                        </a:rPr>
                        <a:t>1s</a:t>
                      </a:r>
                      <a:r>
                        <a:rPr lang="en-US" sz="2400" spc="-5">
                          <a:effectLst/>
                        </a:rPr>
                        <a:t> </a:t>
                      </a:r>
                      <a:r>
                        <a:rPr lang="en-US" sz="2400" spc="0">
                          <a:effectLst/>
                        </a:rPr>
                        <a:t>and</a:t>
                      </a:r>
                      <a:r>
                        <a:rPr lang="en-US" sz="2400" spc="-5">
                          <a:effectLst/>
                        </a:rPr>
                        <a:t> </a:t>
                      </a:r>
                      <a:r>
                        <a:rPr lang="en-US" sz="2400" spc="0">
                          <a:effectLst/>
                        </a:rPr>
                        <a:t>No </a:t>
                      </a:r>
                      <a:r>
                        <a:rPr lang="en-US" sz="2400" spc="-25">
                          <a:effectLst/>
                        </a:rPr>
                        <a:t>0s.</a:t>
                      </a:r>
                      <a:endParaRPr lang="en-US" sz="2000" spc="0">
                        <a:effectLst/>
                        <a:latin typeface="Times New Roman" panose="02020603050405020304" pitchFamily="18" charset="0"/>
                        <a:ea typeface="Symbol" panose="05050102010706020507" pitchFamily="18" charset="2"/>
                        <a:cs typeface="Symbol" panose="05050102010706020507" pitchFamily="18" charset="2"/>
                      </a:endParaRPr>
                    </a:p>
                  </a:txBody>
                  <a:tcPr anchor="ctr"/>
                </a:tc>
                <a:extLst>
                  <a:ext uri="{0D108BD9-81ED-4DB2-BD59-A6C34878D82A}">
                    <a16:rowId xmlns:a16="http://schemas.microsoft.com/office/drawing/2014/main" val="580678657"/>
                  </a:ext>
                </a:extLst>
              </a:tr>
              <a:tr h="669144">
                <a:tc>
                  <a:txBody>
                    <a:bodyPr/>
                    <a:lstStyle/>
                    <a:p>
                      <a:pPr marL="3810" marR="0">
                        <a:lnSpc>
                          <a:spcPct val="100000"/>
                        </a:lnSpc>
                        <a:buNone/>
                      </a:pPr>
                      <a:r>
                        <a:rPr lang="en-US" sz="2400" spc="-10">
                          <a:effectLst/>
                        </a:rPr>
                        <a:t>Medium</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anchor="ctr">
                    <a:solidFill>
                      <a:schemeClr val="accent4">
                        <a:lumMod val="20000"/>
                        <a:lumOff val="80000"/>
                      </a:schemeClr>
                    </a:solidFill>
                  </a:tcPr>
                </a:tc>
                <a:tc>
                  <a:txBody>
                    <a:bodyPr/>
                    <a:lstStyle/>
                    <a:p>
                      <a:pPr marL="0" marR="0" lvl="0" indent="0">
                        <a:lnSpc>
                          <a:spcPct val="100000"/>
                        </a:lnSpc>
                        <a:buSzPts val="1000"/>
                        <a:buFont typeface="Symbol" panose="05050102010706020507" pitchFamily="18" charset="2"/>
                        <a:buNone/>
                        <a:tabLst>
                          <a:tab pos="461010" algn="l"/>
                        </a:tabLst>
                      </a:pPr>
                      <a:r>
                        <a:rPr lang="en-US" sz="2400" spc="0">
                          <a:effectLst/>
                        </a:rPr>
                        <a:t>Any combination of 2s and 3s that does not meet the requirement for a High rating.</a:t>
                      </a:r>
                      <a:endParaRPr lang="en-US" sz="2000" spc="0">
                        <a:effectLst/>
                        <a:latin typeface="Times New Roman" panose="02020603050405020304" pitchFamily="18" charset="0"/>
                        <a:ea typeface="Symbol" panose="05050102010706020507" pitchFamily="18" charset="2"/>
                        <a:cs typeface="Symbol" panose="05050102010706020507" pitchFamily="18" charset="2"/>
                      </a:endParaRPr>
                    </a:p>
                  </a:txBody>
                  <a:tcPr anchor="ctr"/>
                </a:tc>
                <a:extLst>
                  <a:ext uri="{0D108BD9-81ED-4DB2-BD59-A6C34878D82A}">
                    <a16:rowId xmlns:a16="http://schemas.microsoft.com/office/drawing/2014/main" val="3988962848"/>
                  </a:ext>
                </a:extLst>
              </a:tr>
              <a:tr h="658788">
                <a:tc>
                  <a:txBody>
                    <a:bodyPr/>
                    <a:lstStyle/>
                    <a:p>
                      <a:pPr marL="3810" marR="0">
                        <a:lnSpc>
                          <a:spcPct val="100000"/>
                        </a:lnSpc>
                        <a:buNone/>
                      </a:pPr>
                      <a:r>
                        <a:rPr lang="en-US" sz="2400" spc="-25">
                          <a:effectLst/>
                        </a:rPr>
                        <a:t>Low</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anchor="ctr">
                    <a:solidFill>
                      <a:schemeClr val="accent4">
                        <a:lumMod val="20000"/>
                        <a:lumOff val="80000"/>
                      </a:schemeClr>
                    </a:solidFill>
                  </a:tcPr>
                </a:tc>
                <a:tc>
                  <a:txBody>
                    <a:bodyPr/>
                    <a:lstStyle/>
                    <a:p>
                      <a:pPr marL="0" marR="0" lvl="0" indent="0">
                        <a:lnSpc>
                          <a:spcPct val="100000"/>
                        </a:lnSpc>
                        <a:buSzPts val="1000"/>
                        <a:buFont typeface="Symbol" panose="05050102010706020507" pitchFamily="18" charset="2"/>
                        <a:buNone/>
                        <a:tabLst>
                          <a:tab pos="461010" algn="l"/>
                        </a:tabLst>
                      </a:pPr>
                      <a:r>
                        <a:rPr lang="en-US" sz="2400" spc="0">
                          <a:effectLst/>
                        </a:rPr>
                        <a:t>Any</a:t>
                      </a:r>
                      <a:r>
                        <a:rPr lang="en-US" sz="2400" spc="-25">
                          <a:effectLst/>
                        </a:rPr>
                        <a:t> </a:t>
                      </a:r>
                      <a:r>
                        <a:rPr lang="en-US" sz="2400" spc="0">
                          <a:effectLst/>
                        </a:rPr>
                        <a:t>1s</a:t>
                      </a:r>
                      <a:r>
                        <a:rPr lang="en-US" sz="2400" spc="-10">
                          <a:effectLst/>
                        </a:rPr>
                        <a:t> </a:t>
                      </a:r>
                      <a:r>
                        <a:rPr lang="en-US" sz="2400" spc="0">
                          <a:effectLst/>
                        </a:rPr>
                        <a:t>(Insufficient Information)</a:t>
                      </a:r>
                      <a:r>
                        <a:rPr lang="en-US" sz="2400" spc="-20">
                          <a:effectLst/>
                        </a:rPr>
                        <a:t> </a:t>
                      </a:r>
                      <a:r>
                        <a:rPr lang="en-US" sz="2400" spc="0">
                          <a:effectLst/>
                        </a:rPr>
                        <a:t>OR</a:t>
                      </a:r>
                      <a:r>
                        <a:rPr lang="en-US" sz="2400" spc="-10">
                          <a:effectLst/>
                        </a:rPr>
                        <a:t> </a:t>
                      </a:r>
                      <a:r>
                        <a:rPr lang="en-US" sz="2400" spc="0">
                          <a:effectLst/>
                        </a:rPr>
                        <a:t>Any</a:t>
                      </a:r>
                      <a:r>
                        <a:rPr lang="en-US" sz="2400" spc="-10">
                          <a:effectLst/>
                        </a:rPr>
                        <a:t> </a:t>
                      </a:r>
                      <a:r>
                        <a:rPr lang="en-US" sz="2400" spc="0">
                          <a:effectLst/>
                        </a:rPr>
                        <a:t>0s</a:t>
                      </a:r>
                      <a:r>
                        <a:rPr lang="en-US" sz="2400" spc="-10">
                          <a:effectLst/>
                        </a:rPr>
                        <a:t> (Negative Impact).</a:t>
                      </a:r>
                      <a:endParaRPr lang="en-US" sz="2000" spc="0">
                        <a:effectLst/>
                        <a:latin typeface="Times New Roman" panose="02020603050405020304" pitchFamily="18" charset="0"/>
                        <a:ea typeface="Symbol" panose="05050102010706020507" pitchFamily="18" charset="2"/>
                        <a:cs typeface="Symbol" panose="05050102010706020507" pitchFamily="18" charset="2"/>
                      </a:endParaRPr>
                    </a:p>
                  </a:txBody>
                  <a:tcPr anchor="ctr"/>
                </a:tc>
                <a:extLst>
                  <a:ext uri="{0D108BD9-81ED-4DB2-BD59-A6C34878D82A}">
                    <a16:rowId xmlns:a16="http://schemas.microsoft.com/office/drawing/2014/main" val="3201161034"/>
                  </a:ext>
                </a:extLst>
              </a:tr>
            </a:tbl>
          </a:graphicData>
        </a:graphic>
      </p:graphicFrame>
      <p:sp>
        <p:nvSpPr>
          <p:cNvPr id="14" name="TextBox 13">
            <a:extLst>
              <a:ext uri="{FF2B5EF4-FFF2-40B4-BE49-F238E27FC236}">
                <a16:creationId xmlns:a16="http://schemas.microsoft.com/office/drawing/2014/main" id="{98A78D1B-F5F8-4F03-8A35-050AFF41ADC9}"/>
              </a:ext>
            </a:extLst>
          </p:cNvPr>
          <p:cNvSpPr txBox="1"/>
          <p:nvPr/>
        </p:nvSpPr>
        <p:spPr>
          <a:xfrm>
            <a:off x="845573" y="1263103"/>
            <a:ext cx="10225550" cy="2339102"/>
          </a:xfrm>
          <a:prstGeom prst="rect">
            <a:avLst/>
          </a:prstGeom>
          <a:noFill/>
        </p:spPr>
        <p:txBody>
          <a:bodyPr wrap="square">
            <a:spAutoFit/>
          </a:bodyPr>
          <a:lstStyle/>
          <a:p>
            <a:pPr marL="342900" indent="-342900">
              <a:buAutoNum type="arabicParenBoth"/>
            </a:pPr>
            <a:r>
              <a:rPr lang="en-US" sz="2400">
                <a:effectLst/>
                <a:latin typeface="Times New Roman" panose="02020603050405020304" pitchFamily="18" charset="0"/>
                <a:ea typeface="Times New Roman" panose="02020603050405020304" pitchFamily="18" charset="0"/>
              </a:rPr>
              <a:t> Safety </a:t>
            </a:r>
          </a:p>
          <a:p>
            <a:pPr marL="342900" indent="-342900">
              <a:buAutoNum type="arabicParenBoth"/>
            </a:pPr>
            <a:r>
              <a:rPr lang="en-US" sz="2400">
                <a:effectLst/>
                <a:latin typeface="Times New Roman" panose="02020603050405020304" pitchFamily="18" charset="0"/>
                <a:ea typeface="Times New Roman" panose="02020603050405020304" pitchFamily="18" charset="0"/>
              </a:rPr>
              <a:t> Economic Competitiveness and Opportunity</a:t>
            </a:r>
          </a:p>
          <a:p>
            <a:pPr marL="342900" indent="-342900">
              <a:buAutoNum type="arabicParenBoth"/>
            </a:pPr>
            <a:r>
              <a:rPr lang="en-US" sz="2400">
                <a:effectLst/>
                <a:latin typeface="Times New Roman" panose="02020603050405020304" pitchFamily="18" charset="0"/>
                <a:ea typeface="Times New Roman" panose="02020603050405020304" pitchFamily="18" charset="0"/>
              </a:rPr>
              <a:t> State of Good Repair</a:t>
            </a:r>
          </a:p>
          <a:p>
            <a:pPr marL="342900" indent="-342900">
              <a:buAutoNum type="arabicParenBoth"/>
            </a:pPr>
            <a:r>
              <a:rPr lang="en-US" sz="2400">
                <a:effectLst/>
                <a:latin typeface="Times New Roman" panose="02020603050405020304" pitchFamily="18" charset="0"/>
                <a:ea typeface="Times New Roman" panose="02020603050405020304" pitchFamily="18" charset="0"/>
              </a:rPr>
              <a:t> Innovation </a:t>
            </a:r>
          </a:p>
          <a:p>
            <a:pPr marL="342900" indent="-342900">
              <a:buAutoNum type="arabicParenBoth"/>
            </a:pPr>
            <a:endParaRPr lang="en-US" sz="1400">
              <a:latin typeface="Times New Roman" panose="02020603050405020304" pitchFamily="18" charset="0"/>
              <a:ea typeface="Times New Roman" panose="02020603050405020304" pitchFamily="18" charset="0"/>
            </a:endParaRPr>
          </a:p>
          <a:p>
            <a:r>
              <a:rPr lang="en-US" sz="1800">
                <a:latin typeface="Times New Roman" panose="02020603050405020304" pitchFamily="18" charset="0"/>
                <a:ea typeface="Times New Roman" panose="02020603050405020304" pitchFamily="18" charset="0"/>
              </a:rPr>
              <a:t>T</a:t>
            </a:r>
            <a:r>
              <a:rPr lang="en-US" sz="1800">
                <a:effectLst/>
                <a:latin typeface="Times New Roman" panose="02020603050405020304" pitchFamily="18" charset="0"/>
                <a:ea typeface="Times New Roman" panose="02020603050405020304" pitchFamily="18" charset="0"/>
              </a:rPr>
              <a:t>he Project Outcome Analysis team will assign a</a:t>
            </a:r>
            <a:r>
              <a:rPr lang="en-US" sz="1800">
                <a:latin typeface="Times New Roman" panose="02020603050405020304" pitchFamily="18" charset="0"/>
                <a:ea typeface="Times New Roman" panose="02020603050405020304" pitchFamily="18" charset="0"/>
              </a:rPr>
              <a:t>n overall rating </a:t>
            </a:r>
            <a:r>
              <a:rPr lang="en-US" sz="1800">
                <a:effectLst/>
                <a:latin typeface="Times New Roman" panose="02020603050405020304" pitchFamily="18" charset="0"/>
                <a:ea typeface="Times New Roman" panose="02020603050405020304" pitchFamily="18" charset="0"/>
              </a:rPr>
              <a:t>according to the scoring rubric shown below. </a:t>
            </a:r>
            <a:endParaRPr lang="en-US" sz="1600"/>
          </a:p>
        </p:txBody>
      </p:sp>
    </p:spTree>
    <p:extLst>
      <p:ext uri="{BB962C8B-B14F-4D97-AF65-F5344CB8AC3E}">
        <p14:creationId xmlns:p14="http://schemas.microsoft.com/office/powerpoint/2010/main" val="8869418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177" y="550607"/>
            <a:ext cx="7467600" cy="388008"/>
          </a:xfrm>
        </p:spPr>
        <p:txBody>
          <a:bodyPr>
            <a:normAutofit fontScale="90000"/>
          </a:bodyPr>
          <a:lstStyle/>
          <a:p>
            <a:r>
              <a:rPr lang="en-US"/>
              <a:t>Project Outcome: Safety</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5FBD1D-22DC-411D-A238-C2C1177F8A2C}" type="slidenum">
              <a:rPr lang="en-US" smtClean="0"/>
              <a:t>25</a:t>
            </a:fld>
            <a:endParaRPr lang="en-US"/>
          </a:p>
        </p:txBody>
      </p:sp>
      <p:graphicFrame>
        <p:nvGraphicFramePr>
          <p:cNvPr id="7" name="Content Placeholder 6">
            <a:extLst>
              <a:ext uri="{FF2B5EF4-FFF2-40B4-BE49-F238E27FC236}">
                <a16:creationId xmlns:a16="http://schemas.microsoft.com/office/drawing/2014/main" id="{D01924F4-1DD6-A108-8085-8313426CA8A6}"/>
              </a:ext>
            </a:extLst>
          </p:cNvPr>
          <p:cNvGraphicFramePr>
            <a:graphicFrameLocks noGrp="1"/>
          </p:cNvGraphicFramePr>
          <p:nvPr>
            <p:ph idx="1"/>
            <p:extLst>
              <p:ext uri="{D42A27DB-BD31-4B8C-83A1-F6EECF244321}">
                <p14:modId xmlns:p14="http://schemas.microsoft.com/office/powerpoint/2010/main" val="2795616061"/>
              </p:ext>
            </p:extLst>
          </p:nvPr>
        </p:nvGraphicFramePr>
        <p:xfrm>
          <a:off x="767442" y="1179791"/>
          <a:ext cx="10726468" cy="4800600"/>
        </p:xfrm>
        <a:graphic>
          <a:graphicData uri="http://schemas.openxmlformats.org/drawingml/2006/table">
            <a:tbl>
              <a:tblPr firstRow="1" bandRow="1">
                <a:tableStyleId>{5C22544A-7EE6-4342-B048-85BDC9FD1C3A}</a:tableStyleId>
              </a:tblPr>
              <a:tblGrid>
                <a:gridCol w="1645202">
                  <a:extLst>
                    <a:ext uri="{9D8B030D-6E8A-4147-A177-3AD203B41FA5}">
                      <a16:colId xmlns:a16="http://schemas.microsoft.com/office/drawing/2014/main" val="2700086003"/>
                    </a:ext>
                  </a:extLst>
                </a:gridCol>
                <a:gridCol w="3283279">
                  <a:extLst>
                    <a:ext uri="{9D8B030D-6E8A-4147-A177-3AD203B41FA5}">
                      <a16:colId xmlns:a16="http://schemas.microsoft.com/office/drawing/2014/main" val="4150601581"/>
                    </a:ext>
                  </a:extLst>
                </a:gridCol>
                <a:gridCol w="5797987">
                  <a:extLst>
                    <a:ext uri="{9D8B030D-6E8A-4147-A177-3AD203B41FA5}">
                      <a16:colId xmlns:a16="http://schemas.microsoft.com/office/drawing/2014/main" val="297109947"/>
                    </a:ext>
                  </a:extLst>
                </a:gridCol>
              </a:tblGrid>
              <a:tr h="370840">
                <a:tc>
                  <a:txBody>
                    <a:bodyPr/>
                    <a:lstStyle/>
                    <a:p>
                      <a:r>
                        <a:rPr lang="en-US"/>
                        <a:t>Criteria/Rating</a:t>
                      </a:r>
                    </a:p>
                  </a:txBody>
                  <a:tcPr/>
                </a:tc>
                <a:tc>
                  <a:txBody>
                    <a:bodyPr/>
                    <a:lstStyle/>
                    <a:p>
                      <a:r>
                        <a:rPr lang="en-US" sz="1800" b="1" kern="1200">
                          <a:solidFill>
                            <a:schemeClr val="lt1"/>
                          </a:solidFill>
                          <a:effectLst/>
                          <a:latin typeface="+mn-lt"/>
                          <a:ea typeface="+mn-ea"/>
                          <a:cs typeface="+mn-cs"/>
                        </a:rPr>
                        <a:t>2 - The project results in benefits to the outcome area matching one or more of the descriptions below, BUT it is not a primary project purpose OR the project does not otherwise meet the description of a “3” rating.</a:t>
                      </a:r>
                      <a:endParaRPr lang="en-US"/>
                    </a:p>
                  </a:txBody>
                  <a:tcPr/>
                </a:tc>
                <a:tc>
                  <a:txBody>
                    <a:bodyPr/>
                    <a:lstStyle/>
                    <a:p>
                      <a:r>
                        <a:rPr lang="en-US" sz="1800" b="1" kern="1200">
                          <a:solidFill>
                            <a:schemeClr val="lt1"/>
                          </a:solidFill>
                          <a:effectLst/>
                          <a:latin typeface="+mn-lt"/>
                          <a:ea typeface="+mn-ea"/>
                          <a:cs typeface="+mn-cs"/>
                        </a:rPr>
                        <a:t>3- The outcome area is a primary purpose of the project AND the project results in clear and direct data-driven benefits matching one or more of the descriptions in the “3” column of the rubric below.</a:t>
                      </a:r>
                      <a:endParaRPr lang="en-US"/>
                    </a:p>
                  </a:txBody>
                  <a:tcPr/>
                </a:tc>
                <a:extLst>
                  <a:ext uri="{0D108BD9-81ED-4DB2-BD59-A6C34878D82A}">
                    <a16:rowId xmlns:a16="http://schemas.microsoft.com/office/drawing/2014/main" val="428387411"/>
                  </a:ext>
                </a:extLst>
              </a:tr>
              <a:tr h="370840">
                <a:tc>
                  <a:txBody>
                    <a:bodyPr/>
                    <a:lstStyle/>
                    <a:p>
                      <a:r>
                        <a:rPr lang="en-US" b="1"/>
                        <a:t>Safety</a:t>
                      </a:r>
                    </a:p>
                  </a:txBody>
                  <a:tcPr/>
                </a:tc>
                <a:tc>
                  <a:txBody>
                    <a:bodyPr/>
                    <a:lstStyle/>
                    <a:p>
                      <a:pPr marL="285750" indent="-285750">
                        <a:spcAft>
                          <a:spcPts val="600"/>
                        </a:spcAft>
                        <a:buFont typeface="Arial" panose="020B0604020202020204" pitchFamily="34" charset="0"/>
                        <a:buChar char="•"/>
                      </a:pPr>
                      <a:r>
                        <a:rPr lang="en-US" sz="1800" kern="1200">
                          <a:solidFill>
                            <a:schemeClr val="dk1"/>
                          </a:solidFill>
                          <a:effectLst/>
                          <a:latin typeface="+mn-lt"/>
                          <a:ea typeface="+mn-ea"/>
                          <a:cs typeface="+mn-cs"/>
                        </a:rPr>
                        <a:t>Reduces any number of fatalities and/or serious injuries.</a:t>
                      </a:r>
                    </a:p>
                    <a:p>
                      <a:pPr marL="285750" indent="-285750">
                        <a:spcAft>
                          <a:spcPts val="600"/>
                        </a:spcAft>
                        <a:buFont typeface="Arial" panose="020B0604020202020204" pitchFamily="34" charset="0"/>
                        <a:buChar char="•"/>
                      </a:pPr>
                      <a:r>
                        <a:rPr lang="en-US" sz="1800" kern="1200">
                          <a:solidFill>
                            <a:schemeClr val="dk1"/>
                          </a:solidFill>
                          <a:effectLst/>
                          <a:latin typeface="+mn-lt"/>
                          <a:ea typeface="+mn-ea"/>
                          <a:cs typeface="+mn-cs"/>
                        </a:rPr>
                        <a:t>Targets the shortage of safe parking for commercial motor vehicles.</a:t>
                      </a:r>
                      <a:endParaRPr lang="en-US"/>
                    </a:p>
                  </a:txBody>
                  <a:tcPr/>
                </a:tc>
                <a:tc>
                  <a:txBody>
                    <a:bodyPr/>
                    <a:lstStyle/>
                    <a:p>
                      <a:pPr marL="285750" indent="-285750">
                        <a:spcAft>
                          <a:spcPts val="600"/>
                        </a:spcAft>
                        <a:buFont typeface="Arial" panose="020B0604020202020204" pitchFamily="34" charset="0"/>
                        <a:buChar char="•"/>
                      </a:pPr>
                      <a:r>
                        <a:rPr lang="en-US" sz="1800" kern="1200">
                          <a:solidFill>
                            <a:schemeClr val="dk1"/>
                          </a:solidFill>
                          <a:effectLst/>
                          <a:latin typeface="+mn-lt"/>
                          <a:ea typeface="+mn-ea"/>
                          <a:cs typeface="+mn-cs"/>
                        </a:rPr>
                        <a:t>Eliminates at-grade crossings to reduce crash risks and safely separate freight and passenger traffic</a:t>
                      </a:r>
                    </a:p>
                    <a:p>
                      <a:pPr marL="285750" indent="-285750">
                        <a:spcAft>
                          <a:spcPts val="600"/>
                        </a:spcAft>
                        <a:buFont typeface="Arial" panose="020B0604020202020204" pitchFamily="34" charset="0"/>
                        <a:buChar char="•"/>
                      </a:pPr>
                      <a:r>
                        <a:rPr lang="en-US" sz="1800" kern="1200">
                          <a:solidFill>
                            <a:schemeClr val="dk1"/>
                          </a:solidFill>
                          <a:effectLst/>
                          <a:latin typeface="+mn-lt"/>
                          <a:ea typeface="+mn-ea"/>
                          <a:cs typeface="+mn-cs"/>
                        </a:rPr>
                        <a:t>Reduces fatalities and/or serious injuries in the project area to bring them below the State-wide average.</a:t>
                      </a:r>
                    </a:p>
                    <a:p>
                      <a:pPr marL="285750" indent="-285750">
                        <a:spcAft>
                          <a:spcPts val="600"/>
                        </a:spcAft>
                        <a:buFont typeface="Arial" panose="020B0604020202020204" pitchFamily="34" charset="0"/>
                        <a:buChar char="•"/>
                      </a:pPr>
                      <a:r>
                        <a:rPr lang="en-US" sz="1800" kern="1200">
                          <a:solidFill>
                            <a:schemeClr val="dk1"/>
                          </a:solidFill>
                          <a:effectLst/>
                          <a:latin typeface="+mn-lt"/>
                          <a:ea typeface="+mn-ea"/>
                          <a:cs typeface="+mn-cs"/>
                        </a:rPr>
                        <a:t>Substantially expands commercial motor vehicle parking capacity in an area with a demonstrated safety concern.</a:t>
                      </a:r>
                    </a:p>
                    <a:p>
                      <a:pPr marL="285750" indent="-285750">
                        <a:spcAft>
                          <a:spcPts val="600"/>
                        </a:spcAft>
                        <a:buFont typeface="Arial" panose="020B0604020202020204" pitchFamily="34" charset="0"/>
                        <a:buChar char="•"/>
                      </a:pPr>
                      <a:r>
                        <a:rPr lang="en-US" sz="1800" kern="1200">
                          <a:solidFill>
                            <a:schemeClr val="dk1"/>
                          </a:solidFill>
                          <a:effectLst/>
                          <a:latin typeface="+mn-lt"/>
                          <a:ea typeface="+mn-ea"/>
                          <a:cs typeface="+mn-cs"/>
                        </a:rPr>
                        <a:t>Incorporates specific safety improvements that are part of a documented safety risk mitigation strategy and that have corridor wide impact.</a:t>
                      </a:r>
                      <a:endParaRPr lang="en-US"/>
                    </a:p>
                  </a:txBody>
                  <a:tcPr/>
                </a:tc>
                <a:extLst>
                  <a:ext uri="{0D108BD9-81ED-4DB2-BD59-A6C34878D82A}">
                    <a16:rowId xmlns:a16="http://schemas.microsoft.com/office/drawing/2014/main" val="120834530"/>
                  </a:ext>
                </a:extLst>
              </a:tr>
            </a:tbl>
          </a:graphicData>
        </a:graphic>
      </p:graphicFrame>
    </p:spTree>
    <p:extLst>
      <p:ext uri="{BB962C8B-B14F-4D97-AF65-F5344CB8AC3E}">
        <p14:creationId xmlns:p14="http://schemas.microsoft.com/office/powerpoint/2010/main" val="1105870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443" y="536561"/>
            <a:ext cx="9576092" cy="451761"/>
          </a:xfrm>
        </p:spPr>
        <p:txBody>
          <a:bodyPr>
            <a:noAutofit/>
          </a:bodyPr>
          <a:lstStyle/>
          <a:p>
            <a:r>
              <a:rPr lang="en-US" sz="2800"/>
              <a:t>Project Outcome: Economic Competitiveness and Opportunity (1/2)</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5FBD1D-22DC-411D-A238-C2C1177F8A2C}" type="slidenum">
              <a:rPr lang="en-US" smtClean="0"/>
              <a:t>26</a:t>
            </a:fld>
            <a:endParaRPr lang="en-US"/>
          </a:p>
        </p:txBody>
      </p:sp>
      <p:graphicFrame>
        <p:nvGraphicFramePr>
          <p:cNvPr id="7" name="Content Placeholder 6">
            <a:extLst>
              <a:ext uri="{FF2B5EF4-FFF2-40B4-BE49-F238E27FC236}">
                <a16:creationId xmlns:a16="http://schemas.microsoft.com/office/drawing/2014/main" id="{456F7FA1-2130-B396-453B-BC452DCA865D}"/>
              </a:ext>
            </a:extLst>
          </p:cNvPr>
          <p:cNvGraphicFramePr>
            <a:graphicFrameLocks noGrp="1"/>
          </p:cNvGraphicFramePr>
          <p:nvPr>
            <p:ph idx="1"/>
            <p:extLst>
              <p:ext uri="{D42A27DB-BD31-4B8C-83A1-F6EECF244321}">
                <p14:modId xmlns:p14="http://schemas.microsoft.com/office/powerpoint/2010/main" val="60433470"/>
              </p:ext>
            </p:extLst>
          </p:nvPr>
        </p:nvGraphicFramePr>
        <p:xfrm>
          <a:off x="540774" y="1116190"/>
          <a:ext cx="11219226" cy="5597497"/>
        </p:xfrm>
        <a:graphic>
          <a:graphicData uri="http://schemas.openxmlformats.org/drawingml/2006/table">
            <a:tbl>
              <a:tblPr firstRow="1" bandRow="1">
                <a:tableStyleId>{5C22544A-7EE6-4342-B048-85BDC9FD1C3A}</a:tableStyleId>
              </a:tblPr>
              <a:tblGrid>
                <a:gridCol w="1871719">
                  <a:extLst>
                    <a:ext uri="{9D8B030D-6E8A-4147-A177-3AD203B41FA5}">
                      <a16:colId xmlns:a16="http://schemas.microsoft.com/office/drawing/2014/main" val="2985735012"/>
                    </a:ext>
                  </a:extLst>
                </a:gridCol>
                <a:gridCol w="3844622">
                  <a:extLst>
                    <a:ext uri="{9D8B030D-6E8A-4147-A177-3AD203B41FA5}">
                      <a16:colId xmlns:a16="http://schemas.microsoft.com/office/drawing/2014/main" val="1446552827"/>
                    </a:ext>
                  </a:extLst>
                </a:gridCol>
                <a:gridCol w="5502885">
                  <a:extLst>
                    <a:ext uri="{9D8B030D-6E8A-4147-A177-3AD203B41FA5}">
                      <a16:colId xmlns:a16="http://schemas.microsoft.com/office/drawing/2014/main" val="1083791167"/>
                    </a:ext>
                  </a:extLst>
                </a:gridCol>
              </a:tblGrid>
              <a:tr h="1787497">
                <a:tc>
                  <a:txBody>
                    <a:bodyPr/>
                    <a:lstStyle/>
                    <a:p>
                      <a:r>
                        <a:rPr lang="en-US"/>
                        <a:t>Criteria/Rating</a:t>
                      </a:r>
                    </a:p>
                  </a:txBody>
                  <a:tcPr/>
                </a:tc>
                <a:tc>
                  <a:txBody>
                    <a:bodyPr/>
                    <a:lstStyle/>
                    <a:p>
                      <a:r>
                        <a:rPr lang="en-US" sz="1800" b="1" kern="1200">
                          <a:solidFill>
                            <a:schemeClr val="lt1"/>
                          </a:solidFill>
                          <a:effectLst/>
                          <a:latin typeface="+mn-lt"/>
                          <a:ea typeface="+mn-ea"/>
                          <a:cs typeface="+mn-cs"/>
                        </a:rPr>
                        <a:t>2 - The project results in benefits to the outcome area matching one or more of the descriptions below, BUT it is not a primary project purpose OR the project does not otherwise meet the description of a “3” rating.</a:t>
                      </a:r>
                      <a:endParaRPr lang="en-US"/>
                    </a:p>
                  </a:txBody>
                  <a:tcPr/>
                </a:tc>
                <a:tc>
                  <a:txBody>
                    <a:bodyPr/>
                    <a:lstStyle/>
                    <a:p>
                      <a:r>
                        <a:rPr lang="en-US" sz="1800" b="1" kern="1200">
                          <a:solidFill>
                            <a:schemeClr val="lt1"/>
                          </a:solidFill>
                          <a:effectLst/>
                          <a:latin typeface="+mn-lt"/>
                          <a:ea typeface="+mn-ea"/>
                          <a:cs typeface="+mn-cs"/>
                        </a:rPr>
                        <a:t>3- The outcome area is a primary purpose of the project AND the project results in clear and direct data-driven benefits matching one or more of the descriptions in the “3” column of the rubric below.</a:t>
                      </a:r>
                      <a:endParaRPr lang="en-US"/>
                    </a:p>
                  </a:txBody>
                  <a:tcPr/>
                </a:tc>
                <a:extLst>
                  <a:ext uri="{0D108BD9-81ED-4DB2-BD59-A6C34878D82A}">
                    <a16:rowId xmlns:a16="http://schemas.microsoft.com/office/drawing/2014/main" val="4217493049"/>
                  </a:ext>
                </a:extLst>
              </a:tr>
              <a:tr h="3339796">
                <a:tc>
                  <a:txBody>
                    <a:bodyPr/>
                    <a:lstStyle/>
                    <a:p>
                      <a:r>
                        <a:rPr lang="en-US" sz="1800" b="1" kern="1200">
                          <a:solidFill>
                            <a:schemeClr val="dk1"/>
                          </a:solidFill>
                          <a:effectLst/>
                          <a:latin typeface="+mn-lt"/>
                          <a:ea typeface="+mn-ea"/>
                          <a:cs typeface="+mn-cs"/>
                        </a:rPr>
                        <a:t>Economic Competitiveness and Opportunity</a:t>
                      </a:r>
                      <a:endParaRPr lang="en-US"/>
                    </a:p>
                  </a:txBody>
                  <a:tcPr/>
                </a:tc>
                <a:tc>
                  <a:txBody>
                    <a:bodyPr/>
                    <a:lstStyle/>
                    <a:p>
                      <a:pPr marL="285750" indent="-285750">
                        <a:spcAft>
                          <a:spcPts val="600"/>
                        </a:spcAft>
                        <a:buFont typeface="Arial" panose="020B0604020202020204" pitchFamily="34" charset="0"/>
                        <a:buChar char="•"/>
                      </a:pPr>
                      <a:r>
                        <a:rPr lang="en-US" sz="1600" kern="1200">
                          <a:solidFill>
                            <a:schemeClr val="dk1"/>
                          </a:solidFill>
                          <a:effectLst/>
                          <a:latin typeface="+mn-lt"/>
                          <a:ea typeface="+mn-ea"/>
                          <a:cs typeface="+mn-cs"/>
                        </a:rPr>
                        <a:t>Improves the safety, security, or efficiency of the movement of goods.</a:t>
                      </a:r>
                    </a:p>
                    <a:p>
                      <a:pPr marL="285750" indent="-285750">
                        <a:spcAft>
                          <a:spcPts val="600"/>
                        </a:spcAft>
                        <a:buFont typeface="Arial" panose="020B0604020202020204" pitchFamily="34" charset="0"/>
                        <a:buChar char="•"/>
                      </a:pPr>
                      <a:r>
                        <a:rPr lang="en-US" sz="1600" kern="1200">
                          <a:solidFill>
                            <a:schemeClr val="dk1"/>
                          </a:solidFill>
                          <a:effectLst/>
                          <a:latin typeface="+mn-lt"/>
                          <a:ea typeface="+mn-ea"/>
                          <a:cs typeface="+mn-cs"/>
                        </a:rPr>
                        <a:t>Reduces transportation costs and supply chain friction for domestic businesses, manufacturers, or agricultural producers.</a:t>
                      </a:r>
                    </a:p>
                    <a:p>
                      <a:pPr marL="285750" indent="-285750">
                        <a:spcAft>
                          <a:spcPts val="600"/>
                        </a:spcAft>
                        <a:buFont typeface="Arial" panose="020B0604020202020204" pitchFamily="34" charset="0"/>
                        <a:buChar char="•"/>
                      </a:pPr>
                      <a:r>
                        <a:rPr lang="en-US" sz="1600" kern="1200">
                          <a:solidFill>
                            <a:schemeClr val="dk1"/>
                          </a:solidFill>
                          <a:effectLst/>
                          <a:latin typeface="+mn-lt"/>
                          <a:ea typeface="+mn-ea"/>
                          <a:cs typeface="+mn-cs"/>
                        </a:rPr>
                        <a:t>Facilitates tourism opportunities.</a:t>
                      </a:r>
                    </a:p>
                    <a:p>
                      <a:pPr marL="285750" indent="-285750">
                        <a:spcAft>
                          <a:spcPts val="600"/>
                        </a:spcAft>
                        <a:buFont typeface="Arial" panose="020B0604020202020204" pitchFamily="34" charset="0"/>
                        <a:buChar char="•"/>
                      </a:pPr>
                      <a:r>
                        <a:rPr lang="en-US" sz="1600" kern="1200">
                          <a:solidFill>
                            <a:schemeClr val="dk1"/>
                          </a:solidFill>
                          <a:effectLst/>
                          <a:latin typeface="+mn-lt"/>
                          <a:ea typeface="+mn-ea"/>
                          <a:cs typeface="+mn-cs"/>
                        </a:rPr>
                        <a:t>Minimizes parking search times to increase freight efficiency.</a:t>
                      </a:r>
                      <a:endParaRPr lang="en-US" sz="1600"/>
                    </a:p>
                  </a:txBody>
                  <a:tcPr/>
                </a:tc>
                <a:tc>
                  <a:txBody>
                    <a:bodyPr/>
                    <a:lstStyle/>
                    <a:p>
                      <a:pPr marL="285750" indent="-285750">
                        <a:spcAft>
                          <a:spcPts val="600"/>
                        </a:spcAft>
                        <a:buFont typeface="Arial" panose="020B0604020202020204" pitchFamily="34" charset="0"/>
                        <a:buChar char="•"/>
                      </a:pPr>
                      <a:r>
                        <a:rPr lang="en-US" sz="1600" kern="1200">
                          <a:solidFill>
                            <a:schemeClr val="dk1"/>
                          </a:solidFill>
                          <a:effectLst/>
                          <a:latin typeface="+mn-lt"/>
                          <a:ea typeface="+mn-ea"/>
                          <a:cs typeface="+mn-cs"/>
                        </a:rPr>
                        <a:t>Improves roadways vital to national energy security, including highways that support movement of energy equipment, and advances the Nation’s domestic energy sector in accordance with Executive Order 14154 – Unleashing American Energy.</a:t>
                      </a:r>
                    </a:p>
                    <a:p>
                      <a:pPr marL="285750" indent="-285750">
                        <a:spcAft>
                          <a:spcPts val="600"/>
                        </a:spcAft>
                        <a:buFont typeface="Arial" panose="020B0604020202020204" pitchFamily="34" charset="0"/>
                        <a:buChar char="•"/>
                      </a:pPr>
                      <a:r>
                        <a:rPr lang="en-US" sz="1600" kern="1200">
                          <a:solidFill>
                            <a:schemeClr val="dk1"/>
                          </a:solidFill>
                          <a:effectLst/>
                          <a:latin typeface="+mn-lt"/>
                          <a:ea typeface="+mn-ea"/>
                          <a:cs typeface="+mn-cs"/>
                        </a:rPr>
                        <a:t>Revitalizes and restores domestic maritime industries in accordance with Executive Order 14269 – Restoring America’s Maritime Dominance.</a:t>
                      </a:r>
                    </a:p>
                    <a:p>
                      <a:pPr marL="285750" indent="-285750">
                        <a:spcAft>
                          <a:spcPts val="600"/>
                        </a:spcAft>
                        <a:buFont typeface="Arial" panose="020B0604020202020204" pitchFamily="34" charset="0"/>
                        <a:buChar char="•"/>
                      </a:pPr>
                      <a:r>
                        <a:rPr lang="en-US" sz="1600" kern="1200">
                          <a:solidFill>
                            <a:schemeClr val="dk1"/>
                          </a:solidFill>
                          <a:effectLst/>
                          <a:latin typeface="+mn-lt"/>
                          <a:ea typeface="+mn-ea"/>
                          <a:cs typeface="+mn-cs"/>
                        </a:rPr>
                        <a:t>Includes union participation or project labor agreements which promote cost-effectiveness and open competition.</a:t>
                      </a:r>
                    </a:p>
                    <a:p>
                      <a:pPr marL="285750" indent="-285750">
                        <a:spcAft>
                          <a:spcPts val="600"/>
                        </a:spcAft>
                        <a:buFont typeface="Arial" panose="020B0604020202020204" pitchFamily="34" charset="0"/>
                        <a:buChar char="•"/>
                      </a:pPr>
                      <a:r>
                        <a:rPr lang="en-US" sz="1600" kern="1200">
                          <a:solidFill>
                            <a:schemeClr val="dk1"/>
                          </a:solidFill>
                          <a:effectLst/>
                          <a:latin typeface="+mn-lt"/>
                          <a:ea typeface="+mn-ea"/>
                          <a:cs typeface="+mn-cs"/>
                        </a:rPr>
                        <a:t>Improves eligible land-side surface transportation access to a major air cargo hub or licensed commercial spaceport.</a:t>
                      </a:r>
                    </a:p>
                    <a:p>
                      <a:pPr marL="285750" indent="-285750">
                        <a:spcAft>
                          <a:spcPts val="600"/>
                        </a:spcAft>
                        <a:buFont typeface="Arial" panose="020B0604020202020204" pitchFamily="34" charset="0"/>
                        <a:buChar char="•"/>
                      </a:pPr>
                      <a:r>
                        <a:rPr lang="en-US" sz="1600" kern="1200">
                          <a:solidFill>
                            <a:schemeClr val="dk1"/>
                          </a:solidFill>
                          <a:effectLst/>
                          <a:latin typeface="+mn-lt"/>
                          <a:ea typeface="+mn-ea"/>
                          <a:cs typeface="+mn-cs"/>
                        </a:rPr>
                        <a:t>Improves access to national security and defense facilities or facilitates movement of military cargo or personnel.</a:t>
                      </a:r>
                    </a:p>
                  </a:txBody>
                  <a:tcPr/>
                </a:tc>
                <a:extLst>
                  <a:ext uri="{0D108BD9-81ED-4DB2-BD59-A6C34878D82A}">
                    <a16:rowId xmlns:a16="http://schemas.microsoft.com/office/drawing/2014/main" val="141575077"/>
                  </a:ext>
                </a:extLst>
              </a:tr>
            </a:tbl>
          </a:graphicData>
        </a:graphic>
      </p:graphicFrame>
    </p:spTree>
    <p:extLst>
      <p:ext uri="{BB962C8B-B14F-4D97-AF65-F5344CB8AC3E}">
        <p14:creationId xmlns:p14="http://schemas.microsoft.com/office/powerpoint/2010/main" val="666357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3E3692-EE16-7029-B22E-440CED539666}"/>
              </a:ext>
            </a:extLst>
          </p:cNvPr>
          <p:cNvSpPr>
            <a:spLocks noGrp="1"/>
          </p:cNvSpPr>
          <p:nvPr>
            <p:ph type="sldNum" sz="quarter" idx="12"/>
          </p:nvPr>
        </p:nvSpPr>
        <p:spPr/>
        <p:txBody>
          <a:bodyPr/>
          <a:lstStyle/>
          <a:p>
            <a:fld id="{8E5FBD1D-22DC-411D-A238-C2C1177F8A2C}" type="slidenum">
              <a:rPr lang="en-US" smtClean="0"/>
              <a:t>27</a:t>
            </a:fld>
            <a:endParaRPr lang="en-US"/>
          </a:p>
        </p:txBody>
      </p:sp>
      <p:sp>
        <p:nvSpPr>
          <p:cNvPr id="5" name="Title 1">
            <a:extLst>
              <a:ext uri="{FF2B5EF4-FFF2-40B4-BE49-F238E27FC236}">
                <a16:creationId xmlns:a16="http://schemas.microsoft.com/office/drawing/2014/main" id="{3DEDBFEF-A861-30DD-BFE0-E627A325FB4F}"/>
              </a:ext>
            </a:extLst>
          </p:cNvPr>
          <p:cNvSpPr txBox="1">
            <a:spLocks/>
          </p:cNvSpPr>
          <p:nvPr/>
        </p:nvSpPr>
        <p:spPr>
          <a:xfrm>
            <a:off x="767443" y="536561"/>
            <a:ext cx="9576092" cy="451761"/>
          </a:xfrm>
          <a:prstGeom prst="rect">
            <a:avLst/>
          </a:prstGeom>
        </p:spPr>
        <p:txBody>
          <a:bodyPr vert="horz" lIns="0" tIns="0" rIns="0" bIns="0" rtlCol="0" anchor="ctr">
            <a:noAutofit/>
          </a:bodyPr>
          <a:lstStyle>
            <a:lvl1pPr algn="l" defTabSz="914377" rtl="0" eaLnBrk="1" latinLnBrk="0" hangingPunct="1">
              <a:lnSpc>
                <a:spcPct val="90000"/>
              </a:lnSpc>
              <a:spcBef>
                <a:spcPct val="0"/>
              </a:spcBef>
              <a:buNone/>
              <a:defRPr sz="3200" b="1" kern="1200" spc="-151">
                <a:solidFill>
                  <a:schemeClr val="accent1"/>
                </a:solidFill>
                <a:latin typeface="+mj-lt"/>
                <a:ea typeface="+mj-ea"/>
                <a:cs typeface="+mj-cs"/>
              </a:defRPr>
            </a:lvl1pPr>
          </a:lstStyle>
          <a:p>
            <a:r>
              <a:rPr lang="en-US" sz="2800"/>
              <a:t>Project Outcome: Economic Competitiveness and Opportunity (2/2)</a:t>
            </a:r>
          </a:p>
        </p:txBody>
      </p:sp>
      <p:graphicFrame>
        <p:nvGraphicFramePr>
          <p:cNvPr id="6" name="Content Placeholder 6">
            <a:extLst>
              <a:ext uri="{FF2B5EF4-FFF2-40B4-BE49-F238E27FC236}">
                <a16:creationId xmlns:a16="http://schemas.microsoft.com/office/drawing/2014/main" id="{F7DCD005-2D36-3768-B2CC-82C38B21218F}"/>
              </a:ext>
            </a:extLst>
          </p:cNvPr>
          <p:cNvGraphicFramePr>
            <a:graphicFrameLocks/>
          </p:cNvGraphicFramePr>
          <p:nvPr>
            <p:extLst>
              <p:ext uri="{D42A27DB-BD31-4B8C-83A1-F6EECF244321}">
                <p14:modId xmlns:p14="http://schemas.microsoft.com/office/powerpoint/2010/main" val="3683919072"/>
              </p:ext>
            </p:extLst>
          </p:nvPr>
        </p:nvGraphicFramePr>
        <p:xfrm>
          <a:off x="767444" y="1116190"/>
          <a:ext cx="10726466" cy="5205249"/>
        </p:xfrm>
        <a:graphic>
          <a:graphicData uri="http://schemas.openxmlformats.org/drawingml/2006/table">
            <a:tbl>
              <a:tblPr firstRow="1" bandRow="1">
                <a:tableStyleId>{5C22544A-7EE6-4342-B048-85BDC9FD1C3A}</a:tableStyleId>
              </a:tblPr>
              <a:tblGrid>
                <a:gridCol w="2722442">
                  <a:extLst>
                    <a:ext uri="{9D8B030D-6E8A-4147-A177-3AD203B41FA5}">
                      <a16:colId xmlns:a16="http://schemas.microsoft.com/office/drawing/2014/main" val="2985735012"/>
                    </a:ext>
                  </a:extLst>
                </a:gridCol>
                <a:gridCol w="8004024">
                  <a:extLst>
                    <a:ext uri="{9D8B030D-6E8A-4147-A177-3AD203B41FA5}">
                      <a16:colId xmlns:a16="http://schemas.microsoft.com/office/drawing/2014/main" val="1083791167"/>
                    </a:ext>
                  </a:extLst>
                </a:gridCol>
              </a:tblGrid>
              <a:tr h="1422169">
                <a:tc>
                  <a:txBody>
                    <a:bodyPr/>
                    <a:lstStyle/>
                    <a:p>
                      <a:r>
                        <a:rPr lang="en-US"/>
                        <a:t>Criteria/Rating</a:t>
                      </a:r>
                    </a:p>
                  </a:txBody>
                  <a:tcPr/>
                </a:tc>
                <a:tc>
                  <a:txBody>
                    <a:bodyPr/>
                    <a:lstStyle/>
                    <a:p>
                      <a:r>
                        <a:rPr lang="en-US" sz="1800" b="1" kern="1200">
                          <a:solidFill>
                            <a:schemeClr val="lt1"/>
                          </a:solidFill>
                          <a:effectLst/>
                          <a:latin typeface="+mn-lt"/>
                          <a:ea typeface="+mn-ea"/>
                          <a:cs typeface="+mn-cs"/>
                        </a:rPr>
                        <a:t>3- The outcome area is a primary purpose of the project AND the project results in clear and direct data-driven benefits matching one or more of the descriptions in the “3” column of the rubric below.</a:t>
                      </a:r>
                      <a:endParaRPr lang="en-US"/>
                    </a:p>
                  </a:txBody>
                  <a:tcPr/>
                </a:tc>
                <a:extLst>
                  <a:ext uri="{0D108BD9-81ED-4DB2-BD59-A6C34878D82A}">
                    <a16:rowId xmlns:a16="http://schemas.microsoft.com/office/drawing/2014/main" val="4217493049"/>
                  </a:ext>
                </a:extLst>
              </a:tr>
              <a:tr h="3783080">
                <a:tc>
                  <a:txBody>
                    <a:bodyPr/>
                    <a:lstStyle/>
                    <a:p>
                      <a:r>
                        <a:rPr lang="en-US" sz="1800" b="1" kern="1200">
                          <a:solidFill>
                            <a:schemeClr val="dk1"/>
                          </a:solidFill>
                          <a:effectLst/>
                          <a:latin typeface="+mn-lt"/>
                          <a:ea typeface="+mn-ea"/>
                          <a:cs typeface="+mn-cs"/>
                        </a:rPr>
                        <a:t>Economic Competitiveness and Opportunity</a:t>
                      </a:r>
                      <a:endParaRPr lang="en-US"/>
                    </a:p>
                  </a:txBody>
                  <a:tcPr/>
                </a:tc>
                <a:tc>
                  <a:txBody>
                    <a:bodyPr/>
                    <a:lstStyle/>
                    <a:p>
                      <a:pPr marL="285750" indent="-285750">
                        <a:spcAft>
                          <a:spcPts val="600"/>
                        </a:spcAft>
                        <a:buFont typeface="Arial" panose="020B0604020202020204" pitchFamily="34" charset="0"/>
                        <a:buChar char="•"/>
                      </a:pPr>
                      <a:r>
                        <a:rPr lang="en-US" sz="1600" kern="1200">
                          <a:solidFill>
                            <a:schemeClr val="dk1"/>
                          </a:solidFill>
                          <a:effectLst/>
                          <a:latin typeface="+mn-lt"/>
                          <a:ea typeface="+mn-ea"/>
                          <a:cs typeface="+mn-cs"/>
                        </a:rPr>
                        <a:t>Increases efficient use of available driver Hours of Service (HOS) time by expanding commercial motor vehicle (CMV) parking in strategic locations where there is a high-demand for truck parking due to freight operational patterns, such as on high volume national freight corridors or near major freight generators.</a:t>
                      </a:r>
                    </a:p>
                    <a:p>
                      <a:pPr marL="285750" indent="-285750">
                        <a:spcAft>
                          <a:spcPts val="600"/>
                        </a:spcAft>
                        <a:buFont typeface="Arial" panose="020B0604020202020204" pitchFamily="34" charset="0"/>
                        <a:buChar char="•"/>
                      </a:pPr>
                      <a:r>
                        <a:rPr lang="en-US" sz="1600" kern="1200">
                          <a:solidFill>
                            <a:schemeClr val="dk1"/>
                          </a:solidFill>
                          <a:effectLst/>
                          <a:latin typeface="+mn-lt"/>
                          <a:ea typeface="+mn-ea"/>
                          <a:cs typeface="+mn-cs"/>
                        </a:rPr>
                        <a:t>Promotes or reshores industries of national interest, including critical minerals, steel, the defense industrial base, and pharmaceutical manufacturing.</a:t>
                      </a:r>
                    </a:p>
                    <a:p>
                      <a:pPr marL="285750" indent="-285750">
                        <a:spcAft>
                          <a:spcPts val="600"/>
                        </a:spcAft>
                        <a:buFont typeface="Arial" panose="020B0604020202020204" pitchFamily="34" charset="0"/>
                        <a:buChar char="•"/>
                      </a:pPr>
                      <a:r>
                        <a:rPr lang="en-US" sz="1600" kern="1200">
                          <a:solidFill>
                            <a:schemeClr val="dk1"/>
                          </a:solidFill>
                          <a:effectLst/>
                          <a:latin typeface="+mn-lt"/>
                          <a:ea typeface="+mn-ea"/>
                          <a:cs typeface="+mn-cs"/>
                        </a:rPr>
                        <a:t> Addresses a freight bottleneck, as identified in the National Freight Strategic Plan, a State Freight Plan, or as measured by relevant freight industry associations (ATRI, e.g.);</a:t>
                      </a:r>
                    </a:p>
                    <a:p>
                      <a:pPr marL="285750" indent="-285750">
                        <a:spcAft>
                          <a:spcPts val="600"/>
                        </a:spcAft>
                        <a:buFont typeface="Arial" panose="020B0604020202020204" pitchFamily="34" charset="0"/>
                        <a:buChar char="•"/>
                      </a:pPr>
                      <a:r>
                        <a:rPr lang="en-US" sz="1600" kern="1200">
                          <a:solidFill>
                            <a:schemeClr val="dk1"/>
                          </a:solidFill>
                          <a:effectLst/>
                          <a:latin typeface="+mn-lt"/>
                          <a:ea typeface="+mn-ea"/>
                          <a:cs typeface="+mn-cs"/>
                        </a:rPr>
                        <a:t>Supports the growth and expansion of American exports.</a:t>
                      </a:r>
                    </a:p>
                    <a:p>
                      <a:pPr marL="285750" indent="-285750">
                        <a:spcAft>
                          <a:spcPts val="600"/>
                        </a:spcAft>
                        <a:buFont typeface="Arial" panose="020B0604020202020204" pitchFamily="34" charset="0"/>
                        <a:buChar char="•"/>
                      </a:pPr>
                      <a:r>
                        <a:rPr lang="en-US" sz="1600" kern="1200">
                          <a:solidFill>
                            <a:schemeClr val="dk1"/>
                          </a:solidFill>
                          <a:effectLst/>
                          <a:latin typeface="+mn-lt"/>
                          <a:ea typeface="+mn-ea"/>
                          <a:cs typeface="+mn-cs"/>
                        </a:rPr>
                        <a:t>Measurably increases the volume, value, or economic throughput of goods moving through a major national freight corridor or port facility.</a:t>
                      </a:r>
                    </a:p>
                  </a:txBody>
                  <a:tcPr/>
                </a:tc>
                <a:extLst>
                  <a:ext uri="{0D108BD9-81ED-4DB2-BD59-A6C34878D82A}">
                    <a16:rowId xmlns:a16="http://schemas.microsoft.com/office/drawing/2014/main" val="141575077"/>
                  </a:ext>
                </a:extLst>
              </a:tr>
            </a:tbl>
          </a:graphicData>
        </a:graphic>
      </p:graphicFrame>
    </p:spTree>
    <p:extLst>
      <p:ext uri="{BB962C8B-B14F-4D97-AF65-F5344CB8AC3E}">
        <p14:creationId xmlns:p14="http://schemas.microsoft.com/office/powerpoint/2010/main" val="1603956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443" y="659625"/>
            <a:ext cx="9029700" cy="295064"/>
          </a:xfrm>
        </p:spPr>
        <p:txBody>
          <a:bodyPr>
            <a:noAutofit/>
          </a:bodyPr>
          <a:lstStyle/>
          <a:p>
            <a:r>
              <a:rPr lang="en-US"/>
              <a:t>Project Outcome: State of Good Repair</a:t>
            </a:r>
          </a:p>
        </p:txBody>
      </p:sp>
      <p:sp>
        <p:nvSpPr>
          <p:cNvPr id="5" name="Slide Number Placeholder 4"/>
          <p:cNvSpPr>
            <a:spLocks noGrp="1"/>
          </p:cNvSpPr>
          <p:nvPr>
            <p:ph type="sldNum" sz="quarter" idx="12"/>
          </p:nvPr>
        </p:nvSpPr>
        <p:spPr/>
        <p:txBody>
          <a:bodyPr/>
          <a:lstStyle/>
          <a:p>
            <a:fld id="{8E5FBD1D-22DC-411D-A238-C2C1177F8A2C}" type="slidenum">
              <a:rPr lang="en-US" smtClean="0"/>
              <a:t>28</a:t>
            </a:fld>
            <a:endParaRPr lang="en-US"/>
          </a:p>
        </p:txBody>
      </p:sp>
      <p:graphicFrame>
        <p:nvGraphicFramePr>
          <p:cNvPr id="7" name="Content Placeholder 6">
            <a:extLst>
              <a:ext uri="{FF2B5EF4-FFF2-40B4-BE49-F238E27FC236}">
                <a16:creationId xmlns:a16="http://schemas.microsoft.com/office/drawing/2014/main" id="{DFBB3DA1-E047-30F0-ED47-612BACFBF091}"/>
              </a:ext>
            </a:extLst>
          </p:cNvPr>
          <p:cNvGraphicFramePr>
            <a:graphicFrameLocks noGrp="1"/>
          </p:cNvGraphicFramePr>
          <p:nvPr>
            <p:ph idx="1"/>
            <p:extLst>
              <p:ext uri="{D42A27DB-BD31-4B8C-83A1-F6EECF244321}">
                <p14:modId xmlns:p14="http://schemas.microsoft.com/office/powerpoint/2010/main" val="916668611"/>
              </p:ext>
            </p:extLst>
          </p:nvPr>
        </p:nvGraphicFramePr>
        <p:xfrm>
          <a:off x="570271" y="1098346"/>
          <a:ext cx="11189729" cy="5420442"/>
        </p:xfrm>
        <a:graphic>
          <a:graphicData uri="http://schemas.openxmlformats.org/drawingml/2006/table">
            <a:tbl>
              <a:tblPr firstRow="1" bandRow="1">
                <a:tableStyleId>{5C22544A-7EE6-4342-B048-85BDC9FD1C3A}</a:tableStyleId>
              </a:tblPr>
              <a:tblGrid>
                <a:gridCol w="1888735">
                  <a:extLst>
                    <a:ext uri="{9D8B030D-6E8A-4147-A177-3AD203B41FA5}">
                      <a16:colId xmlns:a16="http://schemas.microsoft.com/office/drawing/2014/main" val="4172051498"/>
                    </a:ext>
                  </a:extLst>
                </a:gridCol>
                <a:gridCol w="3734699">
                  <a:extLst>
                    <a:ext uri="{9D8B030D-6E8A-4147-A177-3AD203B41FA5}">
                      <a16:colId xmlns:a16="http://schemas.microsoft.com/office/drawing/2014/main" val="2170772759"/>
                    </a:ext>
                  </a:extLst>
                </a:gridCol>
                <a:gridCol w="5566295">
                  <a:extLst>
                    <a:ext uri="{9D8B030D-6E8A-4147-A177-3AD203B41FA5}">
                      <a16:colId xmlns:a16="http://schemas.microsoft.com/office/drawing/2014/main" val="142789828"/>
                    </a:ext>
                  </a:extLst>
                </a:gridCol>
              </a:tblGrid>
              <a:tr h="1770892">
                <a:tc>
                  <a:txBody>
                    <a:bodyPr/>
                    <a:lstStyle/>
                    <a:p>
                      <a:pPr marL="0" marR="0" algn="l" defTabSz="914377" rtl="0" eaLnBrk="1" latinLnBrk="0" hangingPunct="1">
                        <a:buNone/>
                      </a:pPr>
                      <a:r>
                        <a:rPr lang="en-US" sz="1800" b="1" kern="1200">
                          <a:solidFill>
                            <a:schemeClr val="lt1"/>
                          </a:solidFill>
                          <a:effectLst/>
                          <a:latin typeface="+mn-lt"/>
                          <a:ea typeface="+mn-ea"/>
                          <a:cs typeface="+mn-cs"/>
                        </a:rPr>
                        <a:t>Criteria/ Rating</a:t>
                      </a:r>
                    </a:p>
                  </a:txBody>
                  <a:tcPr/>
                </a:tc>
                <a:tc>
                  <a:txBody>
                    <a:bodyPr/>
                    <a:lstStyle/>
                    <a:p>
                      <a:pPr marL="0" marR="0" algn="l">
                        <a:buNone/>
                      </a:pPr>
                      <a:r>
                        <a:rPr lang="en-US" sz="1800" b="1" kern="1200">
                          <a:solidFill>
                            <a:schemeClr val="lt1"/>
                          </a:solidFill>
                          <a:effectLst/>
                          <a:latin typeface="+mn-lt"/>
                          <a:ea typeface="+mn-ea"/>
                          <a:cs typeface="+mn-cs"/>
                        </a:rPr>
                        <a:t>2- The project results in benefits to the outcome area matching one or more of the descriptions below, BUT it is not a primary project purpose OR the project does not otherwise meet the description of a “3” rating.</a:t>
                      </a:r>
                    </a:p>
                  </a:txBody>
                  <a:tcPr/>
                </a:tc>
                <a:tc>
                  <a:txBody>
                    <a:bodyPr/>
                    <a:lstStyle/>
                    <a:p>
                      <a:pPr marL="0" marR="0" algn="l" defTabSz="914377" rtl="0" eaLnBrk="1" latinLnBrk="0" hangingPunct="1">
                        <a:lnSpc>
                          <a:spcPct val="100000"/>
                        </a:lnSpc>
                        <a:buNone/>
                      </a:pPr>
                      <a:r>
                        <a:rPr lang="en-US" sz="1800" b="1" kern="1200">
                          <a:solidFill>
                            <a:schemeClr val="lt1"/>
                          </a:solidFill>
                          <a:effectLst/>
                          <a:latin typeface="+mn-lt"/>
                          <a:ea typeface="+mn-ea"/>
                          <a:cs typeface="+mn-cs"/>
                        </a:rPr>
                        <a:t>3-The outcome area is a primary purpose of the project AND the project results in clear and direct data-driven benefits matching one or more of the descriptions in the “3” column of the rubric below.</a:t>
                      </a:r>
                    </a:p>
                  </a:txBody>
                  <a:tcPr/>
                </a:tc>
                <a:extLst>
                  <a:ext uri="{0D108BD9-81ED-4DB2-BD59-A6C34878D82A}">
                    <a16:rowId xmlns:a16="http://schemas.microsoft.com/office/drawing/2014/main" val="3771063673"/>
                  </a:ext>
                </a:extLst>
              </a:tr>
              <a:tr h="3649550">
                <a:tc>
                  <a:txBody>
                    <a:bodyPr/>
                    <a:lstStyle/>
                    <a:p>
                      <a:pPr marL="0" marR="0" algn="l" defTabSz="914377" rtl="0" eaLnBrk="1" latinLnBrk="0" hangingPunct="1">
                        <a:buNone/>
                      </a:pPr>
                      <a:r>
                        <a:rPr lang="en-US" sz="1800" b="1" kern="1200">
                          <a:solidFill>
                            <a:schemeClr val="dk1"/>
                          </a:solidFill>
                          <a:effectLst/>
                          <a:latin typeface="+mn-lt"/>
                          <a:ea typeface="+mn-ea"/>
                          <a:cs typeface="+mn-cs"/>
                        </a:rPr>
                        <a:t>State of Good Repair</a:t>
                      </a:r>
                    </a:p>
                  </a:txBody>
                  <a:tcPr marL="68580" marR="68580" marT="0" marB="0"/>
                </a:tc>
                <a:tc>
                  <a:txBody>
                    <a:bodyPr/>
                    <a:lstStyle/>
                    <a:p>
                      <a:pPr marL="285750" marR="0" lvl="0" indent="-285750" algn="l" defTabSz="914377" rtl="0" eaLnBrk="1" latinLnBrk="0" hangingPunct="1">
                        <a:spcAft>
                          <a:spcPts val="600"/>
                        </a:spcAft>
                        <a:buSzPts val="1200"/>
                        <a:buFont typeface="Arial" panose="020B0604020202020204" pitchFamily="34" charset="0"/>
                        <a:buChar char="•"/>
                        <a:tabLst>
                          <a:tab pos="94615" algn="l"/>
                        </a:tabLst>
                      </a:pPr>
                      <a:r>
                        <a:rPr lang="en-US" sz="1600" b="0" kern="1200">
                          <a:solidFill>
                            <a:schemeClr val="dk1"/>
                          </a:solidFill>
                          <a:effectLst/>
                          <a:latin typeface="+mn-lt"/>
                          <a:ea typeface="+mn-ea"/>
                          <a:cs typeface="+mn-cs"/>
                        </a:rPr>
                        <a:t>Restores existing core infrastructure or a commercial motor vehicle (CMV) parking facility at the end of its useful life to a state of good repair.</a:t>
                      </a:r>
                    </a:p>
                    <a:p>
                      <a:pPr marL="285750" marR="0" lvl="0" indent="-285750" algn="l" defTabSz="914377" rtl="0" eaLnBrk="1" latinLnBrk="0" hangingPunct="1">
                        <a:spcAft>
                          <a:spcPts val="600"/>
                        </a:spcAft>
                        <a:buSzPts val="1200"/>
                        <a:buFont typeface="Arial" panose="020B0604020202020204" pitchFamily="34" charset="0"/>
                        <a:buChar char="•"/>
                        <a:tabLst>
                          <a:tab pos="48895" algn="l"/>
                          <a:tab pos="106045" algn="l"/>
                        </a:tabLst>
                      </a:pPr>
                      <a:r>
                        <a:rPr lang="en-US" sz="1600" b="0" kern="1200">
                          <a:solidFill>
                            <a:schemeClr val="dk1"/>
                          </a:solidFill>
                          <a:effectLst/>
                          <a:latin typeface="+mn-lt"/>
                          <a:ea typeface="+mn-ea"/>
                          <a:cs typeface="+mn-cs"/>
                        </a:rPr>
                        <a:t>Creates new infrastructure in remote communities that will be maintained in a state of good repair.</a:t>
                      </a:r>
                    </a:p>
                  </a:txBody>
                  <a:tcPr marL="68580" marR="68580" marT="0" marB="0"/>
                </a:tc>
                <a:tc>
                  <a:txBody>
                    <a:bodyPr/>
                    <a:lstStyle/>
                    <a:p>
                      <a:pPr marL="285750" marR="0" lvl="0" indent="-285750" algn="l" defTabSz="914377" rtl="0" eaLnBrk="1" latinLnBrk="0" hangingPunct="1">
                        <a:spcBef>
                          <a:spcPts val="0"/>
                        </a:spcBef>
                        <a:spcAft>
                          <a:spcPts val="600"/>
                        </a:spcAft>
                        <a:buSzPts val="1200"/>
                        <a:buFont typeface="Arial" panose="020B0604020202020204" pitchFamily="34" charset="0"/>
                        <a:buChar char="•"/>
                        <a:tabLst>
                          <a:tab pos="130810" algn="l"/>
                        </a:tabLst>
                      </a:pPr>
                      <a:r>
                        <a:rPr lang="en-US" sz="1600" b="0" kern="1200">
                          <a:solidFill>
                            <a:schemeClr val="dk1"/>
                          </a:solidFill>
                          <a:effectLst/>
                          <a:latin typeface="+mn-lt"/>
                          <a:ea typeface="+mn-ea"/>
                          <a:cs typeface="+mn-cs"/>
                        </a:rPr>
                        <a:t>Restores and modernizes existing core infrastructure or a commercial motor vehicle (CMV) parking facility that will result in lower long-term maintenance costs.</a:t>
                      </a:r>
                    </a:p>
                    <a:p>
                      <a:pPr marL="285750" marR="0" lvl="0" indent="-285750" algn="l" defTabSz="914377" rtl="0" eaLnBrk="1" latinLnBrk="0" hangingPunct="1">
                        <a:spcBef>
                          <a:spcPts val="0"/>
                        </a:spcBef>
                        <a:spcAft>
                          <a:spcPts val="600"/>
                        </a:spcAft>
                        <a:buSzPts val="1200"/>
                        <a:buFont typeface="Arial" panose="020B0604020202020204" pitchFamily="34" charset="0"/>
                        <a:buChar char="•"/>
                        <a:tabLst>
                          <a:tab pos="130810" algn="l"/>
                        </a:tabLst>
                      </a:pPr>
                      <a:r>
                        <a:rPr lang="en-US" sz="1600" b="0" kern="1200">
                          <a:solidFill>
                            <a:schemeClr val="dk1"/>
                          </a:solidFill>
                          <a:effectLst/>
                          <a:latin typeface="+mn-lt"/>
                          <a:ea typeface="+mn-ea"/>
                          <a:cs typeface="+mn-cs"/>
                        </a:rPr>
                        <a:t>Addresses current and projected vulnerabilities that if left unaddressed will threaten future transportation network efficiency, mobility of goods or people, or economic growth.</a:t>
                      </a:r>
                    </a:p>
                    <a:p>
                      <a:pPr marL="285750" marR="0" lvl="0" indent="-285750" algn="l" defTabSz="914377" rtl="0" eaLnBrk="1" latinLnBrk="0" hangingPunct="1">
                        <a:spcBef>
                          <a:spcPts val="0"/>
                        </a:spcBef>
                        <a:spcAft>
                          <a:spcPts val="600"/>
                        </a:spcAft>
                        <a:buSzPts val="1200"/>
                        <a:buFont typeface="Arial" panose="020B0604020202020204" pitchFamily="34" charset="0"/>
                        <a:buChar char="•"/>
                        <a:tabLst>
                          <a:tab pos="130810" algn="l"/>
                        </a:tabLst>
                      </a:pPr>
                      <a:r>
                        <a:rPr lang="en-US" sz="1600" b="0" kern="1200">
                          <a:solidFill>
                            <a:schemeClr val="dk1"/>
                          </a:solidFill>
                          <a:effectLst/>
                          <a:latin typeface="+mn-lt"/>
                          <a:ea typeface="+mn-ea"/>
                          <a:cs typeface="+mn-cs"/>
                        </a:rPr>
                        <a:t>Prioritizes improvement of the condition and safety of existing transportation infrastructure, particularly infrastructure with high cost of failure, such as bridges with lengthy detours, including single points of failure identified in the National Freight Strategic Plan.</a:t>
                      </a:r>
                    </a:p>
                    <a:p>
                      <a:pPr marL="285750" marR="0" lvl="0" indent="-285750" algn="l" defTabSz="914377" rtl="0" eaLnBrk="1" latinLnBrk="0" hangingPunct="1">
                        <a:spcBef>
                          <a:spcPts val="0"/>
                        </a:spcBef>
                        <a:spcAft>
                          <a:spcPts val="600"/>
                        </a:spcAft>
                        <a:buSzPts val="1200"/>
                        <a:buFont typeface="Arial" panose="020B0604020202020204" pitchFamily="34" charset="0"/>
                        <a:buChar char="•"/>
                        <a:tabLst>
                          <a:tab pos="130810" algn="l"/>
                        </a:tabLst>
                      </a:pPr>
                      <a:r>
                        <a:rPr lang="en-US" sz="1600" b="0" kern="1200">
                          <a:solidFill>
                            <a:schemeClr val="dk1"/>
                          </a:solidFill>
                          <a:effectLst/>
                          <a:latin typeface="+mn-lt"/>
                          <a:ea typeface="+mn-ea"/>
                          <a:cs typeface="+mn-cs"/>
                        </a:rPr>
                        <a:t>Enhances freight resilience to natural hazards or disasters (e.g., high winds, heavy snowfall, flooding, rockslides, mudslides, wildfire, or steep grades).</a:t>
                      </a:r>
                    </a:p>
                  </a:txBody>
                  <a:tcPr marL="68580" marR="68580" marT="0" marB="0"/>
                </a:tc>
                <a:extLst>
                  <a:ext uri="{0D108BD9-81ED-4DB2-BD59-A6C34878D82A}">
                    <a16:rowId xmlns:a16="http://schemas.microsoft.com/office/drawing/2014/main" val="2242559785"/>
                  </a:ext>
                </a:extLst>
              </a:tr>
            </a:tbl>
          </a:graphicData>
        </a:graphic>
      </p:graphicFrame>
    </p:spTree>
    <p:extLst>
      <p:ext uri="{BB962C8B-B14F-4D97-AF65-F5344CB8AC3E}">
        <p14:creationId xmlns:p14="http://schemas.microsoft.com/office/powerpoint/2010/main" val="31938574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6CDBE-F464-F52F-F2F9-7AFDC37E56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E0266B-EE9F-E0B8-DCFC-5F14C3BCAA11}"/>
              </a:ext>
            </a:extLst>
          </p:cNvPr>
          <p:cNvSpPr>
            <a:spLocks noGrp="1"/>
          </p:cNvSpPr>
          <p:nvPr>
            <p:ph type="title"/>
          </p:nvPr>
        </p:nvSpPr>
        <p:spPr>
          <a:xfrm>
            <a:off x="767443" y="659625"/>
            <a:ext cx="9029700" cy="295064"/>
          </a:xfrm>
        </p:spPr>
        <p:txBody>
          <a:bodyPr>
            <a:noAutofit/>
          </a:bodyPr>
          <a:lstStyle/>
          <a:p>
            <a:r>
              <a:rPr lang="en-US"/>
              <a:t>Project Outcome: Innovation</a:t>
            </a:r>
          </a:p>
        </p:txBody>
      </p:sp>
      <p:sp>
        <p:nvSpPr>
          <p:cNvPr id="5" name="Slide Number Placeholder 4">
            <a:extLst>
              <a:ext uri="{FF2B5EF4-FFF2-40B4-BE49-F238E27FC236}">
                <a16:creationId xmlns:a16="http://schemas.microsoft.com/office/drawing/2014/main" id="{ADE6BECD-3A64-9DF9-43C7-1FDE288A2269}"/>
              </a:ext>
            </a:extLst>
          </p:cNvPr>
          <p:cNvSpPr>
            <a:spLocks noGrp="1"/>
          </p:cNvSpPr>
          <p:nvPr>
            <p:ph type="sldNum" sz="quarter" idx="12"/>
          </p:nvPr>
        </p:nvSpPr>
        <p:spPr/>
        <p:txBody>
          <a:bodyPr/>
          <a:lstStyle/>
          <a:p>
            <a:fld id="{8E5FBD1D-22DC-411D-A238-C2C1177F8A2C}" type="slidenum">
              <a:rPr lang="en-US" smtClean="0"/>
              <a:t>29</a:t>
            </a:fld>
            <a:endParaRPr lang="en-US"/>
          </a:p>
        </p:txBody>
      </p:sp>
      <p:graphicFrame>
        <p:nvGraphicFramePr>
          <p:cNvPr id="7" name="Content Placeholder 6">
            <a:extLst>
              <a:ext uri="{FF2B5EF4-FFF2-40B4-BE49-F238E27FC236}">
                <a16:creationId xmlns:a16="http://schemas.microsoft.com/office/drawing/2014/main" id="{3C7343CF-D933-6ACF-6B1E-4E36DA5B3EFE}"/>
              </a:ext>
            </a:extLst>
          </p:cNvPr>
          <p:cNvGraphicFramePr>
            <a:graphicFrameLocks noGrp="1"/>
          </p:cNvGraphicFramePr>
          <p:nvPr>
            <p:ph idx="1"/>
            <p:extLst>
              <p:ext uri="{D42A27DB-BD31-4B8C-83A1-F6EECF244321}">
                <p14:modId xmlns:p14="http://schemas.microsoft.com/office/powerpoint/2010/main" val="5156567"/>
              </p:ext>
            </p:extLst>
          </p:nvPr>
        </p:nvGraphicFramePr>
        <p:xfrm>
          <a:off x="570271" y="1098346"/>
          <a:ext cx="11189729" cy="5458972"/>
        </p:xfrm>
        <a:graphic>
          <a:graphicData uri="http://schemas.openxmlformats.org/drawingml/2006/table">
            <a:tbl>
              <a:tblPr firstRow="1" bandRow="1">
                <a:tableStyleId>{5C22544A-7EE6-4342-B048-85BDC9FD1C3A}</a:tableStyleId>
              </a:tblPr>
              <a:tblGrid>
                <a:gridCol w="1888735">
                  <a:extLst>
                    <a:ext uri="{9D8B030D-6E8A-4147-A177-3AD203B41FA5}">
                      <a16:colId xmlns:a16="http://schemas.microsoft.com/office/drawing/2014/main" val="4172051498"/>
                    </a:ext>
                  </a:extLst>
                </a:gridCol>
                <a:gridCol w="3734699">
                  <a:extLst>
                    <a:ext uri="{9D8B030D-6E8A-4147-A177-3AD203B41FA5}">
                      <a16:colId xmlns:a16="http://schemas.microsoft.com/office/drawing/2014/main" val="2170772759"/>
                    </a:ext>
                  </a:extLst>
                </a:gridCol>
                <a:gridCol w="5566295">
                  <a:extLst>
                    <a:ext uri="{9D8B030D-6E8A-4147-A177-3AD203B41FA5}">
                      <a16:colId xmlns:a16="http://schemas.microsoft.com/office/drawing/2014/main" val="142789828"/>
                    </a:ext>
                  </a:extLst>
                </a:gridCol>
              </a:tblGrid>
              <a:tr h="1770892">
                <a:tc>
                  <a:txBody>
                    <a:bodyPr/>
                    <a:lstStyle/>
                    <a:p>
                      <a:pPr marL="0" marR="0" algn="l" defTabSz="914377" rtl="0" eaLnBrk="1" latinLnBrk="0" hangingPunct="1">
                        <a:buNone/>
                      </a:pPr>
                      <a:r>
                        <a:rPr lang="en-US" sz="1800" b="1" kern="1200">
                          <a:solidFill>
                            <a:schemeClr val="lt1"/>
                          </a:solidFill>
                          <a:effectLst/>
                          <a:latin typeface="+mn-lt"/>
                          <a:ea typeface="+mn-ea"/>
                          <a:cs typeface="+mn-cs"/>
                        </a:rPr>
                        <a:t>Criteria/ Rating</a:t>
                      </a:r>
                    </a:p>
                  </a:txBody>
                  <a:tcPr/>
                </a:tc>
                <a:tc>
                  <a:txBody>
                    <a:bodyPr/>
                    <a:lstStyle/>
                    <a:p>
                      <a:pPr marL="0" marR="0" algn="l">
                        <a:buNone/>
                      </a:pPr>
                      <a:r>
                        <a:rPr lang="en-US" sz="1800" b="1" kern="1200">
                          <a:solidFill>
                            <a:schemeClr val="lt1"/>
                          </a:solidFill>
                          <a:effectLst/>
                          <a:latin typeface="+mn-lt"/>
                          <a:ea typeface="+mn-ea"/>
                          <a:cs typeface="+mn-cs"/>
                        </a:rPr>
                        <a:t>2- The project results in benefits to the outcome area matching one or more of the descriptions below, BUT it is not a primary project purpose OR the project does not otherwise meet the description of a “3” rating.</a:t>
                      </a:r>
                    </a:p>
                  </a:txBody>
                  <a:tcPr/>
                </a:tc>
                <a:tc>
                  <a:txBody>
                    <a:bodyPr/>
                    <a:lstStyle/>
                    <a:p>
                      <a:pPr marL="0" marR="0" algn="l" defTabSz="914377" rtl="0" eaLnBrk="1" latinLnBrk="0" hangingPunct="1">
                        <a:lnSpc>
                          <a:spcPct val="100000"/>
                        </a:lnSpc>
                        <a:buNone/>
                      </a:pPr>
                      <a:r>
                        <a:rPr lang="en-US" sz="1800" b="1" kern="1200">
                          <a:solidFill>
                            <a:schemeClr val="lt1"/>
                          </a:solidFill>
                          <a:effectLst/>
                          <a:latin typeface="+mn-lt"/>
                          <a:ea typeface="+mn-ea"/>
                          <a:cs typeface="+mn-cs"/>
                        </a:rPr>
                        <a:t>3-The outcome area is a primary purpose of the project AND the project results in clear and direct data-driven benefits matching one or more of the descriptions in the “3” column of the rubric below.</a:t>
                      </a:r>
                    </a:p>
                  </a:txBody>
                  <a:tcPr/>
                </a:tc>
                <a:extLst>
                  <a:ext uri="{0D108BD9-81ED-4DB2-BD59-A6C34878D82A}">
                    <a16:rowId xmlns:a16="http://schemas.microsoft.com/office/drawing/2014/main" val="3771063673"/>
                  </a:ext>
                </a:extLst>
              </a:tr>
              <a:tr h="3649550">
                <a:tc>
                  <a:txBody>
                    <a:bodyPr/>
                    <a:lstStyle/>
                    <a:p>
                      <a:pPr marL="0" marR="0" algn="l" defTabSz="914377" rtl="0" eaLnBrk="1" latinLnBrk="0" hangingPunct="1">
                        <a:buNone/>
                      </a:pPr>
                      <a:r>
                        <a:rPr lang="en-US" sz="1800" b="1" kern="1200">
                          <a:solidFill>
                            <a:schemeClr val="dk1"/>
                          </a:solidFill>
                          <a:effectLst/>
                          <a:latin typeface="+mn-lt"/>
                          <a:ea typeface="+mn-ea"/>
                          <a:cs typeface="+mn-cs"/>
                        </a:rPr>
                        <a:t>Innovation</a:t>
                      </a:r>
                    </a:p>
                  </a:txBody>
                  <a:tcPr marL="68580" marR="68580" marT="0" marB="0"/>
                </a:tc>
                <a:tc>
                  <a:txBody>
                    <a:bodyPr/>
                    <a:lstStyle/>
                    <a:p>
                      <a:pPr marL="285750" marR="0" lvl="0" indent="-285750" algn="l" defTabSz="914377" rtl="0" eaLnBrk="1" latinLnBrk="0" hangingPunct="1">
                        <a:spcAft>
                          <a:spcPts val="600"/>
                        </a:spcAft>
                        <a:buSzPts val="1200"/>
                        <a:buFont typeface="Arial" panose="020B0604020202020204" pitchFamily="34" charset="0"/>
                        <a:buChar char="•"/>
                        <a:tabLst>
                          <a:tab pos="94615" algn="l"/>
                        </a:tabLst>
                      </a:pPr>
                      <a:r>
                        <a:rPr lang="en-US" sz="1500" b="0" kern="1200">
                          <a:solidFill>
                            <a:schemeClr val="dk1"/>
                          </a:solidFill>
                          <a:effectLst/>
                          <a:latin typeface="+mn-lt"/>
                          <a:ea typeface="+mn-ea"/>
                          <a:cs typeface="+mn-cs"/>
                        </a:rPr>
                        <a:t>Deploys technologies, project delivery, or financing methods that are new or innovative to the applicant or community.</a:t>
                      </a:r>
                    </a:p>
                  </a:txBody>
                  <a:tcPr marL="68580" marR="68580" marT="0" marB="0"/>
                </a:tc>
                <a:tc>
                  <a:txBody>
                    <a:bodyPr/>
                    <a:lstStyle/>
                    <a:p>
                      <a:pPr marL="0" marR="0" lvl="0" indent="0" algn="l" defTabSz="914377" rtl="0" eaLnBrk="1" fontAlgn="auto" latinLnBrk="0" hangingPunct="1">
                        <a:lnSpc>
                          <a:spcPct val="100000"/>
                        </a:lnSpc>
                        <a:spcBef>
                          <a:spcPts val="0"/>
                        </a:spcBef>
                        <a:spcAft>
                          <a:spcPts val="600"/>
                        </a:spcAft>
                        <a:buClrTx/>
                        <a:buSzPts val="1200"/>
                        <a:buFont typeface="Arial" panose="020B0604020202020204" pitchFamily="34" charset="0"/>
                        <a:buNone/>
                        <a:tabLst>
                          <a:tab pos="130810" algn="l"/>
                        </a:tabLst>
                        <a:defRPr/>
                      </a:pPr>
                      <a:r>
                        <a:rPr lang="en-US" sz="1600" i="0"/>
                        <a:t>Innovative Technology</a:t>
                      </a:r>
                    </a:p>
                    <a:p>
                      <a:pPr marL="285750" marR="0" lvl="0" indent="-285750" algn="l" defTabSz="914377" rtl="0" eaLnBrk="1" latinLnBrk="0" hangingPunct="1">
                        <a:spcBef>
                          <a:spcPts val="0"/>
                        </a:spcBef>
                        <a:spcAft>
                          <a:spcPts val="600"/>
                        </a:spcAft>
                        <a:buSzPts val="1200"/>
                        <a:buFont typeface="Arial" panose="020B0604020202020204" pitchFamily="34" charset="0"/>
                        <a:buChar char="•"/>
                        <a:tabLst>
                          <a:tab pos="130810" algn="l"/>
                        </a:tabLst>
                      </a:pPr>
                      <a:r>
                        <a:rPr lang="en-US" sz="1400" b="0" kern="1200">
                          <a:solidFill>
                            <a:schemeClr val="dk1"/>
                          </a:solidFill>
                          <a:effectLst/>
                          <a:latin typeface="+mn-lt"/>
                          <a:ea typeface="+mn-ea"/>
                          <a:cs typeface="+mn-cs"/>
                        </a:rPr>
                        <a:t>Deploys innovative technology to improve the safety or efficiency of freight movement.</a:t>
                      </a:r>
                    </a:p>
                    <a:p>
                      <a:pPr marL="285750" marR="0" lvl="0" indent="-285750" algn="l" defTabSz="914377" rtl="0" eaLnBrk="1" latinLnBrk="0" hangingPunct="1">
                        <a:spcBef>
                          <a:spcPts val="0"/>
                        </a:spcBef>
                        <a:spcAft>
                          <a:spcPts val="600"/>
                        </a:spcAft>
                        <a:buSzPts val="1200"/>
                        <a:buFont typeface="Arial" panose="020B0604020202020204" pitchFamily="34" charset="0"/>
                        <a:buChar char="•"/>
                        <a:tabLst>
                          <a:tab pos="130810" algn="l"/>
                        </a:tabLst>
                      </a:pPr>
                      <a:r>
                        <a:rPr lang="en-US" sz="1400" b="0" kern="1200">
                          <a:solidFill>
                            <a:schemeClr val="dk1"/>
                          </a:solidFill>
                          <a:effectLst/>
                          <a:latin typeface="+mn-lt"/>
                          <a:ea typeface="+mn-ea"/>
                          <a:cs typeface="+mn-cs"/>
                        </a:rPr>
                        <a:t>Enhances the environment for connected or automated vehicles to improve the detection and mitigation of safety risks.</a:t>
                      </a:r>
                    </a:p>
                    <a:p>
                      <a:pPr marL="285750" marR="0" lvl="0" indent="-285750" algn="l" defTabSz="914377" rtl="0" eaLnBrk="1" latinLnBrk="0" hangingPunct="1">
                        <a:spcBef>
                          <a:spcPts val="0"/>
                        </a:spcBef>
                        <a:spcAft>
                          <a:spcPts val="600"/>
                        </a:spcAft>
                        <a:buSzPts val="1200"/>
                        <a:buFont typeface="Arial" panose="020B0604020202020204" pitchFamily="34" charset="0"/>
                        <a:buChar char="•"/>
                        <a:tabLst>
                          <a:tab pos="130810" algn="l"/>
                        </a:tabLst>
                      </a:pPr>
                      <a:r>
                        <a:rPr lang="en-US" sz="1400" b="0" kern="1200">
                          <a:solidFill>
                            <a:schemeClr val="dk1"/>
                          </a:solidFill>
                          <a:effectLst/>
                          <a:latin typeface="+mn-lt"/>
                          <a:ea typeface="+mn-ea"/>
                          <a:cs typeface="+mn-cs"/>
                        </a:rPr>
                        <a:t>Uses sensors or small unmanned aerial vehicles to enhance infrastructure inspection and asset management processes.</a:t>
                      </a:r>
                    </a:p>
                    <a:p>
                      <a:pPr marL="285750" marR="0" lvl="0" indent="-285750" algn="l" defTabSz="914377" rtl="0" eaLnBrk="1" latinLnBrk="0" hangingPunct="1">
                        <a:spcBef>
                          <a:spcPts val="0"/>
                        </a:spcBef>
                        <a:spcAft>
                          <a:spcPts val="600"/>
                        </a:spcAft>
                        <a:buSzPts val="1200"/>
                        <a:buFont typeface="Arial" panose="020B0604020202020204" pitchFamily="34" charset="0"/>
                        <a:buChar char="•"/>
                        <a:tabLst>
                          <a:tab pos="130810" algn="l"/>
                        </a:tabLst>
                      </a:pPr>
                      <a:r>
                        <a:rPr lang="en-US" sz="1400" b="0" kern="1200">
                          <a:solidFill>
                            <a:schemeClr val="dk1"/>
                          </a:solidFill>
                          <a:effectLst/>
                          <a:latin typeface="+mn-lt"/>
                          <a:ea typeface="+mn-ea"/>
                          <a:cs typeface="+mn-cs"/>
                        </a:rPr>
                        <a:t>Uses sensors to monitor real-time conditions of pavement quality, signage, or other public infrastructure.</a:t>
                      </a:r>
                    </a:p>
                    <a:p>
                      <a:pPr marL="285750" marR="0" lvl="0" indent="-285750" algn="l" defTabSz="914377" rtl="0" eaLnBrk="1" latinLnBrk="0" hangingPunct="1">
                        <a:spcBef>
                          <a:spcPts val="0"/>
                        </a:spcBef>
                        <a:spcAft>
                          <a:spcPts val="600"/>
                        </a:spcAft>
                        <a:buSzPts val="1200"/>
                        <a:buFont typeface="Arial" panose="020B0604020202020204" pitchFamily="34" charset="0"/>
                        <a:buChar char="•"/>
                        <a:tabLst>
                          <a:tab pos="130810" algn="l"/>
                        </a:tabLst>
                      </a:pPr>
                      <a:r>
                        <a:rPr lang="en-US" sz="1400" b="0" kern="1200">
                          <a:solidFill>
                            <a:schemeClr val="dk1"/>
                          </a:solidFill>
                          <a:effectLst/>
                          <a:latin typeface="+mn-lt"/>
                          <a:ea typeface="+mn-ea"/>
                          <a:cs typeface="+mn-cs"/>
                        </a:rPr>
                        <a:t>Uses active grade crossing detection systems to enable responsive traffic management or uses detection systems on railroads to target and deter trespassing.</a:t>
                      </a:r>
                    </a:p>
                    <a:p>
                      <a:pPr marL="285750" marR="0" lvl="0" indent="-285750" algn="l" defTabSz="914377" rtl="0" eaLnBrk="1" latinLnBrk="0" hangingPunct="1">
                        <a:spcBef>
                          <a:spcPts val="0"/>
                        </a:spcBef>
                        <a:spcAft>
                          <a:spcPts val="600"/>
                        </a:spcAft>
                        <a:buSzPts val="1200"/>
                        <a:buFont typeface="Arial" panose="020B0604020202020204" pitchFamily="34" charset="0"/>
                        <a:buChar char="•"/>
                        <a:tabLst>
                          <a:tab pos="130810" algn="l"/>
                        </a:tabLst>
                      </a:pPr>
                      <a:r>
                        <a:rPr lang="en-US" sz="1400" b="0" kern="1200">
                          <a:solidFill>
                            <a:schemeClr val="dk1"/>
                          </a:solidFill>
                          <a:effectLst/>
                          <a:latin typeface="+mn-lt"/>
                          <a:ea typeface="+mn-ea"/>
                          <a:cs typeface="+mn-cs"/>
                        </a:rPr>
                        <a:t>Deploys technology to digitize curb management for freight usage, support more efficient freight operating practices, or help combat cargo theft through enhanced prevention and recovery.</a:t>
                      </a:r>
                    </a:p>
                  </a:txBody>
                  <a:tcPr marL="68580" marR="68580" marT="0" marB="0"/>
                </a:tc>
                <a:extLst>
                  <a:ext uri="{0D108BD9-81ED-4DB2-BD59-A6C34878D82A}">
                    <a16:rowId xmlns:a16="http://schemas.microsoft.com/office/drawing/2014/main" val="2242559785"/>
                  </a:ext>
                </a:extLst>
              </a:tr>
            </a:tbl>
          </a:graphicData>
        </a:graphic>
      </p:graphicFrame>
    </p:spTree>
    <p:extLst>
      <p:ext uri="{BB962C8B-B14F-4D97-AF65-F5344CB8AC3E}">
        <p14:creationId xmlns:p14="http://schemas.microsoft.com/office/powerpoint/2010/main" val="733348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C2F46D-44CB-22EE-BF6F-3D9A8B8825F9}"/>
              </a:ext>
            </a:extLst>
          </p:cNvPr>
          <p:cNvSpPr>
            <a:spLocks noGrp="1"/>
          </p:cNvSpPr>
          <p:nvPr>
            <p:ph type="body" sz="quarter" idx="32"/>
          </p:nvPr>
        </p:nvSpPr>
        <p:spPr/>
        <p:txBody>
          <a:bodyPr/>
          <a:lstStyle/>
          <a:p>
            <a:r>
              <a:rPr lang="en-US"/>
              <a:t>Nationally Significant Multimodal Freight and Highway Projects (INFRA) program.</a:t>
            </a:r>
          </a:p>
          <a:p>
            <a:endParaRPr lang="en-US"/>
          </a:p>
        </p:txBody>
      </p:sp>
      <p:sp>
        <p:nvSpPr>
          <p:cNvPr id="3" name="Content Placeholder 2">
            <a:extLst>
              <a:ext uri="{FF2B5EF4-FFF2-40B4-BE49-F238E27FC236}">
                <a16:creationId xmlns:a16="http://schemas.microsoft.com/office/drawing/2014/main" id="{A311FFAE-2B41-A1FF-1153-8D89A4D2B98D}"/>
              </a:ext>
            </a:extLst>
          </p:cNvPr>
          <p:cNvSpPr>
            <a:spLocks noGrp="1"/>
          </p:cNvSpPr>
          <p:nvPr>
            <p:ph idx="1"/>
          </p:nvPr>
        </p:nvSpPr>
        <p:spPr/>
        <p:txBody>
          <a:bodyPr/>
          <a:lstStyle/>
          <a:p>
            <a:pPr marL="266694" lvl="1" indent="0">
              <a:buNone/>
            </a:pPr>
            <a:r>
              <a:rPr lang="en-US" sz="3200" i="1"/>
              <a:t>The primary goal of the Nationally Significant Multimodal Freight and Highway Projects (INFRA) program is to fund surface transportation infrastructure projects of </a:t>
            </a:r>
            <a:r>
              <a:rPr lang="en-US" sz="3200" b="1" i="1"/>
              <a:t>national or regional significance that improve the safety, efficiency, and reliability of the movement of people and goods </a:t>
            </a:r>
            <a:r>
              <a:rPr lang="en-US" sz="3200" i="1"/>
              <a:t>in addition to expanding safe, accessible public parking for commercial motor vehicles.</a:t>
            </a:r>
          </a:p>
        </p:txBody>
      </p:sp>
      <p:sp>
        <p:nvSpPr>
          <p:cNvPr id="4" name="Slide Number Placeholder 3">
            <a:extLst>
              <a:ext uri="{FF2B5EF4-FFF2-40B4-BE49-F238E27FC236}">
                <a16:creationId xmlns:a16="http://schemas.microsoft.com/office/drawing/2014/main" id="{2786B52B-D921-B24D-24FC-93A686946737}"/>
              </a:ext>
            </a:extLst>
          </p:cNvPr>
          <p:cNvSpPr>
            <a:spLocks noGrp="1"/>
          </p:cNvSpPr>
          <p:nvPr>
            <p:ph type="sldNum" sz="quarter" idx="4"/>
          </p:nvPr>
        </p:nvSpPr>
        <p:spPr/>
        <p:txBody>
          <a:bodyPr/>
          <a:lstStyle/>
          <a:p>
            <a:fld id="{330EA680-D336-4FF7-8B7A-9848BB0A1C32}" type="slidenum">
              <a:rPr lang="en-US" smtClean="0"/>
              <a:t>3</a:t>
            </a:fld>
            <a:endParaRPr lang="en-US"/>
          </a:p>
        </p:txBody>
      </p:sp>
      <p:sp>
        <p:nvSpPr>
          <p:cNvPr id="5" name="Title 4">
            <a:extLst>
              <a:ext uri="{FF2B5EF4-FFF2-40B4-BE49-F238E27FC236}">
                <a16:creationId xmlns:a16="http://schemas.microsoft.com/office/drawing/2014/main" id="{15868159-2238-31E2-E82F-E2A8CDAAC106}"/>
              </a:ext>
            </a:extLst>
          </p:cNvPr>
          <p:cNvSpPr>
            <a:spLocks noGrp="1"/>
          </p:cNvSpPr>
          <p:nvPr>
            <p:ph type="title"/>
          </p:nvPr>
        </p:nvSpPr>
        <p:spPr/>
        <p:txBody>
          <a:bodyPr/>
          <a:lstStyle/>
          <a:p>
            <a:r>
              <a:rPr lang="en-US"/>
              <a:t>Program Overview</a:t>
            </a:r>
          </a:p>
        </p:txBody>
      </p:sp>
    </p:spTree>
    <p:extLst>
      <p:ext uri="{BB962C8B-B14F-4D97-AF65-F5344CB8AC3E}">
        <p14:creationId xmlns:p14="http://schemas.microsoft.com/office/powerpoint/2010/main" val="2184449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5312F-0C8F-7FC2-B33C-81FB780332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02ED2A-816F-594A-791C-6A1AC7F54A85}"/>
              </a:ext>
            </a:extLst>
          </p:cNvPr>
          <p:cNvSpPr>
            <a:spLocks noGrp="1"/>
          </p:cNvSpPr>
          <p:nvPr>
            <p:ph type="title"/>
          </p:nvPr>
        </p:nvSpPr>
        <p:spPr>
          <a:xfrm>
            <a:off x="767443" y="659625"/>
            <a:ext cx="9029700" cy="295064"/>
          </a:xfrm>
        </p:spPr>
        <p:txBody>
          <a:bodyPr>
            <a:noAutofit/>
          </a:bodyPr>
          <a:lstStyle/>
          <a:p>
            <a:r>
              <a:rPr lang="en-US"/>
              <a:t>Project Outcome: Innovation</a:t>
            </a:r>
          </a:p>
        </p:txBody>
      </p:sp>
      <p:sp>
        <p:nvSpPr>
          <p:cNvPr id="5" name="Slide Number Placeholder 4">
            <a:extLst>
              <a:ext uri="{FF2B5EF4-FFF2-40B4-BE49-F238E27FC236}">
                <a16:creationId xmlns:a16="http://schemas.microsoft.com/office/drawing/2014/main" id="{22CDC005-B6DD-1315-DD3C-F1C5DDC1DFB3}"/>
              </a:ext>
            </a:extLst>
          </p:cNvPr>
          <p:cNvSpPr>
            <a:spLocks noGrp="1"/>
          </p:cNvSpPr>
          <p:nvPr>
            <p:ph type="sldNum" sz="quarter" idx="12"/>
          </p:nvPr>
        </p:nvSpPr>
        <p:spPr/>
        <p:txBody>
          <a:bodyPr/>
          <a:lstStyle/>
          <a:p>
            <a:fld id="{8E5FBD1D-22DC-411D-A238-C2C1177F8A2C}" type="slidenum">
              <a:rPr lang="en-US" smtClean="0"/>
              <a:t>30</a:t>
            </a:fld>
            <a:endParaRPr lang="en-US"/>
          </a:p>
        </p:txBody>
      </p:sp>
      <p:graphicFrame>
        <p:nvGraphicFramePr>
          <p:cNvPr id="7" name="Content Placeholder 6">
            <a:extLst>
              <a:ext uri="{FF2B5EF4-FFF2-40B4-BE49-F238E27FC236}">
                <a16:creationId xmlns:a16="http://schemas.microsoft.com/office/drawing/2014/main" id="{2D92A2DB-7CE4-15E0-EA9F-61D95D739AE2}"/>
              </a:ext>
            </a:extLst>
          </p:cNvPr>
          <p:cNvGraphicFramePr>
            <a:graphicFrameLocks noGrp="1"/>
          </p:cNvGraphicFramePr>
          <p:nvPr>
            <p:ph idx="1"/>
            <p:extLst>
              <p:ext uri="{D42A27DB-BD31-4B8C-83A1-F6EECF244321}">
                <p14:modId xmlns:p14="http://schemas.microsoft.com/office/powerpoint/2010/main" val="696575593"/>
              </p:ext>
            </p:extLst>
          </p:nvPr>
        </p:nvGraphicFramePr>
        <p:xfrm>
          <a:off x="570271" y="1098346"/>
          <a:ext cx="11189729" cy="5420442"/>
        </p:xfrm>
        <a:graphic>
          <a:graphicData uri="http://schemas.openxmlformats.org/drawingml/2006/table">
            <a:tbl>
              <a:tblPr firstRow="1" bandRow="1">
                <a:tableStyleId>{5C22544A-7EE6-4342-B048-85BDC9FD1C3A}</a:tableStyleId>
              </a:tblPr>
              <a:tblGrid>
                <a:gridCol w="1888735">
                  <a:extLst>
                    <a:ext uri="{9D8B030D-6E8A-4147-A177-3AD203B41FA5}">
                      <a16:colId xmlns:a16="http://schemas.microsoft.com/office/drawing/2014/main" val="4172051498"/>
                    </a:ext>
                  </a:extLst>
                </a:gridCol>
                <a:gridCol w="3734699">
                  <a:extLst>
                    <a:ext uri="{9D8B030D-6E8A-4147-A177-3AD203B41FA5}">
                      <a16:colId xmlns:a16="http://schemas.microsoft.com/office/drawing/2014/main" val="2170772759"/>
                    </a:ext>
                  </a:extLst>
                </a:gridCol>
                <a:gridCol w="5566295">
                  <a:extLst>
                    <a:ext uri="{9D8B030D-6E8A-4147-A177-3AD203B41FA5}">
                      <a16:colId xmlns:a16="http://schemas.microsoft.com/office/drawing/2014/main" val="142789828"/>
                    </a:ext>
                  </a:extLst>
                </a:gridCol>
              </a:tblGrid>
              <a:tr h="1770892">
                <a:tc>
                  <a:txBody>
                    <a:bodyPr/>
                    <a:lstStyle/>
                    <a:p>
                      <a:pPr marL="0" marR="0" algn="l" defTabSz="914377" rtl="0" eaLnBrk="1" latinLnBrk="0" hangingPunct="1">
                        <a:buNone/>
                      </a:pPr>
                      <a:r>
                        <a:rPr lang="en-US" sz="1800" b="1" kern="1200">
                          <a:solidFill>
                            <a:schemeClr val="lt1"/>
                          </a:solidFill>
                          <a:effectLst/>
                          <a:latin typeface="+mn-lt"/>
                          <a:ea typeface="+mn-ea"/>
                          <a:cs typeface="+mn-cs"/>
                        </a:rPr>
                        <a:t>Criteria/ Rating</a:t>
                      </a:r>
                    </a:p>
                  </a:txBody>
                  <a:tcPr/>
                </a:tc>
                <a:tc>
                  <a:txBody>
                    <a:bodyPr/>
                    <a:lstStyle/>
                    <a:p>
                      <a:pPr marL="0" marR="0" algn="l">
                        <a:buNone/>
                      </a:pPr>
                      <a:r>
                        <a:rPr lang="en-US" sz="1800" b="1" kern="1200">
                          <a:solidFill>
                            <a:schemeClr val="lt1"/>
                          </a:solidFill>
                          <a:effectLst/>
                          <a:latin typeface="+mn-lt"/>
                          <a:ea typeface="+mn-ea"/>
                          <a:cs typeface="+mn-cs"/>
                        </a:rPr>
                        <a:t>2- The project results in benefits to the outcome area matching one or more of the descriptions below, BUT it is not a primary project purpose OR the project does not otherwise meet the description of a “3” rating.</a:t>
                      </a:r>
                    </a:p>
                  </a:txBody>
                  <a:tcPr/>
                </a:tc>
                <a:tc>
                  <a:txBody>
                    <a:bodyPr/>
                    <a:lstStyle/>
                    <a:p>
                      <a:pPr marL="0" marR="0" algn="l" defTabSz="914377" rtl="0" eaLnBrk="1" latinLnBrk="0" hangingPunct="1">
                        <a:lnSpc>
                          <a:spcPct val="100000"/>
                        </a:lnSpc>
                        <a:buNone/>
                      </a:pPr>
                      <a:r>
                        <a:rPr lang="en-US" sz="1800" b="1" kern="1200">
                          <a:solidFill>
                            <a:schemeClr val="lt1"/>
                          </a:solidFill>
                          <a:effectLst/>
                          <a:latin typeface="+mn-lt"/>
                          <a:ea typeface="+mn-ea"/>
                          <a:cs typeface="+mn-cs"/>
                        </a:rPr>
                        <a:t>3-The outcome area is a primary purpose of the project AND the project results in clear and direct data-driven benefits matching one or more of the descriptions in the “3” column of the rubric below.</a:t>
                      </a:r>
                    </a:p>
                  </a:txBody>
                  <a:tcPr/>
                </a:tc>
                <a:extLst>
                  <a:ext uri="{0D108BD9-81ED-4DB2-BD59-A6C34878D82A}">
                    <a16:rowId xmlns:a16="http://schemas.microsoft.com/office/drawing/2014/main" val="3771063673"/>
                  </a:ext>
                </a:extLst>
              </a:tr>
              <a:tr h="3649550">
                <a:tc>
                  <a:txBody>
                    <a:bodyPr/>
                    <a:lstStyle/>
                    <a:p>
                      <a:pPr marL="0" marR="0" algn="l" defTabSz="914377" rtl="0" eaLnBrk="1" latinLnBrk="0" hangingPunct="1">
                        <a:buNone/>
                      </a:pPr>
                      <a:r>
                        <a:rPr lang="en-US" sz="1800" b="1" kern="1200">
                          <a:solidFill>
                            <a:schemeClr val="dk1"/>
                          </a:solidFill>
                          <a:effectLst/>
                          <a:latin typeface="+mn-lt"/>
                          <a:ea typeface="+mn-ea"/>
                          <a:cs typeface="+mn-cs"/>
                        </a:rPr>
                        <a:t>Innovation</a:t>
                      </a:r>
                    </a:p>
                  </a:txBody>
                  <a:tcPr marL="68580" marR="68580" marT="0" marB="0"/>
                </a:tc>
                <a:tc>
                  <a:txBody>
                    <a:bodyPr/>
                    <a:lstStyle/>
                    <a:p>
                      <a:pPr marL="285750" marR="0" lvl="0" indent="-285750" algn="l" defTabSz="914377" rtl="0" eaLnBrk="1" latinLnBrk="0" hangingPunct="1">
                        <a:spcAft>
                          <a:spcPts val="600"/>
                        </a:spcAft>
                        <a:buSzPts val="1200"/>
                        <a:buFont typeface="Arial" panose="020B0604020202020204" pitchFamily="34" charset="0"/>
                        <a:buChar char="•"/>
                        <a:tabLst>
                          <a:tab pos="94615" algn="l"/>
                        </a:tabLst>
                      </a:pPr>
                      <a:endParaRPr lang="en-US" sz="1600" b="0" kern="1200">
                        <a:solidFill>
                          <a:schemeClr val="dk1"/>
                        </a:solidFill>
                        <a:effectLst/>
                        <a:latin typeface="+mn-lt"/>
                        <a:ea typeface="+mn-ea"/>
                        <a:cs typeface="+mn-cs"/>
                      </a:endParaRPr>
                    </a:p>
                  </a:txBody>
                  <a:tcPr marL="68580" marR="68580" marT="0" marB="0"/>
                </a:tc>
                <a:tc>
                  <a:txBody>
                    <a:bodyPr/>
                    <a:lstStyle/>
                    <a:p>
                      <a:pPr marL="0" marR="0" lvl="0" indent="0" algn="l" defTabSz="914377" rtl="0" eaLnBrk="1" fontAlgn="auto" latinLnBrk="0" hangingPunct="1">
                        <a:lnSpc>
                          <a:spcPct val="100000"/>
                        </a:lnSpc>
                        <a:spcBef>
                          <a:spcPts val="0"/>
                        </a:spcBef>
                        <a:spcAft>
                          <a:spcPts val="600"/>
                        </a:spcAft>
                        <a:buClrTx/>
                        <a:buSzPts val="1200"/>
                        <a:buFont typeface="Arial" panose="020B0604020202020204" pitchFamily="34" charset="0"/>
                        <a:buNone/>
                        <a:tabLst>
                          <a:tab pos="130810" algn="l"/>
                        </a:tabLst>
                        <a:defRPr/>
                      </a:pPr>
                      <a:r>
                        <a:rPr lang="en-US" sz="1600" i="0"/>
                        <a:t>Innovative Project Delivery</a:t>
                      </a:r>
                    </a:p>
                    <a:p>
                      <a:pPr marL="285750" marR="0" lvl="0" indent="-285750" algn="l" defTabSz="914377" rtl="0" eaLnBrk="1" fontAlgn="auto" latinLnBrk="0" hangingPunct="1">
                        <a:lnSpc>
                          <a:spcPct val="100000"/>
                        </a:lnSpc>
                        <a:spcBef>
                          <a:spcPts val="0"/>
                        </a:spcBef>
                        <a:spcAft>
                          <a:spcPts val="600"/>
                        </a:spcAft>
                        <a:buClrTx/>
                        <a:buSzPts val="1200"/>
                        <a:buFont typeface="Arial" panose="020B0604020202020204" pitchFamily="34" charset="0"/>
                        <a:buChar char="•"/>
                        <a:tabLst>
                          <a:tab pos="130810" algn="l"/>
                        </a:tabLst>
                        <a:defRPr/>
                      </a:pPr>
                      <a:r>
                        <a:rPr lang="en-US" sz="1400" i="0"/>
                        <a:t>Uses practices that facilitate accelerated project delivery such as single contractor design-build arrangements, Advanced Digital Construction Management, Accelerated Bridge Construction, or Digital as-builts. </a:t>
                      </a:r>
                    </a:p>
                    <a:p>
                      <a:pPr marL="285750" marR="0" lvl="0" indent="-285750" algn="l" defTabSz="914377" rtl="0" eaLnBrk="1" fontAlgn="auto" latinLnBrk="0" hangingPunct="1">
                        <a:lnSpc>
                          <a:spcPct val="100000"/>
                        </a:lnSpc>
                        <a:spcBef>
                          <a:spcPts val="0"/>
                        </a:spcBef>
                        <a:spcAft>
                          <a:spcPts val="600"/>
                        </a:spcAft>
                        <a:buClrTx/>
                        <a:buSzPts val="1200"/>
                        <a:buFont typeface="Arial" panose="020B0604020202020204" pitchFamily="34" charset="0"/>
                        <a:buChar char="•"/>
                        <a:tabLst>
                          <a:tab pos="130810" algn="l"/>
                        </a:tabLst>
                        <a:defRPr/>
                      </a:pPr>
                      <a:r>
                        <a:rPr lang="en-US" sz="1400" i="0"/>
                        <a:t>Utilizes an up-to-date programmatic agreement between an environmental resource agency and a State DOT, or other NEPA lead agency, that establishes a streamlined process for environmental consultations and permits for commonly encountered project types.</a:t>
                      </a:r>
                    </a:p>
                    <a:p>
                      <a:pPr marL="0" marR="0" lvl="0" indent="0" algn="l" defTabSz="914377" rtl="0" eaLnBrk="1" fontAlgn="auto" latinLnBrk="0" hangingPunct="1">
                        <a:lnSpc>
                          <a:spcPct val="100000"/>
                        </a:lnSpc>
                        <a:spcBef>
                          <a:spcPts val="0"/>
                        </a:spcBef>
                        <a:spcAft>
                          <a:spcPts val="600"/>
                        </a:spcAft>
                        <a:buClrTx/>
                        <a:buSzPts val="1200"/>
                        <a:buFont typeface="Arial" panose="020B0604020202020204" pitchFamily="34" charset="0"/>
                        <a:buNone/>
                        <a:tabLst>
                          <a:tab pos="130810" algn="l"/>
                        </a:tabLst>
                        <a:defRPr/>
                      </a:pPr>
                      <a:r>
                        <a:rPr lang="en-US" sz="1800" i="1"/>
                        <a:t> </a:t>
                      </a:r>
                      <a:r>
                        <a:rPr lang="en-US" sz="1600" i="0"/>
                        <a:t>Innovative Financing</a:t>
                      </a:r>
                    </a:p>
                    <a:p>
                      <a:pPr marL="285750" marR="0" lvl="0" indent="-285750" algn="l" defTabSz="914377" rtl="0" eaLnBrk="1" fontAlgn="auto" latinLnBrk="0" hangingPunct="1">
                        <a:lnSpc>
                          <a:spcPct val="100000"/>
                        </a:lnSpc>
                        <a:spcBef>
                          <a:spcPts val="0"/>
                        </a:spcBef>
                        <a:spcAft>
                          <a:spcPts val="600"/>
                        </a:spcAft>
                        <a:buClrTx/>
                        <a:buSzPts val="1200"/>
                        <a:buFont typeface="Arial" panose="020B0604020202020204" pitchFamily="34" charset="0"/>
                        <a:buChar char="•"/>
                        <a:tabLst>
                          <a:tab pos="130810" algn="l"/>
                        </a:tabLst>
                        <a:defRPr/>
                      </a:pPr>
                      <a:r>
                        <a:rPr lang="en-US" sz="1400" i="0"/>
                        <a:t>Uses TIFIA, RRIF, or private activity bond financing; or</a:t>
                      </a:r>
                    </a:p>
                    <a:p>
                      <a:pPr marL="285750" marR="0" lvl="0" indent="-285750" algn="l" defTabSz="914377" rtl="0" eaLnBrk="1" fontAlgn="auto" latinLnBrk="0" hangingPunct="1">
                        <a:lnSpc>
                          <a:spcPct val="100000"/>
                        </a:lnSpc>
                        <a:spcBef>
                          <a:spcPts val="0"/>
                        </a:spcBef>
                        <a:spcAft>
                          <a:spcPts val="600"/>
                        </a:spcAft>
                        <a:buClrTx/>
                        <a:buSzPts val="1200"/>
                        <a:buFont typeface="Arial" panose="020B0604020202020204" pitchFamily="34" charset="0"/>
                        <a:buChar char="•"/>
                        <a:tabLst>
                          <a:tab pos="130810" algn="l"/>
                        </a:tabLst>
                        <a:defRPr/>
                      </a:pPr>
                      <a:r>
                        <a:rPr lang="en-US" sz="1400" i="0"/>
                        <a:t>Uses congestion pricing or other demand management strategies.</a:t>
                      </a:r>
                    </a:p>
                    <a:p>
                      <a:pPr marL="285750" marR="0" lvl="0" indent="-285750" algn="l" defTabSz="914377" rtl="0" eaLnBrk="1" latinLnBrk="0" hangingPunct="1">
                        <a:spcBef>
                          <a:spcPts val="0"/>
                        </a:spcBef>
                        <a:spcAft>
                          <a:spcPts val="600"/>
                        </a:spcAft>
                        <a:buSzPts val="1200"/>
                        <a:buFont typeface="Arial" panose="020B0604020202020204" pitchFamily="34" charset="0"/>
                        <a:buChar char="•"/>
                        <a:tabLst>
                          <a:tab pos="130810" algn="l"/>
                        </a:tabLst>
                      </a:pPr>
                      <a:endParaRPr lang="en-US" sz="1600" b="0" kern="120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242559785"/>
                  </a:ext>
                </a:extLst>
              </a:tr>
            </a:tbl>
          </a:graphicData>
        </a:graphic>
      </p:graphicFrame>
    </p:spTree>
    <p:extLst>
      <p:ext uri="{BB962C8B-B14F-4D97-AF65-F5344CB8AC3E}">
        <p14:creationId xmlns:p14="http://schemas.microsoft.com/office/powerpoint/2010/main" val="19188509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406" y="653845"/>
            <a:ext cx="7467600" cy="359795"/>
          </a:xfrm>
        </p:spPr>
        <p:txBody>
          <a:bodyPr>
            <a:normAutofit fontScale="90000"/>
          </a:bodyPr>
          <a:lstStyle/>
          <a:p>
            <a:r>
              <a:rPr lang="en-US"/>
              <a:t>Benefit-Cost Analysis</a:t>
            </a:r>
          </a:p>
        </p:txBody>
      </p:sp>
      <p:sp>
        <p:nvSpPr>
          <p:cNvPr id="3" name="Content Placeholder 2"/>
          <p:cNvSpPr>
            <a:spLocks noGrp="1"/>
          </p:cNvSpPr>
          <p:nvPr>
            <p:ph idx="1"/>
          </p:nvPr>
        </p:nvSpPr>
        <p:spPr>
          <a:xfrm>
            <a:off x="855406" y="1366685"/>
            <a:ext cx="10658168" cy="4837470"/>
          </a:xfrm>
        </p:spPr>
        <p:txBody>
          <a:bodyPr vert="horz" lIns="91440" tIns="45720" rIns="91440" bIns="45720" rtlCol="0" anchor="t">
            <a:normAutofit fontScale="85000" lnSpcReduction="10000"/>
          </a:bodyPr>
          <a:lstStyle/>
          <a:p>
            <a:pPr marL="298450" marR="272415" indent="-285750">
              <a:spcBef>
                <a:spcPts val="600"/>
              </a:spcBef>
              <a:buClr>
                <a:srgbClr val="203E70"/>
              </a:buClr>
              <a:buSzPct val="75000"/>
              <a:tabLst>
                <a:tab pos="241300" algn="l"/>
              </a:tabLst>
            </a:pPr>
            <a:r>
              <a:rPr lang="en-US" sz="2600"/>
              <a:t>The purpose of the Benefit-Cost Analysis (BCA) is to enable the Department to </a:t>
            </a:r>
            <a:r>
              <a:rPr lang="en-US" sz="2600" b="1"/>
              <a:t>evaluate the cost-effectiveness of the proposed project </a:t>
            </a:r>
            <a:r>
              <a:rPr lang="en-US" sz="2600"/>
              <a:t>by comparing its expected benefits to its expected costs relative to the current transportation problem, or “no-build” scenario. </a:t>
            </a:r>
          </a:p>
          <a:p>
            <a:pPr marL="298450" marR="272415" indent="-285750">
              <a:spcBef>
                <a:spcPts val="600"/>
              </a:spcBef>
              <a:buClr>
                <a:srgbClr val="203E70"/>
              </a:buClr>
              <a:buSzPct val="75000"/>
              <a:tabLst>
                <a:tab pos="241300" algn="l"/>
              </a:tabLst>
            </a:pPr>
            <a:r>
              <a:rPr lang="en-US" sz="2600"/>
              <a:t>There should be two BCA files included in the application: (1) a narrative description of the BCA; and (2) an unlocked spreadsheet revealing the underlying calculations. </a:t>
            </a:r>
          </a:p>
          <a:p>
            <a:pPr marL="314452" marR="272415" lvl="1" indent="0">
              <a:spcBef>
                <a:spcPts val="600"/>
              </a:spcBef>
              <a:buClr>
                <a:srgbClr val="203E70"/>
              </a:buClr>
              <a:buSzPct val="75000"/>
              <a:buNone/>
              <a:tabLst>
                <a:tab pos="241300" algn="l"/>
              </a:tabLst>
            </a:pPr>
            <a:endParaRPr lang="en-US" sz="2000"/>
          </a:p>
          <a:p>
            <a:pPr marL="314452" marR="272415" lvl="1" indent="0">
              <a:spcBef>
                <a:spcPts val="600"/>
              </a:spcBef>
              <a:buClr>
                <a:srgbClr val="203E70"/>
              </a:buClr>
              <a:buSzPct val="75000"/>
              <a:buNone/>
              <a:tabLst>
                <a:tab pos="241300" algn="l"/>
              </a:tabLst>
            </a:pPr>
            <a:r>
              <a:rPr lang="en-US" sz="2000" b="1"/>
              <a:t>BCA Narrative</a:t>
            </a:r>
          </a:p>
          <a:p>
            <a:pPr marL="883666" marR="272415" lvl="2" indent="-285750">
              <a:spcBef>
                <a:spcPts val="600"/>
              </a:spcBef>
              <a:buClr>
                <a:srgbClr val="203E70"/>
              </a:buClr>
              <a:buSzPct val="75000"/>
              <a:tabLst>
                <a:tab pos="241300" algn="l"/>
              </a:tabLst>
            </a:pPr>
            <a:r>
              <a:rPr lang="en-US" sz="2000">
                <a:ea typeface="Times New Roman" panose="02020603050405020304" pitchFamily="18" charset="0"/>
              </a:rPr>
              <a:t>The BCA narrative should carefully </a:t>
            </a:r>
            <a:r>
              <a:rPr lang="en-US" sz="2000" b="1">
                <a:ea typeface="Times New Roman" panose="02020603050405020304" pitchFamily="18" charset="0"/>
              </a:rPr>
              <a:t>document the assumptions and methodology </a:t>
            </a:r>
            <a:r>
              <a:rPr lang="en-US" sz="2000">
                <a:ea typeface="Times New Roman" panose="02020603050405020304" pitchFamily="18" charset="0"/>
              </a:rPr>
              <a:t>used to produce the analysis, including a description of the baseline, the sources of data used to project the outcomes of the project, and the values of key input parameters. The BCA narrative should include, at a minimum, a description of the benefits and costs to be monetized. </a:t>
            </a:r>
            <a:endParaRPr lang="en-US" sz="2400">
              <a:latin typeface="Times New Roman" panose="02020603050405020304" pitchFamily="18" charset="0"/>
              <a:ea typeface="Times New Roman" panose="02020603050405020304" pitchFamily="18" charset="0"/>
            </a:endParaRPr>
          </a:p>
          <a:p>
            <a:pPr marL="314452" marR="272415" lvl="1" indent="0">
              <a:spcBef>
                <a:spcPts val="600"/>
              </a:spcBef>
              <a:buClr>
                <a:srgbClr val="203E70"/>
              </a:buClr>
              <a:buSzPct val="75000"/>
              <a:buNone/>
              <a:tabLst>
                <a:tab pos="241300" algn="l"/>
              </a:tabLst>
            </a:pPr>
            <a:r>
              <a:rPr lang="en-US" sz="2000" b="1"/>
              <a:t>BCA Spreadsheet:</a:t>
            </a:r>
          </a:p>
          <a:p>
            <a:pPr marL="883666" marR="272415" lvl="2" indent="-285750">
              <a:spcBef>
                <a:spcPts val="600"/>
              </a:spcBef>
              <a:buClr>
                <a:srgbClr val="203E70"/>
              </a:buClr>
              <a:buSzPct val="75000"/>
              <a:tabLst>
                <a:tab pos="241300" algn="l"/>
              </a:tabLst>
            </a:pPr>
            <a:r>
              <a:rPr lang="en-US" sz="2000">
                <a:ea typeface="Times New Roman" panose="02020603050405020304" pitchFamily="18" charset="0"/>
              </a:rPr>
              <a:t>The BCA spreadsheet file should present the calculations in sufficient detail and transparency to allow the analysis to be reproduced by Department evaluators. The Department has developed a new BCA spreadsheet that is available to assist applicants in structuring their analysis </a:t>
            </a:r>
            <a:r>
              <a:rPr lang="en-US" sz="2000">
                <a:ea typeface="Times New Roman" panose="02020603050405020304" pitchFamily="18" charset="0"/>
                <a:hlinkClick r:id="rId3"/>
              </a:rPr>
              <a:t>(Benefit-Cost Analysis Spreadsheet Template for Discretionary Grant Programs | US Department of Transportation). </a:t>
            </a:r>
            <a:r>
              <a:rPr lang="en-US" sz="2000">
                <a:ea typeface="Times New Roman" panose="02020603050405020304" pitchFamily="18" charset="0"/>
              </a:rPr>
              <a:t>Please ensure any BCA spreadsheet submitted is unlocked, to allow review. </a:t>
            </a:r>
          </a:p>
          <a:p>
            <a:pPr marL="844550" indent="-285750">
              <a:spcBef>
                <a:spcPts val="0"/>
              </a:spcBef>
            </a:pPr>
            <a:endParaRPr lang="en-US" sz="2000">
              <a:latin typeface="Times New Roman" panose="02020603050405020304" pitchFamily="18" charset="0"/>
              <a:ea typeface="Times New Roman" panose="02020603050405020304" pitchFamily="18" charset="0"/>
            </a:endParaRPr>
          </a:p>
          <a:p>
            <a:pPr marL="600202" marR="272415" lvl="1" indent="-285750">
              <a:spcBef>
                <a:spcPts val="2005"/>
              </a:spcBef>
              <a:buClr>
                <a:srgbClr val="203E70"/>
              </a:buClr>
              <a:buSzPct val="75000"/>
              <a:tabLst>
                <a:tab pos="241300" algn="l"/>
              </a:tabLst>
            </a:pPr>
            <a:endParaRPr lang="en-US" sz="2000">
              <a:highlight>
                <a:srgbClr val="FFFF00"/>
              </a:highlight>
              <a:cs typeface="Rockwell"/>
            </a:endParaRPr>
          </a:p>
        </p:txBody>
      </p:sp>
      <p:sp>
        <p:nvSpPr>
          <p:cNvPr id="5" name="Slide Number Placeholder 4"/>
          <p:cNvSpPr>
            <a:spLocks noGrp="1"/>
          </p:cNvSpPr>
          <p:nvPr>
            <p:ph type="sldNum" sz="quarter" idx="12"/>
          </p:nvPr>
        </p:nvSpPr>
        <p:spPr/>
        <p:txBody>
          <a:bodyPr/>
          <a:lstStyle/>
          <a:p>
            <a:fld id="{8E5FBD1D-22DC-411D-A238-C2C1177F8A2C}" type="slidenum">
              <a:rPr lang="en-US" smtClean="0"/>
              <a:t>31</a:t>
            </a:fld>
            <a:endParaRPr lang="en-US"/>
          </a:p>
        </p:txBody>
      </p:sp>
    </p:spTree>
    <p:extLst>
      <p:ext uri="{BB962C8B-B14F-4D97-AF65-F5344CB8AC3E}">
        <p14:creationId xmlns:p14="http://schemas.microsoft.com/office/powerpoint/2010/main" val="937708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21A7-7A57-928E-C378-36152B97E941}"/>
              </a:ext>
            </a:extLst>
          </p:cNvPr>
          <p:cNvSpPr>
            <a:spLocks noGrp="1"/>
          </p:cNvSpPr>
          <p:nvPr>
            <p:ph type="title"/>
          </p:nvPr>
        </p:nvSpPr>
        <p:spPr/>
        <p:txBody>
          <a:bodyPr/>
          <a:lstStyle/>
          <a:p>
            <a:r>
              <a:rPr lang="en-US"/>
              <a:t>Economic Analysis Rating</a:t>
            </a:r>
          </a:p>
        </p:txBody>
      </p:sp>
      <p:sp>
        <p:nvSpPr>
          <p:cNvPr id="3" name="Content Placeholder 2">
            <a:extLst>
              <a:ext uri="{FF2B5EF4-FFF2-40B4-BE49-F238E27FC236}">
                <a16:creationId xmlns:a16="http://schemas.microsoft.com/office/drawing/2014/main" id="{F85B54CF-B732-91CE-C9D0-E5B0C377B728}"/>
              </a:ext>
            </a:extLst>
          </p:cNvPr>
          <p:cNvSpPr>
            <a:spLocks noGrp="1"/>
          </p:cNvSpPr>
          <p:nvPr>
            <p:ph idx="1"/>
          </p:nvPr>
        </p:nvSpPr>
        <p:spPr>
          <a:xfrm>
            <a:off x="693021" y="1395044"/>
            <a:ext cx="11183546" cy="1369422"/>
          </a:xfrm>
        </p:spPr>
        <p:txBody>
          <a:bodyPr/>
          <a:lstStyle/>
          <a:p>
            <a:pPr marL="0" indent="0">
              <a:buNone/>
            </a:pPr>
            <a:r>
              <a:rPr lang="en-US" sz="2400"/>
              <a:t>The Department will rely on the applicants quantitative, evidence-based, and data-supported analysis, including an assessment of the project’s estimated benefit-cost ratio (BCR) based on the supplied BCA, and will assign an economic analysis rating using the following table:</a:t>
            </a:r>
          </a:p>
          <a:p>
            <a:endParaRPr lang="en-US"/>
          </a:p>
        </p:txBody>
      </p:sp>
      <p:sp>
        <p:nvSpPr>
          <p:cNvPr id="4" name="Slide Number Placeholder 3">
            <a:extLst>
              <a:ext uri="{FF2B5EF4-FFF2-40B4-BE49-F238E27FC236}">
                <a16:creationId xmlns:a16="http://schemas.microsoft.com/office/drawing/2014/main" id="{774D0D7D-9487-210A-4F5C-C4B952E23B06}"/>
              </a:ext>
            </a:extLst>
          </p:cNvPr>
          <p:cNvSpPr>
            <a:spLocks noGrp="1"/>
          </p:cNvSpPr>
          <p:nvPr>
            <p:ph type="sldNum" sz="quarter" idx="12"/>
          </p:nvPr>
        </p:nvSpPr>
        <p:spPr/>
        <p:txBody>
          <a:bodyPr/>
          <a:lstStyle/>
          <a:p>
            <a:fld id="{8E5FBD1D-22DC-411D-A238-C2C1177F8A2C}" type="slidenum">
              <a:rPr lang="en-US" smtClean="0"/>
              <a:t>32</a:t>
            </a:fld>
            <a:endParaRPr lang="en-US"/>
          </a:p>
        </p:txBody>
      </p:sp>
      <p:graphicFrame>
        <p:nvGraphicFramePr>
          <p:cNvPr id="9" name="Table 8">
            <a:extLst>
              <a:ext uri="{FF2B5EF4-FFF2-40B4-BE49-F238E27FC236}">
                <a16:creationId xmlns:a16="http://schemas.microsoft.com/office/drawing/2014/main" id="{F181C460-5917-5876-DC5E-C668BD054FF2}"/>
              </a:ext>
            </a:extLst>
          </p:cNvPr>
          <p:cNvGraphicFramePr>
            <a:graphicFrameLocks noGrp="1"/>
          </p:cNvGraphicFramePr>
          <p:nvPr>
            <p:extLst>
              <p:ext uri="{D42A27DB-BD31-4B8C-83A1-F6EECF244321}">
                <p14:modId xmlns:p14="http://schemas.microsoft.com/office/powerpoint/2010/main" val="778021760"/>
              </p:ext>
            </p:extLst>
          </p:nvPr>
        </p:nvGraphicFramePr>
        <p:xfrm>
          <a:off x="2236908" y="2902695"/>
          <a:ext cx="6633143" cy="3157870"/>
        </p:xfrm>
        <a:graphic>
          <a:graphicData uri="http://schemas.openxmlformats.org/drawingml/2006/table">
            <a:tbl>
              <a:tblPr firstRow="1" firstCol="1" lastRow="1" lastCol="1" bandRow="1" bandCol="1"/>
              <a:tblGrid>
                <a:gridCol w="1056300">
                  <a:extLst>
                    <a:ext uri="{9D8B030D-6E8A-4147-A177-3AD203B41FA5}">
                      <a16:colId xmlns:a16="http://schemas.microsoft.com/office/drawing/2014/main" val="51658543"/>
                    </a:ext>
                  </a:extLst>
                </a:gridCol>
                <a:gridCol w="5551443">
                  <a:extLst>
                    <a:ext uri="{9D8B030D-6E8A-4147-A177-3AD203B41FA5}">
                      <a16:colId xmlns:a16="http://schemas.microsoft.com/office/drawing/2014/main" val="4239150666"/>
                    </a:ext>
                  </a:extLst>
                </a:gridCol>
                <a:gridCol w="25400">
                  <a:extLst>
                    <a:ext uri="{9D8B030D-6E8A-4147-A177-3AD203B41FA5}">
                      <a16:colId xmlns:a16="http://schemas.microsoft.com/office/drawing/2014/main" val="3423589642"/>
                    </a:ext>
                  </a:extLst>
                </a:gridCol>
              </a:tblGrid>
              <a:tr h="415719">
                <a:tc>
                  <a:txBody>
                    <a:bodyPr/>
                    <a:lstStyle/>
                    <a:p>
                      <a:pPr marL="71120" marR="0">
                        <a:spcBef>
                          <a:spcPts val="340"/>
                        </a:spcBef>
                        <a:buNone/>
                      </a:pPr>
                      <a:r>
                        <a:rPr lang="en-US" sz="1200" b="1" spc="-10">
                          <a:effectLst/>
                          <a:latin typeface="Times New Roman" panose="02020603050405020304" pitchFamily="18" charset="0"/>
                          <a:ea typeface="Times New Roman" panose="02020603050405020304" pitchFamily="18" charset="0"/>
                          <a:cs typeface="Arial" panose="020B0604020202020204" pitchFamily="34" charset="0"/>
                        </a:rPr>
                        <a:t>Rating</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marL="71120" marR="0">
                        <a:spcBef>
                          <a:spcPts val="340"/>
                        </a:spcBef>
                        <a:buNone/>
                      </a:pPr>
                      <a:r>
                        <a:rPr lang="en-US" sz="1200" b="1" spc="-10">
                          <a:effectLst/>
                          <a:latin typeface="Times New Roman" panose="02020603050405020304" pitchFamily="18" charset="0"/>
                          <a:ea typeface="Times New Roman" panose="02020603050405020304" pitchFamily="18" charset="0"/>
                          <a:cs typeface="Arial" panose="020B0604020202020204" pitchFamily="34" charset="0"/>
                        </a:rPr>
                        <a:t>Description</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US"/>
                    </a:p>
                  </a:txBody>
                  <a:tcPr/>
                </a:tc>
                <a:extLst>
                  <a:ext uri="{0D108BD9-81ED-4DB2-BD59-A6C34878D82A}">
                    <a16:rowId xmlns:a16="http://schemas.microsoft.com/office/drawing/2014/main" val="1344281479"/>
                  </a:ext>
                </a:extLst>
              </a:tr>
              <a:tr h="639569">
                <a:tc>
                  <a:txBody>
                    <a:bodyPr/>
                    <a:lstStyle/>
                    <a:p>
                      <a:pPr marL="71120" marR="0">
                        <a:spcBef>
                          <a:spcPts val="1290"/>
                        </a:spcBef>
                        <a:buNone/>
                      </a:pPr>
                      <a:r>
                        <a:rPr lang="en-US" sz="1200" spc="-20">
                          <a:effectLst/>
                          <a:latin typeface="Times New Roman" panose="02020603050405020304" pitchFamily="18" charset="0"/>
                          <a:ea typeface="Times New Roman" panose="02020603050405020304" pitchFamily="18" charset="0"/>
                          <a:cs typeface="Arial" panose="020B0604020202020204" pitchFamily="34" charset="0"/>
                        </a:rPr>
                        <a:t>High</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1120" marR="0">
                        <a:lnSpc>
                          <a:spcPts val="1380"/>
                        </a:lnSpc>
                        <a:buNone/>
                      </a:pPr>
                      <a:r>
                        <a:rPr lang="en-US" sz="1200">
                          <a:effectLst/>
                          <a:latin typeface="Times New Roman" panose="02020603050405020304" pitchFamily="18" charset="0"/>
                          <a:ea typeface="Times New Roman" panose="02020603050405020304" pitchFamily="18" charset="0"/>
                          <a:cs typeface="Arial" panose="020B0604020202020204" pitchFamily="34" charset="0"/>
                        </a:rPr>
                        <a:t>The</a:t>
                      </a:r>
                      <a:r>
                        <a:rPr lang="en-US" sz="1200" spc="-65">
                          <a:effectLst/>
                          <a:latin typeface="Times New Roman" panose="02020603050405020304" pitchFamily="18" charset="0"/>
                          <a:ea typeface="Times New Roman" panose="02020603050405020304" pitchFamily="18" charset="0"/>
                          <a:cs typeface="Arial" panose="020B0604020202020204" pitchFamily="34" charset="0"/>
                        </a:rPr>
                        <a:t> </a:t>
                      </a:r>
                      <a:r>
                        <a:rPr lang="en-US" sz="1200">
                          <a:effectLst/>
                          <a:latin typeface="Times New Roman" panose="02020603050405020304" pitchFamily="18" charset="0"/>
                          <a:ea typeface="Times New Roman" panose="02020603050405020304" pitchFamily="18" charset="0"/>
                          <a:cs typeface="Arial" panose="020B0604020202020204" pitchFamily="34" charset="0"/>
                        </a:rPr>
                        <a:t>project’s</a:t>
                      </a:r>
                      <a:r>
                        <a:rPr lang="en-US" sz="1200" spc="-45">
                          <a:effectLst/>
                          <a:latin typeface="Times New Roman" panose="02020603050405020304" pitchFamily="18" charset="0"/>
                          <a:ea typeface="Times New Roman" panose="02020603050405020304" pitchFamily="18" charset="0"/>
                          <a:cs typeface="Arial" panose="020B0604020202020204" pitchFamily="34" charset="0"/>
                        </a:rPr>
                        <a:t> </a:t>
                      </a:r>
                      <a:r>
                        <a:rPr lang="en-US" sz="1200">
                          <a:effectLst/>
                          <a:latin typeface="Times New Roman" panose="02020603050405020304" pitchFamily="18" charset="0"/>
                          <a:ea typeface="Times New Roman" panose="02020603050405020304" pitchFamily="18" charset="0"/>
                          <a:cs typeface="Arial" panose="020B0604020202020204" pitchFamily="34" charset="0"/>
                        </a:rPr>
                        <a:t>benefits</a:t>
                      </a:r>
                      <a:r>
                        <a:rPr lang="en-US" sz="1200" spc="-45">
                          <a:effectLst/>
                          <a:latin typeface="Times New Roman" panose="02020603050405020304" pitchFamily="18" charset="0"/>
                          <a:ea typeface="Times New Roman" panose="02020603050405020304" pitchFamily="18" charset="0"/>
                          <a:cs typeface="Arial" panose="020B0604020202020204" pitchFamily="34" charset="0"/>
                        </a:rPr>
                        <a:t> </a:t>
                      </a:r>
                      <a:r>
                        <a:rPr lang="en-US" sz="1200">
                          <a:effectLst/>
                          <a:latin typeface="Times New Roman" panose="02020603050405020304" pitchFamily="18" charset="0"/>
                          <a:ea typeface="Times New Roman" panose="02020603050405020304" pitchFamily="18" charset="0"/>
                          <a:cs typeface="Arial" panose="020B0604020202020204" pitchFamily="34" charset="0"/>
                        </a:rPr>
                        <a:t>will</a:t>
                      </a:r>
                      <a:r>
                        <a:rPr lang="en-US" sz="1200" spc="-45">
                          <a:effectLst/>
                          <a:latin typeface="Times New Roman" panose="02020603050405020304" pitchFamily="18" charset="0"/>
                          <a:ea typeface="Times New Roman" panose="02020603050405020304" pitchFamily="18" charset="0"/>
                          <a:cs typeface="Arial" panose="020B0604020202020204" pitchFamily="34" charset="0"/>
                        </a:rPr>
                        <a:t> </a:t>
                      </a:r>
                      <a:r>
                        <a:rPr lang="en-US" sz="1200">
                          <a:effectLst/>
                          <a:latin typeface="Times New Roman" panose="02020603050405020304" pitchFamily="18" charset="0"/>
                          <a:ea typeface="Times New Roman" panose="02020603050405020304" pitchFamily="18" charset="0"/>
                          <a:cs typeface="Arial" panose="020B0604020202020204" pitchFamily="34" charset="0"/>
                        </a:rPr>
                        <a:t>exceed</a:t>
                      </a:r>
                      <a:r>
                        <a:rPr lang="en-US" sz="1200" spc="-45">
                          <a:effectLst/>
                          <a:latin typeface="Times New Roman" panose="02020603050405020304" pitchFamily="18" charset="0"/>
                          <a:ea typeface="Times New Roman" panose="02020603050405020304" pitchFamily="18" charset="0"/>
                          <a:cs typeface="Arial" panose="020B0604020202020204" pitchFamily="34" charset="0"/>
                        </a:rPr>
                        <a:t> </a:t>
                      </a:r>
                      <a:r>
                        <a:rPr lang="en-US" sz="1200">
                          <a:effectLst/>
                          <a:latin typeface="Times New Roman" panose="02020603050405020304" pitchFamily="18" charset="0"/>
                          <a:ea typeface="Times New Roman" panose="02020603050405020304" pitchFamily="18" charset="0"/>
                          <a:cs typeface="Arial" panose="020B0604020202020204" pitchFamily="34" charset="0"/>
                        </a:rPr>
                        <a:t>its</a:t>
                      </a:r>
                      <a:r>
                        <a:rPr lang="en-US" sz="1200" spc="-45">
                          <a:effectLst/>
                          <a:latin typeface="Times New Roman" panose="02020603050405020304" pitchFamily="18" charset="0"/>
                          <a:ea typeface="Times New Roman" panose="02020603050405020304" pitchFamily="18" charset="0"/>
                          <a:cs typeface="Arial" panose="020B0604020202020204" pitchFamily="34" charset="0"/>
                        </a:rPr>
                        <a:t> </a:t>
                      </a:r>
                      <a:r>
                        <a:rPr lang="en-US" sz="1200">
                          <a:effectLst/>
                          <a:latin typeface="Times New Roman" panose="02020603050405020304" pitchFamily="18" charset="0"/>
                          <a:ea typeface="Times New Roman" panose="02020603050405020304" pitchFamily="18" charset="0"/>
                          <a:cs typeface="Arial" panose="020B0604020202020204" pitchFamily="34" charset="0"/>
                        </a:rPr>
                        <a:t>costs,</a:t>
                      </a:r>
                      <a:r>
                        <a:rPr lang="en-US" sz="1200" spc="-45">
                          <a:effectLst/>
                          <a:latin typeface="Times New Roman" panose="02020603050405020304" pitchFamily="18" charset="0"/>
                          <a:ea typeface="Times New Roman" panose="02020603050405020304" pitchFamily="18" charset="0"/>
                          <a:cs typeface="Arial" panose="020B0604020202020204" pitchFamily="34" charset="0"/>
                        </a:rPr>
                        <a:t> </a:t>
                      </a:r>
                      <a:r>
                        <a:rPr lang="en-US" sz="1200">
                          <a:effectLst/>
                          <a:latin typeface="Times New Roman" panose="02020603050405020304" pitchFamily="18" charset="0"/>
                          <a:ea typeface="Times New Roman" panose="02020603050405020304" pitchFamily="18" charset="0"/>
                          <a:cs typeface="Arial" panose="020B0604020202020204" pitchFamily="34" charset="0"/>
                        </a:rPr>
                        <a:t>with</a:t>
                      </a:r>
                      <a:r>
                        <a:rPr lang="en-US" sz="1200" spc="-45">
                          <a:effectLst/>
                          <a:latin typeface="Times New Roman" panose="02020603050405020304" pitchFamily="18" charset="0"/>
                          <a:ea typeface="Times New Roman" panose="02020603050405020304" pitchFamily="18" charset="0"/>
                          <a:cs typeface="Arial" panose="020B0604020202020204" pitchFamily="34" charset="0"/>
                        </a:rPr>
                        <a:t> </a:t>
                      </a:r>
                      <a:r>
                        <a:rPr lang="en-US" sz="1200">
                          <a:effectLst/>
                          <a:latin typeface="Times New Roman" panose="02020603050405020304" pitchFamily="18" charset="0"/>
                          <a:ea typeface="Times New Roman" panose="02020603050405020304" pitchFamily="18" charset="0"/>
                          <a:cs typeface="Arial" panose="020B0604020202020204" pitchFamily="34" charset="0"/>
                        </a:rPr>
                        <a:t>a</a:t>
                      </a:r>
                      <a:r>
                        <a:rPr lang="en-US" sz="1200" spc="-30">
                          <a:effectLst/>
                          <a:latin typeface="Times New Roman" panose="02020603050405020304" pitchFamily="18" charset="0"/>
                          <a:ea typeface="Times New Roman" panose="02020603050405020304" pitchFamily="18" charset="0"/>
                          <a:cs typeface="Arial" panose="020B0604020202020204" pitchFamily="34" charset="0"/>
                        </a:rPr>
                        <a:t> </a:t>
                      </a:r>
                      <a:r>
                        <a:rPr lang="en-US" sz="1200">
                          <a:effectLst/>
                          <a:latin typeface="Times New Roman" panose="02020603050405020304" pitchFamily="18" charset="0"/>
                          <a:ea typeface="Times New Roman" panose="02020603050405020304" pitchFamily="18" charset="0"/>
                          <a:cs typeface="Arial" panose="020B0604020202020204" pitchFamily="34" charset="0"/>
                        </a:rPr>
                        <a:t>benefit-cost ratio of at least 2.0</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100">
                          <a:effectLst/>
                          <a:latin typeface="Times New Roman" panose="02020603050405020304" pitchFamily="18" charset="0"/>
                          <a:ea typeface="Times New Roman" panose="02020603050405020304" pitchFamily="18"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696934974"/>
                  </a:ext>
                </a:extLst>
              </a:tr>
              <a:tr h="639569">
                <a:tc>
                  <a:txBody>
                    <a:bodyPr/>
                    <a:lstStyle/>
                    <a:p>
                      <a:pPr marL="71120" marR="65405">
                        <a:lnSpc>
                          <a:spcPts val="1380"/>
                        </a:lnSpc>
                        <a:buNone/>
                      </a:pPr>
                      <a:r>
                        <a:rPr lang="en-US" sz="1200" spc="-20">
                          <a:effectLst/>
                          <a:latin typeface="Times New Roman" panose="02020603050405020304" pitchFamily="18" charset="0"/>
                          <a:ea typeface="Times New Roman" panose="02020603050405020304" pitchFamily="18" charset="0"/>
                          <a:cs typeface="Arial" panose="020B0604020202020204" pitchFamily="34" charset="0"/>
                        </a:rPr>
                        <a:t>Medium-High</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1120" marR="0">
                        <a:spcBef>
                          <a:spcPts val="1275"/>
                        </a:spcBef>
                        <a:buNone/>
                      </a:pPr>
                      <a:r>
                        <a:rPr lang="en-US" sz="1200">
                          <a:effectLst/>
                          <a:latin typeface="Times New Roman" panose="02020603050405020304" pitchFamily="18" charset="0"/>
                          <a:ea typeface="Times New Roman" panose="02020603050405020304" pitchFamily="18" charset="0"/>
                          <a:cs typeface="Arial" panose="020B0604020202020204" pitchFamily="34" charset="0"/>
                        </a:rPr>
                        <a:t>The</a:t>
                      </a:r>
                      <a:r>
                        <a:rPr lang="en-US" sz="1200" spc="-25">
                          <a:effectLst/>
                          <a:latin typeface="Times New Roman" panose="02020603050405020304" pitchFamily="18" charset="0"/>
                          <a:ea typeface="Times New Roman" panose="02020603050405020304" pitchFamily="18" charset="0"/>
                          <a:cs typeface="Arial" panose="020B0604020202020204" pitchFamily="34" charset="0"/>
                        </a:rPr>
                        <a:t> </a:t>
                      </a:r>
                      <a:r>
                        <a:rPr lang="en-US" sz="1200">
                          <a:effectLst/>
                          <a:latin typeface="Times New Roman" panose="02020603050405020304" pitchFamily="18" charset="0"/>
                          <a:ea typeface="Times New Roman" panose="02020603050405020304" pitchFamily="18" charset="0"/>
                          <a:cs typeface="Arial" panose="020B0604020202020204" pitchFamily="34" charset="0"/>
                        </a:rPr>
                        <a:t>project’s</a:t>
                      </a:r>
                      <a:r>
                        <a:rPr lang="en-US" sz="1200" spc="-10">
                          <a:effectLst/>
                          <a:latin typeface="Times New Roman" panose="02020603050405020304" pitchFamily="18" charset="0"/>
                          <a:ea typeface="Times New Roman" panose="02020603050405020304" pitchFamily="18" charset="0"/>
                          <a:cs typeface="Arial" panose="020B0604020202020204" pitchFamily="34" charset="0"/>
                        </a:rPr>
                        <a:t> </a:t>
                      </a:r>
                      <a:r>
                        <a:rPr lang="en-US" sz="1200">
                          <a:effectLst/>
                          <a:latin typeface="Times New Roman" panose="02020603050405020304" pitchFamily="18" charset="0"/>
                          <a:ea typeface="Times New Roman" panose="02020603050405020304" pitchFamily="18" charset="0"/>
                          <a:cs typeface="Arial" panose="020B0604020202020204" pitchFamily="34" charset="0"/>
                        </a:rPr>
                        <a:t>benefits</a:t>
                      </a:r>
                      <a:r>
                        <a:rPr lang="en-US" sz="1200" spc="-10">
                          <a:effectLst/>
                          <a:latin typeface="Times New Roman" panose="02020603050405020304" pitchFamily="18" charset="0"/>
                          <a:ea typeface="Times New Roman" panose="02020603050405020304" pitchFamily="18" charset="0"/>
                          <a:cs typeface="Arial" panose="020B0604020202020204" pitchFamily="34" charset="0"/>
                        </a:rPr>
                        <a:t> </a:t>
                      </a:r>
                      <a:r>
                        <a:rPr lang="en-US" sz="1200">
                          <a:effectLst/>
                          <a:latin typeface="Times New Roman" panose="02020603050405020304" pitchFamily="18" charset="0"/>
                          <a:ea typeface="Times New Roman" panose="02020603050405020304" pitchFamily="18" charset="0"/>
                          <a:cs typeface="Arial" panose="020B0604020202020204" pitchFamily="34" charset="0"/>
                        </a:rPr>
                        <a:t>will</a:t>
                      </a:r>
                      <a:r>
                        <a:rPr lang="en-US" sz="1200" spc="-10">
                          <a:effectLst/>
                          <a:latin typeface="Times New Roman" panose="02020603050405020304" pitchFamily="18" charset="0"/>
                          <a:ea typeface="Times New Roman" panose="02020603050405020304" pitchFamily="18" charset="0"/>
                          <a:cs typeface="Arial" panose="020B0604020202020204" pitchFamily="34" charset="0"/>
                        </a:rPr>
                        <a:t> </a:t>
                      </a:r>
                      <a:r>
                        <a:rPr lang="en-US" sz="1200">
                          <a:effectLst/>
                          <a:latin typeface="Times New Roman" panose="02020603050405020304" pitchFamily="18" charset="0"/>
                          <a:ea typeface="Times New Roman" panose="02020603050405020304" pitchFamily="18" charset="0"/>
                          <a:cs typeface="Arial" panose="020B0604020202020204" pitchFamily="34" charset="0"/>
                        </a:rPr>
                        <a:t>exceed</a:t>
                      </a:r>
                      <a:r>
                        <a:rPr lang="en-US" sz="1200" spc="-10">
                          <a:effectLst/>
                          <a:latin typeface="Times New Roman" panose="02020603050405020304" pitchFamily="18" charset="0"/>
                          <a:ea typeface="Times New Roman" panose="02020603050405020304" pitchFamily="18" charset="0"/>
                          <a:cs typeface="Arial" panose="020B0604020202020204" pitchFamily="34" charset="0"/>
                        </a:rPr>
                        <a:t> </a:t>
                      </a:r>
                      <a:r>
                        <a:rPr lang="en-US" sz="1200">
                          <a:effectLst/>
                          <a:latin typeface="Times New Roman" panose="02020603050405020304" pitchFamily="18" charset="0"/>
                          <a:ea typeface="Times New Roman" panose="02020603050405020304" pitchFamily="18" charset="0"/>
                          <a:cs typeface="Arial" panose="020B0604020202020204" pitchFamily="34" charset="0"/>
                        </a:rPr>
                        <a:t>its</a:t>
                      </a:r>
                      <a:r>
                        <a:rPr lang="en-US" sz="1200" spc="-5">
                          <a:effectLst/>
                          <a:latin typeface="Times New Roman" panose="02020603050405020304" pitchFamily="18" charset="0"/>
                          <a:ea typeface="Times New Roman" panose="02020603050405020304" pitchFamily="18" charset="0"/>
                          <a:cs typeface="Arial" panose="020B0604020202020204" pitchFamily="34" charset="0"/>
                        </a:rPr>
                        <a:t> </a:t>
                      </a:r>
                      <a:r>
                        <a:rPr lang="en-US" sz="1200" spc="-10">
                          <a:effectLst/>
                          <a:latin typeface="Times New Roman" panose="02020603050405020304" pitchFamily="18" charset="0"/>
                          <a:ea typeface="Times New Roman" panose="02020603050405020304" pitchFamily="18" charset="0"/>
                          <a:cs typeface="Arial" panose="020B0604020202020204" pitchFamily="34" charset="0"/>
                        </a:rPr>
                        <a:t>costs</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100">
                          <a:effectLst/>
                          <a:latin typeface="Times New Roman" panose="02020603050405020304" pitchFamily="18" charset="0"/>
                          <a:ea typeface="Times New Roman" panose="02020603050405020304" pitchFamily="18"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539871822"/>
                  </a:ext>
                </a:extLst>
              </a:tr>
              <a:tr h="410009">
                <a:tc>
                  <a:txBody>
                    <a:bodyPr/>
                    <a:lstStyle/>
                    <a:p>
                      <a:pPr marL="71120" marR="0">
                        <a:lnSpc>
                          <a:spcPts val="1365"/>
                        </a:lnSpc>
                        <a:spcBef>
                          <a:spcPts val="325"/>
                        </a:spcBef>
                        <a:buNone/>
                      </a:pPr>
                      <a:r>
                        <a:rPr lang="en-US" sz="1200" spc="-10">
                          <a:effectLst/>
                          <a:latin typeface="Times New Roman" panose="02020603050405020304" pitchFamily="18" charset="0"/>
                          <a:ea typeface="Times New Roman" panose="02020603050405020304" pitchFamily="18" charset="0"/>
                          <a:cs typeface="Arial" panose="020B0604020202020204" pitchFamily="34" charset="0"/>
                        </a:rPr>
                        <a:t>Medium</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1120" marR="0">
                        <a:lnSpc>
                          <a:spcPts val="1365"/>
                        </a:lnSpc>
                        <a:spcBef>
                          <a:spcPts val="325"/>
                        </a:spcBef>
                        <a:buNone/>
                      </a:pPr>
                      <a:r>
                        <a:rPr lang="en-US" sz="1200">
                          <a:effectLst/>
                          <a:latin typeface="Times New Roman" panose="02020603050405020304" pitchFamily="18" charset="0"/>
                          <a:ea typeface="Times New Roman" panose="02020603050405020304" pitchFamily="18" charset="0"/>
                          <a:cs typeface="Arial" panose="020B0604020202020204" pitchFamily="34" charset="0"/>
                        </a:rPr>
                        <a:t>The</a:t>
                      </a:r>
                      <a:r>
                        <a:rPr lang="en-US" sz="1200" spc="-15">
                          <a:effectLst/>
                          <a:latin typeface="Times New Roman" panose="02020603050405020304" pitchFamily="18" charset="0"/>
                          <a:ea typeface="Times New Roman" panose="02020603050405020304" pitchFamily="18" charset="0"/>
                          <a:cs typeface="Arial" panose="020B0604020202020204" pitchFamily="34" charset="0"/>
                        </a:rPr>
                        <a:t> </a:t>
                      </a:r>
                      <a:r>
                        <a:rPr lang="en-US" sz="1200">
                          <a:effectLst/>
                          <a:latin typeface="Times New Roman" panose="02020603050405020304" pitchFamily="18" charset="0"/>
                          <a:ea typeface="Times New Roman" panose="02020603050405020304" pitchFamily="18" charset="0"/>
                          <a:cs typeface="Arial" panose="020B0604020202020204" pitchFamily="34" charset="0"/>
                        </a:rPr>
                        <a:t>project’s</a:t>
                      </a:r>
                      <a:r>
                        <a:rPr lang="en-US" sz="1200" spc="-5">
                          <a:effectLst/>
                          <a:latin typeface="Times New Roman" panose="02020603050405020304" pitchFamily="18" charset="0"/>
                          <a:ea typeface="Times New Roman" panose="02020603050405020304" pitchFamily="18" charset="0"/>
                          <a:cs typeface="Arial" panose="020B0604020202020204" pitchFamily="34" charset="0"/>
                        </a:rPr>
                        <a:t> </a:t>
                      </a:r>
                      <a:r>
                        <a:rPr lang="en-US" sz="1200">
                          <a:effectLst/>
                          <a:latin typeface="Times New Roman" panose="02020603050405020304" pitchFamily="18" charset="0"/>
                          <a:ea typeface="Times New Roman" panose="02020603050405020304" pitchFamily="18" charset="0"/>
                          <a:cs typeface="Arial" panose="020B0604020202020204" pitchFamily="34" charset="0"/>
                        </a:rPr>
                        <a:t>benefits</a:t>
                      </a:r>
                      <a:r>
                        <a:rPr lang="en-US" sz="1200" spc="-10">
                          <a:effectLst/>
                          <a:latin typeface="Times New Roman" panose="02020603050405020304" pitchFamily="18" charset="0"/>
                          <a:ea typeface="Times New Roman" panose="02020603050405020304" pitchFamily="18" charset="0"/>
                          <a:cs typeface="Arial" panose="020B0604020202020204" pitchFamily="34" charset="0"/>
                        </a:rPr>
                        <a:t> </a:t>
                      </a:r>
                      <a:r>
                        <a:rPr lang="en-US" sz="1200">
                          <a:effectLst/>
                          <a:latin typeface="Times New Roman" panose="02020603050405020304" pitchFamily="18" charset="0"/>
                          <a:ea typeface="Times New Roman" panose="02020603050405020304" pitchFamily="18" charset="0"/>
                          <a:cs typeface="Arial" panose="020B0604020202020204" pitchFamily="34" charset="0"/>
                        </a:rPr>
                        <a:t>are likely</a:t>
                      </a:r>
                      <a:r>
                        <a:rPr lang="en-US" sz="1200" spc="-10">
                          <a:effectLst/>
                          <a:latin typeface="Times New Roman" panose="02020603050405020304" pitchFamily="18" charset="0"/>
                          <a:ea typeface="Times New Roman" panose="02020603050405020304" pitchFamily="18" charset="0"/>
                          <a:cs typeface="Arial" panose="020B0604020202020204" pitchFamily="34" charset="0"/>
                        </a:rPr>
                        <a:t> </a:t>
                      </a:r>
                      <a:r>
                        <a:rPr lang="en-US" sz="1200">
                          <a:effectLst/>
                          <a:latin typeface="Times New Roman" panose="02020603050405020304" pitchFamily="18" charset="0"/>
                          <a:ea typeface="Times New Roman" panose="02020603050405020304" pitchFamily="18" charset="0"/>
                          <a:cs typeface="Arial" panose="020B0604020202020204" pitchFamily="34" charset="0"/>
                        </a:rPr>
                        <a:t>to</a:t>
                      </a:r>
                      <a:r>
                        <a:rPr lang="en-US" sz="1200" spc="-5">
                          <a:effectLst/>
                          <a:latin typeface="Times New Roman" panose="02020603050405020304" pitchFamily="18" charset="0"/>
                          <a:ea typeface="Times New Roman" panose="02020603050405020304" pitchFamily="18" charset="0"/>
                          <a:cs typeface="Arial" panose="020B0604020202020204" pitchFamily="34" charset="0"/>
                        </a:rPr>
                        <a:t> </a:t>
                      </a:r>
                      <a:r>
                        <a:rPr lang="en-US" sz="1200">
                          <a:effectLst/>
                          <a:latin typeface="Times New Roman" panose="02020603050405020304" pitchFamily="18" charset="0"/>
                          <a:ea typeface="Times New Roman" panose="02020603050405020304" pitchFamily="18" charset="0"/>
                          <a:cs typeface="Arial" panose="020B0604020202020204" pitchFamily="34" charset="0"/>
                        </a:rPr>
                        <a:t>exceed</a:t>
                      </a:r>
                      <a:r>
                        <a:rPr lang="en-US" sz="1200" spc="-10">
                          <a:effectLst/>
                          <a:latin typeface="Times New Roman" panose="02020603050405020304" pitchFamily="18" charset="0"/>
                          <a:ea typeface="Times New Roman" panose="02020603050405020304" pitchFamily="18" charset="0"/>
                          <a:cs typeface="Arial" panose="020B0604020202020204" pitchFamily="34" charset="0"/>
                        </a:rPr>
                        <a:t> </a:t>
                      </a:r>
                      <a:r>
                        <a:rPr lang="en-US" sz="1200">
                          <a:effectLst/>
                          <a:latin typeface="Times New Roman" panose="02020603050405020304" pitchFamily="18" charset="0"/>
                          <a:ea typeface="Times New Roman" panose="02020603050405020304" pitchFamily="18" charset="0"/>
                          <a:cs typeface="Arial" panose="020B0604020202020204" pitchFamily="34" charset="0"/>
                        </a:rPr>
                        <a:t>its</a:t>
                      </a:r>
                      <a:r>
                        <a:rPr lang="en-US" sz="1200" spc="-5">
                          <a:effectLst/>
                          <a:latin typeface="Times New Roman" panose="02020603050405020304" pitchFamily="18" charset="0"/>
                          <a:ea typeface="Times New Roman" panose="02020603050405020304" pitchFamily="18" charset="0"/>
                          <a:cs typeface="Arial" panose="020B0604020202020204" pitchFamily="34" charset="0"/>
                        </a:rPr>
                        <a:t> </a:t>
                      </a:r>
                      <a:r>
                        <a:rPr lang="en-US" sz="1200" spc="-10">
                          <a:effectLst/>
                          <a:latin typeface="Times New Roman" panose="02020603050405020304" pitchFamily="18" charset="0"/>
                          <a:ea typeface="Times New Roman" panose="02020603050405020304" pitchFamily="18" charset="0"/>
                          <a:cs typeface="Arial" panose="020B0604020202020204" pitchFamily="34" charset="0"/>
                        </a:rPr>
                        <a:t>costs</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100">
                          <a:effectLst/>
                          <a:latin typeface="Times New Roman" panose="02020603050405020304" pitchFamily="18" charset="0"/>
                          <a:ea typeface="Times New Roman" panose="02020603050405020304" pitchFamily="18"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225107932"/>
                  </a:ext>
                </a:extLst>
              </a:tr>
              <a:tr h="639569">
                <a:tc>
                  <a:txBody>
                    <a:bodyPr/>
                    <a:lstStyle/>
                    <a:p>
                      <a:pPr marL="71120" marR="65405">
                        <a:lnSpc>
                          <a:spcPts val="1380"/>
                        </a:lnSpc>
                        <a:buNone/>
                      </a:pPr>
                      <a:r>
                        <a:rPr lang="en-US" sz="1200" spc="-20">
                          <a:effectLst/>
                          <a:latin typeface="Times New Roman" panose="02020603050405020304" pitchFamily="18" charset="0"/>
                          <a:ea typeface="Times New Roman" panose="02020603050405020304" pitchFamily="18" charset="0"/>
                          <a:cs typeface="Arial" panose="020B0604020202020204" pitchFamily="34" charset="0"/>
                        </a:rPr>
                        <a:t>Medium-Low</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1120" marR="0">
                        <a:lnSpc>
                          <a:spcPts val="1365"/>
                        </a:lnSpc>
                        <a:spcBef>
                          <a:spcPts val="1300"/>
                        </a:spcBef>
                        <a:buNone/>
                      </a:pPr>
                      <a:r>
                        <a:rPr lang="en-US" sz="1200">
                          <a:effectLst/>
                          <a:latin typeface="Times New Roman" panose="02020603050405020304" pitchFamily="18" charset="0"/>
                          <a:ea typeface="Times New Roman" panose="02020603050405020304" pitchFamily="18" charset="0"/>
                          <a:cs typeface="Arial" panose="020B0604020202020204" pitchFamily="34" charset="0"/>
                        </a:rPr>
                        <a:t>The</a:t>
                      </a:r>
                      <a:r>
                        <a:rPr lang="en-US" sz="1200" spc="-20">
                          <a:effectLst/>
                          <a:latin typeface="Times New Roman" panose="02020603050405020304" pitchFamily="18" charset="0"/>
                          <a:ea typeface="Times New Roman" panose="02020603050405020304" pitchFamily="18" charset="0"/>
                          <a:cs typeface="Arial" panose="020B0604020202020204" pitchFamily="34" charset="0"/>
                        </a:rPr>
                        <a:t> </a:t>
                      </a:r>
                      <a:r>
                        <a:rPr lang="en-US" sz="1200">
                          <a:effectLst/>
                          <a:latin typeface="Times New Roman" panose="02020603050405020304" pitchFamily="18" charset="0"/>
                          <a:ea typeface="Times New Roman" panose="02020603050405020304" pitchFamily="18" charset="0"/>
                          <a:cs typeface="Arial" panose="020B0604020202020204" pitchFamily="34" charset="0"/>
                        </a:rPr>
                        <a:t>project’s</a:t>
                      </a:r>
                      <a:r>
                        <a:rPr lang="en-US" sz="1200" spc="-5">
                          <a:effectLst/>
                          <a:latin typeface="Times New Roman" panose="02020603050405020304" pitchFamily="18" charset="0"/>
                          <a:ea typeface="Times New Roman" panose="02020603050405020304" pitchFamily="18" charset="0"/>
                          <a:cs typeface="Arial" panose="020B0604020202020204" pitchFamily="34" charset="0"/>
                        </a:rPr>
                        <a:t> </a:t>
                      </a:r>
                      <a:r>
                        <a:rPr lang="en-US" sz="1200">
                          <a:effectLst/>
                          <a:latin typeface="Times New Roman" panose="02020603050405020304" pitchFamily="18" charset="0"/>
                          <a:ea typeface="Times New Roman" panose="02020603050405020304" pitchFamily="18" charset="0"/>
                          <a:cs typeface="Arial" panose="020B0604020202020204" pitchFamily="34" charset="0"/>
                        </a:rPr>
                        <a:t>costs</a:t>
                      </a:r>
                      <a:r>
                        <a:rPr lang="en-US" sz="1200" spc="-5">
                          <a:effectLst/>
                          <a:latin typeface="Times New Roman" panose="02020603050405020304" pitchFamily="18" charset="0"/>
                          <a:ea typeface="Times New Roman" panose="02020603050405020304" pitchFamily="18" charset="0"/>
                          <a:cs typeface="Arial" panose="020B0604020202020204" pitchFamily="34" charset="0"/>
                        </a:rPr>
                        <a:t> </a:t>
                      </a:r>
                      <a:r>
                        <a:rPr lang="en-US" sz="1200">
                          <a:effectLst/>
                          <a:latin typeface="Times New Roman" panose="02020603050405020304" pitchFamily="18" charset="0"/>
                          <a:ea typeface="Times New Roman" panose="02020603050405020304" pitchFamily="18" charset="0"/>
                          <a:cs typeface="Arial" panose="020B0604020202020204" pitchFamily="34" charset="0"/>
                        </a:rPr>
                        <a:t>are</a:t>
                      </a:r>
                      <a:r>
                        <a:rPr lang="en-US" sz="1200" spc="-10">
                          <a:effectLst/>
                          <a:latin typeface="Times New Roman" panose="02020603050405020304" pitchFamily="18" charset="0"/>
                          <a:ea typeface="Times New Roman" panose="02020603050405020304" pitchFamily="18" charset="0"/>
                          <a:cs typeface="Arial" panose="020B0604020202020204" pitchFamily="34" charset="0"/>
                        </a:rPr>
                        <a:t> </a:t>
                      </a:r>
                      <a:r>
                        <a:rPr lang="en-US" sz="1200">
                          <a:effectLst/>
                          <a:latin typeface="Times New Roman" panose="02020603050405020304" pitchFamily="18" charset="0"/>
                          <a:ea typeface="Times New Roman" panose="02020603050405020304" pitchFamily="18" charset="0"/>
                          <a:cs typeface="Arial" panose="020B0604020202020204" pitchFamily="34" charset="0"/>
                        </a:rPr>
                        <a:t>likely</a:t>
                      </a:r>
                      <a:r>
                        <a:rPr lang="en-US" sz="1200" spc="-10">
                          <a:effectLst/>
                          <a:latin typeface="Times New Roman" panose="02020603050405020304" pitchFamily="18" charset="0"/>
                          <a:ea typeface="Times New Roman" panose="02020603050405020304" pitchFamily="18" charset="0"/>
                          <a:cs typeface="Arial" panose="020B0604020202020204" pitchFamily="34" charset="0"/>
                        </a:rPr>
                        <a:t> </a:t>
                      </a:r>
                      <a:r>
                        <a:rPr lang="en-US" sz="1200">
                          <a:effectLst/>
                          <a:latin typeface="Times New Roman" panose="02020603050405020304" pitchFamily="18" charset="0"/>
                          <a:ea typeface="Times New Roman" panose="02020603050405020304" pitchFamily="18" charset="0"/>
                          <a:cs typeface="Arial" panose="020B0604020202020204" pitchFamily="34" charset="0"/>
                        </a:rPr>
                        <a:t>to</a:t>
                      </a:r>
                      <a:r>
                        <a:rPr lang="en-US" sz="1200" spc="-5">
                          <a:effectLst/>
                          <a:latin typeface="Times New Roman" panose="02020603050405020304" pitchFamily="18" charset="0"/>
                          <a:ea typeface="Times New Roman" panose="02020603050405020304" pitchFamily="18" charset="0"/>
                          <a:cs typeface="Arial" panose="020B0604020202020204" pitchFamily="34" charset="0"/>
                        </a:rPr>
                        <a:t> </a:t>
                      </a:r>
                      <a:r>
                        <a:rPr lang="en-US" sz="1200">
                          <a:effectLst/>
                          <a:latin typeface="Times New Roman" panose="02020603050405020304" pitchFamily="18" charset="0"/>
                          <a:ea typeface="Times New Roman" panose="02020603050405020304" pitchFamily="18" charset="0"/>
                          <a:cs typeface="Arial" panose="020B0604020202020204" pitchFamily="34" charset="0"/>
                        </a:rPr>
                        <a:t>exceed</a:t>
                      </a:r>
                      <a:r>
                        <a:rPr lang="en-US" sz="1200" spc="-5">
                          <a:effectLst/>
                          <a:latin typeface="Times New Roman" panose="02020603050405020304" pitchFamily="18" charset="0"/>
                          <a:ea typeface="Times New Roman" panose="02020603050405020304" pitchFamily="18" charset="0"/>
                          <a:cs typeface="Arial" panose="020B0604020202020204" pitchFamily="34" charset="0"/>
                        </a:rPr>
                        <a:t> </a:t>
                      </a:r>
                      <a:r>
                        <a:rPr lang="en-US" sz="1200">
                          <a:effectLst/>
                          <a:latin typeface="Times New Roman" panose="02020603050405020304" pitchFamily="18" charset="0"/>
                          <a:ea typeface="Times New Roman" panose="02020603050405020304" pitchFamily="18" charset="0"/>
                          <a:cs typeface="Arial" panose="020B0604020202020204" pitchFamily="34" charset="0"/>
                        </a:rPr>
                        <a:t>its </a:t>
                      </a:r>
                      <a:r>
                        <a:rPr lang="en-US" sz="1200" spc="-10">
                          <a:effectLst/>
                          <a:latin typeface="Times New Roman" panose="02020603050405020304" pitchFamily="18" charset="0"/>
                          <a:ea typeface="Times New Roman" panose="02020603050405020304" pitchFamily="18" charset="0"/>
                          <a:cs typeface="Arial" panose="020B0604020202020204" pitchFamily="34" charset="0"/>
                        </a:rPr>
                        <a:t>benefits</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100">
                          <a:effectLst/>
                          <a:latin typeface="Times New Roman" panose="02020603050405020304" pitchFamily="18" charset="0"/>
                          <a:ea typeface="Times New Roman" panose="02020603050405020304" pitchFamily="18"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877114186"/>
                  </a:ext>
                </a:extLst>
              </a:tr>
              <a:tr h="413435">
                <a:tc>
                  <a:txBody>
                    <a:bodyPr/>
                    <a:lstStyle/>
                    <a:p>
                      <a:pPr marL="71120" marR="0">
                        <a:lnSpc>
                          <a:spcPts val="1365"/>
                        </a:lnSpc>
                        <a:spcBef>
                          <a:spcPts val="340"/>
                        </a:spcBef>
                        <a:buNone/>
                      </a:pPr>
                      <a:r>
                        <a:rPr lang="en-US" sz="1200" spc="-25">
                          <a:effectLst/>
                          <a:latin typeface="Times New Roman" panose="02020603050405020304" pitchFamily="18" charset="0"/>
                          <a:ea typeface="Times New Roman" panose="02020603050405020304" pitchFamily="18" charset="0"/>
                          <a:cs typeface="Arial" panose="020B0604020202020204" pitchFamily="34" charset="0"/>
                        </a:rPr>
                        <a:t>Low</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1120" marR="0">
                        <a:lnSpc>
                          <a:spcPts val="1365"/>
                        </a:lnSpc>
                        <a:spcBef>
                          <a:spcPts val="340"/>
                        </a:spcBef>
                        <a:buNone/>
                      </a:pPr>
                      <a:r>
                        <a:rPr lang="en-US" sz="1200">
                          <a:effectLst/>
                          <a:latin typeface="Times New Roman" panose="02020603050405020304" pitchFamily="18" charset="0"/>
                          <a:ea typeface="Times New Roman" panose="02020603050405020304" pitchFamily="18" charset="0"/>
                          <a:cs typeface="Arial" panose="020B0604020202020204" pitchFamily="34" charset="0"/>
                        </a:rPr>
                        <a:t>The</a:t>
                      </a:r>
                      <a:r>
                        <a:rPr lang="en-US" sz="1200" spc="-15">
                          <a:effectLst/>
                          <a:latin typeface="Times New Roman" panose="02020603050405020304" pitchFamily="18" charset="0"/>
                          <a:ea typeface="Times New Roman" panose="02020603050405020304" pitchFamily="18" charset="0"/>
                          <a:cs typeface="Arial" panose="020B0604020202020204" pitchFamily="34" charset="0"/>
                        </a:rPr>
                        <a:t> </a:t>
                      </a:r>
                      <a:r>
                        <a:rPr lang="en-US" sz="1200">
                          <a:effectLst/>
                          <a:latin typeface="Times New Roman" panose="02020603050405020304" pitchFamily="18" charset="0"/>
                          <a:ea typeface="Times New Roman" panose="02020603050405020304" pitchFamily="18" charset="0"/>
                          <a:cs typeface="Arial" panose="020B0604020202020204" pitchFamily="34" charset="0"/>
                        </a:rPr>
                        <a:t>project’s costs</a:t>
                      </a:r>
                      <a:r>
                        <a:rPr lang="en-US" sz="1200" spc="-10">
                          <a:effectLst/>
                          <a:latin typeface="Times New Roman" panose="02020603050405020304" pitchFamily="18" charset="0"/>
                          <a:ea typeface="Times New Roman" panose="02020603050405020304" pitchFamily="18" charset="0"/>
                          <a:cs typeface="Arial" panose="020B0604020202020204" pitchFamily="34" charset="0"/>
                        </a:rPr>
                        <a:t> </a:t>
                      </a:r>
                      <a:r>
                        <a:rPr lang="en-US" sz="1200">
                          <a:effectLst/>
                          <a:latin typeface="Times New Roman" panose="02020603050405020304" pitchFamily="18" charset="0"/>
                          <a:ea typeface="Times New Roman" panose="02020603050405020304" pitchFamily="18" charset="0"/>
                          <a:cs typeface="Arial" panose="020B0604020202020204" pitchFamily="34" charset="0"/>
                        </a:rPr>
                        <a:t>will</a:t>
                      </a:r>
                      <a:r>
                        <a:rPr lang="en-US" sz="1200" spc="-10">
                          <a:effectLst/>
                          <a:latin typeface="Times New Roman" panose="02020603050405020304" pitchFamily="18" charset="0"/>
                          <a:ea typeface="Times New Roman" panose="02020603050405020304" pitchFamily="18" charset="0"/>
                          <a:cs typeface="Arial" panose="020B0604020202020204" pitchFamily="34" charset="0"/>
                        </a:rPr>
                        <a:t> </a:t>
                      </a:r>
                      <a:r>
                        <a:rPr lang="en-US" sz="1200">
                          <a:effectLst/>
                          <a:latin typeface="Times New Roman" panose="02020603050405020304" pitchFamily="18" charset="0"/>
                          <a:ea typeface="Times New Roman" panose="02020603050405020304" pitchFamily="18" charset="0"/>
                          <a:cs typeface="Arial" panose="020B0604020202020204" pitchFamily="34" charset="0"/>
                        </a:rPr>
                        <a:t>exceed</a:t>
                      </a:r>
                      <a:r>
                        <a:rPr lang="en-US" sz="1200" spc="-10">
                          <a:effectLst/>
                          <a:latin typeface="Times New Roman" panose="02020603050405020304" pitchFamily="18" charset="0"/>
                          <a:ea typeface="Times New Roman" panose="02020603050405020304" pitchFamily="18" charset="0"/>
                          <a:cs typeface="Arial" panose="020B0604020202020204" pitchFamily="34" charset="0"/>
                        </a:rPr>
                        <a:t> </a:t>
                      </a:r>
                      <a:r>
                        <a:rPr lang="en-US" sz="1200">
                          <a:effectLst/>
                          <a:latin typeface="Times New Roman" panose="02020603050405020304" pitchFamily="18" charset="0"/>
                          <a:ea typeface="Times New Roman" panose="02020603050405020304" pitchFamily="18" charset="0"/>
                          <a:cs typeface="Arial" panose="020B0604020202020204" pitchFamily="34" charset="0"/>
                        </a:rPr>
                        <a:t>its</a:t>
                      </a:r>
                      <a:r>
                        <a:rPr lang="en-US" sz="1200" spc="-5">
                          <a:effectLst/>
                          <a:latin typeface="Times New Roman" panose="02020603050405020304" pitchFamily="18" charset="0"/>
                          <a:ea typeface="Times New Roman" panose="02020603050405020304" pitchFamily="18" charset="0"/>
                          <a:cs typeface="Arial" panose="020B0604020202020204" pitchFamily="34" charset="0"/>
                        </a:rPr>
                        <a:t> </a:t>
                      </a:r>
                      <a:r>
                        <a:rPr lang="en-US" sz="1200" spc="-10">
                          <a:effectLst/>
                          <a:latin typeface="Times New Roman" panose="02020603050405020304" pitchFamily="18" charset="0"/>
                          <a:ea typeface="Times New Roman" panose="02020603050405020304" pitchFamily="18" charset="0"/>
                          <a:cs typeface="Arial" panose="020B0604020202020204" pitchFamily="34" charset="0"/>
                        </a:rPr>
                        <a:t>benefits</a:t>
                      </a:r>
                      <a:endParaRPr lang="en-US" sz="11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buNone/>
                      </a:pPr>
                      <a:r>
                        <a:rPr lang="en-US" sz="1100">
                          <a:effectLst/>
                          <a:latin typeface="Times New Roman" panose="02020603050405020304" pitchFamily="18" charset="0"/>
                          <a:ea typeface="Times New Roman" panose="02020603050405020304" pitchFamily="18"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72603286"/>
                  </a:ext>
                </a:extLst>
              </a:tr>
            </a:tbl>
          </a:graphicData>
        </a:graphic>
      </p:graphicFrame>
    </p:spTree>
    <p:extLst>
      <p:ext uri="{BB962C8B-B14F-4D97-AF65-F5344CB8AC3E}">
        <p14:creationId xmlns:p14="http://schemas.microsoft.com/office/powerpoint/2010/main" val="7990963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71DC6-F354-4407-829C-989E7820D5F3}"/>
              </a:ext>
            </a:extLst>
          </p:cNvPr>
          <p:cNvSpPr>
            <a:spLocks noGrp="1"/>
          </p:cNvSpPr>
          <p:nvPr>
            <p:ph type="title"/>
          </p:nvPr>
        </p:nvSpPr>
        <p:spPr>
          <a:xfrm>
            <a:off x="767443" y="544242"/>
            <a:ext cx="7613276" cy="375187"/>
          </a:xfrm>
        </p:spPr>
        <p:txBody>
          <a:bodyPr>
            <a:noAutofit/>
          </a:bodyPr>
          <a:lstStyle/>
          <a:p>
            <a:r>
              <a:rPr lang="en-US"/>
              <a:t>Project Readiness: Applicant Capacity</a:t>
            </a:r>
          </a:p>
        </p:txBody>
      </p:sp>
      <p:sp>
        <p:nvSpPr>
          <p:cNvPr id="3" name="Content Placeholder 2">
            <a:extLst>
              <a:ext uri="{FF2B5EF4-FFF2-40B4-BE49-F238E27FC236}">
                <a16:creationId xmlns:a16="http://schemas.microsoft.com/office/drawing/2014/main" id="{BB621C12-349B-4BDB-B2C7-3AD73A8AC128}"/>
              </a:ext>
            </a:extLst>
          </p:cNvPr>
          <p:cNvSpPr>
            <a:spLocks noGrp="1"/>
          </p:cNvSpPr>
          <p:nvPr>
            <p:ph idx="1"/>
          </p:nvPr>
        </p:nvSpPr>
        <p:spPr>
          <a:xfrm>
            <a:off x="845574" y="1347019"/>
            <a:ext cx="10914426" cy="4779145"/>
          </a:xfrm>
        </p:spPr>
        <p:txBody>
          <a:bodyPr>
            <a:normAutofit/>
          </a:bodyPr>
          <a:lstStyle/>
          <a:p>
            <a:pPr marL="355600" marR="5080" indent="-342900">
              <a:lnSpc>
                <a:spcPct val="100000"/>
              </a:lnSpc>
              <a:spcBef>
                <a:spcPts val="0"/>
              </a:spcBef>
              <a:spcAft>
                <a:spcPts val="600"/>
              </a:spcAft>
              <a:buClr>
                <a:srgbClr val="203E70"/>
              </a:buClr>
              <a:buSzPct val="75000"/>
              <a:tabLst>
                <a:tab pos="241300" algn="l"/>
              </a:tabLst>
            </a:pPr>
            <a:r>
              <a:rPr lang="en-US" sz="2800" spc="5">
                <a:cs typeface="Rockwell"/>
              </a:rPr>
              <a:t>Assesses </a:t>
            </a:r>
            <a:r>
              <a:rPr lang="en-US" sz="2800" spc="-5">
                <a:cs typeface="Rockwell"/>
              </a:rPr>
              <a:t>the applicant’s capacity to deliver this project in a manner that satisfies Federal requirements.</a:t>
            </a:r>
          </a:p>
          <a:p>
            <a:pPr marL="355600" marR="5080" indent="-342900">
              <a:lnSpc>
                <a:spcPct val="100000"/>
              </a:lnSpc>
              <a:spcBef>
                <a:spcPts val="0"/>
              </a:spcBef>
              <a:spcAft>
                <a:spcPts val="600"/>
              </a:spcAft>
              <a:buClr>
                <a:srgbClr val="203E70"/>
              </a:buClr>
              <a:buSzPct val="75000"/>
              <a:tabLst>
                <a:tab pos="241300" algn="l"/>
              </a:tabLst>
            </a:pPr>
            <a:r>
              <a:rPr lang="en-US" sz="2800" spc="-5"/>
              <a:t>Considerations include but are not limited to:</a:t>
            </a:r>
          </a:p>
          <a:p>
            <a:pPr marL="631819" marR="5080" lvl="1" indent="-342900">
              <a:lnSpc>
                <a:spcPct val="100000"/>
              </a:lnSpc>
              <a:spcBef>
                <a:spcPts val="0"/>
              </a:spcBef>
              <a:spcAft>
                <a:spcPts val="600"/>
              </a:spcAft>
              <a:buClr>
                <a:srgbClr val="203E70"/>
              </a:buClr>
              <a:buSzPct val="75000"/>
              <a:buFont typeface="Courier New" panose="02070309020205020404" pitchFamily="49" charset="0"/>
              <a:buChar char="o"/>
              <a:tabLst>
                <a:tab pos="241300" algn="l"/>
              </a:tabLst>
            </a:pPr>
            <a:r>
              <a:rPr lang="en-US" sz="2400" spc="-5"/>
              <a:t>Applicant’s history of delivering projects of similar scope and scale;</a:t>
            </a:r>
          </a:p>
          <a:p>
            <a:pPr marL="631819" marR="5080" lvl="1" indent="-342900">
              <a:lnSpc>
                <a:spcPct val="100000"/>
              </a:lnSpc>
              <a:spcBef>
                <a:spcPts val="0"/>
              </a:spcBef>
              <a:spcAft>
                <a:spcPts val="600"/>
              </a:spcAft>
              <a:buClr>
                <a:srgbClr val="203E70"/>
              </a:buClr>
              <a:buSzPct val="75000"/>
              <a:buFont typeface="Courier New" panose="02070309020205020404" pitchFamily="49" charset="0"/>
              <a:buChar char="o"/>
              <a:tabLst>
                <a:tab pos="241300" algn="l"/>
              </a:tabLst>
            </a:pPr>
            <a:r>
              <a:rPr lang="en-US" sz="2400" spc="-5"/>
              <a:t>Project’s feasibility or constructability;</a:t>
            </a:r>
          </a:p>
          <a:p>
            <a:pPr marL="631819" marR="5080" lvl="1" indent="-342900">
              <a:lnSpc>
                <a:spcPct val="100000"/>
              </a:lnSpc>
              <a:spcBef>
                <a:spcPts val="0"/>
              </a:spcBef>
              <a:spcAft>
                <a:spcPts val="600"/>
              </a:spcAft>
              <a:buClr>
                <a:srgbClr val="203E70"/>
              </a:buClr>
              <a:buSzPct val="75000"/>
              <a:buFont typeface="Courier New" panose="02070309020205020404" pitchFamily="49" charset="0"/>
              <a:buChar char="o"/>
              <a:tabLst>
                <a:tab pos="241300" algn="l"/>
              </a:tabLst>
            </a:pPr>
            <a:r>
              <a:rPr lang="en-US" sz="2400" spc="-5"/>
              <a:t>Applicable Federal requirements, including compliance </a:t>
            </a:r>
            <a:r>
              <a:rPr lang="en-US" sz="2400"/>
              <a:t>with Title VI/Civil Rights requirements, ADA, Buy American, among others;</a:t>
            </a:r>
          </a:p>
          <a:p>
            <a:pPr marL="631819" marR="5080" lvl="1" indent="-342900">
              <a:lnSpc>
                <a:spcPct val="100000"/>
              </a:lnSpc>
              <a:spcBef>
                <a:spcPts val="0"/>
              </a:spcBef>
              <a:spcAft>
                <a:spcPts val="600"/>
              </a:spcAft>
              <a:buClr>
                <a:srgbClr val="203E70"/>
              </a:buClr>
              <a:buSzPct val="75000"/>
              <a:buFont typeface="Courier New" panose="02070309020205020404" pitchFamily="49" charset="0"/>
              <a:buChar char="o"/>
              <a:tabLst>
                <a:tab pos="241300" algn="l"/>
              </a:tabLst>
            </a:pPr>
            <a:r>
              <a:rPr lang="en-US" sz="2400"/>
              <a:t>Acquisition plan for right-of-way acquisition, if applicable.</a:t>
            </a:r>
          </a:p>
          <a:p>
            <a:endParaRPr lang="en-US"/>
          </a:p>
        </p:txBody>
      </p:sp>
      <p:sp>
        <p:nvSpPr>
          <p:cNvPr id="5" name="Slide Number Placeholder 4">
            <a:extLst>
              <a:ext uri="{FF2B5EF4-FFF2-40B4-BE49-F238E27FC236}">
                <a16:creationId xmlns:a16="http://schemas.microsoft.com/office/drawing/2014/main" id="{9BE4EB8C-9AC1-42CC-9AC5-0D54DBAD0F0E}"/>
              </a:ext>
            </a:extLst>
          </p:cNvPr>
          <p:cNvSpPr>
            <a:spLocks noGrp="1"/>
          </p:cNvSpPr>
          <p:nvPr>
            <p:ph type="sldNum" sz="quarter" idx="12"/>
          </p:nvPr>
        </p:nvSpPr>
        <p:spPr/>
        <p:txBody>
          <a:bodyPr/>
          <a:lstStyle/>
          <a:p>
            <a:fld id="{8E5FBD1D-22DC-411D-A238-C2C1177F8A2C}" type="slidenum">
              <a:rPr lang="en-US" smtClean="0"/>
              <a:t>33</a:t>
            </a:fld>
            <a:endParaRPr lang="en-US"/>
          </a:p>
        </p:txBody>
      </p:sp>
    </p:spTree>
    <p:extLst>
      <p:ext uri="{BB962C8B-B14F-4D97-AF65-F5344CB8AC3E}">
        <p14:creationId xmlns:p14="http://schemas.microsoft.com/office/powerpoint/2010/main" val="10617316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71DC6-F354-4407-829C-989E7820D5F3}"/>
              </a:ext>
            </a:extLst>
          </p:cNvPr>
          <p:cNvSpPr>
            <a:spLocks noGrp="1"/>
          </p:cNvSpPr>
          <p:nvPr>
            <p:ph type="title"/>
          </p:nvPr>
        </p:nvSpPr>
        <p:spPr>
          <a:xfrm>
            <a:off x="767443" y="527350"/>
            <a:ext cx="7653618" cy="408972"/>
          </a:xfrm>
        </p:spPr>
        <p:txBody>
          <a:bodyPr>
            <a:noAutofit/>
          </a:bodyPr>
          <a:lstStyle/>
          <a:p>
            <a:r>
              <a:rPr lang="en-US"/>
              <a:t>Project Readiness: Financial Completeness</a:t>
            </a:r>
          </a:p>
        </p:txBody>
      </p:sp>
      <p:sp>
        <p:nvSpPr>
          <p:cNvPr id="3" name="Content Placeholder 2">
            <a:extLst>
              <a:ext uri="{FF2B5EF4-FFF2-40B4-BE49-F238E27FC236}">
                <a16:creationId xmlns:a16="http://schemas.microsoft.com/office/drawing/2014/main" id="{BB621C12-349B-4BDB-B2C7-3AD73A8AC128}"/>
              </a:ext>
            </a:extLst>
          </p:cNvPr>
          <p:cNvSpPr>
            <a:spLocks noGrp="1"/>
          </p:cNvSpPr>
          <p:nvPr>
            <p:ph idx="1"/>
          </p:nvPr>
        </p:nvSpPr>
        <p:spPr>
          <a:xfrm>
            <a:off x="767443" y="1297859"/>
            <a:ext cx="10657641" cy="4828306"/>
          </a:xfrm>
        </p:spPr>
        <p:txBody>
          <a:bodyPr>
            <a:normAutofit/>
          </a:bodyPr>
          <a:lstStyle/>
          <a:p>
            <a:pPr marL="355600" marR="5080" indent="-342900">
              <a:lnSpc>
                <a:spcPct val="100000"/>
              </a:lnSpc>
              <a:spcBef>
                <a:spcPts val="1200"/>
              </a:spcBef>
              <a:buClr>
                <a:srgbClr val="203E70"/>
              </a:buClr>
              <a:buSzPct val="75000"/>
              <a:tabLst>
                <a:tab pos="241300" algn="l"/>
              </a:tabLst>
            </a:pPr>
            <a:r>
              <a:rPr lang="en-US" sz="2400" spc="-5" dirty="0"/>
              <a:t>The applicant should include a detailed project budget that identifies all sources of funding, including INFRA funds, other Federal funds, and non-Federal funds.</a:t>
            </a:r>
          </a:p>
          <a:p>
            <a:pPr marL="355600" marR="5080" indent="-342900">
              <a:lnSpc>
                <a:spcPct val="100000"/>
              </a:lnSpc>
              <a:spcBef>
                <a:spcPts val="1200"/>
              </a:spcBef>
              <a:buClr>
                <a:srgbClr val="203E70"/>
              </a:buClr>
              <a:buSzPct val="75000"/>
              <a:tabLst>
                <a:tab pos="241300" algn="l"/>
              </a:tabLst>
            </a:pPr>
            <a:r>
              <a:rPr lang="en-US" sz="2400" spc="-5" dirty="0"/>
              <a:t>Applicant should include what percent design the funding estimates are based upon (e.g. 30% design), and whether contingency is included.</a:t>
            </a:r>
          </a:p>
          <a:p>
            <a:pPr marL="355600" marR="5080" indent="-342900">
              <a:lnSpc>
                <a:spcPct val="100000"/>
              </a:lnSpc>
              <a:spcBef>
                <a:spcPts val="1200"/>
              </a:spcBef>
              <a:buClr>
                <a:srgbClr val="203E70"/>
              </a:buClr>
              <a:buSzPct val="75000"/>
              <a:tabLst>
                <a:tab pos="241300" algn="l"/>
              </a:tabLst>
            </a:pPr>
            <a:r>
              <a:rPr lang="en-US" sz="2400" spc="-5" dirty="0"/>
              <a:t>All applicants should describe a plan to address potential cost overruns.</a:t>
            </a:r>
          </a:p>
          <a:p>
            <a:pPr marL="355600" marR="5080" indent="-342900">
              <a:lnSpc>
                <a:spcPct val="100000"/>
              </a:lnSpc>
              <a:spcBef>
                <a:spcPts val="1200"/>
              </a:spcBef>
              <a:buClr>
                <a:srgbClr val="203E70"/>
              </a:buClr>
              <a:buSzPct val="75000"/>
              <a:tabLst>
                <a:tab pos="241300" algn="l"/>
              </a:tabLst>
            </a:pPr>
            <a:r>
              <a:rPr lang="en-US" sz="2400" spc="-5" dirty="0"/>
              <a:t>Applicant should demonstrate through letters of commitment, STIP/TIP documents, or other means, that the funding arrangement is certain and the project will be able to meet the obligation target of </a:t>
            </a:r>
            <a:r>
              <a:rPr lang="en-US" sz="2400" b="1" spc="-5" dirty="0">
                <a:solidFill>
                  <a:srgbClr val="C00000"/>
                </a:solidFill>
              </a:rPr>
              <a:t>September 30, 2027.</a:t>
            </a:r>
            <a:endParaRPr lang="en-US" b="1" dirty="0">
              <a:solidFill>
                <a:srgbClr val="C00000"/>
              </a:solidFill>
            </a:endParaRPr>
          </a:p>
        </p:txBody>
      </p:sp>
      <p:sp>
        <p:nvSpPr>
          <p:cNvPr id="5" name="Slide Number Placeholder 4">
            <a:extLst>
              <a:ext uri="{FF2B5EF4-FFF2-40B4-BE49-F238E27FC236}">
                <a16:creationId xmlns:a16="http://schemas.microsoft.com/office/drawing/2014/main" id="{9BE4EB8C-9AC1-42CC-9AC5-0D54DBAD0F0E}"/>
              </a:ext>
            </a:extLst>
          </p:cNvPr>
          <p:cNvSpPr>
            <a:spLocks noGrp="1"/>
          </p:cNvSpPr>
          <p:nvPr>
            <p:ph type="sldNum" sz="quarter" idx="12"/>
          </p:nvPr>
        </p:nvSpPr>
        <p:spPr/>
        <p:txBody>
          <a:bodyPr/>
          <a:lstStyle/>
          <a:p>
            <a:fld id="{8E5FBD1D-22DC-411D-A238-C2C1177F8A2C}" type="slidenum">
              <a:rPr lang="en-US" smtClean="0"/>
              <a:t>34</a:t>
            </a:fld>
            <a:endParaRPr lang="en-US"/>
          </a:p>
        </p:txBody>
      </p:sp>
    </p:spTree>
    <p:extLst>
      <p:ext uri="{BB962C8B-B14F-4D97-AF65-F5344CB8AC3E}">
        <p14:creationId xmlns:p14="http://schemas.microsoft.com/office/powerpoint/2010/main" val="18516667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71DC6-F354-4407-829C-989E7820D5F3}"/>
              </a:ext>
            </a:extLst>
          </p:cNvPr>
          <p:cNvSpPr>
            <a:spLocks noGrp="1"/>
          </p:cNvSpPr>
          <p:nvPr>
            <p:ph type="title"/>
          </p:nvPr>
        </p:nvSpPr>
        <p:spPr>
          <a:xfrm>
            <a:off x="838200" y="570270"/>
            <a:ext cx="7467600" cy="342331"/>
          </a:xfrm>
        </p:spPr>
        <p:txBody>
          <a:bodyPr>
            <a:noAutofit/>
          </a:bodyPr>
          <a:lstStyle/>
          <a:p>
            <a:r>
              <a:rPr lang="en-US" dirty="0"/>
              <a:t>Project Readiness: Project Risk</a:t>
            </a:r>
          </a:p>
        </p:txBody>
      </p:sp>
      <p:sp>
        <p:nvSpPr>
          <p:cNvPr id="3" name="Content Placeholder 2">
            <a:extLst>
              <a:ext uri="{FF2B5EF4-FFF2-40B4-BE49-F238E27FC236}">
                <a16:creationId xmlns:a16="http://schemas.microsoft.com/office/drawing/2014/main" id="{BB621C12-349B-4BDB-B2C7-3AD73A8AC128}"/>
              </a:ext>
            </a:extLst>
          </p:cNvPr>
          <p:cNvSpPr>
            <a:spLocks noGrp="1"/>
          </p:cNvSpPr>
          <p:nvPr>
            <p:ph idx="1"/>
          </p:nvPr>
        </p:nvSpPr>
        <p:spPr>
          <a:xfrm>
            <a:off x="838199" y="1417638"/>
            <a:ext cx="10695040" cy="4800600"/>
          </a:xfrm>
        </p:spPr>
        <p:txBody>
          <a:bodyPr>
            <a:normAutofit/>
          </a:bodyPr>
          <a:lstStyle/>
          <a:p>
            <a:pPr marL="355600" marR="5080" indent="-342900">
              <a:lnSpc>
                <a:spcPct val="100000"/>
              </a:lnSpc>
              <a:spcBef>
                <a:spcPts val="95"/>
              </a:spcBef>
              <a:buClr>
                <a:srgbClr val="203E70"/>
              </a:buClr>
              <a:buSzPct val="75000"/>
              <a:tabLst>
                <a:tab pos="241300" algn="l"/>
              </a:tabLst>
            </a:pPr>
            <a:r>
              <a:rPr lang="en-US" sz="2100" spc="5" dirty="0">
                <a:cs typeface="Rockwell"/>
              </a:rPr>
              <a:t>The applicant should include a detailed project schedule that identifies all major project milestones.</a:t>
            </a:r>
          </a:p>
          <a:p>
            <a:pPr marL="355600" marR="5080" indent="-342900">
              <a:lnSpc>
                <a:spcPct val="100000"/>
              </a:lnSpc>
              <a:spcBef>
                <a:spcPts val="95"/>
              </a:spcBef>
              <a:buClr>
                <a:srgbClr val="203E70"/>
              </a:buClr>
              <a:buSzPct val="75000"/>
              <a:tabLst>
                <a:tab pos="241300" algn="l"/>
              </a:tabLst>
            </a:pPr>
            <a:r>
              <a:rPr lang="en-US" sz="2100" spc="5" dirty="0">
                <a:cs typeface="Rockwell"/>
              </a:rPr>
              <a:t>Applicant should provide information on required approvals and permits such as NEPA (National Environmental Policy Act) and other State or local environmental and planning approvals.</a:t>
            </a:r>
          </a:p>
          <a:p>
            <a:pPr marL="657352" marR="5080" lvl="1" indent="-342900">
              <a:spcBef>
                <a:spcPts val="95"/>
              </a:spcBef>
              <a:buClr>
                <a:srgbClr val="203E70"/>
              </a:buClr>
              <a:buSzPct val="75000"/>
              <a:buFont typeface="Courier New" panose="02070309020205020404" pitchFamily="49" charset="0"/>
              <a:buChar char="o"/>
              <a:tabLst>
                <a:tab pos="241300" algn="l"/>
              </a:tabLst>
            </a:pPr>
            <a:r>
              <a:rPr lang="en-US" sz="1900" spc="5" dirty="0">
                <a:cs typeface="Rockwell"/>
              </a:rPr>
              <a:t>Demonstrate meaningful community input through public involvement that may be affected by the project where applicable. </a:t>
            </a:r>
            <a:endParaRPr lang="en-US" sz="2100" spc="5" dirty="0">
              <a:cs typeface="Rockwell"/>
            </a:endParaRPr>
          </a:p>
          <a:p>
            <a:pPr marL="355600" marR="5080" indent="-342900">
              <a:lnSpc>
                <a:spcPct val="100000"/>
              </a:lnSpc>
              <a:spcBef>
                <a:spcPts val="95"/>
              </a:spcBef>
              <a:buClr>
                <a:srgbClr val="203E70"/>
              </a:buClr>
              <a:buSzPct val="75000"/>
              <a:tabLst>
                <a:tab pos="241300" algn="l"/>
              </a:tabLst>
            </a:pPr>
            <a:r>
              <a:rPr lang="en-US" sz="2100" spc="5" dirty="0">
                <a:cs typeface="Rockwell"/>
              </a:rPr>
              <a:t>Applicants should describe schedule/permitting risk mitigation strategies.</a:t>
            </a:r>
          </a:p>
          <a:p>
            <a:pPr marL="657352" marR="5080" lvl="1" indent="-342900">
              <a:spcBef>
                <a:spcPts val="95"/>
              </a:spcBef>
              <a:buClr>
                <a:srgbClr val="203E70"/>
              </a:buClr>
              <a:buSzPct val="75000"/>
              <a:buFont typeface="Courier New" panose="02070309020205020404" pitchFamily="49" charset="0"/>
              <a:buChar char="o"/>
              <a:tabLst>
                <a:tab pos="241300" algn="l"/>
              </a:tabLst>
            </a:pPr>
            <a:r>
              <a:rPr lang="en-US" sz="1900" spc="5" dirty="0">
                <a:cs typeface="Rockwell"/>
              </a:rPr>
              <a:t>If applicable, right-of-way acquisition plans</a:t>
            </a:r>
            <a:endParaRPr lang="en-US" dirty="0"/>
          </a:p>
        </p:txBody>
      </p:sp>
      <p:sp>
        <p:nvSpPr>
          <p:cNvPr id="5" name="Slide Number Placeholder 4">
            <a:extLst>
              <a:ext uri="{FF2B5EF4-FFF2-40B4-BE49-F238E27FC236}">
                <a16:creationId xmlns:a16="http://schemas.microsoft.com/office/drawing/2014/main" id="{9BE4EB8C-9AC1-42CC-9AC5-0D54DBAD0F0E}"/>
              </a:ext>
            </a:extLst>
          </p:cNvPr>
          <p:cNvSpPr>
            <a:spLocks noGrp="1"/>
          </p:cNvSpPr>
          <p:nvPr>
            <p:ph type="sldNum" sz="quarter" idx="12"/>
          </p:nvPr>
        </p:nvSpPr>
        <p:spPr/>
        <p:txBody>
          <a:bodyPr/>
          <a:lstStyle/>
          <a:p>
            <a:fld id="{8E5FBD1D-22DC-411D-A238-C2C1177F8A2C}" type="slidenum">
              <a:rPr lang="en-US" smtClean="0"/>
              <a:t>35</a:t>
            </a:fld>
            <a:endParaRPr lang="en-US"/>
          </a:p>
        </p:txBody>
      </p:sp>
    </p:spTree>
    <p:extLst>
      <p:ext uri="{BB962C8B-B14F-4D97-AF65-F5344CB8AC3E}">
        <p14:creationId xmlns:p14="http://schemas.microsoft.com/office/powerpoint/2010/main" val="25684861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769BE-C826-BEC0-F920-7F781D6D4782}"/>
              </a:ext>
            </a:extLst>
          </p:cNvPr>
          <p:cNvSpPr>
            <a:spLocks noGrp="1"/>
          </p:cNvSpPr>
          <p:nvPr>
            <p:ph type="title"/>
          </p:nvPr>
        </p:nvSpPr>
        <p:spPr>
          <a:xfrm>
            <a:off x="849441" y="503768"/>
            <a:ext cx="7673788" cy="506716"/>
          </a:xfrm>
        </p:spPr>
        <p:txBody>
          <a:bodyPr vert="horz" lIns="45720" tIns="45720" rIns="45720" bIns="45720" rtlCol="0" anchor="ctr">
            <a:noAutofit/>
          </a:bodyPr>
          <a:lstStyle/>
          <a:p>
            <a:r>
              <a:rPr lang="en-US"/>
              <a:t>Application Review Process</a:t>
            </a:r>
          </a:p>
        </p:txBody>
      </p:sp>
      <p:sp>
        <p:nvSpPr>
          <p:cNvPr id="3" name="Content Placeholder 2">
            <a:extLst>
              <a:ext uri="{FF2B5EF4-FFF2-40B4-BE49-F238E27FC236}">
                <a16:creationId xmlns:a16="http://schemas.microsoft.com/office/drawing/2014/main" id="{32E6557B-3195-CAF1-20F8-0726688161F0}"/>
              </a:ext>
            </a:extLst>
          </p:cNvPr>
          <p:cNvSpPr>
            <a:spLocks noGrp="1"/>
          </p:cNvSpPr>
          <p:nvPr>
            <p:ph idx="1"/>
          </p:nvPr>
        </p:nvSpPr>
        <p:spPr>
          <a:xfrm>
            <a:off x="767443" y="1204807"/>
            <a:ext cx="9611876" cy="4846369"/>
          </a:xfrm>
        </p:spPr>
        <p:txBody>
          <a:bodyPr vert="horz" lIns="91440" tIns="45720" rIns="91440" bIns="45720" rtlCol="0" anchor="t">
            <a:normAutofit/>
          </a:bodyPr>
          <a:lstStyle/>
          <a:p>
            <a:pPr marL="462547"/>
            <a:r>
              <a:rPr lang="en-US" sz="3200"/>
              <a:t>Analysis Review</a:t>
            </a:r>
          </a:p>
          <a:p>
            <a:pPr marL="746393" lvl="1"/>
            <a:r>
              <a:rPr lang="en-US" sz="2400"/>
              <a:t>Projects receive a series of ratings based on highs, mediums, and lows scored through merit and technical review processes</a:t>
            </a:r>
          </a:p>
          <a:p>
            <a:pPr marL="462547"/>
            <a:r>
              <a:rPr lang="en-US" sz="3200"/>
              <a:t>Senior Review</a:t>
            </a:r>
          </a:p>
          <a:p>
            <a:pPr marL="746393" lvl="1"/>
            <a:r>
              <a:rPr lang="en-US" sz="2000"/>
              <a:t>The Senior Review team reviews criteria ratings and assigns final Overall ratings of either Not Recommended, Recommended, or Highly Recommended</a:t>
            </a:r>
          </a:p>
          <a:p>
            <a:pPr marL="462547"/>
            <a:r>
              <a:rPr lang="en-US" sz="3200"/>
              <a:t>Selection &amp; Award</a:t>
            </a:r>
          </a:p>
          <a:p>
            <a:pPr marL="746393" lvl="1"/>
            <a:r>
              <a:rPr lang="en-US" sz="2400"/>
              <a:t>The Secretary makes all final award decisions from the list that the SRT sends for his consideration.</a:t>
            </a:r>
          </a:p>
        </p:txBody>
      </p:sp>
      <p:sp>
        <p:nvSpPr>
          <p:cNvPr id="5" name="Slide Number Placeholder 4">
            <a:extLst>
              <a:ext uri="{FF2B5EF4-FFF2-40B4-BE49-F238E27FC236}">
                <a16:creationId xmlns:a16="http://schemas.microsoft.com/office/drawing/2014/main" id="{EF7569F4-9E10-65E0-68FB-A7337FC87EDA}"/>
              </a:ext>
            </a:extLst>
          </p:cNvPr>
          <p:cNvSpPr>
            <a:spLocks noGrp="1"/>
          </p:cNvSpPr>
          <p:nvPr>
            <p:ph type="sldNum" sz="quarter" idx="12"/>
          </p:nvPr>
        </p:nvSpPr>
        <p:spPr/>
        <p:txBody>
          <a:bodyPr/>
          <a:lstStyle/>
          <a:p>
            <a:fld id="{8E5FBD1D-22DC-411D-A238-C2C1177F8A2C}" type="slidenum">
              <a:rPr lang="en-US" smtClean="0"/>
              <a:t>36</a:t>
            </a:fld>
            <a:endParaRPr lang="en-US"/>
          </a:p>
        </p:txBody>
      </p:sp>
    </p:spTree>
    <p:extLst>
      <p:ext uri="{BB962C8B-B14F-4D97-AF65-F5344CB8AC3E}">
        <p14:creationId xmlns:p14="http://schemas.microsoft.com/office/powerpoint/2010/main" val="9197126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443" y="494835"/>
            <a:ext cx="8458200" cy="473644"/>
          </a:xfrm>
        </p:spPr>
        <p:txBody>
          <a:bodyPr>
            <a:normAutofit/>
          </a:bodyPr>
          <a:lstStyle/>
          <a:p>
            <a:r>
              <a:rPr lang="en-US"/>
              <a:t>Application Checklist</a:t>
            </a:r>
          </a:p>
        </p:txBody>
      </p:sp>
      <p:sp>
        <p:nvSpPr>
          <p:cNvPr id="5" name="Slide Number Placeholder 4"/>
          <p:cNvSpPr>
            <a:spLocks noGrp="1"/>
          </p:cNvSpPr>
          <p:nvPr>
            <p:ph type="sldNum" sz="quarter" idx="12"/>
          </p:nvPr>
        </p:nvSpPr>
        <p:spPr/>
        <p:txBody>
          <a:bodyPr/>
          <a:lstStyle/>
          <a:p>
            <a:fld id="{8E5FBD1D-22DC-411D-A238-C2C1177F8A2C}" type="slidenum">
              <a:rPr lang="en-US" smtClean="0"/>
              <a:t>37</a:t>
            </a:fld>
            <a:endParaRPr lang="en-US"/>
          </a:p>
        </p:txBody>
      </p:sp>
      <p:graphicFrame>
        <p:nvGraphicFramePr>
          <p:cNvPr id="8" name="Content Placeholder 7">
            <a:extLst>
              <a:ext uri="{FF2B5EF4-FFF2-40B4-BE49-F238E27FC236}">
                <a16:creationId xmlns:a16="http://schemas.microsoft.com/office/drawing/2014/main" id="{9137DE7B-0F72-42C4-A4C7-20152A40DE01}"/>
              </a:ext>
            </a:extLst>
          </p:cNvPr>
          <p:cNvGraphicFramePr>
            <a:graphicFrameLocks noGrp="1"/>
          </p:cNvGraphicFramePr>
          <p:nvPr>
            <p:ph idx="1"/>
            <p:extLst>
              <p:ext uri="{D42A27DB-BD31-4B8C-83A1-F6EECF244321}">
                <p14:modId xmlns:p14="http://schemas.microsoft.com/office/powerpoint/2010/main" val="3458906454"/>
              </p:ext>
            </p:extLst>
          </p:nvPr>
        </p:nvGraphicFramePr>
        <p:xfrm>
          <a:off x="934593" y="1473791"/>
          <a:ext cx="10677304" cy="4224211"/>
        </p:xfrm>
        <a:graphic>
          <a:graphicData uri="http://schemas.openxmlformats.org/drawingml/2006/table">
            <a:tbl>
              <a:tblPr>
                <a:tableStyleId>{5C22544A-7EE6-4342-B048-85BDC9FD1C3A}</a:tableStyleId>
              </a:tblPr>
              <a:tblGrid>
                <a:gridCol w="5338652">
                  <a:extLst>
                    <a:ext uri="{9D8B030D-6E8A-4147-A177-3AD203B41FA5}">
                      <a16:colId xmlns:a16="http://schemas.microsoft.com/office/drawing/2014/main" val="3775185146"/>
                    </a:ext>
                  </a:extLst>
                </a:gridCol>
                <a:gridCol w="5338652">
                  <a:extLst>
                    <a:ext uri="{9D8B030D-6E8A-4147-A177-3AD203B41FA5}">
                      <a16:colId xmlns:a16="http://schemas.microsoft.com/office/drawing/2014/main" val="985657069"/>
                    </a:ext>
                  </a:extLst>
                </a:gridCol>
              </a:tblGrid>
              <a:tr h="413120">
                <a:tc gridSpan="2">
                  <a:txBody>
                    <a:bodyPr/>
                    <a:lstStyle/>
                    <a:p>
                      <a:pPr marL="0" marR="0" algn="l">
                        <a:lnSpc>
                          <a:spcPct val="107000"/>
                        </a:lnSpc>
                        <a:spcBef>
                          <a:spcPts val="0"/>
                        </a:spcBef>
                        <a:spcAft>
                          <a:spcPts val="0"/>
                        </a:spcAft>
                      </a:pPr>
                      <a:r>
                        <a:rPr lang="en-US" sz="2800" b="1">
                          <a:effectLst/>
                        </a:rPr>
                        <a:t>Application Checklist</a:t>
                      </a:r>
                      <a:endPar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479" marR="47479" marT="0" marB="0"/>
                </a:tc>
                <a:tc hMerge="1">
                  <a:txBody>
                    <a:bodyPr/>
                    <a:lstStyle/>
                    <a:p>
                      <a:pPr marL="0" marR="0" algn="ctr">
                        <a:lnSpc>
                          <a:spcPct val="107000"/>
                        </a:lnSpc>
                        <a:spcBef>
                          <a:spcPts val="0"/>
                        </a:spcBef>
                        <a:spcAft>
                          <a:spcPts val="0"/>
                        </a:spcAft>
                      </a:pPr>
                      <a:endPar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479" marR="47479" marT="0" marB="0"/>
                </a:tc>
                <a:extLst>
                  <a:ext uri="{0D108BD9-81ED-4DB2-BD59-A6C34878D82A}">
                    <a16:rowId xmlns:a16="http://schemas.microsoft.com/office/drawing/2014/main" val="3697761172"/>
                  </a:ext>
                </a:extLst>
              </a:tr>
              <a:tr h="334552">
                <a:tc>
                  <a:txBody>
                    <a:bodyPr/>
                    <a:lstStyle/>
                    <a:p>
                      <a:pPr marL="342900" marR="0" indent="-342900">
                        <a:lnSpc>
                          <a:spcPct val="107000"/>
                        </a:lnSpc>
                        <a:spcBef>
                          <a:spcPts val="0"/>
                        </a:spcBef>
                        <a:spcAft>
                          <a:spcPts val="0"/>
                        </a:spcAft>
                        <a:buFont typeface="Wingdings" panose="05000000000000000000" pitchFamily="2" charset="2"/>
                        <a:buChar char="q"/>
                      </a:pPr>
                      <a:r>
                        <a:rPr lang="en-US" sz="2000">
                          <a:effectLst/>
                        </a:rPr>
                        <a:t>SF-424 (automatically submitted once fields are completed in grants.gov, not attachment) </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marL="342900" marR="0" indent="-342900">
                        <a:lnSpc>
                          <a:spcPct val="107000"/>
                        </a:lnSpc>
                        <a:spcBef>
                          <a:spcPts val="0"/>
                        </a:spcBef>
                        <a:spcAft>
                          <a:spcPts val="0"/>
                        </a:spcAft>
                        <a:buFont typeface="Wingdings" panose="05000000000000000000" pitchFamily="2" charset="2"/>
                        <a:buChar char="q"/>
                      </a:pPr>
                      <a:r>
                        <a:rPr lang="en-US" sz="2000">
                          <a:effectLst/>
                        </a:rPr>
                        <a:t>Outcome Criteria Narrative </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368229129"/>
                  </a:ext>
                </a:extLst>
              </a:tr>
              <a:tr h="309854">
                <a:tc>
                  <a:txBody>
                    <a:bodyPr/>
                    <a:lstStyle/>
                    <a:p>
                      <a:pPr marL="342900" marR="0" indent="-342900">
                        <a:lnSpc>
                          <a:spcPct val="107000"/>
                        </a:lnSpc>
                        <a:spcBef>
                          <a:spcPts val="0"/>
                        </a:spcBef>
                        <a:spcAft>
                          <a:spcPts val="0"/>
                        </a:spcAft>
                        <a:buFont typeface="Wingdings" panose="05000000000000000000" pitchFamily="2" charset="2"/>
                        <a:buChar char="q"/>
                      </a:pPr>
                      <a:r>
                        <a:rPr lang="en-US" sz="2000">
                          <a:effectLst/>
                        </a:rPr>
                        <a:t>SF-424C (automatically submitted once fields are completed in grants.gov, not attachment) </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marL="342900" marR="0" indent="-342900">
                        <a:lnSpc>
                          <a:spcPct val="107000"/>
                        </a:lnSpc>
                        <a:spcBef>
                          <a:spcPts val="0"/>
                        </a:spcBef>
                        <a:spcAft>
                          <a:spcPts val="0"/>
                        </a:spcAft>
                        <a:buFont typeface="Wingdings" panose="05000000000000000000" pitchFamily="2" charset="2"/>
                        <a:buChar char="q"/>
                      </a:pPr>
                      <a:r>
                        <a:rPr lang="en-US" sz="2000">
                          <a:effectLst/>
                        </a:rPr>
                        <a:t>Project Readiness </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243976601"/>
                  </a:ext>
                </a:extLst>
              </a:tr>
              <a:tr h="318664">
                <a:tc>
                  <a:txBody>
                    <a:bodyPr/>
                    <a:lstStyle/>
                    <a:p>
                      <a:pPr marL="342900" marR="0" indent="-342900">
                        <a:lnSpc>
                          <a:spcPct val="107000"/>
                        </a:lnSpc>
                        <a:spcBef>
                          <a:spcPts val="0"/>
                        </a:spcBef>
                        <a:spcAft>
                          <a:spcPts val="0"/>
                        </a:spcAft>
                        <a:buFont typeface="Wingdings" panose="05000000000000000000" pitchFamily="2" charset="2"/>
                        <a:buChar char="q"/>
                      </a:pPr>
                      <a:r>
                        <a:rPr lang="en-US" sz="2000">
                          <a:effectLst/>
                        </a:rPr>
                        <a:t>Project Information Form (in Excel)</a:t>
                      </a:r>
                      <a:endParaRPr lang="en-US" sz="200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marL="342900" marR="0" indent="-342900">
                        <a:lnSpc>
                          <a:spcPct val="107000"/>
                        </a:lnSpc>
                        <a:spcBef>
                          <a:spcPts val="0"/>
                        </a:spcBef>
                        <a:spcAft>
                          <a:spcPts val="0"/>
                        </a:spcAft>
                        <a:buFont typeface="Wingdings" panose="05000000000000000000" pitchFamily="2" charset="2"/>
                        <a:buChar char="q"/>
                      </a:pPr>
                      <a:r>
                        <a:rPr lang="en-US" sz="2000">
                          <a:effectLst/>
                        </a:rPr>
                        <a:t>Project Requirements</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718625873"/>
                  </a:ext>
                </a:extLst>
              </a:tr>
              <a:tr h="267870">
                <a:tc>
                  <a:txBody>
                    <a:bodyPr/>
                    <a:lstStyle/>
                    <a:p>
                      <a:pPr marL="342900" marR="0" indent="-342900">
                        <a:lnSpc>
                          <a:spcPct val="107000"/>
                        </a:lnSpc>
                        <a:spcBef>
                          <a:spcPts val="0"/>
                        </a:spcBef>
                        <a:spcAft>
                          <a:spcPts val="0"/>
                        </a:spcAft>
                        <a:buFont typeface="Wingdings" panose="05000000000000000000" pitchFamily="2" charset="2"/>
                        <a:buChar char="q"/>
                      </a:pPr>
                      <a:r>
                        <a:rPr lang="en-US" sz="2000">
                          <a:effectLst/>
                        </a:rPr>
                        <a:t>Project Description </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marL="342900" marR="0" indent="-342900">
                        <a:lnSpc>
                          <a:spcPct val="107000"/>
                        </a:lnSpc>
                        <a:spcBef>
                          <a:spcPts val="0"/>
                        </a:spcBef>
                        <a:spcAft>
                          <a:spcPts val="0"/>
                        </a:spcAft>
                        <a:buFont typeface="Wingdings" panose="05000000000000000000" pitchFamily="2" charset="2"/>
                        <a:buChar char="q"/>
                      </a:pPr>
                      <a:r>
                        <a:rPr lang="en-US" sz="2000">
                          <a:effectLst/>
                        </a:rPr>
                        <a:t>Benefit-Cost Analysis Narrative </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53020871"/>
                  </a:ext>
                </a:extLst>
              </a:tr>
              <a:tr h="334552">
                <a:tc>
                  <a:txBody>
                    <a:bodyPr/>
                    <a:lstStyle/>
                    <a:p>
                      <a:pPr marL="342900" marR="0" indent="-342900">
                        <a:lnSpc>
                          <a:spcPct val="107000"/>
                        </a:lnSpc>
                        <a:spcBef>
                          <a:spcPts val="0"/>
                        </a:spcBef>
                        <a:spcAft>
                          <a:spcPts val="0"/>
                        </a:spcAft>
                        <a:buFont typeface="Wingdings" panose="05000000000000000000" pitchFamily="2" charset="2"/>
                        <a:buChar char="q"/>
                      </a:pPr>
                      <a:r>
                        <a:rPr lang="en-US" sz="2000">
                          <a:effectLst/>
                        </a:rPr>
                        <a:t>Project Location File (zipped Shapefile or KML/KMZ)</a:t>
                      </a:r>
                      <a:endParaRPr lang="en-US" sz="200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marL="342900" marR="0" indent="-342900">
                        <a:lnSpc>
                          <a:spcPct val="107000"/>
                        </a:lnSpc>
                        <a:spcBef>
                          <a:spcPts val="0"/>
                        </a:spcBef>
                        <a:spcAft>
                          <a:spcPts val="0"/>
                        </a:spcAft>
                        <a:buFont typeface="Wingdings" panose="05000000000000000000" pitchFamily="2" charset="2"/>
                        <a:buChar char="q"/>
                      </a:pPr>
                      <a:r>
                        <a:rPr lang="en-US" sz="2000">
                          <a:effectLst/>
                        </a:rPr>
                        <a:t>Benefit-Cost Analysis Calculations (Excel recommended) </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647715607"/>
                  </a:ext>
                </a:extLst>
              </a:tr>
              <a:tr h="303131">
                <a:tc>
                  <a:txBody>
                    <a:bodyPr/>
                    <a:lstStyle/>
                    <a:p>
                      <a:pPr marL="342900" marR="0" indent="-342900">
                        <a:lnSpc>
                          <a:spcPct val="107000"/>
                        </a:lnSpc>
                        <a:spcBef>
                          <a:spcPts val="0"/>
                        </a:spcBef>
                        <a:spcAft>
                          <a:spcPts val="0"/>
                        </a:spcAft>
                        <a:buFont typeface="Wingdings" panose="05000000000000000000" pitchFamily="2" charset="2"/>
                        <a:buChar char="q"/>
                      </a:pPr>
                      <a:r>
                        <a:rPr lang="en-US" sz="2000">
                          <a:effectLst/>
                        </a:rPr>
                        <a:t>Project Budget, Sources and Uses of Funding </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marL="342900" marR="0" indent="-342900">
                        <a:lnSpc>
                          <a:spcPct val="107000"/>
                        </a:lnSpc>
                        <a:spcBef>
                          <a:spcPts val="0"/>
                        </a:spcBef>
                        <a:spcAft>
                          <a:spcPts val="0"/>
                        </a:spcAft>
                        <a:buFont typeface="Wingdings" panose="05000000000000000000" pitchFamily="2" charset="2"/>
                        <a:buChar char="q"/>
                      </a:pPr>
                      <a:r>
                        <a:rPr lang="en-US" sz="2000">
                          <a:effectLst/>
                        </a:rPr>
                        <a:t>Letters of Support (Optional) </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176026716"/>
                  </a:ext>
                </a:extLst>
              </a:tr>
              <a:tr h="267870">
                <a:tc>
                  <a:txBody>
                    <a:bodyPr/>
                    <a:lstStyle/>
                    <a:p>
                      <a:pPr marL="342900" marR="0" indent="-342900">
                        <a:lnSpc>
                          <a:spcPct val="107000"/>
                        </a:lnSpc>
                        <a:spcBef>
                          <a:spcPts val="0"/>
                        </a:spcBef>
                        <a:spcAft>
                          <a:spcPts val="0"/>
                        </a:spcAft>
                        <a:buFont typeface="Wingdings" panose="05000000000000000000" pitchFamily="2" charset="2"/>
                        <a:buChar char="q"/>
                      </a:pPr>
                      <a:r>
                        <a:rPr lang="en-US" sz="2000">
                          <a:effectLst/>
                        </a:rPr>
                        <a:t>Funding Commitment Documentation </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marL="342900" marR="0" indent="-342900">
                        <a:lnSpc>
                          <a:spcPct val="107000"/>
                        </a:lnSpc>
                        <a:spcBef>
                          <a:spcPts val="0"/>
                        </a:spcBef>
                        <a:spcAft>
                          <a:spcPts val="0"/>
                        </a:spcAft>
                        <a:buFont typeface="Wingdings" panose="05000000000000000000" pitchFamily="2" charset="2"/>
                        <a:buChar char="q"/>
                      </a:pPr>
                      <a:r>
                        <a:rPr lang="en-US" sz="2000">
                          <a:solidFill>
                            <a:srgbClr val="000000"/>
                          </a:solidFill>
                          <a:effectLst/>
                          <a:latin typeface="+mn-lt"/>
                          <a:ea typeface="Calibri" panose="020F0502020204030204" pitchFamily="34" charset="0"/>
                          <a:cs typeface="Times New Roman" panose="02020603050405020304" pitchFamily="18" charset="0"/>
                        </a:rPr>
                        <a:t>Supporting documents </a:t>
                      </a:r>
                      <a:r>
                        <a:rPr lang="en-US" sz="2000">
                          <a:effectLst/>
                        </a:rPr>
                        <a:t>(Optional) </a:t>
                      </a:r>
                      <a:endParaRPr lang="en-US" sz="2000">
                        <a:solidFill>
                          <a:srgbClr val="000000"/>
                        </a:solidFill>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500715075"/>
                  </a:ext>
                </a:extLst>
              </a:tr>
            </a:tbl>
          </a:graphicData>
        </a:graphic>
      </p:graphicFrame>
    </p:spTree>
    <p:extLst>
      <p:ext uri="{BB962C8B-B14F-4D97-AF65-F5344CB8AC3E}">
        <p14:creationId xmlns:p14="http://schemas.microsoft.com/office/powerpoint/2010/main" val="350112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452" y="527571"/>
            <a:ext cx="8610600" cy="408530"/>
          </a:xfrm>
        </p:spPr>
        <p:txBody>
          <a:bodyPr>
            <a:normAutofit fontScale="90000"/>
          </a:bodyPr>
          <a:lstStyle/>
          <a:p>
            <a:r>
              <a:rPr lang="en-US"/>
              <a:t>Application Process</a:t>
            </a:r>
          </a:p>
        </p:txBody>
      </p:sp>
      <p:sp>
        <p:nvSpPr>
          <p:cNvPr id="3" name="Content Placeholder 2"/>
          <p:cNvSpPr>
            <a:spLocks noGrp="1"/>
          </p:cNvSpPr>
          <p:nvPr>
            <p:ph idx="1"/>
          </p:nvPr>
        </p:nvSpPr>
        <p:spPr>
          <a:xfrm>
            <a:off x="823451" y="1246240"/>
            <a:ext cx="10660625" cy="4879257"/>
          </a:xfrm>
        </p:spPr>
        <p:txBody>
          <a:bodyPr vert="horz" lIns="91440" tIns="45720" rIns="91440" bIns="45720" rtlCol="0" anchor="t">
            <a:normAutofit/>
          </a:bodyPr>
          <a:lstStyle/>
          <a:p>
            <a:pPr marL="36830" indent="0">
              <a:buNone/>
            </a:pPr>
            <a:r>
              <a:rPr lang="en-US" sz="2400"/>
              <a:t>Applicants are strongly encouraged to make submissions in advance of the deadline.</a:t>
            </a:r>
          </a:p>
          <a:p>
            <a:pPr marL="420370" indent="-383540"/>
            <a:r>
              <a:rPr lang="en-US" sz="2400"/>
              <a:t>To register on Grants.gov, applicants must:</a:t>
            </a:r>
          </a:p>
          <a:p>
            <a:pPr marL="447675" lvl="1" indent="0">
              <a:buNone/>
            </a:pPr>
            <a:r>
              <a:rPr lang="en-US" sz="2400"/>
              <a:t>1.    Obtain a Unique Entity Identifier (UEI) number;</a:t>
            </a:r>
          </a:p>
          <a:p>
            <a:pPr marL="447675" lvl="1" indent="0">
              <a:buNone/>
            </a:pPr>
            <a:r>
              <a:rPr lang="en-US" sz="2400"/>
              <a:t>2.    Register with the System for Award Management (SAM) at </a:t>
            </a:r>
            <a:r>
              <a:rPr lang="en-US" sz="2400">
                <a:hlinkClick r:id="rId3"/>
              </a:rPr>
              <a:t>www.SAM.gov</a:t>
            </a:r>
            <a:r>
              <a:rPr lang="en-US" sz="2400"/>
              <a:t>;</a:t>
            </a:r>
          </a:p>
          <a:p>
            <a:pPr marL="447675" lvl="1" indent="0">
              <a:buNone/>
            </a:pPr>
            <a:r>
              <a:rPr lang="en-US" sz="2400"/>
              <a:t>3.    Create a Grants.gov username and password; and</a:t>
            </a:r>
          </a:p>
          <a:p>
            <a:pPr marL="447675" lvl="1" indent="0">
              <a:buNone/>
            </a:pPr>
            <a:r>
              <a:rPr lang="en-US" sz="2400"/>
              <a:t>4.    The E-Business Point of Contact (POC) at your organization must respond to the registration email from Grants.gov and login at Grants.gov to authorize you as an Authorized Organization Representative (AOR). Please note that there can be more than one AOR for an organization.</a:t>
            </a:r>
          </a:p>
          <a:p>
            <a:pPr marL="420370" indent="-383540"/>
            <a:r>
              <a:rPr lang="en-US" sz="2400">
                <a:hlinkClick r:id="rId4"/>
              </a:rPr>
              <a:t>For complete information and instructions on each of these processes</a:t>
            </a:r>
            <a:r>
              <a:rPr lang="en-US" sz="2400"/>
              <a:t>, </a:t>
            </a:r>
            <a:r>
              <a:rPr lang="en-US" sz="2400">
                <a:hlinkClick r:id="rId5"/>
              </a:rPr>
              <a:t>please see instructions</a:t>
            </a:r>
            <a:r>
              <a:rPr lang="en-US" sz="2400"/>
              <a:t> on grants.gov registration. </a:t>
            </a:r>
          </a:p>
        </p:txBody>
      </p:sp>
      <p:sp>
        <p:nvSpPr>
          <p:cNvPr id="5" name="Slide Number Placeholder 4"/>
          <p:cNvSpPr>
            <a:spLocks noGrp="1"/>
          </p:cNvSpPr>
          <p:nvPr>
            <p:ph type="sldNum" sz="quarter" idx="12"/>
          </p:nvPr>
        </p:nvSpPr>
        <p:spPr/>
        <p:txBody>
          <a:bodyPr/>
          <a:lstStyle/>
          <a:p>
            <a:fld id="{8E5FBD1D-22DC-411D-A238-C2C1177F8A2C}" type="slidenum">
              <a:rPr lang="en-US" smtClean="0"/>
              <a:t>38</a:t>
            </a:fld>
            <a:endParaRPr lang="en-US"/>
          </a:p>
        </p:txBody>
      </p:sp>
    </p:spTree>
    <p:extLst>
      <p:ext uri="{BB962C8B-B14F-4D97-AF65-F5344CB8AC3E}">
        <p14:creationId xmlns:p14="http://schemas.microsoft.com/office/powerpoint/2010/main" val="13204889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1F353-9EB9-E5DA-6C56-E0A52D1F61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408423-FD99-E781-B7C5-4E32FC307D53}"/>
              </a:ext>
            </a:extLst>
          </p:cNvPr>
          <p:cNvSpPr>
            <a:spLocks noGrp="1"/>
          </p:cNvSpPr>
          <p:nvPr>
            <p:ph type="title"/>
          </p:nvPr>
        </p:nvSpPr>
        <p:spPr>
          <a:xfrm>
            <a:off x="816078" y="491613"/>
            <a:ext cx="8610600" cy="417398"/>
          </a:xfrm>
        </p:spPr>
        <p:txBody>
          <a:bodyPr>
            <a:normAutofit fontScale="90000"/>
          </a:bodyPr>
          <a:lstStyle/>
          <a:p>
            <a:r>
              <a:rPr lang="en-US"/>
              <a:t>How to Apply: </a:t>
            </a:r>
            <a:r>
              <a:rPr lang="en-US" err="1"/>
              <a:t>Grants.Gov</a:t>
            </a:r>
            <a:endParaRPr lang="en-US"/>
          </a:p>
        </p:txBody>
      </p:sp>
      <p:sp>
        <p:nvSpPr>
          <p:cNvPr id="5" name="Slide Number Placeholder 4">
            <a:extLst>
              <a:ext uri="{FF2B5EF4-FFF2-40B4-BE49-F238E27FC236}">
                <a16:creationId xmlns:a16="http://schemas.microsoft.com/office/drawing/2014/main" id="{A7B41593-5579-D251-DC0F-A32DEA8E1DB8}"/>
              </a:ext>
            </a:extLst>
          </p:cNvPr>
          <p:cNvSpPr>
            <a:spLocks noGrp="1"/>
          </p:cNvSpPr>
          <p:nvPr>
            <p:ph type="sldNum" sz="quarter" idx="12"/>
          </p:nvPr>
        </p:nvSpPr>
        <p:spPr/>
        <p:txBody>
          <a:bodyPr/>
          <a:lstStyle/>
          <a:p>
            <a:fld id="{8E5FBD1D-22DC-411D-A238-C2C1177F8A2C}" type="slidenum">
              <a:rPr lang="en-US" smtClean="0"/>
              <a:t>39</a:t>
            </a:fld>
            <a:endParaRPr lang="en-US"/>
          </a:p>
        </p:txBody>
      </p:sp>
      <p:pic>
        <p:nvPicPr>
          <p:cNvPr id="6" name="Picture 5">
            <a:extLst>
              <a:ext uri="{FF2B5EF4-FFF2-40B4-BE49-F238E27FC236}">
                <a16:creationId xmlns:a16="http://schemas.microsoft.com/office/drawing/2014/main" id="{26502CCA-4E3B-A1ED-9654-AE06653FF85D}"/>
              </a:ext>
            </a:extLst>
          </p:cNvPr>
          <p:cNvPicPr>
            <a:picLocks noChangeAspect="1"/>
          </p:cNvPicPr>
          <p:nvPr/>
        </p:nvPicPr>
        <p:blipFill>
          <a:blip r:embed="rId3"/>
          <a:stretch>
            <a:fillRect/>
          </a:stretch>
        </p:blipFill>
        <p:spPr>
          <a:xfrm>
            <a:off x="643140" y="1375939"/>
            <a:ext cx="10405860" cy="4990448"/>
          </a:xfrm>
          <a:prstGeom prst="rect">
            <a:avLst/>
          </a:prstGeom>
        </p:spPr>
      </p:pic>
      <p:sp>
        <p:nvSpPr>
          <p:cNvPr id="7" name="Rectangle 6">
            <a:extLst>
              <a:ext uri="{FF2B5EF4-FFF2-40B4-BE49-F238E27FC236}">
                <a16:creationId xmlns:a16="http://schemas.microsoft.com/office/drawing/2014/main" id="{764B8113-6FE1-E129-DCFB-110A045E6B81}"/>
              </a:ext>
            </a:extLst>
          </p:cNvPr>
          <p:cNvSpPr/>
          <p:nvPr/>
        </p:nvSpPr>
        <p:spPr>
          <a:xfrm>
            <a:off x="9696450" y="2162175"/>
            <a:ext cx="1352550" cy="1162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2679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A2E8E2-FA5C-D82F-3144-3B5680DF51CD}"/>
              </a:ext>
            </a:extLst>
          </p:cNvPr>
          <p:cNvSpPr>
            <a:spLocks noGrp="1"/>
          </p:cNvSpPr>
          <p:nvPr>
            <p:ph idx="1"/>
          </p:nvPr>
        </p:nvSpPr>
        <p:spPr>
          <a:xfrm>
            <a:off x="295364" y="1097140"/>
            <a:ext cx="10986057" cy="5355632"/>
          </a:xfrm>
        </p:spPr>
        <p:txBody>
          <a:bodyPr vert="horz" lIns="0" tIns="0" rIns="0" bIns="0" rtlCol="0" anchor="t">
            <a:noAutofit/>
          </a:bodyPr>
          <a:lstStyle/>
          <a:p>
            <a:pPr marL="542290" lvl="1" indent="-275590"/>
            <a:r>
              <a:rPr lang="en-US" sz="2400" b="1"/>
              <a:t>Track 1 ($426.7 million): </a:t>
            </a:r>
            <a:r>
              <a:rPr lang="en-US" sz="2400"/>
              <a:t>Consists of $319.8 million in FY 2023 and $106.9 million in FY 2024 INFRA resources. </a:t>
            </a:r>
            <a:endParaRPr lang="en-US" sz="2400">
              <a:ea typeface="Calibri"/>
              <a:cs typeface="Calibri"/>
            </a:endParaRPr>
          </a:p>
          <a:p>
            <a:pPr marL="542290" lvl="1" indent="-275590"/>
            <a:r>
              <a:rPr lang="en-US" sz="2400" b="1"/>
              <a:t>Track 2 ($200 million): </a:t>
            </a:r>
            <a:r>
              <a:rPr lang="en-US" sz="2400"/>
              <a:t>A dedicated carve-out of FY 2026 INFRA resources provided specifically for </a:t>
            </a:r>
            <a:r>
              <a:rPr lang="en-US" sz="2400" i="1"/>
              <a:t>commercial motor vehicle (CMV) parking projects </a:t>
            </a:r>
            <a:r>
              <a:rPr lang="en-US" sz="2400"/>
              <a:t>that improve highway safety and provide essential facilities.</a:t>
            </a:r>
            <a:endParaRPr lang="en-US" sz="2800">
              <a:ea typeface="Calibri"/>
              <a:cs typeface="Calibri"/>
            </a:endParaRPr>
          </a:p>
          <a:p>
            <a:pPr marL="542290" lvl="1" indent="-275590"/>
            <a:endParaRPr lang="en-US" sz="2400" dirty="0"/>
          </a:p>
          <a:p>
            <a:pPr marL="266065" indent="-266065"/>
            <a:r>
              <a:rPr lang="en-US" sz="2800"/>
              <a:t>Deadlines: </a:t>
            </a:r>
            <a:endParaRPr lang="en-US" sz="2800">
              <a:ea typeface="Calibri"/>
              <a:cs typeface="Calibri"/>
            </a:endParaRPr>
          </a:p>
          <a:p>
            <a:pPr marL="542290" lvl="1" indent="-275590"/>
            <a:r>
              <a:rPr lang="en-US" sz="2600" b="1"/>
              <a:t>Track 1: July 1, 2026 5:00 PM Eastern</a:t>
            </a:r>
            <a:r>
              <a:rPr lang="en-US" sz="2600"/>
              <a:t>.</a:t>
            </a:r>
            <a:endParaRPr lang="en-US" sz="2600">
              <a:ea typeface="Calibri"/>
              <a:cs typeface="Calibri"/>
            </a:endParaRPr>
          </a:p>
          <a:p>
            <a:pPr marL="542290" lvl="1" indent="-275590"/>
            <a:r>
              <a:rPr lang="en-US" sz="2600" b="1"/>
              <a:t>Track 2: July 15, 2026 5:00 PM Eastern</a:t>
            </a:r>
            <a:r>
              <a:rPr lang="en-US" sz="2600"/>
              <a:t>.</a:t>
            </a:r>
            <a:endParaRPr lang="en-US" sz="2600">
              <a:ea typeface="Calibri"/>
              <a:cs typeface="Calibri"/>
            </a:endParaRPr>
          </a:p>
          <a:p>
            <a:pPr marL="542290" lvl="1" indent="-275590"/>
            <a:endParaRPr lang="en-US" sz="2600" dirty="0">
              <a:ea typeface="Calibri"/>
              <a:cs typeface="Calibri"/>
            </a:endParaRPr>
          </a:p>
          <a:p>
            <a:pPr marL="266065" indent="-266065"/>
            <a:r>
              <a:rPr lang="en-US" sz="2800">
                <a:ea typeface="Calibri"/>
                <a:cs typeface="Calibri"/>
              </a:rPr>
              <a:t>One application per project sponsor. </a:t>
            </a:r>
            <a:endParaRPr lang="en-US" sz="2800" dirty="0">
              <a:ea typeface="Calibri"/>
              <a:cs typeface="Calibri"/>
            </a:endParaRPr>
          </a:p>
          <a:p>
            <a:pPr marL="266065" indent="-266065"/>
            <a:r>
              <a:rPr lang="en-US" sz="2800" b="1">
                <a:ea typeface="Calibri"/>
                <a:cs typeface="Calibri"/>
              </a:rPr>
              <a:t>Each applicant may submit only one application total under this funding opportunity. You must choose either track on the project information form with that single submission. </a:t>
            </a:r>
            <a:endParaRPr lang="en-US" sz="2800" b="1" dirty="0">
              <a:ea typeface="Calibri"/>
              <a:cs typeface="Calibri"/>
            </a:endParaRPr>
          </a:p>
          <a:p>
            <a:endParaRPr lang="en-US" sz="2800"/>
          </a:p>
        </p:txBody>
      </p:sp>
      <p:sp>
        <p:nvSpPr>
          <p:cNvPr id="4" name="Slide Number Placeholder 3">
            <a:extLst>
              <a:ext uri="{FF2B5EF4-FFF2-40B4-BE49-F238E27FC236}">
                <a16:creationId xmlns:a16="http://schemas.microsoft.com/office/drawing/2014/main" id="{A8075DD8-08DC-A9EB-DD08-160CC49061DF}"/>
              </a:ext>
            </a:extLst>
          </p:cNvPr>
          <p:cNvSpPr>
            <a:spLocks noGrp="1"/>
          </p:cNvSpPr>
          <p:nvPr>
            <p:ph type="sldNum" sz="quarter" idx="4"/>
          </p:nvPr>
        </p:nvSpPr>
        <p:spPr/>
        <p:txBody>
          <a:bodyPr/>
          <a:lstStyle/>
          <a:p>
            <a:fld id="{330EA680-D336-4FF7-8B7A-9848BB0A1C32}" type="slidenum">
              <a:rPr lang="en-US" smtClean="0"/>
              <a:t>4</a:t>
            </a:fld>
            <a:endParaRPr lang="en-US"/>
          </a:p>
        </p:txBody>
      </p:sp>
      <p:sp>
        <p:nvSpPr>
          <p:cNvPr id="5" name="Title 4">
            <a:extLst>
              <a:ext uri="{FF2B5EF4-FFF2-40B4-BE49-F238E27FC236}">
                <a16:creationId xmlns:a16="http://schemas.microsoft.com/office/drawing/2014/main" id="{D361C255-6D9D-F5ED-E5B9-D4CE1AA3A3D7}"/>
              </a:ext>
            </a:extLst>
          </p:cNvPr>
          <p:cNvSpPr>
            <a:spLocks noGrp="1"/>
          </p:cNvSpPr>
          <p:nvPr>
            <p:ph type="title"/>
          </p:nvPr>
        </p:nvSpPr>
        <p:spPr/>
        <p:txBody>
          <a:bodyPr/>
          <a:lstStyle/>
          <a:p>
            <a:r>
              <a:rPr lang="en-US"/>
              <a:t>FY 26 INFRA NOFO PROGRAM</a:t>
            </a:r>
            <a:endParaRPr lang="en-US">
              <a:ea typeface="Calibri"/>
              <a:cs typeface="Calibri"/>
            </a:endParaRPr>
          </a:p>
        </p:txBody>
      </p:sp>
    </p:spTree>
    <p:extLst>
      <p:ext uri="{BB962C8B-B14F-4D97-AF65-F5344CB8AC3E}">
        <p14:creationId xmlns:p14="http://schemas.microsoft.com/office/powerpoint/2010/main" val="25163511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903" y="459529"/>
            <a:ext cx="8610600" cy="473741"/>
          </a:xfrm>
        </p:spPr>
        <p:txBody>
          <a:bodyPr>
            <a:normAutofit/>
          </a:bodyPr>
          <a:lstStyle/>
          <a:p>
            <a:r>
              <a:rPr lang="en-US"/>
              <a:t>Additional Resources</a:t>
            </a:r>
          </a:p>
        </p:txBody>
      </p:sp>
      <p:sp>
        <p:nvSpPr>
          <p:cNvPr id="3" name="Content Placeholder 2"/>
          <p:cNvSpPr>
            <a:spLocks noGrp="1"/>
          </p:cNvSpPr>
          <p:nvPr>
            <p:ph idx="1"/>
          </p:nvPr>
        </p:nvSpPr>
        <p:spPr>
          <a:xfrm>
            <a:off x="884903" y="1167494"/>
            <a:ext cx="10795820" cy="5203857"/>
          </a:xfrm>
        </p:spPr>
        <p:txBody>
          <a:bodyPr>
            <a:normAutofit/>
          </a:bodyPr>
          <a:lstStyle/>
          <a:p>
            <a:pPr marL="171837" indent="0">
              <a:buNone/>
            </a:pPr>
            <a:endParaRPr lang="en-US" sz="2000">
              <a:solidFill>
                <a:schemeClr val="bg1">
                  <a:lumMod val="75000"/>
                </a:schemeClr>
              </a:solidFill>
            </a:endParaRPr>
          </a:p>
          <a:p>
            <a:r>
              <a:rPr lang="en-US" sz="2000">
                <a:solidFill>
                  <a:schemeClr val="accent1"/>
                </a:solidFill>
              </a:rPr>
              <a:t>MPDG Website: </a:t>
            </a:r>
            <a:r>
              <a:rPr lang="en-US" sz="2000">
                <a:hlinkClick r:id="rId3"/>
              </a:rPr>
              <a:t>MPDG Program | US Department of Transportation</a:t>
            </a:r>
            <a:endParaRPr lang="en-US" sz="2000">
              <a:solidFill>
                <a:schemeClr val="accent1"/>
              </a:solidFill>
            </a:endParaRPr>
          </a:p>
          <a:p>
            <a:endParaRPr lang="en-US" sz="2000">
              <a:solidFill>
                <a:schemeClr val="bg1">
                  <a:lumMod val="75000"/>
                </a:schemeClr>
              </a:solidFill>
            </a:endParaRPr>
          </a:p>
          <a:p>
            <a:r>
              <a:rPr lang="en-US" sz="2000">
                <a:solidFill>
                  <a:schemeClr val="accent1"/>
                </a:solidFill>
              </a:rPr>
              <a:t>BCA Guidance: </a:t>
            </a:r>
            <a:r>
              <a:rPr lang="en-US" sz="2000">
                <a:solidFill>
                  <a:schemeClr val="bg1">
                    <a:lumMod val="75000"/>
                  </a:schemeClr>
                </a:solidFill>
                <a:hlinkClick r:id="rId4"/>
              </a:rPr>
              <a:t>https://www.transportation.gov/mission/office-secretary/office-policy/transportation-policy/benefit-cost-analysis-guidance</a:t>
            </a:r>
            <a:r>
              <a:rPr lang="en-US" sz="2000">
                <a:solidFill>
                  <a:schemeClr val="bg1">
                    <a:lumMod val="75000"/>
                  </a:schemeClr>
                </a:solidFill>
              </a:rPr>
              <a:t> </a:t>
            </a:r>
          </a:p>
          <a:p>
            <a:endParaRPr lang="en-US" sz="2000">
              <a:solidFill>
                <a:schemeClr val="bg1">
                  <a:lumMod val="75000"/>
                </a:schemeClr>
              </a:solidFill>
            </a:endParaRPr>
          </a:p>
          <a:p>
            <a:r>
              <a:rPr lang="en-US" sz="2000">
                <a:solidFill>
                  <a:schemeClr val="accent1"/>
                </a:solidFill>
              </a:rPr>
              <a:t>BCA Template: </a:t>
            </a:r>
            <a:r>
              <a:rPr lang="en-US" sz="2000">
                <a:solidFill>
                  <a:schemeClr val="bg1">
                    <a:lumMod val="75000"/>
                  </a:schemeClr>
                </a:solidFill>
                <a:hlinkClick r:id="rId5"/>
              </a:rPr>
              <a:t>https://www.transportation.gov/mission/office-secretary/office-policy/transportation-policy/benefit-cost-analysis-spreadsheet-template</a:t>
            </a:r>
            <a:endParaRPr lang="en-US" sz="2000">
              <a:solidFill>
                <a:schemeClr val="bg1">
                  <a:lumMod val="75000"/>
                </a:schemeClr>
              </a:solidFill>
            </a:endParaRPr>
          </a:p>
          <a:p>
            <a:pPr marL="0" indent="0">
              <a:buNone/>
            </a:pPr>
            <a:endParaRPr lang="en-US" sz="2000">
              <a:solidFill>
                <a:schemeClr val="bg1">
                  <a:lumMod val="75000"/>
                </a:schemeClr>
              </a:solidFill>
            </a:endParaRPr>
          </a:p>
          <a:p>
            <a:r>
              <a:rPr lang="en-US" sz="2000">
                <a:solidFill>
                  <a:schemeClr val="accent1"/>
                </a:solidFill>
              </a:rPr>
              <a:t>USDOT Map Verification Tool: </a:t>
            </a:r>
            <a:r>
              <a:rPr lang="en-US" sz="2000" u="sng">
                <a:solidFill>
                  <a:schemeClr val="bg1">
                    <a:lumMod val="75000"/>
                  </a:schemeClr>
                </a:solidFill>
                <a:hlinkClick r:id="rId6"/>
              </a:rPr>
              <a:t>https://maps.dot.gov/BTS/GrantProjectLocationVerification/</a:t>
            </a:r>
            <a:r>
              <a:rPr lang="en-US" sz="2000" u="sng">
                <a:solidFill>
                  <a:schemeClr val="bg1">
                    <a:lumMod val="75000"/>
                  </a:schemeClr>
                </a:solidFill>
              </a:rPr>
              <a:t> </a:t>
            </a:r>
            <a:r>
              <a:rPr lang="en-US" sz="2000">
                <a:solidFill>
                  <a:schemeClr val="bg1">
                    <a:lumMod val="75000"/>
                  </a:schemeClr>
                </a:solidFill>
              </a:rPr>
              <a:t>    </a:t>
            </a:r>
          </a:p>
          <a:p>
            <a:pPr marL="0" indent="0">
              <a:buNone/>
            </a:pPr>
            <a:endParaRPr lang="en-US" sz="2000">
              <a:solidFill>
                <a:schemeClr val="bg1">
                  <a:lumMod val="75000"/>
                </a:schemeClr>
              </a:solidFill>
            </a:endParaRPr>
          </a:p>
          <a:p>
            <a:r>
              <a:rPr lang="en-US" sz="2000">
                <a:solidFill>
                  <a:schemeClr val="accent1"/>
                </a:solidFill>
              </a:rPr>
              <a:t>For MPDG questions, please email</a:t>
            </a:r>
            <a:r>
              <a:rPr lang="en-US" sz="2000">
                <a:solidFill>
                  <a:schemeClr val="bg1">
                    <a:lumMod val="75000"/>
                  </a:schemeClr>
                </a:solidFill>
              </a:rPr>
              <a:t>:</a:t>
            </a:r>
            <a:r>
              <a:rPr lang="en-US" sz="2000"/>
              <a:t> </a:t>
            </a:r>
            <a:r>
              <a:rPr lang="en-US" sz="2000">
                <a:hlinkClick r:id="rId7"/>
              </a:rPr>
              <a:t>MPDGrants@dot.gov</a:t>
            </a:r>
            <a:r>
              <a:rPr lang="en-US" sz="2000"/>
              <a:t>.</a:t>
            </a:r>
          </a:p>
          <a:p>
            <a:endParaRPr lang="en-US" sz="2100">
              <a:solidFill>
                <a:schemeClr val="bg1">
                  <a:lumMod val="75000"/>
                </a:schemeClr>
              </a:solidFill>
            </a:endParaRPr>
          </a:p>
          <a:p>
            <a:pPr marL="36576" indent="0">
              <a:buNone/>
            </a:pPr>
            <a:endParaRPr lang="en-US"/>
          </a:p>
        </p:txBody>
      </p:sp>
      <p:sp>
        <p:nvSpPr>
          <p:cNvPr id="5" name="Slide Number Placeholder 4"/>
          <p:cNvSpPr>
            <a:spLocks noGrp="1"/>
          </p:cNvSpPr>
          <p:nvPr>
            <p:ph type="sldNum" sz="quarter" idx="12"/>
          </p:nvPr>
        </p:nvSpPr>
        <p:spPr/>
        <p:txBody>
          <a:bodyPr/>
          <a:lstStyle/>
          <a:p>
            <a:fld id="{8E5FBD1D-22DC-411D-A238-C2C1177F8A2C}" type="slidenum">
              <a:rPr lang="en-US" smtClean="0"/>
              <a:t>40</a:t>
            </a:fld>
            <a:endParaRPr lang="en-US"/>
          </a:p>
        </p:txBody>
      </p:sp>
      <p:sp>
        <p:nvSpPr>
          <p:cNvPr id="6" name="Title 1">
            <a:extLst>
              <a:ext uri="{FF2B5EF4-FFF2-40B4-BE49-F238E27FC236}">
                <a16:creationId xmlns:a16="http://schemas.microsoft.com/office/drawing/2014/main" id="{687B3A0E-2DE8-422E-A136-7F0743445AF0}"/>
              </a:ext>
            </a:extLst>
          </p:cNvPr>
          <p:cNvSpPr txBox="1">
            <a:spLocks/>
          </p:cNvSpPr>
          <p:nvPr/>
        </p:nvSpPr>
        <p:spPr>
          <a:xfrm>
            <a:off x="4294414" y="5936316"/>
            <a:ext cx="8229600" cy="1143000"/>
          </a:xfrm>
          <a:prstGeom prst="rect">
            <a:avLst/>
          </a:prstGeom>
        </p:spPr>
        <p:txBody>
          <a:bodyPr vert="horz" lIns="45720" rIns="45720" anchor="ctr">
            <a:normAutofit/>
          </a:bodyPr>
          <a:lstStyle>
            <a:lvl1pPr algn="l" rtl="0" eaLnBrk="1" latinLnBrk="0" hangingPunct="1">
              <a:spcBef>
                <a:spcPct val="0"/>
              </a:spcBef>
              <a:buNone/>
              <a:defRPr kumimoji="0" sz="4600" kern="1200" baseline="0">
                <a:solidFill>
                  <a:schemeClr val="bg1"/>
                </a:solidFill>
                <a:latin typeface="Arial Rounded MT Bold" panose="020F0704030504030204" pitchFamily="34" charset="0"/>
                <a:ea typeface="+mj-ea"/>
                <a:cs typeface="+mj-cs"/>
              </a:defRPr>
            </a:lvl1pPr>
          </a:lstStyle>
          <a:p>
            <a:pPr algn="ctr"/>
            <a:r>
              <a:rPr lang="en-US"/>
              <a:t>Thank you!</a:t>
            </a:r>
          </a:p>
        </p:txBody>
      </p:sp>
    </p:spTree>
    <p:extLst>
      <p:ext uri="{BB962C8B-B14F-4D97-AF65-F5344CB8AC3E}">
        <p14:creationId xmlns:p14="http://schemas.microsoft.com/office/powerpoint/2010/main" val="293093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208559-95E1-5957-E9F0-C803798ED44C}"/>
              </a:ext>
            </a:extLst>
          </p:cNvPr>
          <p:cNvSpPr>
            <a:spLocks noGrp="1"/>
          </p:cNvSpPr>
          <p:nvPr>
            <p:ph idx="1"/>
          </p:nvPr>
        </p:nvSpPr>
        <p:spPr>
          <a:xfrm>
            <a:off x="692870" y="1294061"/>
            <a:ext cx="10806259" cy="5077290"/>
          </a:xfrm>
        </p:spPr>
        <p:txBody>
          <a:bodyPr/>
          <a:lstStyle/>
          <a:p>
            <a:pPr marL="0" indent="0">
              <a:buNone/>
            </a:pPr>
            <a:r>
              <a:rPr lang="en-US" sz="2800"/>
              <a:t>This INFRA funding opportunity is significantly different from the previous NOFOs (FY 2021 to 2026) in the following ways:</a:t>
            </a:r>
          </a:p>
          <a:p>
            <a:pPr lvl="1"/>
            <a:r>
              <a:rPr lang="en-US" sz="2400"/>
              <a:t>Removes references to rescinded Executive Orders</a:t>
            </a:r>
          </a:p>
          <a:p>
            <a:pPr lvl="1"/>
            <a:r>
              <a:rPr lang="en-US" sz="2400"/>
              <a:t>Aligns the NOFO with new Executive Orders and updates to the Outcome criteria rating rubric.</a:t>
            </a:r>
          </a:p>
          <a:p>
            <a:pPr lvl="1"/>
            <a:r>
              <a:rPr lang="en-US" sz="2400"/>
              <a:t>Changes “Technical Capacity Review” to “Applicant Capacity” and “Environmental Risk Review” to “Project Risk Review” under the Project Readiness review.</a:t>
            </a:r>
          </a:p>
          <a:p>
            <a:pPr lvl="1"/>
            <a:r>
              <a:rPr lang="en-US" sz="2400"/>
              <a:t>Application Review Information has been updated to clarify how INFRA applications will be assessed.</a:t>
            </a:r>
          </a:p>
          <a:p>
            <a:pPr lvl="1"/>
            <a:r>
              <a:rPr lang="en-US" sz="2400"/>
              <a:t>Includes $200 million in dedicated funding for Commercial Motor Vehicle Parking.</a:t>
            </a:r>
          </a:p>
          <a:p>
            <a:pPr marL="0" indent="0">
              <a:buNone/>
            </a:pPr>
            <a:endParaRPr lang="en-US" sz="2800"/>
          </a:p>
        </p:txBody>
      </p:sp>
      <p:sp>
        <p:nvSpPr>
          <p:cNvPr id="4" name="Slide Number Placeholder 3">
            <a:extLst>
              <a:ext uri="{FF2B5EF4-FFF2-40B4-BE49-F238E27FC236}">
                <a16:creationId xmlns:a16="http://schemas.microsoft.com/office/drawing/2014/main" id="{BC65732C-7C17-53A1-BEDC-D760CD4CCF61}"/>
              </a:ext>
            </a:extLst>
          </p:cNvPr>
          <p:cNvSpPr>
            <a:spLocks noGrp="1"/>
          </p:cNvSpPr>
          <p:nvPr>
            <p:ph type="sldNum" sz="quarter" idx="4"/>
          </p:nvPr>
        </p:nvSpPr>
        <p:spPr/>
        <p:txBody>
          <a:bodyPr/>
          <a:lstStyle/>
          <a:p>
            <a:fld id="{330EA680-D336-4FF7-8B7A-9848BB0A1C32}" type="slidenum">
              <a:rPr lang="en-US" smtClean="0"/>
              <a:t>5</a:t>
            </a:fld>
            <a:endParaRPr lang="en-US"/>
          </a:p>
        </p:txBody>
      </p:sp>
      <p:sp>
        <p:nvSpPr>
          <p:cNvPr id="5" name="Title 4">
            <a:extLst>
              <a:ext uri="{FF2B5EF4-FFF2-40B4-BE49-F238E27FC236}">
                <a16:creationId xmlns:a16="http://schemas.microsoft.com/office/drawing/2014/main" id="{F7318108-14A5-0771-3AB3-A83FFD2B1323}"/>
              </a:ext>
            </a:extLst>
          </p:cNvPr>
          <p:cNvSpPr>
            <a:spLocks noGrp="1"/>
          </p:cNvSpPr>
          <p:nvPr>
            <p:ph type="title"/>
          </p:nvPr>
        </p:nvSpPr>
        <p:spPr/>
        <p:txBody>
          <a:bodyPr/>
          <a:lstStyle/>
          <a:p>
            <a:r>
              <a:rPr lang="en-US"/>
              <a:t>Changes from the FY 2025-2026 MPDG NOFO</a:t>
            </a:r>
          </a:p>
        </p:txBody>
      </p:sp>
    </p:spTree>
    <p:extLst>
      <p:ext uri="{BB962C8B-B14F-4D97-AF65-F5344CB8AC3E}">
        <p14:creationId xmlns:p14="http://schemas.microsoft.com/office/powerpoint/2010/main" val="1001787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2ADC21-7A8E-A905-561A-59AA053F5C31}"/>
              </a:ext>
            </a:extLst>
          </p:cNvPr>
          <p:cNvSpPr>
            <a:spLocks noGrp="1"/>
          </p:cNvSpPr>
          <p:nvPr>
            <p:ph idx="1"/>
          </p:nvPr>
        </p:nvSpPr>
        <p:spPr>
          <a:xfrm>
            <a:off x="692870" y="1355706"/>
            <a:ext cx="10806259" cy="4911530"/>
          </a:xfrm>
        </p:spPr>
        <p:txBody>
          <a:bodyPr/>
          <a:lstStyle/>
          <a:p>
            <a:r>
              <a:rPr lang="en-US" sz="2800" b="1"/>
              <a:t>Large-Scale Project Focus</a:t>
            </a:r>
          </a:p>
          <a:p>
            <a:pPr lvl="1"/>
            <a:r>
              <a:rPr lang="en-US" sz="2400"/>
              <a:t>Total eligible project cost of </a:t>
            </a:r>
            <a:r>
              <a:rPr lang="en-US" sz="2400" b="1"/>
              <a:t>$150 million or greater</a:t>
            </a:r>
          </a:p>
          <a:p>
            <a:r>
              <a:rPr lang="en-US" sz="2800" b="1"/>
              <a:t>Enhanced Non-Federal Leverage </a:t>
            </a:r>
          </a:p>
          <a:p>
            <a:pPr lvl="1"/>
            <a:r>
              <a:rPr lang="en-US" sz="2400"/>
              <a:t>Projects that provide a non-Federal cost share of at least 50 percent of the total future eligible project costs </a:t>
            </a:r>
          </a:p>
          <a:p>
            <a:pPr lvl="2"/>
            <a:r>
              <a:rPr lang="en-US" sz="2000"/>
              <a:t>This leverage priority does not apply to FY 2026 Track 2 Commercial Motor Vehicle Parking applications.</a:t>
            </a:r>
            <a:endParaRPr lang="en-US" sz="1800"/>
          </a:p>
          <a:p>
            <a:r>
              <a:rPr lang="en-US" sz="2800" b="1"/>
              <a:t>Project Readiness and Expedited Obligation </a:t>
            </a:r>
          </a:p>
          <a:p>
            <a:pPr lvl="1"/>
            <a:r>
              <a:rPr lang="en-US" sz="2400"/>
              <a:t>Projects that demonstrate a high likelihood of achieving obligation no later than </a:t>
            </a:r>
            <a:r>
              <a:rPr lang="en-US" sz="2400" b="1"/>
              <a:t>September 30, 2027</a:t>
            </a:r>
          </a:p>
          <a:p>
            <a:pPr lvl="2"/>
            <a:r>
              <a:rPr lang="en-US" sz="2000"/>
              <a:t>Applicants must provide a comprehensive project schedule identifying the completed or anticipated completion dates for all environmental and regulatory milestones, including NEPA completion, right-of-way acquisition, and final design.</a:t>
            </a:r>
            <a:endParaRPr lang="en-US" sz="1800"/>
          </a:p>
          <a:p>
            <a:endParaRPr lang="en-US" sz="2800"/>
          </a:p>
        </p:txBody>
      </p:sp>
      <p:sp>
        <p:nvSpPr>
          <p:cNvPr id="4" name="Slide Number Placeholder 3">
            <a:extLst>
              <a:ext uri="{FF2B5EF4-FFF2-40B4-BE49-F238E27FC236}">
                <a16:creationId xmlns:a16="http://schemas.microsoft.com/office/drawing/2014/main" id="{F3123FDA-93DA-0575-55A5-959366B55D5D}"/>
              </a:ext>
            </a:extLst>
          </p:cNvPr>
          <p:cNvSpPr>
            <a:spLocks noGrp="1"/>
          </p:cNvSpPr>
          <p:nvPr>
            <p:ph type="sldNum" sz="quarter" idx="4"/>
          </p:nvPr>
        </p:nvSpPr>
        <p:spPr/>
        <p:txBody>
          <a:bodyPr/>
          <a:lstStyle/>
          <a:p>
            <a:fld id="{330EA680-D336-4FF7-8B7A-9848BB0A1C32}" type="slidenum">
              <a:rPr lang="en-US" smtClean="0"/>
              <a:t>6</a:t>
            </a:fld>
            <a:endParaRPr lang="en-US"/>
          </a:p>
        </p:txBody>
      </p:sp>
      <p:sp>
        <p:nvSpPr>
          <p:cNvPr id="5" name="Title 4">
            <a:extLst>
              <a:ext uri="{FF2B5EF4-FFF2-40B4-BE49-F238E27FC236}">
                <a16:creationId xmlns:a16="http://schemas.microsoft.com/office/drawing/2014/main" id="{4CE764EE-D106-2595-9737-08A34E72D210}"/>
              </a:ext>
            </a:extLst>
          </p:cNvPr>
          <p:cNvSpPr>
            <a:spLocks noGrp="1"/>
          </p:cNvSpPr>
          <p:nvPr>
            <p:ph type="title"/>
          </p:nvPr>
        </p:nvSpPr>
        <p:spPr/>
        <p:txBody>
          <a:bodyPr/>
          <a:lstStyle/>
          <a:p>
            <a:r>
              <a:rPr lang="en-US"/>
              <a:t>Track 1 Selection Prioritization</a:t>
            </a:r>
          </a:p>
        </p:txBody>
      </p:sp>
    </p:spTree>
    <p:extLst>
      <p:ext uri="{BB962C8B-B14F-4D97-AF65-F5344CB8AC3E}">
        <p14:creationId xmlns:p14="http://schemas.microsoft.com/office/powerpoint/2010/main" val="3569166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8E2E3-5177-6A0E-38A1-E404B3595A8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2BA86A-D9B2-6E0C-72B1-C971153C82FA}"/>
              </a:ext>
            </a:extLst>
          </p:cNvPr>
          <p:cNvSpPr>
            <a:spLocks noGrp="1"/>
          </p:cNvSpPr>
          <p:nvPr>
            <p:ph idx="1"/>
          </p:nvPr>
        </p:nvSpPr>
        <p:spPr>
          <a:xfrm>
            <a:off x="692870" y="1355706"/>
            <a:ext cx="10806259" cy="4911530"/>
          </a:xfrm>
        </p:spPr>
        <p:txBody>
          <a:bodyPr vert="horz" lIns="0" tIns="0" rIns="0" bIns="0" rtlCol="0" anchor="t">
            <a:noAutofit/>
          </a:bodyPr>
          <a:lstStyle/>
          <a:p>
            <a:pPr marL="266065" indent="-266065"/>
            <a:r>
              <a:rPr lang="en-US" sz="2400"/>
              <a:t>Dedicated Funding: $200 million in FY 2026 INFRA resources carved out exclusively to address the national shortage of commercial motor vehicle (CMV) public parking.</a:t>
            </a:r>
            <a:endParaRPr lang="en-US"/>
          </a:p>
          <a:p>
            <a:pPr marL="266065" indent="-266065"/>
            <a:endParaRPr lang="en-US" sz="2400" dirty="0">
              <a:ea typeface="Calibri"/>
              <a:cs typeface="Calibri"/>
            </a:endParaRPr>
          </a:p>
          <a:p>
            <a:pPr marL="266065" indent="-266065"/>
            <a:r>
              <a:rPr lang="en-US" sz="2400"/>
              <a:t>Infrastructure must be constructed within reasonable access to or within the right-of-way of an Interstate highway, the National Highway System (NHS), or the National Highway Freight Network (NHFN).</a:t>
            </a:r>
          </a:p>
          <a:p>
            <a:pPr marL="266065" indent="-266065"/>
            <a:endParaRPr lang="en-US" sz="2400" dirty="0">
              <a:ea typeface="Calibri"/>
              <a:cs typeface="Calibri"/>
            </a:endParaRPr>
          </a:p>
          <a:p>
            <a:pPr marL="266065" indent="-266065"/>
            <a:r>
              <a:rPr lang="en-US" sz="2400"/>
              <a:t>Strict Statutory Set-Asides: Not less than 50% ($100 million) is reserved for small projects, and at least 25% must be allocated to rural projects overall.</a:t>
            </a:r>
            <a:endParaRPr lang="en-US" sz="2400">
              <a:ea typeface="Calibri"/>
              <a:cs typeface="Calibri"/>
            </a:endParaRPr>
          </a:p>
          <a:p>
            <a:pPr marL="266065" indent="-266065"/>
            <a:endParaRPr lang="en-US" sz="2400" dirty="0">
              <a:ea typeface="Calibri"/>
              <a:cs typeface="Calibri"/>
            </a:endParaRPr>
          </a:p>
          <a:p>
            <a:pPr marL="266065" indent="-266065"/>
            <a:r>
              <a:rPr lang="en-US" sz="2400"/>
              <a:t>Public-Private Partnerships: Public entities are legally authorized to partner with private companies for development, expansion, or operations.</a:t>
            </a:r>
            <a:endParaRPr lang="en-US" sz="2400">
              <a:ea typeface="Calibri"/>
              <a:cs typeface="Calibri"/>
            </a:endParaRPr>
          </a:p>
        </p:txBody>
      </p:sp>
      <p:sp>
        <p:nvSpPr>
          <p:cNvPr id="4" name="Slide Number Placeholder 3">
            <a:extLst>
              <a:ext uri="{FF2B5EF4-FFF2-40B4-BE49-F238E27FC236}">
                <a16:creationId xmlns:a16="http://schemas.microsoft.com/office/drawing/2014/main" id="{2A135FF4-8A12-EBBD-CFAE-641A71FAC767}"/>
              </a:ext>
            </a:extLst>
          </p:cNvPr>
          <p:cNvSpPr>
            <a:spLocks noGrp="1"/>
          </p:cNvSpPr>
          <p:nvPr>
            <p:ph type="sldNum" sz="quarter" idx="4"/>
          </p:nvPr>
        </p:nvSpPr>
        <p:spPr/>
        <p:txBody>
          <a:bodyPr/>
          <a:lstStyle/>
          <a:p>
            <a:fld id="{330EA680-D336-4FF7-8B7A-9848BB0A1C32}" type="slidenum">
              <a:rPr lang="en-US" smtClean="0"/>
              <a:t>7</a:t>
            </a:fld>
            <a:endParaRPr lang="en-US"/>
          </a:p>
        </p:txBody>
      </p:sp>
      <p:sp>
        <p:nvSpPr>
          <p:cNvPr id="5" name="Title 4">
            <a:extLst>
              <a:ext uri="{FF2B5EF4-FFF2-40B4-BE49-F238E27FC236}">
                <a16:creationId xmlns:a16="http://schemas.microsoft.com/office/drawing/2014/main" id="{D17773E8-443A-2127-4FEE-6AC9815910CC}"/>
              </a:ext>
            </a:extLst>
          </p:cNvPr>
          <p:cNvSpPr>
            <a:spLocks noGrp="1"/>
          </p:cNvSpPr>
          <p:nvPr>
            <p:ph type="title"/>
          </p:nvPr>
        </p:nvSpPr>
        <p:spPr/>
        <p:txBody>
          <a:bodyPr/>
          <a:lstStyle/>
          <a:p>
            <a:r>
              <a:rPr lang="en-US"/>
              <a:t>Track 2 Commercial motor vehicle (CMV) parking</a:t>
            </a:r>
          </a:p>
        </p:txBody>
      </p:sp>
    </p:spTree>
    <p:extLst>
      <p:ext uri="{BB962C8B-B14F-4D97-AF65-F5344CB8AC3E}">
        <p14:creationId xmlns:p14="http://schemas.microsoft.com/office/powerpoint/2010/main" val="2165003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4F837D8-90B0-1936-5663-54910A76A416}"/>
              </a:ext>
            </a:extLst>
          </p:cNvPr>
          <p:cNvSpPr>
            <a:spLocks noGrp="1"/>
          </p:cNvSpPr>
          <p:nvPr>
            <p:ph type="ctrTitle"/>
          </p:nvPr>
        </p:nvSpPr>
        <p:spPr/>
        <p:txBody>
          <a:bodyPr/>
          <a:lstStyle/>
          <a:p>
            <a:r>
              <a:rPr lang="en-US"/>
              <a:t>FY26 INFRA Eligibility</a:t>
            </a:r>
          </a:p>
        </p:txBody>
      </p:sp>
      <p:sp>
        <p:nvSpPr>
          <p:cNvPr id="4" name="Slide Number Placeholder 3">
            <a:extLst>
              <a:ext uri="{FF2B5EF4-FFF2-40B4-BE49-F238E27FC236}">
                <a16:creationId xmlns:a16="http://schemas.microsoft.com/office/drawing/2014/main" id="{D51CBAC2-7931-C3A0-0611-66669E7090C1}"/>
              </a:ext>
            </a:extLst>
          </p:cNvPr>
          <p:cNvSpPr>
            <a:spLocks noGrp="1"/>
          </p:cNvSpPr>
          <p:nvPr>
            <p:ph type="sldNum" sz="quarter" idx="4294967295"/>
          </p:nvPr>
        </p:nvSpPr>
        <p:spPr>
          <a:xfrm>
            <a:off x="11760200" y="6370638"/>
            <a:ext cx="431800" cy="433387"/>
          </a:xfrm>
        </p:spPr>
        <p:txBody>
          <a:bodyPr/>
          <a:lstStyle/>
          <a:p>
            <a:fld id="{330EA680-D336-4FF7-8B7A-9848BB0A1C32}" type="slidenum">
              <a:rPr lang="en-US" smtClean="0"/>
              <a:t>8</a:t>
            </a:fld>
            <a:endParaRPr lang="en-US"/>
          </a:p>
        </p:txBody>
      </p:sp>
    </p:spTree>
    <p:extLst>
      <p:ext uri="{BB962C8B-B14F-4D97-AF65-F5344CB8AC3E}">
        <p14:creationId xmlns:p14="http://schemas.microsoft.com/office/powerpoint/2010/main" val="3501117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CE6D2D2E-DB8E-92EA-D0DA-3FCBE9AC80CD}"/>
              </a:ext>
            </a:extLst>
          </p:cNvPr>
          <p:cNvGraphicFramePr>
            <a:graphicFrameLocks noGrp="1"/>
          </p:cNvGraphicFramePr>
          <p:nvPr>
            <p:ph idx="1"/>
            <p:extLst>
              <p:ext uri="{D42A27DB-BD31-4B8C-83A1-F6EECF244321}">
                <p14:modId xmlns:p14="http://schemas.microsoft.com/office/powerpoint/2010/main" val="3749046444"/>
              </p:ext>
            </p:extLst>
          </p:nvPr>
        </p:nvGraphicFramePr>
        <p:xfrm>
          <a:off x="608724" y="1212351"/>
          <a:ext cx="11031895" cy="5158999"/>
        </p:xfrm>
        <a:graphic>
          <a:graphicData uri="http://schemas.openxmlformats.org/drawingml/2006/table">
            <a:tbl>
              <a:tblPr>
                <a:tableStyleId>{5C22544A-7EE6-4342-B048-85BDC9FD1C3A}</a:tableStyleId>
              </a:tblPr>
              <a:tblGrid>
                <a:gridCol w="11031895">
                  <a:extLst>
                    <a:ext uri="{9D8B030D-6E8A-4147-A177-3AD203B41FA5}">
                      <a16:colId xmlns:a16="http://schemas.microsoft.com/office/drawing/2014/main" val="2113686805"/>
                    </a:ext>
                  </a:extLst>
                </a:gridCol>
              </a:tblGrid>
              <a:tr h="5158999">
                <a:tc>
                  <a:txBody>
                    <a:bodyPr/>
                    <a:lstStyle/>
                    <a:p>
                      <a:pPr marL="171450" marR="0" indent="-171450" algn="l">
                        <a:lnSpc>
                          <a:spcPct val="150000"/>
                        </a:lnSpc>
                        <a:buFont typeface="Arial" panose="020B0604020202020204" pitchFamily="34" charset="0"/>
                        <a:buChar char="•"/>
                        <a:tabLst>
                          <a:tab pos="106045" algn="l"/>
                        </a:tabLst>
                      </a:pPr>
                      <a:r>
                        <a:rPr lang="en-US" sz="1800">
                          <a:effectLst/>
                        </a:rPr>
                        <a:t>a State or group of States;</a:t>
                      </a:r>
                    </a:p>
                    <a:p>
                      <a:pPr marL="171450" marR="0" indent="-171450" algn="l">
                        <a:lnSpc>
                          <a:spcPct val="150000"/>
                        </a:lnSpc>
                        <a:buFont typeface="Arial" panose="020B0604020202020204" pitchFamily="34" charset="0"/>
                        <a:buChar char="•"/>
                        <a:tabLst>
                          <a:tab pos="106045" algn="l"/>
                        </a:tabLst>
                      </a:pPr>
                      <a:r>
                        <a:rPr lang="en-US" sz="1800">
                          <a:effectLst/>
                        </a:rPr>
                        <a:t>a metropolitan planning organization that serves an Urbanized Area (as defined by the Bureau of the Census) with a population of more than 200,000 individuals;</a:t>
                      </a:r>
                    </a:p>
                    <a:p>
                      <a:pPr marL="171450" marR="0" indent="-171450" algn="l">
                        <a:lnSpc>
                          <a:spcPct val="150000"/>
                        </a:lnSpc>
                        <a:buFont typeface="Arial" panose="020B0604020202020204" pitchFamily="34" charset="0"/>
                        <a:buChar char="•"/>
                        <a:tabLst>
                          <a:tab pos="106045" algn="l"/>
                        </a:tabLst>
                      </a:pPr>
                      <a:r>
                        <a:rPr lang="en-US" sz="1800">
                          <a:effectLst/>
                        </a:rPr>
                        <a:t>a unit of local government or group of local governments;</a:t>
                      </a:r>
                    </a:p>
                    <a:p>
                      <a:pPr marL="171450" marR="0" indent="-171450" algn="l">
                        <a:lnSpc>
                          <a:spcPct val="150000"/>
                        </a:lnSpc>
                        <a:buFont typeface="Arial" panose="020B0604020202020204" pitchFamily="34" charset="0"/>
                        <a:buChar char="•"/>
                        <a:tabLst>
                          <a:tab pos="106045" algn="l"/>
                        </a:tabLst>
                      </a:pPr>
                      <a:r>
                        <a:rPr lang="en-US" sz="1800">
                          <a:effectLst/>
                        </a:rPr>
                        <a:t>a political subdivision of a State or local government;</a:t>
                      </a:r>
                    </a:p>
                    <a:p>
                      <a:pPr marL="171450" marR="0" indent="-171450" algn="l">
                        <a:lnSpc>
                          <a:spcPct val="150000"/>
                        </a:lnSpc>
                        <a:buFont typeface="Arial" panose="020B0604020202020204" pitchFamily="34" charset="0"/>
                        <a:buChar char="•"/>
                        <a:tabLst>
                          <a:tab pos="106045" algn="l"/>
                        </a:tabLst>
                      </a:pPr>
                      <a:r>
                        <a:rPr lang="en-US" sz="1800">
                          <a:effectLst/>
                        </a:rPr>
                        <a:t>a special purpose district or public authority with a transportation function, including a port authority;</a:t>
                      </a:r>
                    </a:p>
                    <a:p>
                      <a:pPr marL="171450" marR="0" indent="-171450" algn="l">
                        <a:lnSpc>
                          <a:spcPct val="150000"/>
                        </a:lnSpc>
                        <a:buFont typeface="Arial" panose="020B0604020202020204" pitchFamily="34" charset="0"/>
                        <a:buChar char="•"/>
                        <a:tabLst>
                          <a:tab pos="106045" algn="l"/>
                        </a:tabLst>
                      </a:pPr>
                      <a:r>
                        <a:rPr lang="en-US" sz="1800">
                          <a:effectLst/>
                        </a:rPr>
                        <a:t>a Federal land management agency that applies jointly with a State or group of States;</a:t>
                      </a:r>
                    </a:p>
                    <a:p>
                      <a:pPr marL="171450" marR="0" indent="-171450" algn="l">
                        <a:lnSpc>
                          <a:spcPct val="150000"/>
                        </a:lnSpc>
                        <a:buFont typeface="Arial" panose="020B0604020202020204" pitchFamily="34" charset="0"/>
                        <a:buChar char="•"/>
                        <a:tabLst>
                          <a:tab pos="106045" algn="l"/>
                        </a:tabLst>
                      </a:pPr>
                      <a:r>
                        <a:rPr lang="en-US" sz="1800">
                          <a:effectLst/>
                        </a:rPr>
                        <a:t>a tribal government or a consortium of tribal governments;</a:t>
                      </a:r>
                    </a:p>
                    <a:p>
                      <a:pPr marL="171450" marR="0" indent="-171450" algn="l">
                        <a:lnSpc>
                          <a:spcPct val="150000"/>
                        </a:lnSpc>
                        <a:buFont typeface="Arial" panose="020B0604020202020204" pitchFamily="34" charset="0"/>
                        <a:buChar char="•"/>
                        <a:tabLst>
                          <a:tab pos="106045" algn="l"/>
                        </a:tabLst>
                      </a:pPr>
                      <a:r>
                        <a:rPr lang="en-US" sz="1800">
                          <a:effectLst/>
                        </a:rPr>
                        <a:t>a multi-State corridor organization; or</a:t>
                      </a:r>
                    </a:p>
                    <a:p>
                      <a:pPr marL="171450" marR="0" indent="-171450" algn="l">
                        <a:lnSpc>
                          <a:spcPct val="150000"/>
                        </a:lnSpc>
                        <a:buFont typeface="Arial" panose="020B0604020202020204" pitchFamily="34" charset="0"/>
                        <a:buChar char="•"/>
                        <a:tabLst>
                          <a:tab pos="106045" algn="l"/>
                        </a:tabLst>
                      </a:pPr>
                      <a:r>
                        <a:rPr lang="en-US" sz="1800">
                          <a:effectLst/>
                        </a:rPr>
                        <a:t>a multi-State or multijurisdictional group of entities described in this paragraph;</a:t>
                      </a:r>
                      <a:endParaRPr lang="en-US" sz="1800">
                        <a:effectLst/>
                        <a:latin typeface="+mn-lt"/>
                        <a:ea typeface="+mn-ea"/>
                      </a:endParaRPr>
                    </a:p>
                    <a:p>
                      <a:pPr marL="171450" marR="0" indent="-171450" algn="l" defTabSz="914377" rtl="0" eaLnBrk="1" latinLnBrk="0" hangingPunct="1">
                        <a:lnSpc>
                          <a:spcPct val="150000"/>
                        </a:lnSpc>
                        <a:buFont typeface="Arial" panose="020B0604020202020204" pitchFamily="34" charset="0"/>
                        <a:buChar char="•"/>
                        <a:tabLst>
                          <a:tab pos="106045" algn="l"/>
                        </a:tabLst>
                      </a:pPr>
                      <a:r>
                        <a:rPr lang="en-US" sz="1800" kern="1200">
                          <a:solidFill>
                            <a:schemeClr val="dk1"/>
                          </a:solidFill>
                          <a:effectLst/>
                          <a:latin typeface="+mn-lt"/>
                          <a:ea typeface="+mn-ea"/>
                          <a:cs typeface="+mn-cs"/>
                        </a:rPr>
                        <a:t>For Commercial Motor Vehicle (CMV) Parking Projects: Any eligible applicant listed above may partner with a private entity to fund the development, capacity expansion, or the operation and maintenance of a facility</a:t>
                      </a:r>
                    </a:p>
                  </a:txBody>
                  <a:tcPr marL="114300" marR="114300" marT="0" marB="0"/>
                </a:tc>
                <a:extLst>
                  <a:ext uri="{0D108BD9-81ED-4DB2-BD59-A6C34878D82A}">
                    <a16:rowId xmlns:a16="http://schemas.microsoft.com/office/drawing/2014/main" val="1718819050"/>
                  </a:ext>
                </a:extLst>
              </a:tr>
            </a:tbl>
          </a:graphicData>
        </a:graphic>
      </p:graphicFrame>
      <p:sp>
        <p:nvSpPr>
          <p:cNvPr id="4" name="Slide Number Placeholder 3">
            <a:extLst>
              <a:ext uri="{FF2B5EF4-FFF2-40B4-BE49-F238E27FC236}">
                <a16:creationId xmlns:a16="http://schemas.microsoft.com/office/drawing/2014/main" id="{0E8F60DF-038A-79AC-FEC5-88EA4D69D200}"/>
              </a:ext>
            </a:extLst>
          </p:cNvPr>
          <p:cNvSpPr>
            <a:spLocks noGrp="1"/>
          </p:cNvSpPr>
          <p:nvPr>
            <p:ph type="sldNum" sz="quarter" idx="4"/>
          </p:nvPr>
        </p:nvSpPr>
        <p:spPr/>
        <p:txBody>
          <a:bodyPr/>
          <a:lstStyle/>
          <a:p>
            <a:fld id="{330EA680-D336-4FF7-8B7A-9848BB0A1C32}" type="slidenum">
              <a:rPr lang="en-US" smtClean="0"/>
              <a:t>9</a:t>
            </a:fld>
            <a:endParaRPr lang="en-US"/>
          </a:p>
        </p:txBody>
      </p:sp>
      <p:sp>
        <p:nvSpPr>
          <p:cNvPr id="5" name="Title 4">
            <a:extLst>
              <a:ext uri="{FF2B5EF4-FFF2-40B4-BE49-F238E27FC236}">
                <a16:creationId xmlns:a16="http://schemas.microsoft.com/office/drawing/2014/main" id="{FF3C0D55-4AE7-91C2-2421-4B1F8174646D}"/>
              </a:ext>
            </a:extLst>
          </p:cNvPr>
          <p:cNvSpPr>
            <a:spLocks noGrp="1"/>
          </p:cNvSpPr>
          <p:nvPr>
            <p:ph type="title"/>
          </p:nvPr>
        </p:nvSpPr>
        <p:spPr/>
        <p:txBody>
          <a:bodyPr/>
          <a:lstStyle/>
          <a:p>
            <a:r>
              <a:rPr lang="en-US"/>
              <a:t>Eligible Applicants</a:t>
            </a:r>
          </a:p>
        </p:txBody>
      </p:sp>
      <p:sp>
        <p:nvSpPr>
          <p:cNvPr id="11" name="TextBox 10">
            <a:extLst>
              <a:ext uri="{FF2B5EF4-FFF2-40B4-BE49-F238E27FC236}">
                <a16:creationId xmlns:a16="http://schemas.microsoft.com/office/drawing/2014/main" id="{D5C64A1A-58A7-DF4A-132F-E02BE2C7A0E0}"/>
              </a:ext>
            </a:extLst>
          </p:cNvPr>
          <p:cNvSpPr txBox="1"/>
          <p:nvPr/>
        </p:nvSpPr>
        <p:spPr>
          <a:xfrm>
            <a:off x="2781728" y="1861938"/>
            <a:ext cx="6097712" cy="307777"/>
          </a:xfrm>
          <a:prstGeom prst="rect">
            <a:avLst/>
          </a:prstGeom>
          <a:noFill/>
        </p:spPr>
        <p:txBody>
          <a:bodyPr wrap="square">
            <a:spAutoFit/>
          </a:bodyPr>
          <a:lstStyle/>
          <a:p>
            <a:r>
              <a:rPr lang="en-US" sz="1400">
                <a:effectLst/>
                <a:latin typeface="Times New Roman" panose="02020603050405020304" pitchFamily="18" charset="0"/>
                <a:ea typeface="Aptos" panose="020B0004020202020204" pitchFamily="34" charset="0"/>
              </a:rPr>
              <a:t>•	</a:t>
            </a:r>
            <a:endParaRPr lang="en-US"/>
          </a:p>
        </p:txBody>
      </p:sp>
    </p:spTree>
    <p:extLst>
      <p:ext uri="{BB962C8B-B14F-4D97-AF65-F5344CB8AC3E}">
        <p14:creationId xmlns:p14="http://schemas.microsoft.com/office/powerpoint/2010/main" val="4102953024"/>
      </p:ext>
    </p:extLst>
  </p:cSld>
  <p:clrMapOvr>
    <a:masterClrMapping/>
  </p:clrMapOvr>
</p:sld>
</file>

<file path=ppt/theme/theme1.xml><?xml version="1.0" encoding="utf-8"?>
<a:theme xmlns:a="http://schemas.openxmlformats.org/drawingml/2006/main" name="DOT Template Version 1">
  <a:themeElements>
    <a:clrScheme name="Custom 4">
      <a:dk1>
        <a:srgbClr val="182300"/>
      </a:dk1>
      <a:lt1>
        <a:srgbClr val="FFFFFF"/>
      </a:lt1>
      <a:dk2>
        <a:srgbClr val="18237D"/>
      </a:dk2>
      <a:lt2>
        <a:srgbClr val="EEECE1"/>
      </a:lt2>
      <a:accent1>
        <a:srgbClr val="083A64"/>
      </a:accent1>
      <a:accent2>
        <a:srgbClr val="0E6D4D"/>
      </a:accent2>
      <a:accent3>
        <a:srgbClr val="FDB703"/>
      </a:accent3>
      <a:accent4>
        <a:srgbClr val="0D57A2"/>
      </a:accent4>
      <a:accent5>
        <a:srgbClr val="4BACC6"/>
      </a:accent5>
      <a:accent6>
        <a:srgbClr val="D96B43"/>
      </a:accent6>
      <a:hlink>
        <a:srgbClr val="1264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022 USDOT Template Version A.potx  -  Read-Only" id="{A6BE1AC7-8957-4892-BEAA-9E17BE2F524D}" vid="{66791798-194C-4DFB-B1AD-6386447731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25D5928A49864BAA1C28E531B27CD7" ma:contentTypeVersion="3" ma:contentTypeDescription="Create a new document." ma:contentTypeScope="" ma:versionID="67dcedd2235f5879f6daa2ad4a671f91">
  <xsd:schema xmlns:xsd="http://www.w3.org/2001/XMLSchema" xmlns:xs="http://www.w3.org/2001/XMLSchema" xmlns:p="http://schemas.microsoft.com/office/2006/metadata/properties" xmlns:ns2="06cf5e07-46a9-4bda-89ac-18d7db231905" targetNamespace="http://schemas.microsoft.com/office/2006/metadata/properties" ma:root="true" ma:fieldsID="8c7f292f811c33a42770cb089d9eff83" ns2:_="">
    <xsd:import namespace="06cf5e07-46a9-4bda-89ac-18d7db231905"/>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cf5e07-46a9-4bda-89ac-18d7db2319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550FF4-A4B4-4A1F-AE21-209AD5837994}">
  <ds:schemaRefs>
    <ds:schemaRef ds:uri="06cf5e07-46a9-4bda-89ac-18d7db23190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1626E66-9401-474C-9B70-040278EE5417}">
  <ds:schemaRefs>
    <ds:schemaRef ds:uri="06cf5e07-46a9-4bda-89ac-18d7db23190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CE9A67B-3BA8-4F84-BC18-F3E3820A32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2022 USDOT Template Version A</Template>
  <TotalTime>0</TotalTime>
  <Words>4934</Words>
  <Application>Microsoft Office PowerPoint</Application>
  <PresentationFormat>Widescreen</PresentationFormat>
  <Paragraphs>426</Paragraphs>
  <Slides>40</Slides>
  <Notes>21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Aptos</vt:lpstr>
      <vt:lpstr>Arial</vt:lpstr>
      <vt:lpstr>Calibri</vt:lpstr>
      <vt:lpstr>Courier New</vt:lpstr>
      <vt:lpstr>Georgia</vt:lpstr>
      <vt:lpstr>Rockwell</vt:lpstr>
      <vt:lpstr>Segoe UI</vt:lpstr>
      <vt:lpstr>Symbol</vt:lpstr>
      <vt:lpstr>Times New Roman</vt:lpstr>
      <vt:lpstr>Wingdings</vt:lpstr>
      <vt:lpstr>DOT Template Version 1</vt:lpstr>
      <vt:lpstr> FY2026 Nationally Significant Multimodal Freight and Highway Projects (INFRA) program.   </vt:lpstr>
      <vt:lpstr>Agenda</vt:lpstr>
      <vt:lpstr>Program Overview</vt:lpstr>
      <vt:lpstr>FY 26 INFRA NOFO PROGRAM</vt:lpstr>
      <vt:lpstr>Changes from the FY 2025-2026 MPDG NOFO</vt:lpstr>
      <vt:lpstr>Track 1 Selection Prioritization</vt:lpstr>
      <vt:lpstr>Track 2 Commercial motor vehicle (CMV) parking</vt:lpstr>
      <vt:lpstr>FY26 INFRA Eligibility</vt:lpstr>
      <vt:lpstr>Eligible Applicants</vt:lpstr>
      <vt:lpstr>Eligible Projects: Track 1</vt:lpstr>
      <vt:lpstr>Project Size and Cost Share</vt:lpstr>
      <vt:lpstr>Set-asides</vt:lpstr>
      <vt:lpstr>Location Designations</vt:lpstr>
      <vt:lpstr>Example of the BUILD Location Verification Tool</vt:lpstr>
      <vt:lpstr>What if your project crosses multiple designations?</vt:lpstr>
      <vt:lpstr>Cost Sharing: Track 2</vt:lpstr>
      <vt:lpstr>Restrictions on Funding</vt:lpstr>
      <vt:lpstr>INFRA Statutory Requirements</vt:lpstr>
      <vt:lpstr>Selection Criteria</vt:lpstr>
      <vt:lpstr>Selection Criteria</vt:lpstr>
      <vt:lpstr>Selection Criteria</vt:lpstr>
      <vt:lpstr>Outcome Criterion</vt:lpstr>
      <vt:lpstr>Outcome Rubric Ratings</vt:lpstr>
      <vt:lpstr>Project Outcome Area Ratings</vt:lpstr>
      <vt:lpstr>Project Outcome: Safety</vt:lpstr>
      <vt:lpstr>Project Outcome: Economic Competitiveness and Opportunity (1/2)</vt:lpstr>
      <vt:lpstr>PowerPoint Presentation</vt:lpstr>
      <vt:lpstr>Project Outcome: State of Good Repair</vt:lpstr>
      <vt:lpstr>Project Outcome: Innovation</vt:lpstr>
      <vt:lpstr>Project Outcome: Innovation</vt:lpstr>
      <vt:lpstr>Benefit-Cost Analysis</vt:lpstr>
      <vt:lpstr>Economic Analysis Rating</vt:lpstr>
      <vt:lpstr>Project Readiness: Applicant Capacity</vt:lpstr>
      <vt:lpstr>Project Readiness: Financial Completeness</vt:lpstr>
      <vt:lpstr>Project Readiness: Project Risk</vt:lpstr>
      <vt:lpstr>Application Review Process</vt:lpstr>
      <vt:lpstr>Application Checklist</vt:lpstr>
      <vt:lpstr>Application Process</vt:lpstr>
      <vt:lpstr>How to Apply: Grants.Gov</vt:lpstr>
      <vt:lpstr>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Creatura, Isabella (OST)</dc:creator>
  <cp:lastModifiedBy>Serratos, Gustavo (OST)</cp:lastModifiedBy>
  <cp:revision>42</cp:revision>
  <dcterms:created xsi:type="dcterms:W3CDTF">2024-02-29T19:29:36Z</dcterms:created>
  <dcterms:modified xsi:type="dcterms:W3CDTF">2026-06-09T15:16:04Z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0x010100BA25D5928A49864BAA1C28E531B27CD7</vt:lpwstr>
  </property>
  <property fmtid="{D5CDD505-2E9C-101B-9397-08002B2CF9AE}" pid="3" name="MediaServiceImageTags">
    <vt:lpwstr/>
  </property>
</Properties>
</file>