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1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4551" y="1678824"/>
            <a:ext cx="3178810" cy="4707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12" y="0"/>
            <a:ext cx="9067787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2032" y="563689"/>
            <a:ext cx="659993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5739" y="1537208"/>
            <a:ext cx="5827395" cy="2366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ation.gov/transerve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21835"/>
            <a:ext cx="9144000" cy="28361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5817" y="6341745"/>
            <a:ext cx="19691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update: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4/10/2024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9144000" cy="6838315"/>
            <a:chOff x="0" y="0"/>
            <a:chExt cx="9144000" cy="6838315"/>
          </a:xfrm>
        </p:grpSpPr>
        <p:pic>
          <p:nvPicPr>
            <p:cNvPr id="6" name="object 6" descr="PowerPoint Template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6553" y="209849"/>
              <a:ext cx="1941408" cy="5559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4000" cy="6838188"/>
            </a:xfrm>
            <a:prstGeom prst="rect">
              <a:avLst/>
            </a:prstGeom>
          </p:spPr>
        </p:pic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89691" y="2377376"/>
            <a:ext cx="8919845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7406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44060"/>
                </a:solidFill>
                <a:latin typeface="Arial Black"/>
                <a:cs typeface="Arial Black"/>
              </a:rPr>
              <a:t>Transit</a:t>
            </a:r>
            <a:r>
              <a:rPr sz="4400" spc="-145" dirty="0">
                <a:solidFill>
                  <a:srgbClr val="244060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244060"/>
                </a:solidFill>
                <a:latin typeface="Arial Black"/>
                <a:cs typeface="Arial Black"/>
              </a:rPr>
              <a:t>Benefit</a:t>
            </a:r>
            <a:r>
              <a:rPr sz="4400" spc="-130" dirty="0">
                <a:solidFill>
                  <a:srgbClr val="244060"/>
                </a:solidFill>
                <a:latin typeface="Arial Black"/>
                <a:cs typeface="Arial Black"/>
              </a:rPr>
              <a:t> </a:t>
            </a:r>
            <a:r>
              <a:rPr sz="4400" spc="-10" dirty="0">
                <a:solidFill>
                  <a:srgbClr val="244060"/>
                </a:solidFill>
                <a:latin typeface="Arial Black"/>
                <a:cs typeface="Arial Black"/>
              </a:rPr>
              <a:t>Program </a:t>
            </a:r>
            <a:r>
              <a:rPr sz="4400" dirty="0">
                <a:solidFill>
                  <a:srgbClr val="244060"/>
                </a:solidFill>
                <a:latin typeface="Arial Black"/>
                <a:cs typeface="Arial Black"/>
              </a:rPr>
              <a:t>Integrity</a:t>
            </a:r>
            <a:r>
              <a:rPr sz="4400" spc="-35" dirty="0">
                <a:solidFill>
                  <a:srgbClr val="244060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244060"/>
                </a:solidFill>
                <a:latin typeface="Arial Black"/>
                <a:cs typeface="Arial Black"/>
              </a:rPr>
              <a:t>Awareness</a:t>
            </a:r>
            <a:r>
              <a:rPr sz="4400" spc="-10" dirty="0">
                <a:solidFill>
                  <a:srgbClr val="244060"/>
                </a:solidFill>
                <a:latin typeface="Arial Black"/>
                <a:cs typeface="Arial Black"/>
              </a:rPr>
              <a:t> Training</a:t>
            </a:r>
            <a:endParaRPr sz="4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35940" y="670210"/>
            <a:ext cx="1419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0" dirty="0">
                <a:latin typeface="Calibri"/>
                <a:cs typeface="Calibri"/>
              </a:rPr>
              <a:t>Vanpool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84808"/>
            <a:ext cx="3890645" cy="457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5600" indent="-342900">
              <a:lnSpc>
                <a:spcPct val="100000"/>
              </a:lnSpc>
              <a:spcBef>
                <a:spcPts val="100"/>
              </a:spcBef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vanpool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seat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minimum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passengers </a:t>
            </a:r>
            <a:r>
              <a:rPr sz="2400" dirty="0">
                <a:latin typeface="Calibri"/>
                <a:cs typeface="Calibri"/>
              </a:rPr>
              <a:t>(not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driver).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95"/>
              </a:spcBef>
              <a:buSzPct val="118750"/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50%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adult </a:t>
            </a:r>
            <a:r>
              <a:rPr sz="2400" dirty="0">
                <a:latin typeface="Calibri"/>
                <a:cs typeface="Calibri"/>
              </a:rPr>
              <a:t>seating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capacity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vehicle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(not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driver)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transportation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employees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such </a:t>
            </a:r>
            <a:r>
              <a:rPr sz="2400" spc="-10" dirty="0">
                <a:latin typeface="Calibri"/>
                <a:cs typeface="Calibri"/>
              </a:rPr>
              <a:t>transportation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must </a:t>
            </a:r>
            <a:r>
              <a:rPr sz="2400" spc="-10" dirty="0">
                <a:latin typeface="Calibri"/>
                <a:cs typeface="Calibri"/>
              </a:rPr>
              <a:t>represent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80%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overall </a:t>
            </a:r>
            <a:r>
              <a:rPr sz="2400" dirty="0">
                <a:latin typeface="Calibri"/>
                <a:cs typeface="Calibri"/>
              </a:rPr>
              <a:t>usage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van.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 descr="PowerPoint Template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6" name="object 6" descr="A white van on a road  Description automatically generated with medium confidence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1371612"/>
              <a:ext cx="3886199" cy="44195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0770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7877"/>
            <a:ext cx="7265034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Program’s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objective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705485" marR="626745" indent="-342900">
              <a:lnSpc>
                <a:spcPct val="8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  <a:tab pos="1096010" algn="l"/>
              </a:tabLst>
            </a:pPr>
            <a:r>
              <a:rPr sz="2400" spc="-25" dirty="0">
                <a:latin typeface="Calibri"/>
                <a:cs typeface="Calibri"/>
              </a:rPr>
              <a:t>A.</a:t>
            </a:r>
            <a:r>
              <a:rPr sz="2400" dirty="0">
                <a:latin typeface="Calibri"/>
                <a:cs typeface="Calibri"/>
              </a:rPr>
              <a:t>	Increase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compensation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federal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employees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month.</a:t>
            </a:r>
            <a:endParaRPr sz="2400">
              <a:latin typeface="Calibri"/>
              <a:cs typeface="Calibri"/>
            </a:endParaRPr>
          </a:p>
          <a:p>
            <a:pPr marL="705485" marR="5080" indent="-342900">
              <a:lnSpc>
                <a:spcPct val="8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  <a:tab pos="1083945" algn="l"/>
              </a:tabLst>
            </a:pPr>
            <a:r>
              <a:rPr sz="2400" spc="-25" dirty="0">
                <a:latin typeface="Calibri"/>
                <a:cs typeface="Calibri"/>
              </a:rPr>
              <a:t>B.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Incentivize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federal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employees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public transportation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contributions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traffic </a:t>
            </a:r>
            <a:r>
              <a:rPr sz="2400" dirty="0">
                <a:latin typeface="Calibri"/>
                <a:cs typeface="Calibri"/>
              </a:rPr>
              <a:t>congestion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pollution.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buFont typeface="Wingdings"/>
              <a:buChar char=""/>
              <a:tabLst>
                <a:tab pos="704850" algn="l"/>
                <a:tab pos="1080770" algn="l"/>
              </a:tabLst>
            </a:pPr>
            <a:r>
              <a:rPr sz="2400" spc="-25" dirty="0">
                <a:latin typeface="Calibri"/>
                <a:cs typeface="Calibri"/>
              </a:rPr>
              <a:t>C.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Reward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employees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191" y="3962400"/>
            <a:ext cx="3352787" cy="8351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4939" y="31497"/>
            <a:ext cx="958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0770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39" y="162560"/>
            <a:ext cx="458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800" spc="-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47877"/>
            <a:ext cx="7265034" cy="451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Program’s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objective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705485" marR="626745" indent="-342900">
              <a:lnSpc>
                <a:spcPct val="8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  <a:tab pos="1096010" algn="l"/>
              </a:tabLst>
            </a:pPr>
            <a:r>
              <a:rPr sz="2400" spc="-25" dirty="0">
                <a:solidFill>
                  <a:srgbClr val="BEBEBE"/>
                </a:solidFill>
                <a:latin typeface="Calibri"/>
                <a:cs typeface="Calibri"/>
              </a:rPr>
              <a:t>A.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	Increase</a:t>
            </a:r>
            <a:r>
              <a:rPr sz="2400" spc="-6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compensation</a:t>
            </a:r>
            <a:r>
              <a:rPr sz="2400" spc="-8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federal</a:t>
            </a:r>
            <a:r>
              <a:rPr sz="2400" spc="-6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employees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per</a:t>
            </a:r>
            <a:r>
              <a:rPr sz="2400" spc="-3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month.</a:t>
            </a:r>
            <a:endParaRPr sz="2400">
              <a:latin typeface="Calibri"/>
              <a:cs typeface="Calibri"/>
            </a:endParaRPr>
          </a:p>
          <a:p>
            <a:pPr marL="705485" marR="5080" indent="-342900">
              <a:lnSpc>
                <a:spcPct val="8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  <a:tab pos="1083945" algn="l"/>
              </a:tabLst>
            </a:pPr>
            <a:r>
              <a:rPr sz="2400" spc="-25" dirty="0">
                <a:latin typeface="Calibri"/>
                <a:cs typeface="Calibri"/>
              </a:rPr>
              <a:t>B.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Incentivize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federal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employees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public transportation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contributions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traffic </a:t>
            </a:r>
            <a:r>
              <a:rPr sz="2400" dirty="0">
                <a:latin typeface="Calibri"/>
                <a:cs typeface="Calibri"/>
              </a:rPr>
              <a:t>congestion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pollution.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buFont typeface="Wingdings"/>
              <a:buChar char=""/>
              <a:tabLst>
                <a:tab pos="704850" algn="l"/>
                <a:tab pos="1080770" algn="l"/>
              </a:tabLst>
            </a:pPr>
            <a:r>
              <a:rPr sz="2400" spc="-25" dirty="0">
                <a:solidFill>
                  <a:srgbClr val="BEBEBE"/>
                </a:solidFill>
                <a:latin typeface="Calibri"/>
                <a:cs typeface="Calibri"/>
              </a:rPr>
              <a:t>C.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Reward</a:t>
            </a:r>
            <a:r>
              <a:rPr sz="2400" spc="-10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employees</a:t>
            </a:r>
            <a:r>
              <a:rPr sz="2400" spc="-9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for</a:t>
            </a:r>
            <a:r>
              <a:rPr sz="2400" spc="-7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their</a:t>
            </a:r>
            <a:r>
              <a:rPr sz="2400" spc="-7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hard</a:t>
            </a:r>
            <a:r>
              <a:rPr sz="2400" spc="-7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work.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35"/>
              </a:spcBef>
            </a:pPr>
            <a:endParaRPr sz="2400">
              <a:latin typeface="Calibri"/>
              <a:cs typeface="Calibri"/>
            </a:endParaRPr>
          </a:p>
          <a:p>
            <a:pPr marL="12700" marR="1225550">
              <a:lnSpc>
                <a:spcPct val="100000"/>
              </a:lnSpc>
              <a:tabLst>
                <a:tab pos="584136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Workforce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Transportation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Fringe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Benefit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Program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under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Executive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Order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13150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is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designed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reduce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traffic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congestion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air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pollution.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0770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3409"/>
            <a:ext cx="1765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True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False?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143761"/>
            <a:ext cx="7729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selling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overestimating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my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removed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service</a:t>
            </a:r>
            <a:r>
              <a:rPr sz="2400" b="1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6940" y="1572261"/>
            <a:ext cx="4521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sz="2600" spc="-5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329940"/>
            <a:ext cx="3352787" cy="8351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4211" y="1600200"/>
            <a:ext cx="417575" cy="3901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8519" y="2124072"/>
            <a:ext cx="433070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  <a:tabLst>
                <a:tab pos="307975" algn="l"/>
              </a:tabLst>
            </a:pPr>
            <a:r>
              <a:rPr sz="2800" i="1" spc="-50" dirty="0">
                <a:latin typeface="Calibri"/>
                <a:cs typeface="Calibri"/>
              </a:rPr>
              <a:t>.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0339" y="4241726"/>
            <a:ext cx="44323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88365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TRUE: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Disciplinary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action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can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range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from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letter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admonishment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removal</a:t>
            </a:r>
            <a:r>
              <a:rPr sz="2400" spc="-1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from</a:t>
            </a:r>
            <a:r>
              <a:rPr sz="2400" spc="-1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1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Service,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depending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on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severity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abuse.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0" y="1699260"/>
            <a:ext cx="655319" cy="99212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5940" y="1540892"/>
            <a:ext cx="7729855" cy="145224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400" dirty="0">
                <a:latin typeface="Calibri"/>
                <a:cs typeface="Calibri"/>
              </a:rPr>
              <a:t>True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False?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95"/>
              </a:spcBef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selling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overestimating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my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removed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service</a:t>
            </a:r>
            <a:r>
              <a:rPr sz="2400" b="1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329940"/>
            <a:ext cx="3352787" cy="8351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0257"/>
            <a:ext cx="7646670" cy="22199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702435" algn="l"/>
              </a:tabLst>
            </a:pPr>
            <a:r>
              <a:rPr sz="2400" spc="-10" dirty="0">
                <a:latin typeface="Calibri"/>
                <a:cs typeface="Calibri"/>
              </a:rPr>
              <a:t>TRANServe’s</a:t>
            </a:r>
            <a:r>
              <a:rPr sz="2400" dirty="0">
                <a:latin typeface="Calibri"/>
                <a:cs typeface="Calibri"/>
              </a:rPr>
              <a:t>	Role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is: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latin typeface="Calibri"/>
                <a:cs typeface="Calibri"/>
              </a:rPr>
              <a:t>A.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distribute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federal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employees.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latin typeface="Calibri"/>
                <a:cs typeface="Calibri"/>
              </a:rPr>
              <a:t>B.</a:t>
            </a:r>
            <a:r>
              <a:rPr sz="2400" spc="-105" dirty="0">
                <a:latin typeface="Calibri"/>
                <a:cs typeface="Calibri"/>
              </a:rPr>
              <a:t> 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administer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latin typeface="Calibri"/>
                <a:cs typeface="Calibri"/>
              </a:rPr>
              <a:t>C.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establish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Practices.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704850" algn="l"/>
                <a:tab pos="1099185" algn="l"/>
              </a:tabLst>
            </a:pPr>
            <a:r>
              <a:rPr sz="2400" spc="-25" dirty="0">
                <a:latin typeface="Calibri"/>
                <a:cs typeface="Calibri"/>
              </a:rPr>
              <a:t>D.</a:t>
            </a:r>
            <a:r>
              <a:rPr sz="2400" dirty="0">
                <a:latin typeface="Calibri"/>
                <a:cs typeface="Calibri"/>
              </a:rPr>
              <a:t>	All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above.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12" y="4191012"/>
            <a:ext cx="3352787" cy="8351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75" dirty="0"/>
              <a:t> </a:t>
            </a:r>
            <a:r>
              <a:rPr dirty="0"/>
              <a:t>Check</a:t>
            </a:r>
            <a:r>
              <a:rPr spc="-60" dirty="0"/>
              <a:t> </a:t>
            </a:r>
            <a:r>
              <a:rPr spc="-50" dirty="0"/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0257"/>
            <a:ext cx="7646670" cy="357377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702435" algn="l"/>
              </a:tabLst>
            </a:pPr>
            <a:r>
              <a:rPr sz="2400" spc="-10" dirty="0">
                <a:latin typeface="Calibri"/>
                <a:cs typeface="Calibri"/>
              </a:rPr>
              <a:t>TRANServe’s</a:t>
            </a:r>
            <a:r>
              <a:rPr sz="2400" dirty="0">
                <a:latin typeface="Calibri"/>
                <a:cs typeface="Calibri"/>
              </a:rPr>
              <a:t>	Role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is: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A.</a:t>
            </a:r>
            <a:r>
              <a:rPr sz="2400" spc="-9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5" dirty="0">
                <a:solidFill>
                  <a:srgbClr val="BEBEBE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distribute</a:t>
            </a:r>
            <a:r>
              <a:rPr sz="2400" spc="-6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transit</a:t>
            </a:r>
            <a:r>
              <a:rPr sz="2400" spc="-6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benefit</a:t>
            </a:r>
            <a:r>
              <a:rPr sz="2400" spc="-5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to</a:t>
            </a:r>
            <a:r>
              <a:rPr sz="2400" spc="-8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federal</a:t>
            </a:r>
            <a:r>
              <a:rPr sz="2400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employees.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B.</a:t>
            </a:r>
            <a:r>
              <a:rPr sz="2400" spc="-105" dirty="0">
                <a:solidFill>
                  <a:srgbClr val="BEBEBE"/>
                </a:solidFill>
                <a:latin typeface="Calibri"/>
                <a:cs typeface="Calibri"/>
              </a:rPr>
              <a:t> To</a:t>
            </a:r>
            <a:r>
              <a:rPr sz="2400" spc="-3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administer</a:t>
            </a:r>
            <a:r>
              <a:rPr sz="2400" spc="-6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BEBEBE"/>
                </a:solidFill>
                <a:latin typeface="Calibri"/>
                <a:cs typeface="Calibri"/>
              </a:rPr>
              <a:t>Transit</a:t>
            </a:r>
            <a:r>
              <a:rPr sz="2400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Benefit</a:t>
            </a:r>
            <a:r>
              <a:rPr sz="2400" spc="-7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Program.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C.</a:t>
            </a:r>
            <a:r>
              <a:rPr sz="2400" spc="-9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5" dirty="0">
                <a:solidFill>
                  <a:srgbClr val="BEBEBE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establish</a:t>
            </a:r>
            <a:r>
              <a:rPr sz="2400" spc="-6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Best</a:t>
            </a:r>
            <a:r>
              <a:rPr sz="2400" spc="-6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Practices.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704850" algn="l"/>
                <a:tab pos="1099185" algn="l"/>
              </a:tabLst>
            </a:pPr>
            <a:r>
              <a:rPr sz="2400" spc="-25" dirty="0">
                <a:latin typeface="Calibri"/>
                <a:cs typeface="Calibri"/>
              </a:rPr>
              <a:t>D.</a:t>
            </a:r>
            <a:r>
              <a:rPr sz="2400" dirty="0">
                <a:latin typeface="Calibri"/>
                <a:cs typeface="Calibri"/>
              </a:rPr>
              <a:t>	All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above.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64"/>
              </a:spcBef>
            </a:pPr>
            <a:endParaRPr sz="2400">
              <a:latin typeface="Calibri"/>
              <a:cs typeface="Calibri"/>
            </a:endParaRPr>
          </a:p>
          <a:p>
            <a:pPr marL="12700" marR="2122170">
              <a:lnSpc>
                <a:spcPct val="100000"/>
              </a:lnSpc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TRANServe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delivers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Benefit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Programs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establishes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Best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Practices.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514347" y="501651"/>
            <a:ext cx="32391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75" dirty="0"/>
              <a:t> </a:t>
            </a:r>
            <a:r>
              <a:rPr dirty="0"/>
              <a:t>Check</a:t>
            </a:r>
            <a:r>
              <a:rPr spc="-60" dirty="0"/>
              <a:t> </a:t>
            </a:r>
            <a:r>
              <a:rPr spc="-50"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8076" y="1429608"/>
            <a:ext cx="7581900" cy="218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Jermaine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start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teleworking.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2400">
              <a:latin typeface="Calibri"/>
              <a:cs typeface="Calibri"/>
            </a:endParaRPr>
          </a:p>
          <a:p>
            <a:pPr marL="705485" indent="-342265">
              <a:lnSpc>
                <a:spcPct val="100000"/>
              </a:lnSpc>
              <a:buFont typeface="Wingdings"/>
              <a:buChar char=""/>
              <a:tabLst>
                <a:tab pos="70548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A.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Inform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his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supervisor.</a:t>
            </a:r>
            <a:endParaRPr sz="2400">
              <a:latin typeface="Calibri"/>
              <a:cs typeface="Calibri"/>
            </a:endParaRPr>
          </a:p>
          <a:p>
            <a:pPr marL="70548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B.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Continue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claiming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his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benefit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without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change.</a:t>
            </a:r>
            <a:endParaRPr sz="2400">
              <a:latin typeface="Calibri"/>
              <a:cs typeface="Calibri"/>
            </a:endParaRPr>
          </a:p>
          <a:p>
            <a:pPr marL="70548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C.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Submit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updated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application.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4343400"/>
            <a:ext cx="2894063" cy="7208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514347" y="501651"/>
            <a:ext cx="32391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75" dirty="0"/>
              <a:t> </a:t>
            </a:r>
            <a:r>
              <a:rPr dirty="0"/>
              <a:t>Check</a:t>
            </a:r>
            <a:r>
              <a:rPr spc="-60" dirty="0"/>
              <a:t> </a:t>
            </a:r>
            <a:r>
              <a:rPr spc="-50"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48818"/>
            <a:ext cx="7581900" cy="211074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  <a:tabLst>
                <a:tab pos="4589145" algn="l"/>
              </a:tabLst>
            </a:pPr>
            <a:r>
              <a:rPr sz="2400" dirty="0">
                <a:latin typeface="Calibri"/>
                <a:cs typeface="Calibri"/>
              </a:rPr>
              <a:t>Jermaine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start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teleworking.</a:t>
            </a:r>
            <a:r>
              <a:rPr sz="2400" dirty="0">
                <a:latin typeface="Calibri"/>
                <a:cs typeface="Calibri"/>
              </a:rPr>
              <a:t>	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1295"/>
              </a:spcBef>
              <a:buClr>
                <a:srgbClr val="000099"/>
              </a:buClr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A.</a:t>
            </a:r>
            <a:r>
              <a:rPr sz="2400" spc="-5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Inform</a:t>
            </a: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his</a:t>
            </a:r>
            <a:r>
              <a:rPr sz="2400" spc="-3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supervisor.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1150"/>
              </a:spcBef>
              <a:buClr>
                <a:srgbClr val="000099"/>
              </a:buClr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B.</a:t>
            </a:r>
            <a:r>
              <a:rPr sz="2400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Continue</a:t>
            </a:r>
            <a:r>
              <a:rPr sz="2400" spc="-4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claiming</a:t>
            </a:r>
            <a:r>
              <a:rPr sz="2400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his</a:t>
            </a:r>
            <a:r>
              <a:rPr sz="2400" spc="-4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transit</a:t>
            </a:r>
            <a:r>
              <a:rPr sz="2400" spc="-4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benefit</a:t>
            </a:r>
            <a:r>
              <a:rPr sz="2400" spc="-3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without</a:t>
            </a:r>
            <a:r>
              <a:rPr sz="2400" spc="-3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change.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115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C.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Submit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updated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application.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716273"/>
            <a:ext cx="75984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You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are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responsible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update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1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benefit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application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commuting</a:t>
            </a:r>
            <a:r>
              <a:rPr sz="2400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cost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worksheet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whenever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change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your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commuting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method,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work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schedule,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address.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427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80" dirty="0"/>
              <a:t> </a:t>
            </a:r>
            <a:r>
              <a:rPr dirty="0"/>
              <a:t>Check</a:t>
            </a:r>
            <a:r>
              <a:rPr spc="-80" dirty="0"/>
              <a:t> </a:t>
            </a:r>
            <a:r>
              <a:rPr spc="-50" dirty="0"/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4835243"/>
            <a:ext cx="2990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7545" indent="-66484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67754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answer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is….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 descr="HOV_lane_ahea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1872995" cy="259078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Keeva</a:t>
            </a:r>
            <a:r>
              <a:rPr spc="-50" dirty="0"/>
              <a:t> </a:t>
            </a:r>
            <a:r>
              <a:rPr dirty="0"/>
              <a:t>joined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carpool</a:t>
            </a:r>
            <a:r>
              <a:rPr spc="-75" dirty="0"/>
              <a:t> </a:t>
            </a:r>
            <a:r>
              <a:rPr dirty="0"/>
              <a:t>after</a:t>
            </a:r>
            <a:r>
              <a:rPr spc="-55" dirty="0"/>
              <a:t> </a:t>
            </a:r>
            <a:r>
              <a:rPr dirty="0"/>
              <a:t>commuting</a:t>
            </a:r>
            <a:r>
              <a:rPr spc="-85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spc="-25" dirty="0"/>
              <a:t>the </a:t>
            </a:r>
            <a:r>
              <a:rPr dirty="0"/>
              <a:t>train</a:t>
            </a:r>
            <a:r>
              <a:rPr spc="-7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5</a:t>
            </a:r>
            <a:r>
              <a:rPr spc="-55" dirty="0"/>
              <a:t> </a:t>
            </a:r>
            <a:r>
              <a:rPr dirty="0"/>
              <a:t>years.</a:t>
            </a:r>
            <a:r>
              <a:rPr spc="-80" dirty="0"/>
              <a:t> </a:t>
            </a:r>
            <a:r>
              <a:rPr dirty="0"/>
              <a:t>She</a:t>
            </a:r>
            <a:r>
              <a:rPr spc="-45" dirty="0"/>
              <a:t> </a:t>
            </a:r>
            <a:r>
              <a:rPr dirty="0"/>
              <a:t>sold</a:t>
            </a:r>
            <a:r>
              <a:rPr spc="-55" dirty="0"/>
              <a:t> </a:t>
            </a:r>
            <a:r>
              <a:rPr dirty="0"/>
              <a:t>her</a:t>
            </a:r>
            <a:r>
              <a:rPr spc="-45" dirty="0"/>
              <a:t> </a:t>
            </a:r>
            <a:r>
              <a:rPr dirty="0"/>
              <a:t>benefit</a:t>
            </a:r>
            <a:r>
              <a:rPr spc="-50" dirty="0"/>
              <a:t> </a:t>
            </a:r>
            <a:r>
              <a:rPr dirty="0"/>
              <a:t>since</a:t>
            </a:r>
            <a:r>
              <a:rPr spc="-50" dirty="0"/>
              <a:t> </a:t>
            </a:r>
            <a:r>
              <a:rPr spc="-25" dirty="0"/>
              <a:t>she </a:t>
            </a:r>
            <a:r>
              <a:rPr dirty="0"/>
              <a:t>believed</a:t>
            </a:r>
            <a:r>
              <a:rPr spc="-70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benefit</a:t>
            </a:r>
            <a:r>
              <a:rPr spc="-70" dirty="0"/>
              <a:t> </a:t>
            </a:r>
            <a:r>
              <a:rPr dirty="0"/>
              <a:t>belonged</a:t>
            </a:r>
            <a:r>
              <a:rPr spc="-7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spc="-55" dirty="0"/>
              <a:t>her.</a:t>
            </a:r>
            <a:r>
              <a:rPr spc="-80" dirty="0"/>
              <a:t> </a:t>
            </a:r>
            <a:r>
              <a:rPr dirty="0"/>
              <a:t>Was</a:t>
            </a:r>
            <a:r>
              <a:rPr spc="-80" dirty="0"/>
              <a:t> </a:t>
            </a:r>
            <a:r>
              <a:rPr spc="-20" dirty="0"/>
              <a:t>this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correct</a:t>
            </a:r>
            <a:r>
              <a:rPr spc="-85" dirty="0"/>
              <a:t> </a:t>
            </a:r>
            <a:r>
              <a:rPr dirty="0"/>
              <a:t>course</a:t>
            </a:r>
            <a:r>
              <a:rPr spc="-6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-10" dirty="0"/>
              <a:t>action?</a:t>
            </a:r>
          </a:p>
          <a:p>
            <a:pPr marL="70548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</a:tabLst>
            </a:pPr>
            <a:r>
              <a:rPr spc="-25" dirty="0"/>
              <a:t>Yes</a:t>
            </a:r>
          </a:p>
          <a:p>
            <a:pPr marL="70548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</a:tabLst>
            </a:pPr>
            <a:r>
              <a:rPr spc="-25" dirty="0"/>
              <a:t>No</a:t>
            </a:r>
          </a:p>
        </p:txBody>
      </p:sp>
      <p:pic>
        <p:nvPicPr>
          <p:cNvPr id="7" name="object 7" descr="Image result for free check mark clip ar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4850891"/>
            <a:ext cx="611124" cy="594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563689"/>
            <a:ext cx="19805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Background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7340" y="919771"/>
            <a:ext cx="4528820" cy="522668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3000" spc="-10" dirty="0">
                <a:latin typeface="Calibri"/>
                <a:cs typeface="Calibri"/>
              </a:rPr>
              <a:t>Program</a:t>
            </a:r>
            <a:r>
              <a:rPr sz="3000" spc="-1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Overview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00099"/>
              </a:lnSpc>
              <a:spcBef>
                <a:spcPts val="54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transit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benefit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subsidy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 </a:t>
            </a:r>
            <a:r>
              <a:rPr sz="2000" dirty="0">
                <a:latin typeface="Calibri"/>
                <a:cs typeface="Calibri"/>
              </a:rPr>
              <a:t>incentive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employees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utilize </a:t>
            </a:r>
            <a:r>
              <a:rPr sz="2000" dirty="0">
                <a:latin typeface="Calibri"/>
                <a:cs typeface="Calibri"/>
              </a:rPr>
              <a:t>mass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transit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(subway/metro,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bus,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vanpools)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commute.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promotes </a:t>
            </a:r>
            <a:r>
              <a:rPr sz="2000" dirty="0">
                <a:latin typeface="Calibri"/>
                <a:cs typeface="Calibri"/>
              </a:rPr>
              <a:t>critical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clean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energy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goals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reduces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number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single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occupancy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vehicles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road,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reducing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congestion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pollution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spc="-10" dirty="0">
                <a:latin typeface="Calibri"/>
                <a:cs typeface="Calibri"/>
              </a:rPr>
              <a:t>Eligibility</a:t>
            </a:r>
            <a:endParaRPr sz="3000">
              <a:latin typeface="Calibri"/>
              <a:cs typeface="Calibri"/>
            </a:endParaRPr>
          </a:p>
          <a:p>
            <a:pPr marL="756285" marR="23495" indent="-287020">
              <a:lnSpc>
                <a:spcPct val="100000"/>
              </a:lnSpc>
              <a:spcBef>
                <a:spcPts val="54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employees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working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full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part-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paid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status</a:t>
            </a:r>
            <a:endParaRPr sz="2000">
              <a:latin typeface="Calibri"/>
              <a:cs typeface="Calibri"/>
            </a:endParaRPr>
          </a:p>
          <a:p>
            <a:pPr marL="756285" marR="10858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All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interns,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including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unpaid </a:t>
            </a:r>
            <a:r>
              <a:rPr sz="2000" dirty="0">
                <a:latin typeface="Calibri"/>
                <a:cs typeface="Calibri"/>
              </a:rPr>
              <a:t>student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volunteers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2058" y="1381886"/>
            <a:ext cx="3348990" cy="4058920"/>
            <a:chOff x="472058" y="1381886"/>
            <a:chExt cx="3348990" cy="4058920"/>
          </a:xfrm>
        </p:grpSpPr>
        <p:pic>
          <p:nvPicPr>
            <p:cNvPr id="6" name="object 6" descr="Traffic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115" y="1456943"/>
              <a:ext cx="3273551" cy="3983735"/>
            </a:xfrm>
            <a:prstGeom prst="rect">
              <a:avLst/>
            </a:prstGeom>
          </p:spPr>
        </p:pic>
        <p:pic>
          <p:nvPicPr>
            <p:cNvPr id="7" name="object 7" descr="Traffic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3" y="1391411"/>
              <a:ext cx="3252215" cy="39623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6821" y="1386649"/>
              <a:ext cx="3261995" cy="3971925"/>
            </a:xfrm>
            <a:custGeom>
              <a:avLst/>
              <a:gdLst/>
              <a:ahLst/>
              <a:cxnLst/>
              <a:rect l="l" t="t" r="r" b="b"/>
              <a:pathLst>
                <a:path w="3261995" h="3971925">
                  <a:moveTo>
                    <a:pt x="0" y="0"/>
                  </a:moveTo>
                  <a:lnTo>
                    <a:pt x="3261741" y="0"/>
                  </a:lnTo>
                  <a:lnTo>
                    <a:pt x="3261741" y="3971925"/>
                  </a:lnTo>
                  <a:lnTo>
                    <a:pt x="0" y="39719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4187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80" dirty="0"/>
              <a:t> </a:t>
            </a:r>
            <a:r>
              <a:rPr dirty="0"/>
              <a:t>Check</a:t>
            </a:r>
            <a:r>
              <a:rPr spc="-80" dirty="0"/>
              <a:t> </a:t>
            </a:r>
            <a:r>
              <a:rPr spc="-50" dirty="0"/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4838291"/>
            <a:ext cx="5284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against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away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Transit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HOV_lane_ahea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1872995" cy="259078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Keeva</a:t>
            </a:r>
            <a:r>
              <a:rPr spc="-50" dirty="0"/>
              <a:t> </a:t>
            </a:r>
            <a:r>
              <a:rPr dirty="0"/>
              <a:t>joined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carpool</a:t>
            </a:r>
            <a:r>
              <a:rPr spc="-75" dirty="0"/>
              <a:t> </a:t>
            </a:r>
            <a:r>
              <a:rPr dirty="0"/>
              <a:t>after</a:t>
            </a:r>
            <a:r>
              <a:rPr spc="-55" dirty="0"/>
              <a:t> </a:t>
            </a:r>
            <a:r>
              <a:rPr dirty="0"/>
              <a:t>commuting</a:t>
            </a:r>
            <a:r>
              <a:rPr spc="-85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spc="-25" dirty="0"/>
              <a:t>the </a:t>
            </a:r>
            <a:r>
              <a:rPr dirty="0"/>
              <a:t>train</a:t>
            </a:r>
            <a:r>
              <a:rPr spc="-7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5</a:t>
            </a:r>
            <a:r>
              <a:rPr spc="-55" dirty="0"/>
              <a:t> </a:t>
            </a:r>
            <a:r>
              <a:rPr dirty="0"/>
              <a:t>years.</a:t>
            </a:r>
            <a:r>
              <a:rPr spc="-80" dirty="0"/>
              <a:t> </a:t>
            </a:r>
            <a:r>
              <a:rPr dirty="0"/>
              <a:t>She</a:t>
            </a:r>
            <a:r>
              <a:rPr spc="-45" dirty="0"/>
              <a:t> </a:t>
            </a:r>
            <a:r>
              <a:rPr dirty="0"/>
              <a:t>sold</a:t>
            </a:r>
            <a:r>
              <a:rPr spc="-55" dirty="0"/>
              <a:t> </a:t>
            </a:r>
            <a:r>
              <a:rPr dirty="0"/>
              <a:t>her</a:t>
            </a:r>
            <a:r>
              <a:rPr spc="-45" dirty="0"/>
              <a:t> </a:t>
            </a:r>
            <a:r>
              <a:rPr dirty="0"/>
              <a:t>benefit</a:t>
            </a:r>
            <a:r>
              <a:rPr spc="-50" dirty="0"/>
              <a:t> </a:t>
            </a:r>
            <a:r>
              <a:rPr dirty="0"/>
              <a:t>since</a:t>
            </a:r>
            <a:r>
              <a:rPr spc="-50" dirty="0"/>
              <a:t> </a:t>
            </a:r>
            <a:r>
              <a:rPr spc="-25" dirty="0"/>
              <a:t>she </a:t>
            </a:r>
            <a:r>
              <a:rPr dirty="0"/>
              <a:t>believed</a:t>
            </a:r>
            <a:r>
              <a:rPr spc="-70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benefit</a:t>
            </a:r>
            <a:r>
              <a:rPr spc="-70" dirty="0"/>
              <a:t> </a:t>
            </a:r>
            <a:r>
              <a:rPr dirty="0"/>
              <a:t>belonged</a:t>
            </a:r>
            <a:r>
              <a:rPr spc="-7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spc="-55" dirty="0"/>
              <a:t>her.</a:t>
            </a:r>
            <a:r>
              <a:rPr spc="-80" dirty="0"/>
              <a:t> </a:t>
            </a:r>
            <a:r>
              <a:rPr dirty="0"/>
              <a:t>Was</a:t>
            </a:r>
            <a:r>
              <a:rPr spc="-80" dirty="0"/>
              <a:t> </a:t>
            </a:r>
            <a:r>
              <a:rPr spc="-20" dirty="0"/>
              <a:t>this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correct</a:t>
            </a:r>
            <a:r>
              <a:rPr spc="-85" dirty="0"/>
              <a:t> </a:t>
            </a:r>
            <a:r>
              <a:rPr dirty="0"/>
              <a:t>course</a:t>
            </a:r>
            <a:r>
              <a:rPr spc="-6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-10" dirty="0"/>
              <a:t>action?</a:t>
            </a:r>
          </a:p>
          <a:p>
            <a:pPr marL="70548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</a:tabLst>
            </a:pPr>
            <a:r>
              <a:rPr spc="-25" dirty="0">
                <a:solidFill>
                  <a:srgbClr val="BEBEBE"/>
                </a:solidFill>
              </a:rPr>
              <a:t>Yes</a:t>
            </a:r>
          </a:p>
          <a:p>
            <a:pPr marL="70548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</a:tabLst>
            </a:pPr>
            <a:r>
              <a:rPr spc="-25" dirty="0"/>
              <a:t>No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83"/>
            <a:ext cx="8997695" cy="6833616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3409"/>
            <a:ext cx="7685405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Hayly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Virginia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work.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commuting </a:t>
            </a:r>
            <a:r>
              <a:rPr sz="2400" dirty="0">
                <a:latin typeface="Calibri"/>
                <a:cs typeface="Calibri"/>
              </a:rPr>
              <a:t>costs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$345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month.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additional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costly.</a:t>
            </a:r>
            <a:endParaRPr sz="2400">
              <a:latin typeface="Calibri"/>
              <a:cs typeface="Calibri"/>
            </a:endParaRPr>
          </a:p>
          <a:p>
            <a:pPr marL="704850" indent="-342265" algn="just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spc="-20" dirty="0"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4850" indent="-342265" algn="just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2992754"/>
            <a:ext cx="7777480" cy="2473960"/>
            <a:chOff x="457200" y="2992754"/>
            <a:chExt cx="7777480" cy="2473960"/>
          </a:xfrm>
        </p:grpSpPr>
        <p:pic>
          <p:nvPicPr>
            <p:cNvPr id="6" name="object 6" descr="VRE at the L'Enfant Station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1227" y="3067811"/>
              <a:ext cx="3742943" cy="2398775"/>
            </a:xfrm>
            <a:prstGeom prst="rect">
              <a:avLst/>
            </a:prstGeom>
          </p:spPr>
        </p:pic>
        <p:pic>
          <p:nvPicPr>
            <p:cNvPr id="7" name="object 7" descr="VRE at the L'Enfant Station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5696" y="3002279"/>
              <a:ext cx="3721607" cy="23774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20933" y="2997517"/>
              <a:ext cx="3731260" cy="2386965"/>
            </a:xfrm>
            <a:custGeom>
              <a:avLst/>
              <a:gdLst/>
              <a:ahLst/>
              <a:cxnLst/>
              <a:rect l="l" t="t" r="r" b="b"/>
              <a:pathLst>
                <a:path w="3731259" h="2386965">
                  <a:moveTo>
                    <a:pt x="0" y="0"/>
                  </a:moveTo>
                  <a:lnTo>
                    <a:pt x="3731132" y="0"/>
                  </a:lnTo>
                  <a:lnTo>
                    <a:pt x="3731132" y="2386965"/>
                  </a:lnTo>
                  <a:lnTo>
                    <a:pt x="0" y="23869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4175759"/>
              <a:ext cx="3352787" cy="8351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795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6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416171" y="2992754"/>
            <a:ext cx="3818254" cy="2473960"/>
            <a:chOff x="4416171" y="2992754"/>
            <a:chExt cx="3818254" cy="2473960"/>
          </a:xfrm>
        </p:grpSpPr>
        <p:pic>
          <p:nvPicPr>
            <p:cNvPr id="5" name="object 5" descr="VRE at the L'Enfant Station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1227" y="3067811"/>
              <a:ext cx="3742943" cy="2398775"/>
            </a:xfrm>
            <a:prstGeom prst="rect">
              <a:avLst/>
            </a:prstGeom>
          </p:spPr>
        </p:pic>
        <p:pic>
          <p:nvPicPr>
            <p:cNvPr id="6" name="object 6" descr="VRE at the L'Enfant Station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5696" y="3002279"/>
              <a:ext cx="3721607" cy="23774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20933" y="2997517"/>
              <a:ext cx="3731260" cy="2386965"/>
            </a:xfrm>
            <a:custGeom>
              <a:avLst/>
              <a:gdLst/>
              <a:ahLst/>
              <a:cxnLst/>
              <a:rect l="l" t="t" r="r" b="b"/>
              <a:pathLst>
                <a:path w="3731259" h="2386965">
                  <a:moveTo>
                    <a:pt x="0" y="0"/>
                  </a:moveTo>
                  <a:lnTo>
                    <a:pt x="3731132" y="0"/>
                  </a:lnTo>
                  <a:lnTo>
                    <a:pt x="3731132" y="2386965"/>
                  </a:lnTo>
                  <a:lnTo>
                    <a:pt x="0" y="23869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6067" y="1613409"/>
            <a:ext cx="7895590" cy="4999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Hayly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Virginia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work.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commuting </a:t>
            </a:r>
            <a:r>
              <a:rPr sz="2400" dirty="0">
                <a:latin typeface="Calibri"/>
                <a:cs typeface="Calibri"/>
              </a:rPr>
              <a:t>costs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$345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month.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additional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since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costly.</a:t>
            </a:r>
            <a:endParaRPr sz="2400">
              <a:latin typeface="Calibri"/>
              <a:cs typeface="Calibri"/>
            </a:endParaRPr>
          </a:p>
          <a:p>
            <a:pPr marL="915035" indent="-342265" algn="just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915035" algn="l"/>
              </a:tabLst>
            </a:pP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915035" indent="-342265" algn="just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915035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400">
              <a:latin typeface="Calibri"/>
              <a:cs typeface="Calibri"/>
            </a:endParaRPr>
          </a:p>
          <a:p>
            <a:pPr marL="12700" marR="4608195">
              <a:lnSpc>
                <a:spcPct val="100000"/>
              </a:lnSpc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government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may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provide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up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IRS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maximum</a:t>
            </a:r>
            <a:r>
              <a:rPr sz="2400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mass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transportation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commuting</a:t>
            </a:r>
            <a:endParaRPr sz="2400">
              <a:latin typeface="Calibri"/>
              <a:cs typeface="Calibri"/>
            </a:endParaRPr>
          </a:p>
          <a:p>
            <a:pPr marL="12700" marR="4293235">
              <a:lnSpc>
                <a:spcPct val="100000"/>
              </a:lnSpc>
              <a:tabLst>
                <a:tab pos="847725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costs.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Hayley</a:t>
            </a:r>
            <a:r>
              <a:rPr sz="2400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must</a:t>
            </a:r>
            <a:r>
              <a:rPr sz="2400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cover</a:t>
            </a:r>
            <a:r>
              <a:rPr sz="2400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additional</a:t>
            </a:r>
            <a:r>
              <a:rPr sz="2400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amount,</a:t>
            </a:r>
            <a:r>
              <a:rPr sz="2400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“out</a:t>
            </a:r>
            <a:r>
              <a:rPr sz="2400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pocket”.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903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88008"/>
            <a:ext cx="786066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410075" algn="l"/>
              </a:tabLst>
            </a:pPr>
            <a:r>
              <a:rPr sz="2400" dirty="0">
                <a:latin typeface="Calibri"/>
                <a:cs typeface="Calibri"/>
              </a:rPr>
              <a:t>Becky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chooses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carpool.</a:t>
            </a:r>
            <a:r>
              <a:rPr sz="2400" dirty="0">
                <a:latin typeface="Calibri"/>
                <a:cs typeface="Calibri"/>
              </a:rPr>
              <a:t>	She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spc="-20" dirty="0"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1252" y="3544823"/>
            <a:ext cx="8366759" cy="2854960"/>
            <a:chOff x="111252" y="3544823"/>
            <a:chExt cx="8366759" cy="2854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52" y="4037076"/>
              <a:ext cx="3086099" cy="7680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799" y="3544823"/>
              <a:ext cx="4363211" cy="28544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903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7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4255" y="3429000"/>
            <a:ext cx="4361687" cy="28544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5135" y="1588008"/>
            <a:ext cx="8211184" cy="5158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>
              <a:lnSpc>
                <a:spcPct val="100000"/>
              </a:lnSpc>
              <a:spcBef>
                <a:spcPts val="100"/>
              </a:spcBef>
              <a:tabLst>
                <a:tab pos="4761230" algn="l"/>
              </a:tabLst>
            </a:pPr>
            <a:r>
              <a:rPr sz="2400" dirty="0">
                <a:latin typeface="Calibri"/>
                <a:cs typeface="Calibri"/>
              </a:rPr>
              <a:t>Becky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chooses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carpool.</a:t>
            </a:r>
            <a:r>
              <a:rPr sz="2400" dirty="0">
                <a:latin typeface="Calibri"/>
                <a:cs typeface="Calibri"/>
              </a:rPr>
              <a:t>	She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benefit.</a:t>
            </a:r>
            <a:endParaRPr sz="2400">
              <a:latin typeface="Calibri"/>
              <a:cs typeface="Calibri"/>
            </a:endParaRPr>
          </a:p>
          <a:p>
            <a:pPr marL="105600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1056005" algn="l"/>
              </a:tabLst>
            </a:pPr>
            <a:r>
              <a:rPr sz="2400" spc="-20" dirty="0">
                <a:solidFill>
                  <a:srgbClr val="A6A6A6"/>
                </a:solidFill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105600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1056005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  <a:p>
            <a:pPr marL="12700" marR="4758690">
              <a:lnSpc>
                <a:spcPct val="80000"/>
              </a:lnSpc>
              <a:spcBef>
                <a:spcPts val="1820"/>
              </a:spcBef>
              <a:tabLst>
                <a:tab pos="109283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False.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Transit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Benefit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federal employees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who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choose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commute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on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mass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commuter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highway vehicle.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This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includes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bus,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rail,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light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rail,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an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authorized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vanpool.</a:t>
            </a:r>
            <a:endParaRPr sz="2400">
              <a:latin typeface="Calibri"/>
              <a:cs typeface="Calibri"/>
            </a:endParaRPr>
          </a:p>
          <a:p>
            <a:pPr marL="12700" marR="4768850">
              <a:lnSpc>
                <a:spcPct val="80000"/>
              </a:lnSpc>
              <a:spcBef>
                <a:spcPts val="575"/>
              </a:spcBef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Carpools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are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not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eligible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benefit program.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475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3409"/>
            <a:ext cx="782193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66330" algn="l"/>
              </a:tabLst>
            </a:pPr>
            <a:r>
              <a:rPr sz="2400" dirty="0">
                <a:latin typeface="Calibri"/>
                <a:cs typeface="Calibri"/>
              </a:rPr>
              <a:t>Ivan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parks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station.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He </a:t>
            </a:r>
            <a:r>
              <a:rPr sz="2400" dirty="0">
                <a:latin typeface="Calibri"/>
                <a:cs typeface="Calibri"/>
              </a:rPr>
              <a:t>includes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parking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monthly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this.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spc="-20" dirty="0"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3429000"/>
            <a:ext cx="8039100" cy="2993390"/>
            <a:chOff x="457200" y="3429000"/>
            <a:chExt cx="8039100" cy="2993390"/>
          </a:xfrm>
        </p:grpSpPr>
        <p:pic>
          <p:nvPicPr>
            <p:cNvPr id="6" name="object 6" descr="http://farm7.static.flickr.com/6123/6032062781_6abdefd78a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29000"/>
              <a:ext cx="4000499" cy="29931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4191000"/>
              <a:ext cx="2891027" cy="7208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475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8</a:t>
            </a:r>
          </a:p>
        </p:txBody>
      </p:sp>
      <p:pic>
        <p:nvPicPr>
          <p:cNvPr id="4" name="object 4" descr="http://farm7.static.flickr.com/6123/6032062781_6abdefd78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3429000"/>
            <a:ext cx="4000499" cy="29931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1430845"/>
            <a:ext cx="7821930" cy="497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66330" algn="l"/>
              </a:tabLst>
            </a:pPr>
            <a:r>
              <a:rPr sz="2400" dirty="0">
                <a:latin typeface="Calibri"/>
                <a:cs typeface="Calibri"/>
              </a:rPr>
              <a:t>Ivan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parks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station.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He </a:t>
            </a:r>
            <a:r>
              <a:rPr sz="2400" dirty="0">
                <a:latin typeface="Calibri"/>
                <a:cs typeface="Calibri"/>
              </a:rPr>
              <a:t>includes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parking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monthly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right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this.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4850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2400">
              <a:latin typeface="Calibri"/>
              <a:cs typeface="Calibri"/>
            </a:endParaRPr>
          </a:p>
          <a:p>
            <a:pPr marL="90805" marR="4123690">
              <a:lnSpc>
                <a:spcPct val="100000"/>
              </a:lnSpc>
              <a:tabLst>
                <a:tab pos="2786380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Benefit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exclusively</a:t>
            </a:r>
            <a:r>
              <a:rPr sz="2400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home-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to-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work-to-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home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commute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mass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transportation.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Any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other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use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actionable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as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fraud,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waste,</a:t>
            </a:r>
            <a:r>
              <a:rPr sz="2400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2400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abuse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federal</a:t>
            </a:r>
            <a:r>
              <a:rPr sz="2400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funds.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3818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308608"/>
            <a:ext cx="7913370" cy="302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Ciera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supervisor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agree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telework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days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each </a:t>
            </a:r>
            <a:r>
              <a:rPr sz="2400" dirty="0">
                <a:latin typeface="Calibri"/>
                <a:cs typeface="Calibri"/>
              </a:rPr>
              <a:t>week,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indefinitely.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$25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week.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day,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correct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to:</a:t>
            </a:r>
            <a:endParaRPr sz="2400">
              <a:latin typeface="Calibri"/>
              <a:cs typeface="Calibri"/>
            </a:endParaRPr>
          </a:p>
          <a:p>
            <a:pPr marL="704850" indent="-342265" algn="just">
              <a:lnSpc>
                <a:spcPct val="100000"/>
              </a:lnSpc>
              <a:spcBef>
                <a:spcPts val="28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latin typeface="Calibri"/>
                <a:cs typeface="Calibri"/>
              </a:rPr>
              <a:t>A.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supervisor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his/her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understanding.</a:t>
            </a:r>
            <a:endParaRPr sz="2400">
              <a:latin typeface="Calibri"/>
              <a:cs typeface="Calibri"/>
            </a:endParaRPr>
          </a:p>
          <a:p>
            <a:pPr marL="704850" indent="-342265" algn="just">
              <a:lnSpc>
                <a:spcPct val="100000"/>
              </a:lnSpc>
              <a:spcBef>
                <a:spcPts val="290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latin typeface="Calibri"/>
                <a:cs typeface="Calibri"/>
              </a:rPr>
              <a:t>B.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Continue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claiming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without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change.</a:t>
            </a:r>
            <a:endParaRPr sz="2400">
              <a:latin typeface="Calibri"/>
              <a:cs typeface="Calibri"/>
            </a:endParaRPr>
          </a:p>
          <a:p>
            <a:pPr marL="705485" marR="236220" indent="-342900" algn="just">
              <a:lnSpc>
                <a:spcPts val="2590"/>
              </a:lnSpc>
              <a:spcBef>
                <a:spcPts val="61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dirty="0">
                <a:latin typeface="Calibri"/>
                <a:cs typeface="Calibri"/>
              </a:rPr>
              <a:t>C.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$15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week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$60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per </a:t>
            </a:r>
            <a:r>
              <a:rPr sz="2400" spc="-10" dirty="0">
                <a:latin typeface="Calibri"/>
                <a:cs typeface="Calibri"/>
              </a:rPr>
              <a:t>month.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419600"/>
            <a:ext cx="2891027" cy="72085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65" dirty="0"/>
              <a:t> </a:t>
            </a:r>
            <a:r>
              <a:rPr dirty="0"/>
              <a:t>Check</a:t>
            </a:r>
            <a:r>
              <a:rPr spc="-70" dirty="0"/>
              <a:t> </a:t>
            </a:r>
            <a:r>
              <a:rPr spc="-50" dirty="0"/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308608"/>
            <a:ext cx="7913370" cy="491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Ciera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supervisor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agree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telework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days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each </a:t>
            </a:r>
            <a:r>
              <a:rPr sz="2400" dirty="0">
                <a:latin typeface="Calibri"/>
                <a:cs typeface="Calibri"/>
              </a:rPr>
              <a:t>week,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indefinitely.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$25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week.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she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day,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correct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to:</a:t>
            </a:r>
            <a:endParaRPr sz="2400">
              <a:latin typeface="Calibri"/>
              <a:cs typeface="Calibri"/>
            </a:endParaRPr>
          </a:p>
          <a:p>
            <a:pPr marL="704850" indent="-342265" algn="just">
              <a:lnSpc>
                <a:spcPct val="100000"/>
              </a:lnSpc>
              <a:spcBef>
                <a:spcPts val="285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A.</a:t>
            </a:r>
            <a:r>
              <a:rPr sz="2400" spc="-6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Thank</a:t>
            </a:r>
            <a:r>
              <a:rPr sz="2400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her</a:t>
            </a:r>
            <a:r>
              <a:rPr sz="2400" spc="-5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supervisors</a:t>
            </a:r>
            <a:r>
              <a:rPr sz="2400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for</a:t>
            </a:r>
            <a:r>
              <a:rPr sz="2400" spc="-5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his/her</a:t>
            </a:r>
            <a:r>
              <a:rPr sz="2400" spc="-5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understanding.</a:t>
            </a:r>
            <a:endParaRPr sz="2400">
              <a:latin typeface="Calibri"/>
              <a:cs typeface="Calibri"/>
            </a:endParaRPr>
          </a:p>
          <a:p>
            <a:pPr marL="704850" indent="-342265" algn="just">
              <a:lnSpc>
                <a:spcPct val="100000"/>
              </a:lnSpc>
              <a:spcBef>
                <a:spcPts val="290"/>
              </a:spcBef>
              <a:buFont typeface="Wingdings"/>
              <a:buChar char=""/>
              <a:tabLst>
                <a:tab pos="704850" algn="l"/>
              </a:tabLst>
            </a:pP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B.</a:t>
            </a:r>
            <a:r>
              <a:rPr sz="2400" spc="-8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Continue</a:t>
            </a:r>
            <a:r>
              <a:rPr sz="2400" spc="-5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claiming</a:t>
            </a:r>
            <a:r>
              <a:rPr sz="2400" spc="-8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her</a:t>
            </a:r>
            <a:r>
              <a:rPr sz="2400" spc="-5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transit</a:t>
            </a:r>
            <a:r>
              <a:rPr sz="2400" spc="-6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benefit</a:t>
            </a:r>
            <a:r>
              <a:rPr sz="2400" spc="-4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BEBEBE"/>
                </a:solidFill>
                <a:latin typeface="Calibri"/>
                <a:cs typeface="Calibri"/>
              </a:rPr>
              <a:t>without</a:t>
            </a:r>
            <a:r>
              <a:rPr sz="2400" spc="-6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BEBEBE"/>
                </a:solidFill>
                <a:latin typeface="Calibri"/>
                <a:cs typeface="Calibri"/>
              </a:rPr>
              <a:t>change.</a:t>
            </a:r>
            <a:endParaRPr sz="2400">
              <a:latin typeface="Calibri"/>
              <a:cs typeface="Calibri"/>
            </a:endParaRPr>
          </a:p>
          <a:p>
            <a:pPr marL="705485" marR="236220" indent="-342900" algn="just">
              <a:lnSpc>
                <a:spcPts val="2590"/>
              </a:lnSpc>
              <a:spcBef>
                <a:spcPts val="61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dirty="0">
                <a:latin typeface="Calibri"/>
                <a:cs typeface="Calibri"/>
              </a:rPr>
              <a:t>C.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$15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week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$60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per </a:t>
            </a:r>
            <a:r>
              <a:rPr sz="2400" spc="-10" dirty="0">
                <a:latin typeface="Calibri"/>
                <a:cs typeface="Calibri"/>
              </a:rPr>
              <a:t>month.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2400">
              <a:latin typeface="Calibri"/>
              <a:cs typeface="Calibri"/>
            </a:endParaRPr>
          </a:p>
          <a:p>
            <a:pPr marL="165100" marR="3880485">
              <a:lnSpc>
                <a:spcPct val="100000"/>
              </a:lnSpc>
              <a:tabLst>
                <a:tab pos="1437640" algn="l"/>
              </a:tabLst>
            </a:pP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You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must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update</a:t>
            </a:r>
            <a:r>
              <a:rPr sz="2400" spc="-1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your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application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change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your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benefit</a:t>
            </a:r>
            <a:r>
              <a:rPr sz="2400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amount</a:t>
            </a:r>
            <a:r>
              <a:rPr sz="2400" spc="-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whenever</a:t>
            </a:r>
            <a:r>
              <a:rPr sz="2400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your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commuting</a:t>
            </a:r>
            <a:r>
              <a:rPr sz="2400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expenses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change.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3818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80" dirty="0"/>
              <a:t> </a:t>
            </a:r>
            <a:r>
              <a:rPr dirty="0"/>
              <a:t>Check</a:t>
            </a:r>
            <a:r>
              <a:rPr spc="-80" dirty="0"/>
              <a:t> </a:t>
            </a:r>
            <a:r>
              <a:rPr spc="-25" dirty="0"/>
              <a:t>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272032"/>
            <a:ext cx="7811770" cy="22936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1113155" algn="l"/>
                <a:tab pos="4579620" algn="l"/>
                <a:tab pos="6209665" algn="l"/>
              </a:tabLst>
            </a:pPr>
            <a:r>
              <a:rPr sz="2400" dirty="0">
                <a:latin typeface="Calibri"/>
                <a:cs typeface="Calibri"/>
              </a:rPr>
              <a:t>Chris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off-</a:t>
            </a:r>
            <a:r>
              <a:rPr sz="2400" dirty="0">
                <a:latin typeface="Calibri"/>
                <a:cs typeface="Calibri"/>
              </a:rPr>
              <a:t>site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meeting.</a:t>
            </a:r>
            <a:r>
              <a:rPr sz="2400" dirty="0">
                <a:latin typeface="Calibri"/>
                <a:cs typeface="Calibri"/>
              </a:rPr>
              <a:t>	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mass </a:t>
            </a:r>
            <a:r>
              <a:rPr sz="2400" spc="-10" dirty="0">
                <a:latin typeface="Calibri"/>
                <a:cs typeface="Calibri"/>
              </a:rPr>
              <a:t>transportation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travel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meeting.</a:t>
            </a:r>
            <a:r>
              <a:rPr sz="2400" dirty="0">
                <a:latin typeface="Calibri"/>
                <a:cs typeface="Calibri"/>
              </a:rPr>
              <a:t>	Since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extra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funds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TRANServe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decides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transit benefit.</a:t>
            </a:r>
            <a:r>
              <a:rPr sz="2400" dirty="0">
                <a:latin typeface="Calibri"/>
                <a:cs typeface="Calibri"/>
              </a:rPr>
              <a:t>	This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correct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action.</a:t>
            </a:r>
            <a:endParaRPr sz="2400">
              <a:latin typeface="Calibri"/>
              <a:cs typeface="Calibri"/>
            </a:endParaRPr>
          </a:p>
          <a:p>
            <a:pPr marL="705485" indent="-342265">
              <a:lnSpc>
                <a:spcPct val="100000"/>
              </a:lnSpc>
              <a:spcBef>
                <a:spcPts val="83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spc="-20" dirty="0"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548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258055"/>
            <a:ext cx="2891027" cy="720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704894"/>
            <a:ext cx="39871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Certification</a:t>
            </a:r>
            <a:r>
              <a:rPr spc="-85" dirty="0"/>
              <a:t> </a:t>
            </a:r>
            <a:r>
              <a:rPr dirty="0"/>
              <a:t>Is</a:t>
            </a:r>
            <a:r>
              <a:rPr spc="-95" dirty="0"/>
              <a:t> </a:t>
            </a:r>
            <a:r>
              <a:rPr spc="-10" dirty="0"/>
              <a:t>Required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79111" y="1842008"/>
            <a:ext cx="29718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Before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enroll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 </a:t>
            </a:r>
            <a:r>
              <a:rPr sz="2400" dirty="0">
                <a:latin typeface="Calibri"/>
                <a:cs typeface="Calibri"/>
              </a:rPr>
              <a:t>Program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first </a:t>
            </a:r>
            <a:r>
              <a:rPr sz="2400" dirty="0">
                <a:latin typeface="Calibri"/>
                <a:cs typeface="Calibri"/>
              </a:rPr>
              <a:t>certify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certain </a:t>
            </a:r>
            <a:r>
              <a:rPr sz="2400" dirty="0">
                <a:latin typeface="Calibri"/>
                <a:cs typeface="Calibri"/>
              </a:rPr>
              <a:t>conditions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true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you.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1444" y="1700783"/>
            <a:ext cx="2429255" cy="44378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1140" y="1768856"/>
            <a:ext cx="2792730" cy="16351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Certify: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“To</a:t>
            </a:r>
            <a:r>
              <a:rPr sz="2400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formally</a:t>
            </a:r>
            <a:r>
              <a:rPr sz="2400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legally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attest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specific statement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true”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47331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80" dirty="0"/>
              <a:t> </a:t>
            </a:r>
            <a:r>
              <a:rPr dirty="0"/>
              <a:t>Check</a:t>
            </a:r>
            <a:r>
              <a:rPr spc="-80" dirty="0"/>
              <a:t> </a:t>
            </a:r>
            <a:r>
              <a:rPr spc="-25" dirty="0"/>
              <a:t>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272032"/>
            <a:ext cx="8108315" cy="53657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300990">
              <a:lnSpc>
                <a:spcPts val="2590"/>
              </a:lnSpc>
              <a:spcBef>
                <a:spcPts val="425"/>
              </a:spcBef>
              <a:tabLst>
                <a:tab pos="1113155" algn="l"/>
                <a:tab pos="4579620" algn="l"/>
                <a:tab pos="6209665" algn="l"/>
              </a:tabLst>
            </a:pPr>
            <a:r>
              <a:rPr sz="2400" dirty="0">
                <a:latin typeface="Calibri"/>
                <a:cs typeface="Calibri"/>
              </a:rPr>
              <a:t>Chris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off-</a:t>
            </a:r>
            <a:r>
              <a:rPr sz="2400" dirty="0">
                <a:latin typeface="Calibri"/>
                <a:cs typeface="Calibri"/>
              </a:rPr>
              <a:t>site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meeting.</a:t>
            </a:r>
            <a:r>
              <a:rPr sz="2400" dirty="0">
                <a:latin typeface="Calibri"/>
                <a:cs typeface="Calibri"/>
              </a:rPr>
              <a:t>	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mass </a:t>
            </a:r>
            <a:r>
              <a:rPr sz="2400" spc="-10" dirty="0">
                <a:latin typeface="Calibri"/>
                <a:cs typeface="Calibri"/>
              </a:rPr>
              <a:t>transportation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travel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meeting.</a:t>
            </a:r>
            <a:r>
              <a:rPr sz="2400" dirty="0">
                <a:latin typeface="Calibri"/>
                <a:cs typeface="Calibri"/>
              </a:rPr>
              <a:t>	Since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extra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funds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TRANServe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decides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transit benefit.</a:t>
            </a:r>
            <a:r>
              <a:rPr sz="2400" dirty="0">
                <a:latin typeface="Calibri"/>
                <a:cs typeface="Calibri"/>
              </a:rPr>
              <a:t>	This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correct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action.</a:t>
            </a:r>
            <a:endParaRPr sz="2400">
              <a:latin typeface="Calibri"/>
              <a:cs typeface="Calibri"/>
            </a:endParaRPr>
          </a:p>
          <a:p>
            <a:pPr marL="705485" indent="-342265">
              <a:lnSpc>
                <a:spcPct val="100000"/>
              </a:lnSpc>
              <a:spcBef>
                <a:spcPts val="83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spc="-20" dirty="0">
                <a:solidFill>
                  <a:srgbClr val="BEBEBE"/>
                </a:solidFill>
                <a:latin typeface="Calibri"/>
                <a:cs typeface="Calibri"/>
              </a:rPr>
              <a:t>True</a:t>
            </a:r>
            <a:endParaRPr sz="2400">
              <a:latin typeface="Calibri"/>
              <a:cs typeface="Calibri"/>
            </a:endParaRPr>
          </a:p>
          <a:p>
            <a:pPr marL="70548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spc="-10" dirty="0">
                <a:latin typeface="Calibri"/>
                <a:cs typeface="Calibri"/>
              </a:rPr>
              <a:t>False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5166360" algn="l"/>
                <a:tab pos="6642734" algn="l"/>
              </a:tabLst>
            </a:pP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Travel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off-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site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meeting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or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training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class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an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office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expense.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Benefit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provided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solely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home-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to-work-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to-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home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commute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via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mass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transportation.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“Extra”</a:t>
            </a:r>
            <a:r>
              <a:rPr sz="2400" spc="-1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funds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are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swept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back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Agency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at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end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monthly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cycle.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permanent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change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requires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that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update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endParaRPr sz="2400">
              <a:latin typeface="Calibri"/>
              <a:cs typeface="Calibri"/>
            </a:endParaRPr>
          </a:p>
          <a:p>
            <a:pPr marL="12700" marR="4112895">
              <a:lnSpc>
                <a:spcPct val="100000"/>
              </a:lnSpc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application,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so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do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not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tie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up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much-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needed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funds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98253" y="706836"/>
            <a:ext cx="3445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80" dirty="0"/>
              <a:t> </a:t>
            </a:r>
            <a:r>
              <a:rPr dirty="0"/>
              <a:t>Check</a:t>
            </a:r>
            <a:r>
              <a:rPr spc="-80" dirty="0"/>
              <a:t> </a:t>
            </a:r>
            <a:r>
              <a:rPr spc="-25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2848" y="1455703"/>
            <a:ext cx="7874634" cy="37198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400" dirty="0">
                <a:latin typeface="Calibri"/>
                <a:cs typeface="Calibri"/>
              </a:rPr>
              <a:t>Mike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recently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started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own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vanpool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company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Mike’s </a:t>
            </a:r>
            <a:r>
              <a:rPr sz="2400" dirty="0">
                <a:latin typeface="Calibri"/>
                <a:cs typeface="Calibri"/>
              </a:rPr>
              <a:t>Ride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LLC.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Mike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vanpool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transportation.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own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vanpool </a:t>
            </a:r>
            <a:r>
              <a:rPr sz="2400" dirty="0">
                <a:latin typeface="Calibri"/>
                <a:cs typeface="Calibri"/>
              </a:rPr>
              <a:t>company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Mike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answer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question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applying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Benefits?</a:t>
            </a:r>
            <a:endParaRPr sz="2400">
              <a:latin typeface="Calibri"/>
              <a:cs typeface="Calibri"/>
            </a:endParaRPr>
          </a:p>
          <a:p>
            <a:pPr marL="12700" marR="561340">
              <a:lnSpc>
                <a:spcPct val="100000"/>
              </a:lnSpc>
              <a:spcBef>
                <a:spcPts val="1260"/>
              </a:spcBef>
            </a:pPr>
            <a:r>
              <a:rPr sz="2400" b="1" dirty="0">
                <a:latin typeface="Calibri"/>
                <a:cs typeface="Calibri"/>
              </a:rPr>
              <a:t>Do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member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household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own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financially </a:t>
            </a:r>
            <a:r>
              <a:rPr sz="2400" b="1" dirty="0">
                <a:latin typeface="Calibri"/>
                <a:cs typeface="Calibri"/>
              </a:rPr>
              <a:t>benefit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operations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this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Vanpool?</a:t>
            </a:r>
            <a:endParaRPr sz="2400">
              <a:latin typeface="Calibri"/>
              <a:cs typeface="Calibri"/>
            </a:endParaRPr>
          </a:p>
          <a:p>
            <a:pPr marL="705485" indent="-342265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spc="-25" dirty="0">
                <a:latin typeface="Calibri"/>
                <a:cs typeface="Calibri"/>
              </a:rPr>
              <a:t>Yes</a:t>
            </a:r>
            <a:endParaRPr sz="2400">
              <a:latin typeface="Calibri"/>
              <a:cs typeface="Calibri"/>
            </a:endParaRPr>
          </a:p>
          <a:p>
            <a:pPr marL="70548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spc="-25" dirty="0">
                <a:latin typeface="Calibri"/>
                <a:cs typeface="Calibri"/>
              </a:rPr>
              <a:t>No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38315"/>
            <a:chOff x="0" y="0"/>
            <a:chExt cx="9144000" cy="6838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051" y="5415434"/>
              <a:ext cx="2892848" cy="622851"/>
            </a:xfrm>
            <a:prstGeom prst="rect">
              <a:avLst/>
            </a:prstGeom>
          </p:spPr>
        </p:pic>
        <p:pic>
          <p:nvPicPr>
            <p:cNvPr id="6" name="object 6" descr="PowerPoint Template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381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398253" y="706836"/>
            <a:ext cx="3445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Knowledge</a:t>
            </a:r>
            <a:r>
              <a:rPr spc="-80" dirty="0"/>
              <a:t> </a:t>
            </a:r>
            <a:r>
              <a:rPr dirty="0"/>
              <a:t>Check</a:t>
            </a:r>
            <a:r>
              <a:rPr spc="-80" dirty="0"/>
              <a:t> </a:t>
            </a:r>
            <a:r>
              <a:rPr spc="-25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2848" y="1455703"/>
            <a:ext cx="7874634" cy="4862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400" dirty="0">
                <a:latin typeface="Calibri"/>
                <a:cs typeface="Calibri"/>
              </a:rPr>
              <a:t>Mike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recently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started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own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vanpool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company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Mike’s </a:t>
            </a:r>
            <a:r>
              <a:rPr sz="2400" dirty="0">
                <a:latin typeface="Calibri"/>
                <a:cs typeface="Calibri"/>
              </a:rPr>
              <a:t>Ride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LLC.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Mike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vanpool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transportation.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own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vanpool </a:t>
            </a:r>
            <a:r>
              <a:rPr sz="2400" dirty="0">
                <a:latin typeface="Calibri"/>
                <a:cs typeface="Calibri"/>
              </a:rPr>
              <a:t>company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Mike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answer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question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applying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Benefits?</a:t>
            </a:r>
            <a:endParaRPr sz="2400">
              <a:latin typeface="Calibri"/>
              <a:cs typeface="Calibri"/>
            </a:endParaRPr>
          </a:p>
          <a:p>
            <a:pPr marL="12700" marR="561340">
              <a:lnSpc>
                <a:spcPct val="100000"/>
              </a:lnSpc>
              <a:spcBef>
                <a:spcPts val="1260"/>
              </a:spcBef>
            </a:pPr>
            <a:r>
              <a:rPr sz="2400" b="1" dirty="0">
                <a:latin typeface="Calibri"/>
                <a:cs typeface="Calibri"/>
              </a:rPr>
              <a:t>Do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member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household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own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financially </a:t>
            </a:r>
            <a:r>
              <a:rPr sz="2400" b="1" dirty="0">
                <a:latin typeface="Calibri"/>
                <a:cs typeface="Calibri"/>
              </a:rPr>
              <a:t>benefit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operations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this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Vanpool?</a:t>
            </a:r>
            <a:endParaRPr sz="2400">
              <a:latin typeface="Calibri"/>
              <a:cs typeface="Calibri"/>
            </a:endParaRPr>
          </a:p>
          <a:p>
            <a:pPr marL="705485" indent="-342265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spc="-25" dirty="0">
                <a:latin typeface="Calibri"/>
                <a:cs typeface="Calibri"/>
              </a:rPr>
              <a:t>Yes</a:t>
            </a:r>
            <a:endParaRPr sz="2400">
              <a:latin typeface="Calibri"/>
              <a:cs typeface="Calibri"/>
            </a:endParaRPr>
          </a:p>
          <a:p>
            <a:pPr marL="705485" indent="-342265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705485" algn="l"/>
              </a:tabLst>
            </a:pPr>
            <a:r>
              <a:rPr sz="2400" spc="-25" dirty="0">
                <a:solidFill>
                  <a:srgbClr val="BEBEBE"/>
                </a:solidFill>
                <a:latin typeface="Calibri"/>
                <a:cs typeface="Calibri"/>
              </a:rPr>
              <a:t>No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Due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answer,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this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application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requires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waiver.</a:t>
            </a:r>
            <a:endParaRPr sz="2400">
              <a:latin typeface="Calibri"/>
              <a:cs typeface="Calibri"/>
            </a:endParaRPr>
          </a:p>
          <a:p>
            <a:pPr marL="12700" marR="2101850">
              <a:lnSpc>
                <a:spcPct val="100000"/>
              </a:lnSpc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Please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contact</a:t>
            </a:r>
            <a:r>
              <a:rPr sz="2400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your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benefit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coordinator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to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initiate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waiver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PowerPoint Template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3818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18208"/>
            <a:ext cx="6836409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Thank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choosing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transit.</a:t>
            </a:r>
            <a:endParaRPr sz="2400">
              <a:latin typeface="Calibri"/>
              <a:cs typeface="Calibri"/>
            </a:endParaRPr>
          </a:p>
          <a:p>
            <a:pPr marL="12700" marR="551180">
              <a:lnSpc>
                <a:spcPct val="200000"/>
              </a:lnSpc>
            </a:pPr>
            <a:r>
              <a:rPr sz="2400" dirty="0">
                <a:latin typeface="Calibri"/>
                <a:cs typeface="Calibri"/>
              </a:rPr>
              <a:t>Additional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available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Website: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TRANServe</a:t>
            </a:r>
            <a:r>
              <a:rPr sz="24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|</a:t>
            </a:r>
            <a:r>
              <a:rPr sz="24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US</a:t>
            </a:r>
            <a:r>
              <a:rPr sz="24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Department</a:t>
            </a:r>
            <a:r>
              <a:rPr sz="24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of</a:t>
            </a:r>
            <a:r>
              <a:rPr sz="24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Transportation</a:t>
            </a:r>
            <a:endParaRPr sz="2400">
              <a:latin typeface="Calibri"/>
              <a:cs typeface="Calibri"/>
            </a:endParaRPr>
          </a:p>
          <a:p>
            <a:pPr marL="12700" marR="117729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Agency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questions,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contact: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Insert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agency-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specific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email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phone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PowerPoint Template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0" y="2610611"/>
              <a:ext cx="5826251" cy="492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6270" y="2147608"/>
              <a:ext cx="5805144" cy="471157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856328" y="4033520"/>
            <a:ext cx="7279005" cy="168465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065" marR="5080" indent="-1905" algn="ctr">
              <a:lnSpc>
                <a:spcPts val="3070"/>
              </a:lnSpc>
              <a:spcBef>
                <a:spcPts val="844"/>
              </a:spcBef>
            </a:pPr>
            <a:r>
              <a:rPr dirty="0">
                <a:solidFill>
                  <a:srgbClr val="FFFFFF"/>
                </a:solidFill>
              </a:rPr>
              <a:t>This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certifies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your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agency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that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you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have </a:t>
            </a:r>
            <a:r>
              <a:rPr dirty="0">
                <a:solidFill>
                  <a:srgbClr val="FFFFFF"/>
                </a:solidFill>
              </a:rPr>
              <a:t>successfully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completed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annual requirement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review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roles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and </a:t>
            </a:r>
            <a:r>
              <a:rPr spc="-10" dirty="0">
                <a:solidFill>
                  <a:srgbClr val="FFFFFF"/>
                </a:solidFill>
              </a:rPr>
              <a:t>expectations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30" dirty="0">
                <a:solidFill>
                  <a:srgbClr val="FFFFFF"/>
                </a:solidFill>
              </a:rPr>
              <a:t>Transit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Benefit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Program.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708310"/>
            <a:ext cx="3787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0" dirty="0">
                <a:solidFill>
                  <a:srgbClr val="FF0000"/>
                </a:solidFill>
              </a:rPr>
              <a:t>To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What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Must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Agree?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55496"/>
            <a:ext cx="8058150" cy="411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40" dirty="0">
                <a:latin typeface="Calibri"/>
                <a:cs typeface="Calibri"/>
              </a:rPr>
              <a:t>You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agree:</a:t>
            </a:r>
            <a:endParaRPr sz="22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buFont typeface="Wingdings"/>
              <a:buChar char=""/>
              <a:tabLst>
                <a:tab pos="419100" algn="l"/>
              </a:tabLst>
            </a:pPr>
            <a:r>
              <a:rPr sz="2200" dirty="0">
                <a:latin typeface="Calibri"/>
                <a:cs typeface="Calibri"/>
              </a:rPr>
              <a:t>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employed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U.S.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Federal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Government.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named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federally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subsidized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parking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permit,</a:t>
            </a:r>
            <a:r>
              <a:rPr sz="2200" spc="-10" dirty="0">
                <a:latin typeface="Calibri"/>
                <a:cs typeface="Calibri"/>
              </a:rPr>
              <a:t> anywhere.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eligible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public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transportation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fare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benefit</a:t>
            </a:r>
            <a:endParaRPr sz="2200">
              <a:latin typeface="Calibri"/>
              <a:cs typeface="Calibri"/>
            </a:endParaRPr>
          </a:p>
          <a:p>
            <a:pPr marL="355600" marR="12700" indent="-342900">
              <a:lnSpc>
                <a:spcPts val="2110"/>
              </a:lnSpc>
              <a:spcBef>
                <a:spcPts val="509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I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benefit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daily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mass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transit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commute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from work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give,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sell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transfer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anyone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else</a:t>
            </a:r>
            <a:endParaRPr sz="2200">
              <a:latin typeface="Calibri"/>
              <a:cs typeface="Calibri"/>
            </a:endParaRPr>
          </a:p>
          <a:p>
            <a:pPr marL="355600" marR="166370" indent="-342900">
              <a:lnSpc>
                <a:spcPts val="2110"/>
              </a:lnSpc>
              <a:spcBef>
                <a:spcPts val="515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I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Government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provided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benefit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excess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IRS </a:t>
            </a:r>
            <a:r>
              <a:rPr sz="2200" spc="-10" dirty="0">
                <a:latin typeface="Calibri"/>
                <a:cs typeface="Calibri"/>
              </a:rPr>
              <a:t>limit</a:t>
            </a:r>
            <a:endParaRPr sz="2200">
              <a:latin typeface="Calibri"/>
              <a:cs typeface="Calibri"/>
            </a:endParaRPr>
          </a:p>
          <a:p>
            <a:pPr marL="355600" marR="1235075" indent="-342900">
              <a:lnSpc>
                <a:spcPts val="2110"/>
              </a:lnSpc>
              <a:spcBef>
                <a:spcPts val="530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I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claim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amount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excess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my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actual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monthly </a:t>
            </a:r>
            <a:r>
              <a:rPr sz="2200" dirty="0">
                <a:latin typeface="Calibri"/>
                <a:cs typeface="Calibri"/>
              </a:rPr>
              <a:t>commuting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expense</a:t>
            </a:r>
            <a:endParaRPr sz="2200">
              <a:latin typeface="Calibri"/>
              <a:cs typeface="Calibri"/>
            </a:endParaRPr>
          </a:p>
          <a:p>
            <a:pPr marL="355600" marR="969644" indent="-342900">
              <a:lnSpc>
                <a:spcPts val="2110"/>
              </a:lnSpc>
              <a:spcBef>
                <a:spcPts val="530"/>
              </a:spcBef>
              <a:buFont typeface="Wingdings"/>
              <a:buChar char="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I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include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parking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fees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commuting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cost </a:t>
            </a:r>
            <a:r>
              <a:rPr sz="2200" spc="-10" dirty="0">
                <a:latin typeface="Calibri"/>
                <a:cs typeface="Calibri"/>
              </a:rPr>
              <a:t>worksheet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921670"/>
            <a:ext cx="5249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Your</a:t>
            </a:r>
            <a:r>
              <a:rPr spc="-25" dirty="0"/>
              <a:t> </a:t>
            </a:r>
            <a:r>
              <a:rPr dirty="0"/>
              <a:t>Roles</a:t>
            </a:r>
            <a:r>
              <a:rPr spc="-55" dirty="0"/>
              <a:t> </a:t>
            </a:r>
            <a:r>
              <a:rPr dirty="0"/>
              <a:t>and</a:t>
            </a:r>
            <a:r>
              <a:rPr spc="-10" dirty="0"/>
              <a:t> Responsibilities: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3408"/>
            <a:ext cx="7071995" cy="381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marR="335280" indent="-236220" algn="just">
              <a:lnSpc>
                <a:spcPct val="100000"/>
              </a:lnSpc>
              <a:spcBef>
                <a:spcPts val="100"/>
              </a:spcBef>
              <a:buSzPct val="118750"/>
              <a:buChar char="•"/>
              <a:tabLst>
                <a:tab pos="248285" algn="l"/>
              </a:tabLst>
            </a:pP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Program’s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scope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limitations</a:t>
            </a:r>
            <a:endParaRPr sz="2400">
              <a:latin typeface="Calibri"/>
              <a:cs typeface="Calibri"/>
            </a:endParaRPr>
          </a:p>
          <a:p>
            <a:pPr marL="248285" marR="5080" indent="-236220" algn="just">
              <a:lnSpc>
                <a:spcPct val="100000"/>
              </a:lnSpc>
              <a:spcBef>
                <a:spcPts val="1295"/>
              </a:spcBef>
              <a:buSzPct val="118750"/>
              <a:buChar char="•"/>
              <a:tabLst>
                <a:tab pos="248285" algn="l"/>
              </a:tabLst>
            </a:pP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violation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transfer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sell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false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fraudulent </a:t>
            </a:r>
            <a:r>
              <a:rPr sz="2400" dirty="0">
                <a:latin typeface="Calibri"/>
                <a:cs typeface="Calibri"/>
              </a:rPr>
              <a:t>information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obtain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</a:t>
            </a:r>
            <a:endParaRPr sz="2400">
              <a:latin typeface="Calibri"/>
              <a:cs typeface="Calibri"/>
            </a:endParaRPr>
          </a:p>
          <a:p>
            <a:pPr marL="248285" marR="783590" indent="-236220">
              <a:lnSpc>
                <a:spcPct val="100000"/>
              </a:lnSpc>
              <a:spcBef>
                <a:spcPts val="1295"/>
              </a:spcBef>
              <a:buSzPct val="118750"/>
              <a:buChar char="•"/>
              <a:tabLst>
                <a:tab pos="248285" algn="l"/>
              </a:tabLst>
            </a:pPr>
            <a:r>
              <a:rPr sz="2400" dirty="0">
                <a:latin typeface="Calibri"/>
                <a:cs typeface="Calibri"/>
              </a:rPr>
              <a:t>Understand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potential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penalties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misuse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false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claims</a:t>
            </a:r>
            <a:endParaRPr sz="2400">
              <a:latin typeface="Calibri"/>
              <a:cs typeface="Calibri"/>
            </a:endParaRPr>
          </a:p>
          <a:p>
            <a:pPr marL="248285" marR="243204" indent="-236220">
              <a:lnSpc>
                <a:spcPct val="100000"/>
              </a:lnSpc>
              <a:spcBef>
                <a:spcPts val="1295"/>
              </a:spcBef>
              <a:buSzPct val="118750"/>
              <a:buChar char="•"/>
              <a:tabLst>
                <a:tab pos="248285" algn="l"/>
              </a:tabLst>
            </a:pP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named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worksite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parking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permit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any </a:t>
            </a:r>
            <a:r>
              <a:rPr sz="2400" dirty="0">
                <a:latin typeface="Calibri"/>
                <a:cs typeface="Calibri"/>
              </a:rPr>
              <a:t>Federal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agency,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participate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carpool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921670"/>
            <a:ext cx="5249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Your</a:t>
            </a:r>
            <a:r>
              <a:rPr spc="-25" dirty="0"/>
              <a:t> </a:t>
            </a:r>
            <a:r>
              <a:rPr dirty="0"/>
              <a:t>Roles</a:t>
            </a:r>
            <a:r>
              <a:rPr spc="-55" dirty="0"/>
              <a:t> </a:t>
            </a:r>
            <a:r>
              <a:rPr dirty="0"/>
              <a:t>and</a:t>
            </a:r>
            <a:r>
              <a:rPr spc="-10" dirty="0"/>
              <a:t> Responsibilities: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3408"/>
            <a:ext cx="7449184" cy="328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marR="107950" indent="-236220">
              <a:lnSpc>
                <a:spcPct val="100000"/>
              </a:lnSpc>
              <a:spcBef>
                <a:spcPts val="100"/>
              </a:spcBef>
              <a:buSzPct val="118750"/>
              <a:buChar char="•"/>
              <a:tabLst>
                <a:tab pos="248285" algn="l"/>
              </a:tabLst>
            </a:pP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home-to-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work-</a:t>
            </a:r>
            <a:r>
              <a:rPr sz="2400" spc="-25" dirty="0">
                <a:latin typeface="Calibri"/>
                <a:cs typeface="Calibri"/>
              </a:rPr>
              <a:t>to-</a:t>
            </a:r>
            <a:r>
              <a:rPr sz="2400" dirty="0">
                <a:latin typeface="Calibri"/>
                <a:cs typeface="Calibri"/>
              </a:rPr>
              <a:t>home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transportation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only.</a:t>
            </a:r>
            <a:endParaRPr sz="2400">
              <a:latin typeface="Calibri"/>
              <a:cs typeface="Calibri"/>
            </a:endParaRPr>
          </a:p>
          <a:p>
            <a:pPr marL="248285" marR="5080" indent="-236220">
              <a:lnSpc>
                <a:spcPct val="100000"/>
              </a:lnSpc>
              <a:spcBef>
                <a:spcPts val="1295"/>
              </a:spcBef>
              <a:buSzPct val="118750"/>
              <a:buChar char="•"/>
              <a:tabLst>
                <a:tab pos="248285" algn="l"/>
              </a:tabLst>
            </a:pP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ensure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amount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received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exceed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actual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monthly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public transportation</a:t>
            </a:r>
            <a:endParaRPr sz="2400">
              <a:latin typeface="Calibri"/>
              <a:cs typeface="Calibri"/>
            </a:endParaRPr>
          </a:p>
          <a:p>
            <a:pPr marL="248285" marR="809625" indent="-236220">
              <a:lnSpc>
                <a:spcPct val="100000"/>
              </a:lnSpc>
              <a:spcBef>
                <a:spcPts val="1295"/>
              </a:spcBef>
              <a:buSzPct val="118750"/>
              <a:buChar char="•"/>
              <a:tabLst>
                <a:tab pos="248285" algn="l"/>
              </a:tabLst>
            </a:pP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recertify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application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update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commuting </a:t>
            </a:r>
            <a:r>
              <a:rPr sz="2400" dirty="0">
                <a:latin typeface="Calibri"/>
                <a:cs typeface="Calibri"/>
              </a:rPr>
              <a:t>expenses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whenever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commuting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method,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work </a:t>
            </a:r>
            <a:r>
              <a:rPr sz="2400" dirty="0">
                <a:latin typeface="Calibri"/>
                <a:cs typeface="Calibri"/>
              </a:rPr>
              <a:t>schedule,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address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changes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769270"/>
            <a:ext cx="29673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Legal</a:t>
            </a:r>
            <a:r>
              <a:rPr spc="-105" dirty="0"/>
              <a:t> </a:t>
            </a:r>
            <a:r>
              <a:rPr spc="-10" dirty="0"/>
              <a:t>Implications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3408"/>
            <a:ext cx="7811134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110">
              <a:lnSpc>
                <a:spcPct val="100000"/>
              </a:lnSpc>
              <a:spcBef>
                <a:spcPts val="100"/>
              </a:spcBef>
              <a:tabLst>
                <a:tab pos="3026410" algn="l"/>
              </a:tabLst>
            </a:pPr>
            <a:r>
              <a:rPr sz="2400" dirty="0">
                <a:latin typeface="Calibri"/>
                <a:cs typeface="Calibri"/>
              </a:rPr>
              <a:t>Employees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misuse</a:t>
            </a:r>
            <a:r>
              <a:rPr sz="2400" dirty="0">
                <a:latin typeface="Calibri"/>
                <a:cs typeface="Calibri"/>
              </a:rPr>
              <a:t>	the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transit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benefit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subject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appropriate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administrative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including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discipline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and/or disqualification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future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participation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Transit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 Program.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50"/>
              </a:spcBef>
            </a:pPr>
            <a:r>
              <a:rPr sz="2400" dirty="0">
                <a:latin typeface="Calibri"/>
                <a:cs typeface="Calibri"/>
              </a:rPr>
              <a:t>Disciplinary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penalties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range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letter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admonishment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removal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Federal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depending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severity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abuse.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PowerPoint Template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54939" y="1082909"/>
            <a:ext cx="7502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Keep</a:t>
            </a:r>
            <a:r>
              <a:rPr spc="-80" dirty="0"/>
              <a:t> </a:t>
            </a:r>
            <a:r>
              <a:rPr dirty="0"/>
              <a:t>Current:</a:t>
            </a:r>
            <a:r>
              <a:rPr spc="-40" dirty="0"/>
              <a:t> </a:t>
            </a:r>
            <a:r>
              <a:rPr spc="-10" dirty="0"/>
              <a:t>transportation.gov/TRANServe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999943"/>
            <a:ext cx="2535555" cy="423164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540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Apply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Recertify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TRANServe</a:t>
            </a:r>
            <a:r>
              <a:rPr sz="24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Card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News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FAQs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69900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Research</a:t>
            </a:r>
            <a:r>
              <a:rPr sz="24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mass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transit</a:t>
            </a:r>
            <a:r>
              <a:rPr sz="2400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commute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469265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Subscribe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4972" y="1906523"/>
            <a:ext cx="5804573" cy="4032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1140" y="656373"/>
            <a:ext cx="602678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libri"/>
                <a:cs typeface="Calibri"/>
              </a:rPr>
              <a:t>Mass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Transportation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modes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eligible </a:t>
            </a:r>
            <a:r>
              <a:rPr b="1" dirty="0">
                <a:latin typeface="Calibri"/>
                <a:cs typeface="Calibri"/>
              </a:rPr>
              <a:t>for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transit</a:t>
            </a:r>
            <a:r>
              <a:rPr b="1" spc="-10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benefits: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68881" y="1678824"/>
            <a:ext cx="3953510" cy="21107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dirty="0">
                <a:latin typeface="Calibri"/>
                <a:cs typeface="Calibri"/>
              </a:rPr>
              <a:t>Qualified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vanpools</a:t>
            </a:r>
            <a:endParaRPr sz="2400">
              <a:latin typeface="Calibri"/>
              <a:cs typeface="Calibri"/>
            </a:endParaRPr>
          </a:p>
          <a:p>
            <a:pPr marL="586740" marR="880110" indent="-224154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586740" algn="l"/>
              </a:tabLst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Commercial/private vehicle</a:t>
            </a:r>
            <a:endParaRPr sz="2400">
              <a:latin typeface="Calibri"/>
              <a:cs typeface="Calibri"/>
            </a:endParaRPr>
          </a:p>
          <a:p>
            <a:pPr marL="586740" marR="5080" indent="-224154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586740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At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least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six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seats,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excluding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driver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pc="-20" dirty="0"/>
              <a:t>Rail</a:t>
            </a:r>
          </a:p>
          <a:p>
            <a:pPr marL="586740" indent="-223520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586740" algn="l"/>
              </a:tabLst>
            </a:pPr>
            <a:r>
              <a:rPr spc="-10" dirty="0">
                <a:solidFill>
                  <a:srgbClr val="000099"/>
                </a:solidFill>
              </a:rPr>
              <a:t>Subway</a:t>
            </a:r>
          </a:p>
          <a:p>
            <a:pPr marL="586740" indent="-2235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586740" algn="l"/>
              </a:tabLst>
            </a:pPr>
            <a:r>
              <a:rPr spc="-10" dirty="0">
                <a:solidFill>
                  <a:srgbClr val="000099"/>
                </a:solidFill>
              </a:rPr>
              <a:t>Commuter</a:t>
            </a:r>
          </a:p>
          <a:p>
            <a:pPr marL="586740" indent="-2235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586740" algn="l"/>
              </a:tabLst>
            </a:pPr>
            <a:r>
              <a:rPr spc="-10" dirty="0">
                <a:solidFill>
                  <a:srgbClr val="000099"/>
                </a:solidFill>
              </a:rPr>
              <a:t>Light</a:t>
            </a: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pc="-25" dirty="0"/>
              <a:t>Bus</a:t>
            </a:r>
          </a:p>
          <a:p>
            <a:pPr marL="586740" indent="-223520">
              <a:lnSpc>
                <a:spcPct val="100000"/>
              </a:lnSpc>
              <a:spcBef>
                <a:spcPts val="715"/>
              </a:spcBef>
              <a:buFont typeface="Wingdings"/>
              <a:buChar char=""/>
              <a:tabLst>
                <a:tab pos="586740" algn="l"/>
              </a:tabLst>
            </a:pPr>
            <a:r>
              <a:rPr dirty="0">
                <a:solidFill>
                  <a:srgbClr val="000099"/>
                </a:solidFill>
              </a:rPr>
              <a:t>Transit</a:t>
            </a:r>
            <a:r>
              <a:rPr spc="-80" dirty="0">
                <a:solidFill>
                  <a:srgbClr val="000099"/>
                </a:solidFill>
              </a:rPr>
              <a:t> </a:t>
            </a:r>
            <a:r>
              <a:rPr spc="-10" dirty="0">
                <a:solidFill>
                  <a:srgbClr val="000099"/>
                </a:solidFill>
              </a:rPr>
              <a:t>Authority</a:t>
            </a:r>
          </a:p>
          <a:p>
            <a:pPr marL="586740" indent="-22352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586740" algn="l"/>
              </a:tabLst>
            </a:pPr>
            <a:r>
              <a:rPr spc="-10" dirty="0">
                <a:solidFill>
                  <a:srgbClr val="000099"/>
                </a:solidFill>
              </a:rPr>
              <a:t>Commuter</a:t>
            </a: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pc="-10" dirty="0"/>
              <a:t>Ferry</a:t>
            </a:r>
          </a:p>
          <a:p>
            <a:pPr marL="586740" indent="-223520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586740" algn="l"/>
              </a:tabLst>
            </a:pPr>
            <a:r>
              <a:rPr dirty="0">
                <a:solidFill>
                  <a:srgbClr val="000099"/>
                </a:solidFill>
              </a:rPr>
              <a:t>Pedestrian</a:t>
            </a:r>
            <a:r>
              <a:rPr spc="-55" dirty="0">
                <a:solidFill>
                  <a:srgbClr val="000099"/>
                </a:solidFill>
              </a:rPr>
              <a:t> </a:t>
            </a:r>
            <a:r>
              <a:rPr dirty="0">
                <a:solidFill>
                  <a:srgbClr val="000099"/>
                </a:solidFill>
              </a:rPr>
              <a:t>or</a:t>
            </a:r>
            <a:r>
              <a:rPr spc="-65" dirty="0">
                <a:solidFill>
                  <a:srgbClr val="000099"/>
                </a:solidFill>
              </a:rPr>
              <a:t> </a:t>
            </a:r>
            <a:r>
              <a:rPr spc="-10" dirty="0">
                <a:solidFill>
                  <a:srgbClr val="000099"/>
                </a:solidFill>
              </a:rPr>
              <a:t>bicycle</a:t>
            </a: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pc="-10" dirty="0"/>
              <a:t>Trolley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943475" y="3894963"/>
            <a:ext cx="3663950" cy="2379345"/>
            <a:chOff x="4943475" y="3894963"/>
            <a:chExt cx="3663950" cy="2379345"/>
          </a:xfrm>
        </p:grpSpPr>
        <p:sp>
          <p:nvSpPr>
            <p:cNvPr id="6" name="object 6"/>
            <p:cNvSpPr/>
            <p:nvPr/>
          </p:nvSpPr>
          <p:spPr>
            <a:xfrm>
              <a:off x="5006975" y="3958589"/>
              <a:ext cx="3600450" cy="2315210"/>
            </a:xfrm>
            <a:custGeom>
              <a:avLst/>
              <a:gdLst/>
              <a:ahLst/>
              <a:cxnLst/>
              <a:rect l="l" t="t" r="r" b="b"/>
              <a:pathLst>
                <a:path w="3600450" h="2315210">
                  <a:moveTo>
                    <a:pt x="360045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2306320"/>
                  </a:lnTo>
                  <a:lnTo>
                    <a:pt x="0" y="2315210"/>
                  </a:lnTo>
                  <a:lnTo>
                    <a:pt x="3600450" y="2315210"/>
                  </a:lnTo>
                  <a:lnTo>
                    <a:pt x="3600450" y="2306320"/>
                  </a:lnTo>
                  <a:lnTo>
                    <a:pt x="9525" y="2306320"/>
                  </a:lnTo>
                  <a:lnTo>
                    <a:pt x="9525" y="2306066"/>
                  </a:lnTo>
                  <a:lnTo>
                    <a:pt x="3590925" y="2306066"/>
                  </a:lnTo>
                  <a:lnTo>
                    <a:pt x="3600450" y="2306066"/>
                  </a:lnTo>
                  <a:lnTo>
                    <a:pt x="3600450" y="9398"/>
                  </a:lnTo>
                  <a:lnTo>
                    <a:pt x="3590925" y="9398"/>
                  </a:lnTo>
                  <a:lnTo>
                    <a:pt x="9525" y="9398"/>
                  </a:lnTo>
                  <a:lnTo>
                    <a:pt x="9525" y="8890"/>
                  </a:lnTo>
                  <a:lnTo>
                    <a:pt x="3600450" y="8890"/>
                  </a:lnTo>
                  <a:lnTo>
                    <a:pt x="360045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3904488"/>
              <a:ext cx="3581387" cy="22966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48237" y="3899725"/>
              <a:ext cx="3590925" cy="2306320"/>
            </a:xfrm>
            <a:custGeom>
              <a:avLst/>
              <a:gdLst/>
              <a:ahLst/>
              <a:cxnLst/>
              <a:rect l="l" t="t" r="r" b="b"/>
              <a:pathLst>
                <a:path w="3590925" h="2306320">
                  <a:moveTo>
                    <a:pt x="0" y="0"/>
                  </a:moveTo>
                  <a:lnTo>
                    <a:pt x="3590925" y="0"/>
                  </a:lnTo>
                  <a:lnTo>
                    <a:pt x="3590925" y="2306193"/>
                  </a:lnTo>
                  <a:lnTo>
                    <a:pt x="0" y="23061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1950</Words>
  <Application>Microsoft Office PowerPoint</Application>
  <PresentationFormat>On-screen Show (4:3)</PresentationFormat>
  <Paragraphs>190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Times New Roman</vt:lpstr>
      <vt:lpstr>Wingdings</vt:lpstr>
      <vt:lpstr>Office Theme</vt:lpstr>
      <vt:lpstr>Transit Benefit Program Integrity Awareness Training</vt:lpstr>
      <vt:lpstr>Background</vt:lpstr>
      <vt:lpstr>Certification Is Required</vt:lpstr>
      <vt:lpstr>To What Must I Agree?</vt:lpstr>
      <vt:lpstr>Your Roles and Responsibilities:</vt:lpstr>
      <vt:lpstr>Your Roles and Responsibilities:</vt:lpstr>
      <vt:lpstr>Legal Implications</vt:lpstr>
      <vt:lpstr>Keep Current: transportation.gov/TRANServe</vt:lpstr>
      <vt:lpstr>Mass Transportation modes eligible for transit benefits:</vt:lpstr>
      <vt:lpstr>Vanpool</vt:lpstr>
      <vt:lpstr>Knowledge Check 1</vt:lpstr>
      <vt:lpstr>Knowledge Check 1</vt:lpstr>
      <vt:lpstr>Knowledge Check 2</vt:lpstr>
      <vt:lpstr>Knowledge Check 2</vt:lpstr>
      <vt:lpstr>Knowledge Check 3</vt:lpstr>
      <vt:lpstr>Knowledge Check 3</vt:lpstr>
      <vt:lpstr>Knowledge Check 4</vt:lpstr>
      <vt:lpstr>Knowledge Check 4</vt:lpstr>
      <vt:lpstr>Knowledge Check 5</vt:lpstr>
      <vt:lpstr>Knowledge Check 5</vt:lpstr>
      <vt:lpstr>Knowledge Check 6</vt:lpstr>
      <vt:lpstr>Knowledge Check 6</vt:lpstr>
      <vt:lpstr>Knowledge Check 7</vt:lpstr>
      <vt:lpstr>Knowledge Check 7</vt:lpstr>
      <vt:lpstr>Knowledge Check 8</vt:lpstr>
      <vt:lpstr>Knowledge Check 8</vt:lpstr>
      <vt:lpstr>Knowledge Check 9</vt:lpstr>
      <vt:lpstr>Knowledge Check 9</vt:lpstr>
      <vt:lpstr>Knowledge Check 10</vt:lpstr>
      <vt:lpstr>Knowledge Check 10</vt:lpstr>
      <vt:lpstr>Knowledge Check 11</vt:lpstr>
      <vt:lpstr>Knowledge Check 11</vt:lpstr>
      <vt:lpstr>PowerPoint Presentation</vt:lpstr>
      <vt:lpstr>This certifies to your agency that you have successfully completed the annual requirement to review the roles and expectations of the Transit Benefit Program.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USDOT_User</dc:creator>
  <cp:lastModifiedBy>Owens, Victoria (OST)</cp:lastModifiedBy>
  <cp:revision>1</cp:revision>
  <dcterms:created xsi:type="dcterms:W3CDTF">2025-11-21T17:45:21Z</dcterms:created>
  <dcterms:modified xsi:type="dcterms:W3CDTF">2025-11-21T17:45:43Z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2025-04-04T00:00:00Z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2025-11-21T00:00:00Z</vt:filetime>
  </property>
  <property fmtid="{D5CDD505-2E9C-101B-9397-08002B2CF9AE}" pid="5" name="Producer">
    <vt:lpwstr>Adobe PDF Library 25.1.208</vt:lpwstr>
  </property>
</Properties>
</file>