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sldIdLst>
    <p:sldId id="256" r:id="rId5"/>
    <p:sldId id="374" r:id="rId6"/>
    <p:sldId id="362" r:id="rId7"/>
    <p:sldId id="397" r:id="rId8"/>
    <p:sldId id="373" r:id="rId9"/>
    <p:sldId id="399" r:id="rId10"/>
    <p:sldId id="398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396" r:id="rId20"/>
    <p:sldId id="408" r:id="rId21"/>
    <p:sldId id="409" r:id="rId22"/>
    <p:sldId id="410" r:id="rId23"/>
    <p:sldId id="375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  <p:sldId id="42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F88CEA-1197-88AA-E433-7275F7A56B23}" name="Bartinique, Ingrid CTR (Volpe)" initials="BIC(" userId="S::I.Bartinique.CTR@ad.dot.gov::97212aed-3b3b-48e5-93c4-b8742d56bb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F6CA67"/>
    <a:srgbClr val="34553C"/>
    <a:srgbClr val="FFCC00"/>
    <a:srgbClr val="5590C3"/>
    <a:srgbClr val="143E5E"/>
    <a:srgbClr val="00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6" autoAdjust="0"/>
    <p:restoredTop sz="94695" autoAdjust="0"/>
  </p:normalViewPr>
  <p:slideViewPr>
    <p:cSldViewPr snapToGrid="0" snapToObjects="1">
      <p:cViewPr varScale="1">
        <p:scale>
          <a:sx n="87" d="100"/>
          <a:sy n="87" d="100"/>
        </p:scale>
        <p:origin x="3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82E1C-92D0-4DB7-B709-D17C5C3C2F5A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18CC8-8DE9-4A53-9B82-792EDE523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7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AC8D1-80D2-17E8-F2C1-111F99518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3E0812-AF7D-64A7-1703-9392814F65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195615-632C-C65A-2100-651C8DD73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A938E-9F60-9570-68A2-BF25702578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18CC8-8DE9-4A53-9B82-792EDE523A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42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CBA40-326C-084E-DFD2-778B2312E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C3B6EF-D1B8-AFCB-9CE8-D9ADA4907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20448A-E929-F13D-5E2A-06DA0DEEE1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5F1B3-BDB9-334C-8E12-39796D2BB2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18CC8-8DE9-4A53-9B82-792EDE523A0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61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134D1-7590-6453-8C7F-C3903AEE2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0FC51B-EFF8-D3C4-9122-95F6CAD69A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784D9E-803B-6DA5-F6F8-25C4D59D84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6A190-7130-2374-45E2-3FCFF33A0A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18CC8-8DE9-4A53-9B82-792EDE523A0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82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B4233-B2EE-A143-7F30-62FE5C01E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7DC7E-B9C7-54A9-6375-04C4FD30CB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B6A9E9-58FC-BCF1-4124-609A709DE8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6F201-EBAC-DEAF-E52C-5714B08005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18CC8-8DE9-4A53-9B82-792EDE523A0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78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18CC8-8DE9-4A53-9B82-792EDE523A0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55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B4528-CE2B-BC63-FA07-7F2CAEAA7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78C184-8F05-47F9-8791-22BB4677D8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FE3BB8-49D2-5437-9E97-5EF56F871F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418B4-BF53-F53F-076D-0C06410BFA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18CC8-8DE9-4A53-9B82-792EDE523A0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90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71AAC-35DE-6DA1-7F4A-B6AC3FC76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285C3B-CB71-A9B4-C20F-4AE6C7C44B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76DABB-40B7-05BC-4867-B09D9DB4DC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78F50-B368-0E95-FBAB-38E196D24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18CC8-8DE9-4A53-9B82-792EDE523A0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6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0ED7C-D639-3E18-CC62-A817594CD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162CCF-BA25-C96D-D9ED-78F14E79D7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BAAB55-EB10-8676-B49B-E18B59119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257D8-0297-8ACB-27B9-4ACF6661A8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18CC8-8DE9-4A53-9B82-792EDE523A0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87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18CC8-8DE9-4A53-9B82-792EDE523A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85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B2508-F5F8-A07F-8C68-5EDBDFB35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778083-F558-F027-731F-7F271D5941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640999-80BB-42A2-256E-DA737EBD8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9503C-2A6A-9077-B2A9-6266FE0834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18CC8-8DE9-4A53-9B82-792EDE523A0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72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C06A7-D124-EE77-0925-6866930E0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06BE69-01BA-D67A-5F8C-BE9F265559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627A19-4231-B5BB-27D8-D18B08330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4ECF5-7262-67FA-4F06-EDB6D8A9EB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18CC8-8DE9-4A53-9B82-792EDE523A0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63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A25E6-335F-A20B-316B-F56565E68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EBFBD8-4257-0902-DD81-65FABB839D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2F9EAE-4FFF-EB1D-3FF8-A1BD1F31DD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2B821-BE5A-558F-35A5-0CAED7DFE2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18CC8-8DE9-4A53-9B82-792EDE523A0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056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C7372-E2D5-34CC-5291-D9D6A2A03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39CBB5-A1D2-FBEA-8172-ECD47E6EE5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6D9CC1-D13E-F7C1-DAC9-27C6F6B712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690C0-29B5-358A-EF24-05C442A4F3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18CC8-8DE9-4A53-9B82-792EDE523A0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89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5EED5-2B1E-4837-D14A-3FDE6B0A9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3A47BC-5A4C-E11A-D625-6181477981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8C837C-1B70-6313-B550-97C824B47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889B1-77B9-7622-BC46-4923267063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18CC8-8DE9-4A53-9B82-792EDE523A0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09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ABA5D-D085-E289-3F44-AE5919C67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45A021-834B-8397-617A-A98172EF2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F7B6B0-959C-D311-1D3D-51A3672EB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03DA3-C5D2-43D1-3B7E-DA2B77D337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18CC8-8DE9-4A53-9B82-792EDE523A0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91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73B68-59E2-73F8-E528-097E43CD7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FC2EA4-139D-C863-264E-2EADCD5C7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96F6B6-F247-CDE9-8052-5CE487FC7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719F3-B099-227F-7F63-994BB798E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18CC8-8DE9-4A53-9B82-792EDE523A0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0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50772" y="6324798"/>
            <a:ext cx="35666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798"/>
            <a:ext cx="1587072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958067D-7733-074E-BE5A-C59A3FF906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798"/>
            <a:ext cx="1587072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958067D-7733-074E-BE5A-C59A3FF906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4433718" y="6007843"/>
            <a:ext cx="559892" cy="644170"/>
          </a:xfrm>
          <a:prstGeom prst="rect">
            <a:avLst/>
          </a:prstGeom>
        </p:spPr>
      </p:pic>
      <p:grpSp>
        <p:nvGrpSpPr>
          <p:cNvPr id="32" name="Group 31"/>
          <p:cNvGrpSpPr/>
          <p:nvPr userDrawn="1"/>
        </p:nvGrpSpPr>
        <p:grpSpPr>
          <a:xfrm>
            <a:off x="457200" y="275434"/>
            <a:ext cx="8230394" cy="279745"/>
            <a:chOff x="457200" y="275434"/>
            <a:chExt cx="8230394" cy="571498"/>
          </a:xfrm>
        </p:grpSpPr>
        <p:cxnSp>
          <p:nvCxnSpPr>
            <p:cNvPr id="22" name="Straight Connector 21"/>
            <p:cNvCxnSpPr>
              <a:stCxn id="2" idx="1"/>
            </p:cNvCxnSpPr>
            <p:nvPr userDrawn="1"/>
          </p:nvCxnSpPr>
          <p:spPr>
            <a:xfrm rot="10800000" flipH="1">
              <a:off x="457200" y="275434"/>
              <a:ext cx="2" cy="570704"/>
            </a:xfrm>
            <a:prstGeom prst="line">
              <a:avLst/>
            </a:prstGeom>
            <a:ln>
              <a:solidFill>
                <a:schemeClr val="tx1">
                  <a:alpha val="67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457202" y="276225"/>
              <a:ext cx="8229598" cy="1"/>
            </a:xfrm>
            <a:prstGeom prst="line">
              <a:avLst/>
            </a:prstGeom>
            <a:ln>
              <a:solidFill>
                <a:schemeClr val="tx1">
                  <a:alpha val="67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2" idx="3"/>
            </p:cNvCxnSpPr>
            <p:nvPr userDrawn="1"/>
          </p:nvCxnSpPr>
          <p:spPr>
            <a:xfrm rot="5400000">
              <a:off x="8401844" y="561182"/>
              <a:ext cx="569912" cy="1588"/>
            </a:xfrm>
            <a:prstGeom prst="line">
              <a:avLst/>
            </a:prstGeom>
            <a:ln>
              <a:solidFill>
                <a:schemeClr val="tx1">
                  <a:alpha val="67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56118" y="6324798"/>
            <a:ext cx="366133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4400" kern="1200" baseline="30000" smtClean="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Univers 57 Condensed"/>
          <a:ea typeface="+mn-ea"/>
          <a:cs typeface="Univers 57 Condense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Univers 57 Condensed"/>
          <a:ea typeface="+mn-ea"/>
          <a:cs typeface="Univers 57 Condense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Univers 57 Condensed"/>
          <a:ea typeface="+mn-ea"/>
          <a:cs typeface="Univers 57 Condense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Univers 57 Condensed"/>
          <a:ea typeface="+mn-ea"/>
          <a:cs typeface="Univers 57 Condense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Univers 57 Condensed"/>
          <a:ea typeface="+mn-ea"/>
          <a:cs typeface="Univers 57 Condense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descr="University Transportation Centers"/>
          <p:cNvSpPr/>
          <p:nvPr/>
        </p:nvSpPr>
        <p:spPr>
          <a:xfrm>
            <a:off x="0" y="1684867"/>
            <a:ext cx="9144000" cy="20997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2843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aseline="0" dirty="0">
                <a:solidFill>
                  <a:srgbClr val="34553C"/>
                </a:solidFill>
                <a:latin typeface="Georgia"/>
                <a:cs typeface="Georgia"/>
              </a:rPr>
              <a:t>University Transportation Centers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3937000"/>
            <a:ext cx="8001000" cy="728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pPr algn="ctr"/>
            <a:r>
              <a:rPr lang="en-US" sz="4000" b="1" baseline="30000" dirty="0"/>
              <a:t>34th Annual</a:t>
            </a:r>
            <a:r>
              <a:rPr lang="en-US" sz="4000" b="1" dirty="0"/>
              <a:t> </a:t>
            </a:r>
            <a:r>
              <a:rPr lang="en-US" sz="4000" b="1" baseline="30000" dirty="0"/>
              <a:t>Outstanding Student</a:t>
            </a:r>
            <a:r>
              <a:rPr lang="en-US" sz="4000" b="1" dirty="0"/>
              <a:t> </a:t>
            </a:r>
            <a:r>
              <a:rPr lang="en-US" sz="4000" b="1" baseline="30000" dirty="0"/>
              <a:t>of the Year Awards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65662"/>
            <a:ext cx="8001000" cy="916531"/>
          </a:xfrm>
        </p:spPr>
        <p:txBody>
          <a:bodyPr>
            <a:noAutofit/>
          </a:bodyPr>
          <a:lstStyle/>
          <a:p>
            <a:r>
              <a:rPr lang="en-US" sz="2400" b="1" baseline="30000" dirty="0">
                <a:solidFill>
                  <a:srgbClr val="F6CA67"/>
                </a:solidFill>
                <a:latin typeface="+mn-lt"/>
                <a:cs typeface="+mn-cs"/>
              </a:rPr>
              <a:t>Presented by:</a:t>
            </a:r>
          </a:p>
          <a:p>
            <a:r>
              <a:rPr lang="en-US" sz="2400" b="1" baseline="30000" dirty="0">
                <a:solidFill>
                  <a:srgbClr val="F6CA67"/>
                </a:solidFill>
                <a:latin typeface="+mn-lt"/>
                <a:cs typeface="+mn-cs"/>
              </a:rPr>
              <a:t>USDOT’s University Transportation</a:t>
            </a:r>
          </a:p>
          <a:p>
            <a:r>
              <a:rPr lang="en-US" sz="2400" b="1" baseline="30000" dirty="0">
                <a:solidFill>
                  <a:srgbClr val="F6CA67"/>
                </a:solidFill>
                <a:latin typeface="+mn-lt"/>
                <a:cs typeface="+mn-cs"/>
              </a:rPr>
              <a:t>Centers (UTC) Program and the Council of</a:t>
            </a:r>
          </a:p>
          <a:p>
            <a:r>
              <a:rPr lang="en-US" sz="2400" b="1" baseline="30000" dirty="0">
                <a:solidFill>
                  <a:srgbClr val="F6CA67"/>
                </a:solidFill>
                <a:latin typeface="+mn-lt"/>
                <a:cs typeface="+mn-cs"/>
              </a:rPr>
              <a:t>University Transportation Centers (CUTC)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ED027-0799-ECC8-8ED0-DDA0C4068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5C7390-43C7-D5A5-E502-528E6D5B1E81}"/>
              </a:ext>
            </a:extLst>
          </p:cNvPr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93969-90F9-EDF7-5E2F-BA8E017A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Lindsay Graff 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60C73-7620-C9A7-0703-30B7DBA5E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Carnegie Mellon University </a:t>
            </a:r>
          </a:p>
          <a:p>
            <a:pPr marL="0" indent="0">
              <a:buNone/>
            </a:pPr>
            <a:r>
              <a:rPr lang="en-US" sz="1400" i="1" dirty="0">
                <a:latin typeface="Trebuchet MS" panose="020B0603020202020204" pitchFamily="34" charset="0"/>
              </a:rPr>
              <a:t>	</a:t>
            </a:r>
            <a:r>
              <a:rPr lang="en-US" sz="1800" i="1" dirty="0">
                <a:latin typeface="Trebuchet MS" panose="020B0603020202020204" pitchFamily="34" charset="0"/>
              </a:rPr>
              <a:t>National Center for Safety (Safety21)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7A0625-444A-55CD-C3CA-3AC1A4184C48}"/>
              </a:ext>
            </a:extLst>
          </p:cNvPr>
          <p:cNvSpPr/>
          <p:nvPr/>
        </p:nvSpPr>
        <p:spPr>
          <a:xfrm>
            <a:off x="457200" y="2697696"/>
            <a:ext cx="55353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Network modeling and infrastructure planning in multimodal transportation networks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Optimizing Mobility Infrastructure, Services, and Subsidies in Multimodal Transportation Networks</a:t>
            </a:r>
          </a:p>
        </p:txBody>
      </p:sp>
      <p:pic>
        <p:nvPicPr>
          <p:cNvPr id="9218" name="Picture 2" descr="Photo of Lindsay Graff">
            <a:extLst>
              <a:ext uri="{FF2B5EF4-FFF2-40B4-BE49-F238E27FC236}">
                <a16:creationId xmlns:a16="http://schemas.microsoft.com/office/drawing/2014/main" id="{C033F631-9E69-6FB1-4196-DD3C2F4CF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3154260"/>
            <a:ext cx="2743200" cy="259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376FE11-DD46-21F4-8DC8-1957939E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19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CF879-8341-D359-828B-B9A85BBEE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B3F5A6-F00F-58CB-B347-B4E8B28315CC}"/>
              </a:ext>
            </a:extLst>
          </p:cNvPr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F4105-7730-6337-BBC1-D8F2A0E12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Sharika Hegde 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8EDA2-8BEE-6A46-04F6-CA40603B4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1143000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Northwestern University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i="1" dirty="0">
                <a:latin typeface="Trebuchet MS" panose="020B0603020202020204" pitchFamily="34" charset="0"/>
              </a:rPr>
              <a:t>	</a:t>
            </a:r>
            <a:r>
              <a:rPr lang="en-US" sz="1800" i="1" dirty="0">
                <a:latin typeface="Trebuchet MS" panose="020B0603020202020204" pitchFamily="34" charset="0"/>
              </a:rPr>
              <a:t>Center for Connected and Automated Transportation (CCAT) led by the University 	of Michigan</a:t>
            </a:r>
            <a:endParaRPr lang="en-US" sz="2400" i="1" dirty="0"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67E742-44BE-77D5-B2D4-C8CF8C10F220}"/>
              </a:ext>
            </a:extLst>
          </p:cNvPr>
          <p:cNvSpPr/>
          <p:nvPr/>
        </p:nvSpPr>
        <p:spPr>
          <a:xfrm>
            <a:off x="457200" y="2697696"/>
            <a:ext cx="55353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Traffic Flow Theory / Multi-modal Urban Planning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A Design Framework for Integrating Multimodal Mobility in Human-Centered Urban Streetscapes</a:t>
            </a:r>
          </a:p>
        </p:txBody>
      </p:sp>
      <p:pic>
        <p:nvPicPr>
          <p:cNvPr id="10242" name="Picture 2" descr="Photo of Sharika Hegde, Northwestern University">
            <a:extLst>
              <a:ext uri="{FF2B5EF4-FFF2-40B4-BE49-F238E27FC236}">
                <a16:creationId xmlns:a16="http://schemas.microsoft.com/office/drawing/2014/main" id="{507D01E8-7720-6945-823A-7B97EA784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3107168"/>
            <a:ext cx="2743200" cy="287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301D681-2F41-04B4-5F09-81437385A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9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6F064-C415-6774-EC40-079998CCE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4D88AC-C12C-EAF9-7313-F8E3749AB5D1}"/>
              </a:ext>
            </a:extLst>
          </p:cNvPr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E6BE61-AE8F-104B-932E-EA46EA1F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Alexandra Holliday 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3239C-75C8-A10B-5353-19B588AC3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1079010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New Orleans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i="1" dirty="0">
                <a:latin typeface="Trebuchet MS" panose="020B0603020202020204" pitchFamily="34" charset="0"/>
              </a:rPr>
              <a:t>	</a:t>
            </a:r>
            <a:r>
              <a:rPr lang="en-US" sz="1800" i="1" dirty="0">
                <a:latin typeface="Trebuchet MS" panose="020B0603020202020204" pitchFamily="34" charset="0"/>
              </a:rPr>
              <a:t>Maritime Transportation Research and Education Center (</a:t>
            </a:r>
            <a:r>
              <a:rPr lang="en-US" sz="1800" i="1" dirty="0" err="1">
                <a:latin typeface="Trebuchet MS" panose="020B0603020202020204" pitchFamily="34" charset="0"/>
              </a:rPr>
              <a:t>MarTREC</a:t>
            </a:r>
            <a:r>
              <a:rPr lang="en-US" sz="1800" i="1" dirty="0">
                <a:latin typeface="Trebuchet MS" panose="020B0603020202020204" pitchFamily="34" charset="0"/>
              </a:rPr>
              <a:t>) led by the 	University of Arkansas</a:t>
            </a:r>
            <a:endParaRPr lang="en-US" sz="2200" i="1" dirty="0"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F5DB8F-B161-CDB7-1A89-38F10907A39F}"/>
              </a:ext>
            </a:extLst>
          </p:cNvPr>
          <p:cNvSpPr/>
          <p:nvPr/>
        </p:nvSpPr>
        <p:spPr>
          <a:xfrm>
            <a:off x="457200" y="2697696"/>
            <a:ext cx="53005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Freight-Based Economic Development Strategy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Economic Impact Analysis of Artificial Draft Restriction on the Lower Mississippi River Port Complex</a:t>
            </a:r>
          </a:p>
        </p:txBody>
      </p:sp>
      <p:pic>
        <p:nvPicPr>
          <p:cNvPr id="11266" name="Picture 2" descr="Photo of Alexandra Holliday, University of New Orleans ">
            <a:extLst>
              <a:ext uri="{FF2B5EF4-FFF2-40B4-BE49-F238E27FC236}">
                <a16:creationId xmlns:a16="http://schemas.microsoft.com/office/drawing/2014/main" id="{B7F025A1-D566-7CB0-AFA6-1704A0022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720" y="2697695"/>
            <a:ext cx="2631380" cy="3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608F8AC-7BD7-4E31-F516-600AFD3D3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59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A4E1F-B215-7746-A79F-9A5A16F8A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DD4957-DF59-D62E-3374-9ED20916E0FC}"/>
              </a:ext>
            </a:extLst>
          </p:cNvPr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7B571-5ED0-77A5-87F8-0ABE542E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Eamon </a:t>
            </a:r>
            <a:r>
              <a:rPr lang="en-US" b="1" baseline="0" dirty="0" err="1"/>
              <a:t>Lauster</a:t>
            </a:r>
            <a:r>
              <a:rPr lang="en-US" b="1" baseline="0" dirty="0"/>
              <a:t> 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C4232-2088-28ED-A38B-A57BBD559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1055772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Illinois Chicago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i="1" dirty="0">
                <a:latin typeface="Trebuchet MS" panose="020B0603020202020204" pitchFamily="34" charset="0"/>
              </a:rPr>
              <a:t>	</a:t>
            </a:r>
            <a:r>
              <a:rPr lang="en-US" sz="1800" i="1" dirty="0">
                <a:latin typeface="Trebuchet MS" panose="020B0603020202020204" pitchFamily="34" charset="0"/>
              </a:rPr>
              <a:t>Center for Freight Transportation for Efficient and Resilient Supply Chain (FERSC) 	led by University of Tennessee, Knoxville</a:t>
            </a:r>
            <a:endParaRPr lang="en-US" sz="2200" i="1" dirty="0"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FAEAB4-3A99-E18A-0C13-B1B189589297}"/>
              </a:ext>
            </a:extLst>
          </p:cNvPr>
          <p:cNvSpPr/>
          <p:nvPr/>
        </p:nvSpPr>
        <p:spPr>
          <a:xfrm>
            <a:off x="457200" y="2697696"/>
            <a:ext cx="55353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Freight planning, vehicle automation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Understanding and Modeling Middle-Mile Logistics Automation</a:t>
            </a:r>
          </a:p>
        </p:txBody>
      </p:sp>
      <p:pic>
        <p:nvPicPr>
          <p:cNvPr id="12290" name="Picture 2" descr="Photo of Eamon Lauster, University of Illinois Chicago">
            <a:extLst>
              <a:ext uri="{FF2B5EF4-FFF2-40B4-BE49-F238E27FC236}">
                <a16:creationId xmlns:a16="http://schemas.microsoft.com/office/drawing/2014/main" id="{15BE2B05-0002-3E25-494F-961E24A74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98" y="2659613"/>
            <a:ext cx="2380402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A25191B-8495-3951-D10F-2C12E8D25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71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4DEB0-E599-7D6D-5630-E2C2AF3CC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292888-08D6-740D-D51C-B5B7C92F0A34}"/>
              </a:ext>
            </a:extLst>
          </p:cNvPr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50402-65E3-88C3-C6C8-3A09AA7F2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Tolu </a:t>
            </a:r>
            <a:r>
              <a:rPr lang="en-US" b="1" baseline="0" dirty="0" err="1"/>
              <a:t>Oke</a:t>
            </a:r>
            <a:r>
              <a:rPr lang="en-US" b="1" baseline="0" dirty="0"/>
              <a:t> 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4D93A-DA13-BD30-0FC7-DEBCAC746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Massachusetts – Amherst </a:t>
            </a:r>
          </a:p>
          <a:p>
            <a:pPr marL="0" indent="0">
              <a:buNone/>
            </a:pPr>
            <a:r>
              <a:rPr lang="en-US" sz="1400" i="1" dirty="0">
                <a:latin typeface="Trebuchet MS" panose="020B0603020202020204" pitchFamily="34" charset="0"/>
              </a:rPr>
              <a:t>	</a:t>
            </a:r>
            <a:r>
              <a:rPr lang="en-US" sz="1800" i="1" dirty="0">
                <a:latin typeface="Trebuchet MS" panose="020B0603020202020204" pitchFamily="34" charset="0"/>
              </a:rPr>
              <a:t>New England University Transportation Center (NEUTC)</a:t>
            </a:r>
            <a:endParaRPr lang="en-US" sz="2200" i="1" dirty="0"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4FFB81-1128-E4E4-E971-3E0D0DB6642C}"/>
              </a:ext>
            </a:extLst>
          </p:cNvPr>
          <p:cNvSpPr/>
          <p:nvPr/>
        </p:nvSpPr>
        <p:spPr>
          <a:xfrm>
            <a:off x="457200" y="2697696"/>
            <a:ext cx="53306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Pedestrian safety, transit safety, safety infrastructure, transportation planning, travel demand modeling, behavioral research, data analytics, decision-making, financial and economic evaluation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Pedestrian Safety Near Transit Bus Stops</a:t>
            </a:r>
          </a:p>
        </p:txBody>
      </p:sp>
      <p:pic>
        <p:nvPicPr>
          <p:cNvPr id="13314" name="Picture 2" descr="Photo of Tolu Oke, University of Massachusetts - Amherst">
            <a:extLst>
              <a:ext uri="{FF2B5EF4-FFF2-40B4-BE49-F238E27FC236}">
                <a16:creationId xmlns:a16="http://schemas.microsoft.com/office/drawing/2014/main" id="{684708E1-BE2E-5B53-A98C-A77A1F0D1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851" y="3126198"/>
            <a:ext cx="2898949" cy="217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C5690C1-5F9B-4916-C3BE-603959F49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58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9FA5C-A06A-80EB-999E-A395918A4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18A415-141F-5A94-04F1-3EF5BF589E19}"/>
              </a:ext>
            </a:extLst>
          </p:cNvPr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67B6F-F350-80FB-2861-D3DCBCAF8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Allison Rewalt 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992D-9BF5-131F-5B52-7FE94DF50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Tennessee, Knoxville </a:t>
            </a:r>
          </a:p>
          <a:p>
            <a:pPr marL="0" indent="0">
              <a:buNone/>
            </a:pPr>
            <a:r>
              <a:rPr lang="en-US" sz="1400" i="1" dirty="0">
                <a:latin typeface="Trebuchet MS" panose="020B0603020202020204" pitchFamily="34" charset="0"/>
              </a:rPr>
              <a:t>	</a:t>
            </a:r>
            <a:r>
              <a:rPr lang="en-US" sz="1800" i="1" dirty="0">
                <a:latin typeface="Trebuchet MS" panose="020B0603020202020204" pitchFamily="34" charset="0"/>
              </a:rPr>
              <a:t>Center for Pedestrian and Bicyclist Safety (CPBS) led by University of New Mexico</a:t>
            </a:r>
            <a:endParaRPr lang="en-US" sz="2200" i="1" dirty="0"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32FCA6-D746-38B0-63EB-8CAA3F99784D}"/>
              </a:ext>
            </a:extLst>
          </p:cNvPr>
          <p:cNvSpPr/>
          <p:nvPr/>
        </p:nvSpPr>
        <p:spPr>
          <a:xfrm>
            <a:off x="457200" y="2697696"/>
            <a:ext cx="53306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Pedestrian and bicycle safety when using public transit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Identifying Research Priorities to Improve Safety for Pedestrians and Bicyclists Accessing Bus Stops</a:t>
            </a:r>
          </a:p>
        </p:txBody>
      </p:sp>
      <p:pic>
        <p:nvPicPr>
          <p:cNvPr id="14338" name="Picture 2" descr="Photo of Allison Rewalt, University of Tennessee, Knoxville">
            <a:extLst>
              <a:ext uri="{FF2B5EF4-FFF2-40B4-BE49-F238E27FC236}">
                <a16:creationId xmlns:a16="http://schemas.microsoft.com/office/drawing/2014/main" id="{35FCA54E-6E4A-80F5-D5A5-31B8EE395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780" y="2665586"/>
            <a:ext cx="2560320" cy="338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BFBC1A6-6B5A-D486-2273-5A9B35A21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52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1315" y="274638"/>
            <a:ext cx="25127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PUBLIC TRANSIT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Matthew Davis 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1080707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Tennessee Knoxville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1600" i="1" dirty="0">
                <a:latin typeface="Trebuchet MS" panose="020B0603020202020204" pitchFamily="34" charset="0"/>
              </a:rPr>
              <a:t>University Transportation Center for Regional and Rural Connected Communities (CR2C2) 	led by North Carolina A&amp;T State University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569878"/>
            <a:ext cx="51598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Public transportation, fare equity, travel behavior trends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A Cluster Analysis of Demand Response Transit Travel: Findings from Rural Tennessee</a:t>
            </a:r>
          </a:p>
        </p:txBody>
      </p:sp>
      <p:pic>
        <p:nvPicPr>
          <p:cNvPr id="15362" name="Picture 2" descr="Photo of Matthew Davis, University of Tennessee Knoxville">
            <a:extLst>
              <a:ext uri="{FF2B5EF4-FFF2-40B4-BE49-F238E27FC236}">
                <a16:creationId xmlns:a16="http://schemas.microsoft.com/office/drawing/2014/main" id="{78E3A0AF-2B8D-57B0-2B04-FC2566575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1" y="3078481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030598-4292-8B10-31D2-52EF481C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21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FEAFF-D97F-7878-BF38-C3B30362A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F84D31-4DF4-23BF-12D5-5DC4F84876E1}"/>
              </a:ext>
            </a:extLst>
          </p:cNvPr>
          <p:cNvSpPr txBox="1"/>
          <p:nvPr/>
        </p:nvSpPr>
        <p:spPr>
          <a:xfrm>
            <a:off x="6161315" y="274638"/>
            <a:ext cx="25127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PUBLIC TRANSIT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BED7F-78E1-E74A-B478-9677992E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 err="1"/>
              <a:t>Heryang</a:t>
            </a:r>
            <a:r>
              <a:rPr lang="en-US" b="1" baseline="0" dirty="0"/>
              <a:t> Lee 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3D0C6-65CC-1F91-1AB8-FAC1962864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San José State University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1600" i="1" dirty="0">
                <a:latin typeface="Trebuchet MS" panose="020B0603020202020204" pitchFamily="34" charset="0"/>
              </a:rPr>
              <a:t>Mineta Consortium for Equitable, Efficient, and Sustainable Transportation (MCEEST)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7AF411-2F70-9B41-0FF5-42EBAB5DA93F}"/>
              </a:ext>
            </a:extLst>
          </p:cNvPr>
          <p:cNvSpPr/>
          <p:nvPr/>
        </p:nvSpPr>
        <p:spPr>
          <a:xfrm>
            <a:off x="457200" y="2569878"/>
            <a:ext cx="51598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Capital construction, project delivery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Analyzing the "BART Effect": Identifying Capital Construction Bid Trends at SF Bay Area Rapid Transit District</a:t>
            </a:r>
          </a:p>
        </p:txBody>
      </p:sp>
      <p:pic>
        <p:nvPicPr>
          <p:cNvPr id="16386" name="Picture 2" descr="Photo of Heryang Lee, San Jose State University">
            <a:extLst>
              <a:ext uri="{FF2B5EF4-FFF2-40B4-BE49-F238E27FC236}">
                <a16:creationId xmlns:a16="http://schemas.microsoft.com/office/drawing/2014/main" id="{3D2B2094-47C1-26C3-413B-E685A4997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2527942"/>
            <a:ext cx="2468880" cy="37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EDF751-E2BF-E82A-CE6A-60AB91D12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87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2C102-3AA6-6694-97F0-45A1FEF15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9B25CB-F8EE-67D4-4262-38A5141358C0}"/>
              </a:ext>
            </a:extLst>
          </p:cNvPr>
          <p:cNvSpPr txBox="1"/>
          <p:nvPr/>
        </p:nvSpPr>
        <p:spPr>
          <a:xfrm>
            <a:off x="6161315" y="274638"/>
            <a:ext cx="25127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PUBLIC TRANSIT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29E3E-DE5F-1FA4-D9AF-121CD696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Evan Michael Taylor 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317BD-860A-F4E3-978F-7E3C1CD5C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1100423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Morgan State University </a:t>
            </a:r>
            <a:endParaRPr lang="en-US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>
                <a:latin typeface="Trebuchet MS" panose="020B0603020202020204" pitchFamily="34" charset="0"/>
              </a:rPr>
              <a:t>	Sustainable Mobility and Accessibility Regional Transportation Equity Research Center 	(SMARTER)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1F0BB3-4166-5935-3E69-3028B56A9950}"/>
              </a:ext>
            </a:extLst>
          </p:cNvPr>
          <p:cNvSpPr/>
          <p:nvPr/>
        </p:nvSpPr>
        <p:spPr>
          <a:xfrm>
            <a:off x="457200" y="2569878"/>
            <a:ext cx="51598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Transit fare policies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Understanding Fare Purchasing Behavior</a:t>
            </a:r>
          </a:p>
        </p:txBody>
      </p:sp>
      <p:pic>
        <p:nvPicPr>
          <p:cNvPr id="17410" name="Picture 2" descr="Photo of Evan Michael Taylor, Morgan State University">
            <a:extLst>
              <a:ext uri="{FF2B5EF4-FFF2-40B4-BE49-F238E27FC236}">
                <a16:creationId xmlns:a16="http://schemas.microsoft.com/office/drawing/2014/main" id="{7107ECD1-7FC4-8230-054A-FAA79C30D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62" y="2779460"/>
            <a:ext cx="3151439" cy="315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13EB15-16EB-8EB8-F378-7D39CD5FF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70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092D7-3799-207E-AAA8-AAD14241C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9FC913-C30A-2BFA-B61B-7C561364A708}"/>
              </a:ext>
            </a:extLst>
          </p:cNvPr>
          <p:cNvSpPr txBox="1"/>
          <p:nvPr/>
        </p:nvSpPr>
        <p:spPr>
          <a:xfrm>
            <a:off x="6161315" y="274638"/>
            <a:ext cx="25127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PUBLIC TRANSIT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D041E-2143-0ECA-3CE9-A41C32E28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Andrew </a:t>
            </a:r>
            <a:r>
              <a:rPr lang="en-US" b="1" baseline="0" dirty="0" err="1"/>
              <a:t>Tritch</a:t>
            </a:r>
            <a:r>
              <a:rPr lang="en-US" b="1" baseline="0" dirty="0"/>
              <a:t> 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B15B4-53FF-367F-781E-8AA341CCF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New Orleans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1800" i="1" dirty="0">
                <a:latin typeface="Trebuchet MS" panose="020B0603020202020204" pitchFamily="34" charset="0"/>
              </a:rPr>
              <a:t>Center for Equitable Transit-Oriented Communities (CETOC) </a:t>
            </a:r>
            <a:endParaRPr lang="en-US" sz="1600" i="1" dirty="0"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C71EB8-3D0F-1474-07BE-FB34A693C8AA}"/>
              </a:ext>
            </a:extLst>
          </p:cNvPr>
          <p:cNvSpPr/>
          <p:nvPr/>
        </p:nvSpPr>
        <p:spPr>
          <a:xfrm>
            <a:off x="457200" y="2569878"/>
            <a:ext cx="51598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Travel behavior, transit-oriented development, active transportation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Enhancing Public Transit with Shared Micromobility: How to Effectively Integrate These Two Modes of Transportation</a:t>
            </a:r>
          </a:p>
        </p:txBody>
      </p:sp>
      <p:pic>
        <p:nvPicPr>
          <p:cNvPr id="18434" name="Picture 2" descr="Photo of Andrew Tritch, University of New Orleans">
            <a:extLst>
              <a:ext uri="{FF2B5EF4-FFF2-40B4-BE49-F238E27FC236}">
                <a16:creationId xmlns:a16="http://schemas.microsoft.com/office/drawing/2014/main" id="{6B0762DA-0A7C-15A4-B161-F24AF1867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7" y="2791098"/>
            <a:ext cx="2939143" cy="29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E088FA-D00A-B014-4832-E6786D82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5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AIR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Leonardo Vazquez-</a:t>
            </a:r>
            <a:r>
              <a:rPr lang="en-US" b="1" baseline="0" dirty="0" err="1"/>
              <a:t>Raygoza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4"/>
            <a:ext cx="9144000" cy="1228241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Texas at El Paso</a:t>
            </a:r>
            <a:endParaRPr lang="en-US" sz="2200" i="1" dirty="0">
              <a:latin typeface="Trebuchet MS" panose="020B0603020202020204" pitchFamily="34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     </a:t>
            </a:r>
            <a:r>
              <a:rPr lang="en-US" sz="1600" i="1" dirty="0">
                <a:latin typeface="Trebuchet MS" panose="020B0603020202020204" pitchFamily="34" charset="0"/>
              </a:rPr>
              <a:t>Center for Advancing Research in Transportation Emissions, Energy, and Health (CARTEEH)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600" i="1" dirty="0">
                <a:solidFill>
                  <a:srgbClr val="34553C"/>
                </a:solidFill>
                <a:latin typeface="Trebuchet MS" panose="020B0603020202020204" pitchFamily="34" charset="0"/>
              </a:rPr>
              <a:t>l</a:t>
            </a:r>
            <a:r>
              <a:rPr lang="en-US" sz="1600" i="1" dirty="0">
                <a:latin typeface="Trebuchet MS" panose="020B0603020202020204" pitchFamily="34" charset="0"/>
              </a:rPr>
              <a:t>      led by Texas A&amp;M University, College Station</a:t>
            </a:r>
            <a:endParaRPr lang="en-US" sz="2200" i="1" dirty="0"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0894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Air Quality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000" dirty="0"/>
              <a:t>Comprehensive Assessment of Nitrogen Dioxide, Tropospheric Ozone, and Fine Particulate Matter Exposure in Vulnerable Communities: Levering a Community Network for Advanced Air Quality Monitoring </a:t>
            </a:r>
          </a:p>
        </p:txBody>
      </p:sp>
      <p:pic>
        <p:nvPicPr>
          <p:cNvPr id="1028" name="Picture 4" descr="Photo of Leonardo Vazquez-Raygoza, University of Texas at El Paso">
            <a:extLst>
              <a:ext uri="{FF2B5EF4-FFF2-40B4-BE49-F238E27FC236}">
                <a16:creationId xmlns:a16="http://schemas.microsoft.com/office/drawing/2014/main" id="{9314B133-9DA3-FF36-5135-3A437BB61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3169921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58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1571" y="274638"/>
            <a:ext cx="26325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RAIL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Jeffery </a:t>
            </a:r>
            <a:r>
              <a:rPr lang="en-US" b="1" baseline="0" dirty="0" err="1"/>
              <a:t>Pams</a:t>
            </a:r>
            <a:r>
              <a:rPr lang="en-US" b="1" baseline="0" dirty="0"/>
              <a:t> 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Texas Rio Grande Valley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1800" i="1" kern="1700" spc="-100" dirty="0">
                <a:latin typeface="Trebuchet MS" panose="020B0603020202020204" pitchFamily="34" charset="0"/>
              </a:rPr>
              <a:t>University Transportation Center for Railway Safety (UTCRS) </a:t>
            </a:r>
            <a:endParaRPr lang="en-US" sz="1600" i="1" kern="1700" spc="-100" dirty="0"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3058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fr-FR" sz="2400" dirty="0"/>
              <a:t>Infrastructure condition monitoring, vibration analysis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Vibration-Based Models for Onboard Diagnostics and Prognostics of Railroad Bearings and Wheels</a:t>
            </a:r>
          </a:p>
        </p:txBody>
      </p:sp>
      <p:pic>
        <p:nvPicPr>
          <p:cNvPr id="19458" name="Picture 2" descr="Photo of Jeffery Pams, University of Texas Rio Grande Valley">
            <a:extLst>
              <a:ext uri="{FF2B5EF4-FFF2-40B4-BE49-F238E27FC236}">
                <a16:creationId xmlns:a16="http://schemas.microsoft.com/office/drawing/2014/main" id="{9DE2DA0F-D375-2C75-DE75-F0E848E39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2961727"/>
            <a:ext cx="2743200" cy="278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67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2DA63-3CA1-ADC2-C4DC-50544047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B69528-4EEB-D4AD-C632-3EBF8D2DC73E}"/>
              </a:ext>
            </a:extLst>
          </p:cNvPr>
          <p:cNvSpPr txBox="1"/>
          <p:nvPr/>
        </p:nvSpPr>
        <p:spPr>
          <a:xfrm>
            <a:off x="6041571" y="274638"/>
            <a:ext cx="26325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168C1-B89C-5581-104B-1AA79F35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Juan Carlos Cruz Rivera 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C0DD7-80BD-7BF0-5F56-0B48E92E9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1143000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Texas at San Antonio 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1800" i="1" kern="1700" spc="-100" dirty="0">
                <a:latin typeface="Trebuchet MS" panose="020B0603020202020204" pitchFamily="34" charset="0"/>
              </a:rPr>
              <a:t>Transportation Infrastructure Precast Innovation Center (TRANS-IPIC) led by University of 	Illinois Urbana-Champaign</a:t>
            </a:r>
            <a:endParaRPr lang="en-US" sz="2200" i="1" kern="1700" spc="-100" dirty="0"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00DFE1-C0FA-79C3-B3B8-157D03C8F5E0}"/>
              </a:ext>
            </a:extLst>
          </p:cNvPr>
          <p:cNvSpPr/>
          <p:nvPr/>
        </p:nvSpPr>
        <p:spPr>
          <a:xfrm>
            <a:off x="457199" y="2697696"/>
            <a:ext cx="5305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Intelligent systems and automation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Gaze-directed UAV-UGV Coordination Framework for Onsite Quality Inspection of Precast Bridge Construction</a:t>
            </a:r>
          </a:p>
        </p:txBody>
      </p:sp>
      <p:pic>
        <p:nvPicPr>
          <p:cNvPr id="20482" name="Picture 2" descr="Juan Carlos Cruz Rivera, University of Texas at San Antonio">
            <a:extLst>
              <a:ext uri="{FF2B5EF4-FFF2-40B4-BE49-F238E27FC236}">
                <a16:creationId xmlns:a16="http://schemas.microsoft.com/office/drawing/2014/main" id="{DA7B2FC9-2DDB-29BD-AA98-DF04BF328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3033993"/>
            <a:ext cx="2743200" cy="268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A04A57-A21B-2C47-4B5D-25A7CCE4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47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50504-BF79-1EAD-C597-152169547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FD80E2-B3E9-A6F1-A415-70460FD6B473}"/>
              </a:ext>
            </a:extLst>
          </p:cNvPr>
          <p:cNvSpPr txBox="1"/>
          <p:nvPr/>
        </p:nvSpPr>
        <p:spPr>
          <a:xfrm>
            <a:off x="6041571" y="274638"/>
            <a:ext cx="26325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F92B6-F4EF-6F0E-3493-945D1E2AE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Sarah Dennis 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F6622-0D4A-9310-6536-13C41C32A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California, Davis 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1800" i="1" kern="1700" spc="-100" dirty="0">
                <a:latin typeface="Trebuchet MS" panose="020B0603020202020204" pitchFamily="34" charset="0"/>
              </a:rPr>
              <a:t>National Center for Sustainable Transportation (NCST) </a:t>
            </a:r>
            <a:endParaRPr lang="en-US" sz="2400" i="1" kern="1700" spc="-100" dirty="0"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7532CA-C00E-A3FD-65D0-6000E178280D}"/>
              </a:ext>
            </a:extLst>
          </p:cNvPr>
          <p:cNvSpPr/>
          <p:nvPr/>
        </p:nvSpPr>
        <p:spPr>
          <a:xfrm>
            <a:off x="457199" y="2697696"/>
            <a:ext cx="53058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Sustainable transportation, freight, environmental justice, air quality, environmental epidemiology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Integrating human exposure into freight transportation modeling for a sustainable and equitable future</a:t>
            </a:r>
          </a:p>
        </p:txBody>
      </p:sp>
      <p:pic>
        <p:nvPicPr>
          <p:cNvPr id="21506" name="Picture 2" descr="Photo of Sarah Dennis, University of California, Davis">
            <a:extLst>
              <a:ext uri="{FF2B5EF4-FFF2-40B4-BE49-F238E27FC236}">
                <a16:creationId xmlns:a16="http://schemas.microsoft.com/office/drawing/2014/main" id="{346AE4CC-AD24-EFEC-6291-F22886DED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59936"/>
            <a:ext cx="274320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078B72-FABB-043A-6DAC-7EBFDC75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96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B16CE-5F8E-E8FE-20A2-B9D08B7D9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45BF13-5104-539D-F987-B75D816AD3A7}"/>
              </a:ext>
            </a:extLst>
          </p:cNvPr>
          <p:cNvSpPr txBox="1"/>
          <p:nvPr/>
        </p:nvSpPr>
        <p:spPr>
          <a:xfrm>
            <a:off x="6041571" y="274638"/>
            <a:ext cx="26325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F94E8-8989-538F-B9BF-869B9342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Travis Fried 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48B72-1D68-34D8-2348-595309982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Washington 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1800" i="1" kern="1700" spc="-100" dirty="0">
                <a:latin typeface="Trebuchet MS" panose="020B0603020202020204" pitchFamily="34" charset="0"/>
              </a:rPr>
              <a:t>Pacific Northwest Transportation Consortium (</a:t>
            </a:r>
            <a:r>
              <a:rPr lang="en-US" sz="1800" i="1" kern="1700" spc="-100" dirty="0" err="1">
                <a:latin typeface="Trebuchet MS" panose="020B0603020202020204" pitchFamily="34" charset="0"/>
              </a:rPr>
              <a:t>PacTrans</a:t>
            </a:r>
            <a:r>
              <a:rPr lang="en-US" sz="1800" i="1" kern="1700" spc="-100" dirty="0">
                <a:latin typeface="Trebuchet MS" panose="020B0603020202020204" pitchFamily="34" charset="0"/>
              </a:rPr>
              <a:t>) </a:t>
            </a:r>
            <a:endParaRPr lang="en-US" sz="2400" i="1" kern="1700" spc="-100" dirty="0"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ADD587-D11F-1D75-0E5A-BE5A480A201F}"/>
              </a:ext>
            </a:extLst>
          </p:cNvPr>
          <p:cNvSpPr/>
          <p:nvPr/>
        </p:nvSpPr>
        <p:spPr>
          <a:xfrm>
            <a:off x="457199" y="2697696"/>
            <a:ext cx="53058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Freight and environmental justice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Delivering Justice: Toward Equity in Urban Freight Planning</a:t>
            </a:r>
          </a:p>
        </p:txBody>
      </p:sp>
      <p:pic>
        <p:nvPicPr>
          <p:cNvPr id="22530" name="Picture 2" descr="Photo of Travis Fried, University of Washington ">
            <a:extLst>
              <a:ext uri="{FF2B5EF4-FFF2-40B4-BE49-F238E27FC236}">
                <a16:creationId xmlns:a16="http://schemas.microsoft.com/office/drawing/2014/main" id="{3C994521-73B2-0183-4539-C646A4252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2525590"/>
            <a:ext cx="2468880" cy="37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AE70D7C-28E3-7D74-100B-65B01B10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14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AD479-7B5C-4FBC-55F9-39A179D7E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5EF3BB-8F48-5634-45E4-FCD0396E4C54}"/>
              </a:ext>
            </a:extLst>
          </p:cNvPr>
          <p:cNvSpPr txBox="1"/>
          <p:nvPr/>
        </p:nvSpPr>
        <p:spPr>
          <a:xfrm>
            <a:off x="6041571" y="274638"/>
            <a:ext cx="26325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B3CC-2726-FE9E-09A4-0441B49E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Reid Holland 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D1D2F-F466-701B-D49B-433DDE1F47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1042391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Rutgers, The State University of New Jersey 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  <a:endParaRPr lang="en-US" sz="1600" i="1" dirty="0">
              <a:latin typeface="Trebuchet MS" panose="020B06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>
                <a:latin typeface="Trebuchet MS" panose="020B0603020202020204" pitchFamily="34" charset="0"/>
              </a:rPr>
              <a:t>	</a:t>
            </a:r>
            <a:r>
              <a:rPr lang="en-US" sz="1600" i="1" kern="1700" spc="-100" dirty="0">
                <a:latin typeface="Trebuchet MS" panose="020B0603020202020204" pitchFamily="34" charset="0"/>
              </a:rPr>
              <a:t>Connected Communities for Smart Mobility Toward Accessible and Resilient Transportation for Equitably 	Reducing Congestion (C2SMARTER) led by New York University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CD3F9E-533B-8658-B3DC-050E3F54E510}"/>
              </a:ext>
            </a:extLst>
          </p:cNvPr>
          <p:cNvSpPr/>
          <p:nvPr/>
        </p:nvSpPr>
        <p:spPr>
          <a:xfrm>
            <a:off x="457199" y="2697696"/>
            <a:ext cx="53058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Advanced concrete materials, Structural Health Monitoring, Structural Reliability, Finite Element Analysis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Development of Prediction Models for Ultra High-Performance Concrete in Shear</a:t>
            </a:r>
          </a:p>
        </p:txBody>
      </p:sp>
      <p:pic>
        <p:nvPicPr>
          <p:cNvPr id="23554" name="Picture 2" descr="Photo of Reid Holland, Rutgers, The State University of New Jersey">
            <a:extLst>
              <a:ext uri="{FF2B5EF4-FFF2-40B4-BE49-F238E27FC236}">
                <a16:creationId xmlns:a16="http://schemas.microsoft.com/office/drawing/2014/main" id="{CE1DCE7D-FBCB-C9C9-988A-B70540F94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92081"/>
            <a:ext cx="2743200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531AE60-558F-0865-876A-5F9F2647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02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C84C5-6419-CA1F-25D6-40DF111F6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DB3387-3292-CC80-AC71-C5382CEC563C}"/>
              </a:ext>
            </a:extLst>
          </p:cNvPr>
          <p:cNvSpPr txBox="1"/>
          <p:nvPr/>
        </p:nvSpPr>
        <p:spPr>
          <a:xfrm>
            <a:off x="6041571" y="274638"/>
            <a:ext cx="26325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5C27C-18F3-4965-1F4D-D4522A0C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John Holt 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F7E8E-65BF-0239-D1F0-151BB3494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1143000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Kansas 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1800" i="1" kern="1700" spc="-100" dirty="0">
                <a:latin typeface="Trebuchet MS" panose="020B0603020202020204" pitchFamily="34" charset="0"/>
              </a:rPr>
              <a:t>Mid-America Transportation Center for Transportation Safety and Equity (MATC) led by 	University of Nebraska-Lincoln</a:t>
            </a:r>
            <a:endParaRPr lang="en-US" sz="2000" i="1" kern="1700" spc="-100" dirty="0"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8D79F1-FDD1-B830-5100-B0E332AC894C}"/>
              </a:ext>
            </a:extLst>
          </p:cNvPr>
          <p:cNvSpPr/>
          <p:nvPr/>
        </p:nvSpPr>
        <p:spPr>
          <a:xfrm>
            <a:off x="457199" y="2697696"/>
            <a:ext cx="53058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Fracture mechanics behavior and material characterization for highway infrastructure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Development of In-situ Fracture Toughness Evaluation for Bridge Safety</a:t>
            </a:r>
          </a:p>
        </p:txBody>
      </p:sp>
      <p:pic>
        <p:nvPicPr>
          <p:cNvPr id="24578" name="Picture 2" descr="Photo of John Holt, University of Kansas ">
            <a:extLst>
              <a:ext uri="{FF2B5EF4-FFF2-40B4-BE49-F238E27FC236}">
                <a16:creationId xmlns:a16="http://schemas.microsoft.com/office/drawing/2014/main" id="{E7363C0B-279C-3D59-6D1E-5703326CB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1566"/>
            <a:ext cx="3149600" cy="27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637EEB1-9969-CB46-CD95-833A8DF3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12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6F112-151C-B7C6-2EEC-5940AB2F7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BF8732-33D3-B4F4-AFE0-7FBD8E292815}"/>
              </a:ext>
            </a:extLst>
          </p:cNvPr>
          <p:cNvSpPr txBox="1"/>
          <p:nvPr/>
        </p:nvSpPr>
        <p:spPr>
          <a:xfrm>
            <a:off x="6041571" y="274638"/>
            <a:ext cx="26325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14E10-5BEE-D1E8-0330-6ED4787D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 err="1"/>
              <a:t>Xiatian</a:t>
            </a:r>
            <a:r>
              <a:rPr lang="en-US" b="1" baseline="0" dirty="0"/>
              <a:t> </a:t>
            </a:r>
            <a:r>
              <a:rPr lang="en-US" b="1" baseline="0" dirty="0" err="1"/>
              <a:t>Iogansen</a:t>
            </a:r>
            <a:r>
              <a:rPr lang="en-US" b="1" baseline="0" dirty="0"/>
              <a:t> 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6E5F6-1055-3AFF-AB7A-3BCFCB8B2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1147820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California, Davis 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1800" i="1" kern="1700" spc="-100" dirty="0">
                <a:latin typeface="Trebuchet MS" panose="020B0603020202020204" pitchFamily="34" charset="0"/>
              </a:rPr>
              <a:t>Pacific Southwest Region University Transportation Center (PSR UTC) led by the University of 	Southern California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716461-0C85-6775-C327-157E2D02957F}"/>
              </a:ext>
            </a:extLst>
          </p:cNvPr>
          <p:cNvSpPr/>
          <p:nvPr/>
        </p:nvSpPr>
        <p:spPr>
          <a:xfrm>
            <a:off x="457199" y="2697696"/>
            <a:ext cx="53058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Travel behavior modeling, Electrification, Travel demand management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Investigating Heterogeneity in Private Vehicle Ownership, Preferences towards Alternative-Fuel Vehicles, and Adoption of Shared Mobility Options</a:t>
            </a:r>
          </a:p>
        </p:txBody>
      </p:sp>
      <p:pic>
        <p:nvPicPr>
          <p:cNvPr id="25602" name="Picture 2" descr="Photo of Xiatian Iogansen, University of California, Davis">
            <a:extLst>
              <a:ext uri="{FF2B5EF4-FFF2-40B4-BE49-F238E27FC236}">
                <a16:creationId xmlns:a16="http://schemas.microsoft.com/office/drawing/2014/main" id="{D1ABBCFF-084E-1A1A-62F8-CF8DF5BD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2752128"/>
            <a:ext cx="2463800" cy="344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429215-CFFC-42F3-72BC-7C831FF41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33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74495-6959-4388-85B5-82F4AC146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5B9293-05E1-1CBD-B570-889ED1F0153F}"/>
              </a:ext>
            </a:extLst>
          </p:cNvPr>
          <p:cNvSpPr txBox="1"/>
          <p:nvPr/>
        </p:nvSpPr>
        <p:spPr>
          <a:xfrm>
            <a:off x="6041571" y="274638"/>
            <a:ext cx="26325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D62FC8-77AA-2708-7868-4CAF6FF4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Marc Jacquet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2FA60-07B6-D572-E620-4B8C6C5B4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1138111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Embry-Riddle Aeronautical University 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1800" i="1" kern="1700" spc="-100" dirty="0">
                <a:latin typeface="Trebuchet MS" panose="020B0603020202020204" pitchFamily="34" charset="0"/>
              </a:rPr>
              <a:t>Transportation Cybersecurity Center for Advanced Research and Education (CYBER-CARE) led 	by the University of Houston</a:t>
            </a:r>
            <a:endParaRPr lang="en-US" sz="2000" i="1" kern="1700" spc="-100" dirty="0"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D0580C-D51C-5990-997D-7C086BCA4AC6}"/>
              </a:ext>
            </a:extLst>
          </p:cNvPr>
          <p:cNvSpPr/>
          <p:nvPr/>
        </p:nvSpPr>
        <p:spPr>
          <a:xfrm>
            <a:off x="457199" y="2697696"/>
            <a:ext cx="53058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Transportation Cybersecurity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A Distributed Framework for Transportation Cybersecurity Simulation</a:t>
            </a:r>
          </a:p>
        </p:txBody>
      </p:sp>
      <p:pic>
        <p:nvPicPr>
          <p:cNvPr id="26626" name="Picture 2" descr="Photo of Marc Jacquet, Embry-Riddle Aeronautical University ">
            <a:extLst>
              <a:ext uri="{FF2B5EF4-FFF2-40B4-BE49-F238E27FC236}">
                <a16:creationId xmlns:a16="http://schemas.microsoft.com/office/drawing/2014/main" id="{AFA97DC0-4308-963E-4BB8-C81BA913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2811416"/>
            <a:ext cx="2413000" cy="333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A495C-78A3-E9FF-6B7F-28D01F85C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2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7AFBA-D655-1457-1620-5AF21689C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972D35-CF79-090C-25A5-1590036F2F04}"/>
              </a:ext>
            </a:extLst>
          </p:cNvPr>
          <p:cNvSpPr txBox="1"/>
          <p:nvPr/>
        </p:nvSpPr>
        <p:spPr>
          <a:xfrm>
            <a:off x="6041571" y="274638"/>
            <a:ext cx="26325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FF9E5E-53DF-B4C0-1603-0FCE45D8E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Ryan Jones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1E5E1-E6D0-97E7-8EE0-248021AD3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North Dakota State University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1800" i="1" kern="1700" spc="-100" dirty="0">
                <a:latin typeface="Trebuchet MS" panose="020B0603020202020204" pitchFamily="34" charset="0"/>
              </a:rPr>
              <a:t>Center for Transformative Infrastructure Preservation and Sustainability (CTIPS) </a:t>
            </a:r>
            <a:endParaRPr lang="en-US" sz="2000" i="1" kern="1700" spc="-100" dirty="0"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E5A10F-7AA6-EC15-E078-D26240552D92}"/>
              </a:ext>
            </a:extLst>
          </p:cNvPr>
          <p:cNvSpPr/>
          <p:nvPr/>
        </p:nvSpPr>
        <p:spPr>
          <a:xfrm>
            <a:off x="457199" y="2697696"/>
            <a:ext cx="53058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Autonomous Trucking in U.S. Freight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Developing Business Cases for Autonomous Trucks in North Dakota and Identifying the Most Likely Application - A Delphi-based Scenario Study</a:t>
            </a:r>
          </a:p>
        </p:txBody>
      </p:sp>
      <p:pic>
        <p:nvPicPr>
          <p:cNvPr id="27650" name="Picture 2" descr="Photo of Ryan Jones, North Dakota State University">
            <a:extLst>
              <a:ext uri="{FF2B5EF4-FFF2-40B4-BE49-F238E27FC236}">
                <a16:creationId xmlns:a16="http://schemas.microsoft.com/office/drawing/2014/main" id="{B16C8F3B-FB91-3319-0DBB-2B30FAC88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586902"/>
            <a:ext cx="2560320" cy="358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84FD9D-0F9C-3C5B-15AF-0EFE9296F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92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09A20-E15F-D9A2-65AF-62D9BD9DC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9C2703-E72C-DC57-3CFC-1FF4AC992E1C}"/>
              </a:ext>
            </a:extLst>
          </p:cNvPr>
          <p:cNvSpPr txBox="1"/>
          <p:nvPr/>
        </p:nvSpPr>
        <p:spPr>
          <a:xfrm>
            <a:off x="6041571" y="274638"/>
            <a:ext cx="26325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60098-C8B2-E2AF-6E4F-8935E5E6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Catherine Lucero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03255-CC85-6D88-7E5E-D03F33B1E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1143000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Oregon State University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1800" i="1" kern="1700" spc="-100" dirty="0">
                <a:latin typeface="Trebuchet MS" panose="020B0603020202020204" pitchFamily="34" charset="0"/>
              </a:rPr>
              <a:t>Center for Durable and Resilient Transportation Infrastructure (</a:t>
            </a:r>
            <a:r>
              <a:rPr lang="en-US" sz="1800" i="1" kern="1700" spc="-100" dirty="0" err="1">
                <a:latin typeface="Trebuchet MS" panose="020B0603020202020204" pitchFamily="34" charset="0"/>
              </a:rPr>
              <a:t>DuRe-Transp</a:t>
            </a:r>
            <a:r>
              <a:rPr lang="en-US" sz="1800" i="1" kern="1700" spc="-100" dirty="0">
                <a:latin typeface="Trebuchet MS" panose="020B0603020202020204" pitchFamily="34" charset="0"/>
              </a:rPr>
              <a:t>) led by 	University of Texas at Arlington</a:t>
            </a:r>
            <a:endParaRPr lang="en-US" sz="2000" i="1" kern="1700" spc="-100" dirty="0"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3B3D5F-DB5A-E827-DE0F-D605E67A3912}"/>
              </a:ext>
            </a:extLst>
          </p:cNvPr>
          <p:cNvSpPr/>
          <p:nvPr/>
        </p:nvSpPr>
        <p:spPr>
          <a:xfrm>
            <a:off x="457199" y="2697696"/>
            <a:ext cx="53058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Materials and Pavement Friction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Evaluation of the Long-Term Durability of Concrete with Natural Pozzolans</a:t>
            </a:r>
          </a:p>
        </p:txBody>
      </p:sp>
      <p:pic>
        <p:nvPicPr>
          <p:cNvPr id="28674" name="Picture 2" descr="Photo of Catherine Lucero, Oregon State University">
            <a:extLst>
              <a:ext uri="{FF2B5EF4-FFF2-40B4-BE49-F238E27FC236}">
                <a16:creationId xmlns:a16="http://schemas.microsoft.com/office/drawing/2014/main" id="{541888F7-D055-501D-174F-1ABE3C0A4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780" y="2847663"/>
            <a:ext cx="2560320" cy="320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08EF5F4-EF19-09DE-F70B-C2C731444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4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55391" y="274638"/>
            <a:ext cx="221870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MARITIME</a:t>
            </a:r>
          </a:p>
          <a:p>
            <a:pPr algn="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Andrew </a:t>
            </a:r>
            <a:r>
              <a:rPr lang="en-US" b="1" baseline="0" dirty="0" err="1"/>
              <a:t>Gombac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Texas State University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100" i="1" dirty="0">
                <a:latin typeface="Trebuchet MS" panose="020B0603020202020204" pitchFamily="34" charset="0"/>
              </a:rPr>
              <a:t>	</a:t>
            </a:r>
            <a:r>
              <a:rPr lang="en-US" sz="1800" i="1" dirty="0">
                <a:latin typeface="Trebuchet MS" panose="020B0603020202020204" pitchFamily="34" charset="0"/>
              </a:rPr>
              <a:t>Coastal Research and Education Actions for Transportation Equity (CREATE) </a:t>
            </a:r>
            <a:endParaRPr lang="en-US" sz="2200" i="1" dirty="0"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200" dirty="0"/>
              <a:t>Geophysics and geotechnical engineering</a:t>
            </a:r>
          </a:p>
          <a:p>
            <a:endParaRPr lang="en-US" sz="22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200" dirty="0"/>
              <a:t>Marine Electrical Resistivity to Identify Sediment Resuspension from Deep Draft Vessels</a:t>
            </a:r>
          </a:p>
        </p:txBody>
      </p:sp>
      <p:pic>
        <p:nvPicPr>
          <p:cNvPr id="2050" name="Picture 2" descr="Photo of Andrew Gombac, Texas State University">
            <a:extLst>
              <a:ext uri="{FF2B5EF4-FFF2-40B4-BE49-F238E27FC236}">
                <a16:creationId xmlns:a16="http://schemas.microsoft.com/office/drawing/2014/main" id="{86409870-06F8-36D1-DE8E-65563BE43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99698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11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99D80-A764-6F96-D3FF-78C0F4943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5214F8-B093-41D1-016E-787B8447D787}"/>
              </a:ext>
            </a:extLst>
          </p:cNvPr>
          <p:cNvSpPr txBox="1"/>
          <p:nvPr/>
        </p:nvSpPr>
        <p:spPr>
          <a:xfrm>
            <a:off x="6041571" y="274638"/>
            <a:ext cx="26325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03F89-63A0-3D58-4ECA-901825885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Eric Vin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CEED1-784D-CC59-F956-1A36A51D8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1143000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California at Santa Cruz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1800" i="1" kern="1700" spc="-100" dirty="0">
                <a:latin typeface="Trebuchet MS" panose="020B0603020202020204" pitchFamily="34" charset="0"/>
              </a:rPr>
              <a:t>National Center for Transportation Cybersecurity and Resiliency (TRACR) led by Clemson 	University</a:t>
            </a:r>
            <a:endParaRPr lang="en-US" sz="2200" i="1" kern="1700" spc="-100" dirty="0"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85F896-F984-F529-CD20-E3E2AEFDFE7A}"/>
              </a:ext>
            </a:extLst>
          </p:cNvPr>
          <p:cNvSpPr/>
          <p:nvPr/>
        </p:nvSpPr>
        <p:spPr>
          <a:xfrm>
            <a:off x="457199" y="2697696"/>
            <a:ext cx="5305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Verification and analysis of cyber-physical systems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Verification and Synthesis of Cyber-Physical Systems using Scenic</a:t>
            </a:r>
          </a:p>
        </p:txBody>
      </p:sp>
      <p:pic>
        <p:nvPicPr>
          <p:cNvPr id="29698" name="Picture 2" descr="Photo of Eric Vin, University of California at Santa Cruz">
            <a:extLst>
              <a:ext uri="{FF2B5EF4-FFF2-40B4-BE49-F238E27FC236}">
                <a16:creationId xmlns:a16="http://schemas.microsoft.com/office/drawing/2014/main" id="{BCCF1C4D-9954-0601-66BF-78C2D603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2873830"/>
            <a:ext cx="2743200" cy="273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7BB3ADF-5A42-CF24-D460-6475E8930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58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B3131-4C5D-A31A-C42A-0FFF79F95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4B5779-ED43-E9CD-2EEC-FF9492205DB5}"/>
              </a:ext>
            </a:extLst>
          </p:cNvPr>
          <p:cNvSpPr txBox="1"/>
          <p:nvPr/>
        </p:nvSpPr>
        <p:spPr>
          <a:xfrm>
            <a:off x="6041571" y="274638"/>
            <a:ext cx="26325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5BF19C-CE22-47F1-09FC-EB896A717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Abigail (Abby) </a:t>
            </a:r>
            <a:r>
              <a:rPr lang="en-US" sz="4400" b="1" baseline="0" dirty="0" err="1">
                <a:latin typeface="Georgia"/>
                <a:cs typeface="Georgia"/>
              </a:rPr>
              <a:t>Winrich</a:t>
            </a:r>
            <a:r>
              <a:rPr lang="en-US" sz="4400" b="1" baseline="0" dirty="0">
                <a:latin typeface="Georgia"/>
                <a:cs typeface="Georgia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0D171-E74A-68AC-AC3D-C8B83620D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Oklahoma State University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1800" i="1" kern="1700" spc="-100" dirty="0">
                <a:latin typeface="Trebuchet MS" panose="020B0603020202020204" pitchFamily="34" charset="0"/>
              </a:rPr>
              <a:t>Southern Plains Transportation Center (SPTC) led by University of Oklahoma</a:t>
            </a:r>
            <a:endParaRPr lang="en-US" sz="2400" i="1" kern="1700" spc="-100" dirty="0"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CA06A3-0FA5-C87C-0C0C-5A1A579AF23F}"/>
              </a:ext>
            </a:extLst>
          </p:cNvPr>
          <p:cNvSpPr/>
          <p:nvPr/>
        </p:nvSpPr>
        <p:spPr>
          <a:xfrm>
            <a:off x="457199" y="2697696"/>
            <a:ext cx="530582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000" dirty="0"/>
              <a:t>Soil and water assessment tool, hydrologic and water quality system, turbidity, model calibration, agricultural best management practices (BMPs), non-point source pollution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000" dirty="0"/>
              <a:t>Modeling Recurrent Turbidity Impairments in Oklahoma and the Impact of Targeted Best Management Practices on Sediment Concentrations</a:t>
            </a:r>
          </a:p>
        </p:txBody>
      </p:sp>
      <p:pic>
        <p:nvPicPr>
          <p:cNvPr id="30722" name="Picture 2" descr="Photo of Abigail (Abby) Winrich, Oklahoma State University">
            <a:extLst>
              <a:ext uri="{FF2B5EF4-FFF2-40B4-BE49-F238E27FC236}">
                <a16:creationId xmlns:a16="http://schemas.microsoft.com/office/drawing/2014/main" id="{7BF689A5-A98B-A902-1B61-6D03D7784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969593"/>
            <a:ext cx="2560320" cy="309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4529D78-C62A-B703-B3E9-5E8D26789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EE3E5-4FCC-884E-9030-A851598A6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80DAD4-6400-11C3-C78B-64DD24EC9927}"/>
              </a:ext>
            </a:extLst>
          </p:cNvPr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96962-C6E3-AADC-6059-9B769455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baseline="0" dirty="0"/>
              <a:t>Mohammad Bilal Al-</a:t>
            </a:r>
            <a:r>
              <a:rPr lang="en-US" sz="3600" b="1" baseline="0" dirty="0" err="1"/>
              <a:t>Khasawneh</a:t>
            </a:r>
            <a:r>
              <a:rPr lang="en-US" sz="3600" b="1" baseline="0" dirty="0"/>
              <a:t> </a:t>
            </a:r>
            <a:endParaRPr lang="en-US" sz="36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A4673-4613-64F1-D460-0CCB7CD41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Maryland</a:t>
            </a:r>
            <a:endParaRPr lang="en-US" sz="2200" i="1" dirty="0">
              <a:latin typeface="Trebuchet MS" panose="020B0603020202020204" pitchFamily="34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1800" i="1" dirty="0">
                <a:latin typeface="Trebuchet MS" panose="020B0603020202020204" pitchFamily="34" charset="0"/>
              </a:rPr>
              <a:t>Center for Multi-Modal Mobility in Urban, Rural and Tribal Areas (CMMM) </a:t>
            </a:r>
            <a:endParaRPr lang="en-US" sz="2100" i="1" dirty="0"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3861BF-82B0-9D06-199D-F5C6B715B781}"/>
              </a:ext>
            </a:extLst>
          </p:cNvPr>
          <p:cNvSpPr/>
          <p:nvPr/>
        </p:nvSpPr>
        <p:spPr>
          <a:xfrm>
            <a:off x="457200" y="2697696"/>
            <a:ext cx="50091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Big data for demand modeling, large-scale data analysis, data linkage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Enhancing Transportation Data Accuracy and Integration: Techniques for Small Area Estimation and Mobile Device Data Linkage</a:t>
            </a:r>
          </a:p>
        </p:txBody>
      </p:sp>
      <p:pic>
        <p:nvPicPr>
          <p:cNvPr id="3074" name="Picture 2" descr="Photo of Mohammad Bilal Al-Khasawneh">
            <a:extLst>
              <a:ext uri="{FF2B5EF4-FFF2-40B4-BE49-F238E27FC236}">
                <a16:creationId xmlns:a16="http://schemas.microsoft.com/office/drawing/2014/main" id="{DFE0936C-BB00-CCA8-701F-7688E2DDB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71743"/>
            <a:ext cx="2743200" cy="246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0753BB2-814A-5E87-0ADD-40EF8676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7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Anais </a:t>
            </a:r>
            <a:r>
              <a:rPr lang="en-US" b="1" baseline="0" dirty="0" err="1"/>
              <a:t>Barja</a:t>
            </a:r>
            <a:r>
              <a:rPr lang="en-US" b="1" baseline="0" dirty="0"/>
              <a:t> 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96426"/>
            <a:ext cx="9144000" cy="1143000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Washington State University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1600" i="1" dirty="0">
                <a:latin typeface="Trebuchet MS" panose="020B0603020202020204" pitchFamily="34" charset="0"/>
              </a:rPr>
              <a:t>Environmentally Responsible Transportation Center for Communities of Concern (ERTC3)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>
                <a:latin typeface="Trebuchet MS" panose="020B0603020202020204" pitchFamily="34" charset="0"/>
              </a:rPr>
              <a:t>       led by the University of Missouri, Kansas City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55353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Environmental Analysis with Causal AI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Understanding Environmental Impact of Transportation Systems Using Causal AI</a:t>
            </a:r>
          </a:p>
        </p:txBody>
      </p:sp>
      <p:pic>
        <p:nvPicPr>
          <p:cNvPr id="4098" name="Picture 2" descr="Photo of Anais Barja, Washington State University">
            <a:extLst>
              <a:ext uri="{FF2B5EF4-FFF2-40B4-BE49-F238E27FC236}">
                <a16:creationId xmlns:a16="http://schemas.microsoft.com/office/drawing/2014/main" id="{436C1AA3-D2C5-A8EA-4862-E98D7DBA9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2697696"/>
            <a:ext cx="2743200" cy="340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C26F77C-9D21-08A0-EE84-CB558C7E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2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8A075-F519-15EF-EE1D-ED04E1776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5EE347-D453-0D06-BC3C-8659CEFF329B}"/>
              </a:ext>
            </a:extLst>
          </p:cNvPr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244B9-E340-98C1-024D-CA73A2666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Timothy Bernard 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4B3AD-C08E-8980-C00E-6B01853D6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73631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Florida International University 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i="1" dirty="0">
                <a:latin typeface="Trebuchet MS" panose="020B0603020202020204" pitchFamily="34" charset="0"/>
              </a:rPr>
              <a:t>	</a:t>
            </a:r>
            <a:r>
              <a:rPr lang="en-US" sz="1600" i="1" dirty="0">
                <a:latin typeface="Trebuchet MS" panose="020B0603020202020204" pitchFamily="34" charset="0"/>
              </a:rPr>
              <a:t>Innovative Bridge Technologies/Accelerated Bridge Construction University Transportation 	Center (IBT/ABC-UTC) led by Florida International University</a:t>
            </a:r>
            <a:endParaRPr lang="en-US" sz="1300" i="1" dirty="0"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AADA8F-C611-2957-4BB5-9889E69AAB8A}"/>
              </a:ext>
            </a:extLst>
          </p:cNvPr>
          <p:cNvSpPr/>
          <p:nvPr/>
        </p:nvSpPr>
        <p:spPr>
          <a:xfrm>
            <a:off x="457200" y="2697696"/>
            <a:ext cx="55353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Freight and Structural Engineering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Evaluating Digital Twin Technology and Internet-of-Things Sensors for Informed Asset Management</a:t>
            </a:r>
          </a:p>
        </p:txBody>
      </p:sp>
      <p:pic>
        <p:nvPicPr>
          <p:cNvPr id="6146" name="Picture 2" descr="Photo of Timothy Bernard, Florida International University">
            <a:extLst>
              <a:ext uri="{FF2B5EF4-FFF2-40B4-BE49-F238E27FC236}">
                <a16:creationId xmlns:a16="http://schemas.microsoft.com/office/drawing/2014/main" id="{2F7E3B68-9053-49FA-A378-825A7C0C8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9"/>
          <a:stretch/>
        </p:blipFill>
        <p:spPr bwMode="auto">
          <a:xfrm>
            <a:off x="6126480" y="2697696"/>
            <a:ext cx="2560320" cy="30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BC4791F-1A60-2D87-1691-1ABBAC7AC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65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68F95-6648-C748-7D82-7988C8B76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9D9DFC-3E95-884D-8FA6-CF69C1E5BC20}"/>
              </a:ext>
            </a:extLst>
          </p:cNvPr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14225-1DE5-5B66-DF9A-919CE8889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Dawson Beatty 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5E119-0D37-DC04-BD56-AE07159D1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92257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Virginia Tech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>
                <a:latin typeface="Trebuchet MS" panose="020B0603020202020204" pitchFamily="34" charset="0"/>
              </a:rPr>
              <a:t>	Center for Assured and Resilient Navigation in Advanced Transportation Systems 	(CARNATIONS) led by Illinois Institute of Technology</a:t>
            </a:r>
            <a:endParaRPr lang="en-US" sz="1500" i="1" dirty="0"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E6CEAE-A472-D1DB-21C6-0AC67A7D8CD6}"/>
              </a:ext>
            </a:extLst>
          </p:cNvPr>
          <p:cNvSpPr/>
          <p:nvPr/>
        </p:nvSpPr>
        <p:spPr>
          <a:xfrm>
            <a:off x="457200" y="2697696"/>
            <a:ext cx="55353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Transportation insecurity, social inclusion, travel behavior, and travel survey methods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Global Navigation Satellite System (GNSS) Spoofing Detection, Mitigation, and Recovery for Multi-Vehicle Systems Using Blind Array Processing</a:t>
            </a:r>
          </a:p>
        </p:txBody>
      </p:sp>
      <p:pic>
        <p:nvPicPr>
          <p:cNvPr id="5122" name="Picture 2" descr="Photo of Dawson Beatty, Virginia Tech">
            <a:extLst>
              <a:ext uri="{FF2B5EF4-FFF2-40B4-BE49-F238E27FC236}">
                <a16:creationId xmlns:a16="http://schemas.microsoft.com/office/drawing/2014/main" id="{FE2A11D4-4ADB-FA8F-9948-95809F240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60" y="2643904"/>
            <a:ext cx="2377440" cy="356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4C9FB0-4C4E-5752-9008-CC3B1370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48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73568-727C-922E-D0A6-2F60C62A4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BC69A9-EE32-6F8B-09AC-20DED215E8A6}"/>
              </a:ext>
            </a:extLst>
          </p:cNvPr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3EBB9-731B-09A1-AE43-2B7E5EAC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Zachary Clements 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D417-0D05-8B38-1625-67B130F9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1080707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Texas at Austin 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i="1" dirty="0">
                <a:latin typeface="Trebuchet MS" panose="020B0603020202020204" pitchFamily="34" charset="0"/>
              </a:rPr>
              <a:t>	</a:t>
            </a:r>
            <a:r>
              <a:rPr lang="en-US" sz="1800" i="1" dirty="0">
                <a:latin typeface="Trebuchet MS" panose="020B0603020202020204" pitchFamily="34" charset="0"/>
              </a:rPr>
              <a:t>Center for Automated Vehicle Research with Multimodal Assured Navigation 	(CARMEN+) led by the Ohio State University</a:t>
            </a:r>
            <a:endParaRPr lang="en-US" sz="1400" i="1" dirty="0"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A5EBA1-3E4F-6C66-5109-4275C04C894F}"/>
              </a:ext>
            </a:extLst>
          </p:cNvPr>
          <p:cNvSpPr/>
          <p:nvPr/>
        </p:nvSpPr>
        <p:spPr>
          <a:xfrm>
            <a:off x="457200" y="2697696"/>
            <a:ext cx="55353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Resilient and Secure Navigation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GNSS Interference Geolocation from Low Earth Orbit</a:t>
            </a:r>
          </a:p>
        </p:txBody>
      </p:sp>
      <p:pic>
        <p:nvPicPr>
          <p:cNvPr id="7172" name="Picture 4" descr="Photo of Zachary Clements, University of Texas at Austin">
            <a:extLst>
              <a:ext uri="{FF2B5EF4-FFF2-40B4-BE49-F238E27FC236}">
                <a16:creationId xmlns:a16="http://schemas.microsoft.com/office/drawing/2014/main" id="{6F684D8D-DC72-D00D-8A92-8C9EA6B7A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3078481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97AC4C8-E1B1-1F28-49F4-4E417141A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57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300B8-8FE9-6F22-2992-85367FE8D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53B94E-E2B0-7C25-F514-F1B308876264}"/>
              </a:ext>
            </a:extLst>
          </p:cNvPr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1F8001-6E64-64A8-CA03-1E97D8C8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Amy Fong 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4108A-DAA7-892D-1470-57DC81FFF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Michigan</a:t>
            </a:r>
            <a:endParaRPr lang="en-US" sz="2200" i="1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1400" i="1" dirty="0">
                <a:latin typeface="Trebuchet MS" panose="020B0603020202020204" pitchFamily="34" charset="0"/>
              </a:rPr>
              <a:t>	</a:t>
            </a:r>
            <a:r>
              <a:rPr lang="en-US" sz="1800" i="1" dirty="0">
                <a:latin typeface="Trebuchet MS" panose="020B0603020202020204" pitchFamily="34" charset="0"/>
              </a:rPr>
              <a:t>Center for Understanding Future Travel Behavior and Demand (TBD)</a:t>
            </a:r>
            <a:endParaRPr lang="en-US" sz="2100" i="1" dirty="0"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7817EF-9557-77E7-4BD0-84F0BA6B521D}"/>
              </a:ext>
            </a:extLst>
          </p:cNvPr>
          <p:cNvSpPr/>
          <p:nvPr/>
        </p:nvSpPr>
        <p:spPr>
          <a:xfrm>
            <a:off x="457200" y="2697696"/>
            <a:ext cx="55353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Transportation insecurity, social inclusion, travel behavior, and travel survey methods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Integrating Transportation Insecurity with Travel Behavior Analysis</a:t>
            </a:r>
          </a:p>
        </p:txBody>
      </p:sp>
      <p:pic>
        <p:nvPicPr>
          <p:cNvPr id="8194" name="Picture 2" descr="Photo of Amy Fong, University of Michigan ">
            <a:extLst>
              <a:ext uri="{FF2B5EF4-FFF2-40B4-BE49-F238E27FC236}">
                <a16:creationId xmlns:a16="http://schemas.microsoft.com/office/drawing/2014/main" id="{709BA85B-820F-D52B-9EB9-026BF40B0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56930"/>
            <a:ext cx="2743200" cy="25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E0E763A-7FD8-7137-D2D9-339C88771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34th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90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1b2695-1a14-49df-bfba-d5b78c679949">
      <Terms xmlns="http://schemas.microsoft.com/office/infopath/2007/PartnerControls"/>
    </lcf76f155ced4ddcb4097134ff3c332f>
    <TaxCatchAll xmlns="c063b311-7538-4db3-af6e-4bd640bec0e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7DA8DC2117064090494360E6B5888D" ma:contentTypeVersion="14" ma:contentTypeDescription="Create a new document." ma:contentTypeScope="" ma:versionID="13ef46a5833980a50dd585387f0df987">
  <xsd:schema xmlns:xsd="http://www.w3.org/2001/XMLSchema" xmlns:xs="http://www.w3.org/2001/XMLSchema" xmlns:p="http://schemas.microsoft.com/office/2006/metadata/properties" xmlns:ns2="0e1b2695-1a14-49df-bfba-d5b78c679949" xmlns:ns3="c063b311-7538-4db3-af6e-4bd640bec0e2" targetNamespace="http://schemas.microsoft.com/office/2006/metadata/properties" ma:root="true" ma:fieldsID="6e32bec9b02b94c9f318377abddad143" ns2:_="" ns3:_="">
    <xsd:import namespace="0e1b2695-1a14-49df-bfba-d5b78c679949"/>
    <xsd:import namespace="c063b311-7538-4db3-af6e-4bd640bec0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b2695-1a14-49df-bfba-d5b78c6799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2aa446fb-c4e7-47d1-9e02-aae3431be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3b311-7538-4db3-af6e-4bd640bec0e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27f524-dc8d-4f26-9b00-1f57109e26b3}" ma:internalName="TaxCatchAll" ma:showField="CatchAllData" ma:web="c063b311-7538-4db3-af6e-4bd640bec0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8273D9-BAE4-47F6-9222-DD9E2C5F04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A23476-61F9-426A-902A-2BE3DA1D9D10}">
  <ds:schemaRefs>
    <ds:schemaRef ds:uri="c063b311-7538-4db3-af6e-4bd640bec0e2"/>
    <ds:schemaRef ds:uri="http://purl.org/dc/terms/"/>
    <ds:schemaRef ds:uri="0e1b2695-1a14-49df-bfba-d5b78c679949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4533DDB-1DC2-4414-ABE3-F374BE0ED9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1b2695-1a14-49df-bfba-d5b78c679949"/>
    <ds:schemaRef ds:uri="c063b311-7538-4db3-af6e-4bd640bec0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7355</TotalTime>
  <Words>1893</Words>
  <Application>Microsoft Office PowerPoint</Application>
  <PresentationFormat>On-screen Show (4:3)</PresentationFormat>
  <Paragraphs>323</Paragraphs>
  <Slides>31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Georgia</vt:lpstr>
      <vt:lpstr>Trebuchet MS</vt:lpstr>
      <vt:lpstr>Univers 57 Condensed</vt:lpstr>
      <vt:lpstr>Office Theme</vt:lpstr>
      <vt:lpstr>University Transportation Centers</vt:lpstr>
      <vt:lpstr>Leonardo Vazquez-Raygoza</vt:lpstr>
      <vt:lpstr>Andrew Gombac</vt:lpstr>
      <vt:lpstr>Mohammad Bilal Al-Khasawneh </vt:lpstr>
      <vt:lpstr>Anais Barja </vt:lpstr>
      <vt:lpstr>Timothy Bernard </vt:lpstr>
      <vt:lpstr>Dawson Beatty </vt:lpstr>
      <vt:lpstr>Zachary Clements </vt:lpstr>
      <vt:lpstr>Amy Fong </vt:lpstr>
      <vt:lpstr>Lindsay Graff </vt:lpstr>
      <vt:lpstr>Sharika Hegde </vt:lpstr>
      <vt:lpstr>Alexandra Holliday </vt:lpstr>
      <vt:lpstr>Eamon Lauster </vt:lpstr>
      <vt:lpstr>Tolu Oke </vt:lpstr>
      <vt:lpstr>Allison Rewalt </vt:lpstr>
      <vt:lpstr>Matthew Davis </vt:lpstr>
      <vt:lpstr>Heryang Lee </vt:lpstr>
      <vt:lpstr>Evan Michael Taylor </vt:lpstr>
      <vt:lpstr>Andrew Tritch </vt:lpstr>
      <vt:lpstr>Jeffery Pams </vt:lpstr>
      <vt:lpstr>Juan Carlos Cruz Rivera </vt:lpstr>
      <vt:lpstr>Sarah Dennis </vt:lpstr>
      <vt:lpstr>Travis Fried </vt:lpstr>
      <vt:lpstr>Reid Holland </vt:lpstr>
      <vt:lpstr>John Holt </vt:lpstr>
      <vt:lpstr>Xiatian Iogansen </vt:lpstr>
      <vt:lpstr>Marc Jacquet </vt:lpstr>
      <vt:lpstr>Ryan Jones </vt:lpstr>
      <vt:lpstr>Catherine Lucero </vt:lpstr>
      <vt:lpstr>Eric Vin </vt:lpstr>
      <vt:lpstr>Abigail (Abby) Winrich </vt:lpstr>
    </vt:vector>
  </TitlesOfParts>
  <Company>Volpe National Transportation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"Bressette, Benjamin (Volpe)" &lt;Benjamin.Bressette@dot.gov&gt;</dc:creator>
  <cp:lastModifiedBy>Haig, Leslie CTR (OST)</cp:lastModifiedBy>
  <cp:revision>257</cp:revision>
  <dcterms:created xsi:type="dcterms:W3CDTF">2016-12-29T18:52:05Z</dcterms:created>
  <dcterms:modified xsi:type="dcterms:W3CDTF">2025-01-10T22:14:26Z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0x010100B87DA8DC2117064090494360E6B5888D</vt:lpwstr>
  </property>
  <property fmtid="{D5CDD505-2E9C-101B-9397-08002B2CF9AE}" pid="3" name="MediaServiceImageTags">
    <vt:lpwstr/>
  </property>
</Properties>
</file>