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9" r:id="rId1"/>
    <p:sldMasterId id="2147483912" r:id="rId2"/>
    <p:sldMasterId id="2147483924" r:id="rId3"/>
    <p:sldMasterId id="2147483930" r:id="rId4"/>
  </p:sldMasterIdLst>
  <p:notesMasterIdLst>
    <p:notesMasterId r:id="rId13"/>
  </p:notesMasterIdLst>
  <p:handoutMasterIdLst>
    <p:handoutMasterId r:id="rId14"/>
  </p:handoutMasterIdLst>
  <p:sldIdLst>
    <p:sldId id="1834" r:id="rId5"/>
    <p:sldId id="1838" r:id="rId6"/>
    <p:sldId id="1812" r:id="rId7"/>
    <p:sldId id="1829" r:id="rId8"/>
    <p:sldId id="1813" r:id="rId9"/>
    <p:sldId id="1837" r:id="rId10"/>
    <p:sldId id="1888" r:id="rId11"/>
    <p:sldId id="183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9F"/>
    <a:srgbClr val="094D88"/>
    <a:srgbClr val="FFFF66"/>
    <a:srgbClr val="000066"/>
    <a:srgbClr val="008000"/>
    <a:srgbClr val="00FF00"/>
    <a:srgbClr val="E0F60A"/>
    <a:srgbClr val="FF0000"/>
    <a:srgbClr val="CCCCFF"/>
    <a:srgbClr val="83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2553" autoAdjust="0"/>
  </p:normalViewPr>
  <p:slideViewPr>
    <p:cSldViewPr snapToGrid="0">
      <p:cViewPr varScale="1">
        <p:scale>
          <a:sx n="83" d="100"/>
          <a:sy n="83" d="100"/>
        </p:scale>
        <p:origin x="1806" y="84"/>
      </p:cViewPr>
      <p:guideLst>
        <p:guide orient="horz" pos="21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478" y="300"/>
      </p:cViewPr>
      <p:guideLst>
        <p:guide orient="horz" pos="2909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t" anchorCtr="0" compatLnSpc="1">
            <a:prstTxWarp prst="textNoShape">
              <a:avLst/>
            </a:prstTxWarp>
          </a:bodyPr>
          <a:lstStyle>
            <a:lvl1pPr algn="l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t" anchorCtr="0" compatLnSpc="1">
            <a:prstTxWarp prst="textNoShape">
              <a:avLst/>
            </a:prstTxWarp>
          </a:bodyPr>
          <a:lstStyle>
            <a:lvl1pPr algn="r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b" anchorCtr="0" compatLnSpc="1">
            <a:prstTxWarp prst="textNoShape">
              <a:avLst/>
            </a:prstTxWarp>
          </a:bodyPr>
          <a:lstStyle>
            <a:lvl1pPr algn="l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5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b" anchorCtr="0" compatLnSpc="1">
            <a:prstTxWarp prst="textNoShape">
              <a:avLst/>
            </a:prstTxWarp>
          </a:bodyPr>
          <a:lstStyle>
            <a:lvl1pPr algn="r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DC4E5E0-79B2-4739-9890-E38071645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50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t" anchorCtr="0" compatLnSpc="1">
            <a:prstTxWarp prst="textNoShape">
              <a:avLst/>
            </a:prstTxWarp>
          </a:bodyPr>
          <a:lstStyle>
            <a:lvl1pPr algn="l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t" anchorCtr="0" compatLnSpc="1">
            <a:prstTxWarp prst="textNoShape">
              <a:avLst/>
            </a:prstTxWarp>
          </a:bodyPr>
          <a:lstStyle>
            <a:lvl1pPr algn="r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6425"/>
            <a:ext cx="5148262" cy="417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b" anchorCtr="0" compatLnSpc="1">
            <a:prstTxWarp prst="textNoShape">
              <a:avLst/>
            </a:prstTxWarp>
          </a:bodyPr>
          <a:lstStyle>
            <a:lvl1pPr algn="l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5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04" tIns="46401" rIns="92804" bIns="46401" numCol="1" anchor="b" anchorCtr="0" compatLnSpc="1">
            <a:prstTxWarp prst="textNoShape">
              <a:avLst/>
            </a:prstTxWarp>
          </a:bodyPr>
          <a:lstStyle>
            <a:lvl1pPr algn="r" defTabSz="92848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B2EB21-0E8E-4EF0-8A3D-F0D85A267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7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2EB21-0E8E-4EF0-8A3D-F0D85A267D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1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2EB21-0E8E-4EF0-8A3D-F0D85A267D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SVO: Projected on TV behind SVO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4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2EB21-0E8E-4EF0-8A3D-F0D85A267D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84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E489D60-1637-7CEC-C476-43552E2AD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D64459-8F5D-447E-9773-E0D3B4FC27E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DB1FB3D-5E82-74AE-277E-852C901C5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4DA5272-85A4-4474-9E91-A425A8568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8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" Type="http://schemas.openxmlformats.org/officeDocument/2006/relationships/image" Target="../media/image8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07"/>
          <a:stretch/>
        </p:blipFill>
        <p:spPr>
          <a:xfrm flipH="1">
            <a:off x="0" y="1928705"/>
            <a:ext cx="9144001" cy="4381427"/>
          </a:xfrm>
          <a:prstGeom prst="rect">
            <a:avLst/>
          </a:prstGeom>
          <a:noFill/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1"/>
            <a:ext cx="690245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125" b="1" i="1" dirty="0">
                <a:solidFill>
                  <a:srgbClr val="000000"/>
                </a:solidFill>
                <a:latin typeface="Century Schoolbook" pitchFamily="18" charset="0"/>
              </a:rPr>
              <a:t>Agility</a:t>
            </a:r>
            <a:r>
              <a:rPr lang="en-US" sz="1125" b="1" i="1" baseline="0" dirty="0">
                <a:solidFill>
                  <a:srgbClr val="000000"/>
                </a:solidFill>
                <a:latin typeface="Century Schoolbook" pitchFamily="18" charset="0"/>
              </a:rPr>
              <a:t> – Innovation – Boldness</a:t>
            </a:r>
            <a:endParaRPr lang="en-US" sz="1125" b="1" i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21055" y="500070"/>
            <a:ext cx="4051110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25" b="1" i="1" dirty="0">
                <a:solidFill>
                  <a:srgbClr val="000000"/>
                </a:solidFill>
              </a:rPr>
              <a:t>2d Space Operations Squadron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77837" y="293604"/>
            <a:ext cx="8486775" cy="1600200"/>
          </a:xfrm>
        </p:spPr>
        <p:txBody>
          <a:bodyPr/>
          <a:lstStyle>
            <a:lvl1pPr>
              <a:defRPr sz="2475" i="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22D8-8603-4E53-A400-E4A54AAC8D1A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5962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900" i="1" dirty="0">
                <a:solidFill>
                  <a:srgbClr val="000000"/>
                </a:solidFill>
              </a:rPr>
              <a:t>On Time, On Target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656" y="291812"/>
            <a:ext cx="615023" cy="857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6247" y="262284"/>
            <a:ext cx="560219" cy="886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9" y="2278486"/>
            <a:ext cx="2225734" cy="2360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0" y="3123043"/>
            <a:ext cx="2683411" cy="3461123"/>
          </a:xfrm>
          <a:prstGeom prst="rect">
            <a:avLst/>
          </a:prstGeom>
        </p:spPr>
      </p:pic>
      <p:pic>
        <p:nvPicPr>
          <p:cNvPr id="2" name="Picture 1" descr="A picture containing text, queen, flag&#10;&#10;Description automatically generated">
            <a:extLst>
              <a:ext uri="{FF2B5EF4-FFF2-40B4-BE49-F238E27FC236}">
                <a16:creationId xmlns:a16="http://schemas.microsoft.com/office/drawing/2014/main" id="{BCED2077-AFF5-3EAC-9AED-539F42F942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52" y="323059"/>
            <a:ext cx="606053" cy="8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457" y="-6572"/>
            <a:ext cx="5497999" cy="9041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A1B4-D49A-4C50-9437-5659DB39707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270000" y="1018000"/>
            <a:ext cx="690245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12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Agility</a:t>
            </a:r>
            <a:r>
              <a:rPr lang="en-US" sz="1125" b="1" i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– Innovation – Boldness</a:t>
            </a:r>
            <a:endParaRPr lang="en-US" sz="1125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07"/>
          <a:stretch/>
        </p:blipFill>
        <p:spPr>
          <a:xfrm>
            <a:off x="-1" y="2085440"/>
            <a:ext cx="9144001" cy="425663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94904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3B32-4B2F-4BA2-836F-F6A8A5C3DAB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6" y="1504950"/>
            <a:ext cx="4122739" cy="474345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70" y="1504950"/>
            <a:ext cx="4122737" cy="474345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0DEE-E41F-4F9B-A49C-3200D56AEB01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E9E3-7211-448C-A761-317CBAF23954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EA0C-6530-49D6-83DF-38BE081239B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6197-4906-4025-A348-403EB75556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AFE0-E48F-4354-9B44-D0324716845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9409-1885-48A8-815F-C0F2EC704B06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ADEC-569E-470D-A6A9-D177F60B341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9" y="76200"/>
            <a:ext cx="2132012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30" y="76200"/>
            <a:ext cx="624681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B9D0-F5E0-4A83-B174-F7FA963704BB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7747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  <p:pic>
        <p:nvPicPr>
          <p:cNvPr id="7" name="Picture 6" descr="A picture containing text, queen, flag&#10;&#10;Description automatically generated">
            <a:extLst>
              <a:ext uri="{FF2B5EF4-FFF2-40B4-BE49-F238E27FC236}">
                <a16:creationId xmlns:a16="http://schemas.microsoft.com/office/drawing/2014/main" id="{BCED2077-AFF5-3EAC-9AED-539F42F94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31" y="57003"/>
            <a:ext cx="617533" cy="8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7747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  <p:pic>
        <p:nvPicPr>
          <p:cNvPr id="7" name="Picture 6" descr="A picture containing text, queen, flag&#10;&#10;Description automatically generated">
            <a:extLst>
              <a:ext uri="{FF2B5EF4-FFF2-40B4-BE49-F238E27FC236}">
                <a16:creationId xmlns:a16="http://schemas.microsoft.com/office/drawing/2014/main" id="{BCED2077-AFF5-3EAC-9AED-539F42F94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43225"/>
            <a:ext cx="630573" cy="8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" y="966952"/>
            <a:ext cx="8509254" cy="165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138" y="897585"/>
            <a:ext cx="8493252" cy="14940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81000" y="974598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647" y="62484"/>
            <a:ext cx="557784" cy="82219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374" y="34290"/>
            <a:ext cx="688847" cy="86639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613" y="6410706"/>
            <a:ext cx="8509254" cy="16537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1" y="6341351"/>
            <a:ext cx="8493252" cy="14940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86333" y="6418326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97579" y="957833"/>
            <a:ext cx="727710" cy="32232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32503" y="957833"/>
            <a:ext cx="264401" cy="32232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5280" y="957833"/>
            <a:ext cx="1046988" cy="32232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99482" y="957833"/>
            <a:ext cx="264401" cy="32232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2257" y="957833"/>
            <a:ext cx="845058" cy="32232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91027" y="336816"/>
            <a:ext cx="6147816" cy="89305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148077"/>
            <a:ext cx="9143999" cy="430377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48783" y="1395222"/>
            <a:ext cx="3987546" cy="503834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0623" y="1395222"/>
            <a:ext cx="3987546" cy="503834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43683" y="1304544"/>
            <a:ext cx="742188" cy="90982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54724" y="1470660"/>
            <a:ext cx="574548" cy="57759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2859011"/>
            <a:ext cx="226314" cy="29338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1895" y="2846832"/>
            <a:ext cx="816863" cy="31394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20545" y="2846832"/>
            <a:ext cx="234708" cy="31394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67028" y="2846832"/>
            <a:ext cx="2772156" cy="31394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3026651"/>
            <a:ext cx="226314" cy="29338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1895" y="3014472"/>
            <a:ext cx="1726692" cy="313943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3194291"/>
            <a:ext cx="226314" cy="29338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91895" y="3182111"/>
            <a:ext cx="2469642" cy="31394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3361931"/>
            <a:ext cx="226314" cy="293382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91895" y="3349751"/>
            <a:ext cx="1485138" cy="31394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3529571"/>
            <a:ext cx="226314" cy="29338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1895" y="3517392"/>
            <a:ext cx="842010" cy="313943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45692" y="3517392"/>
            <a:ext cx="677418" cy="313943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3697211"/>
            <a:ext cx="226314" cy="29338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1895" y="3685032"/>
            <a:ext cx="3183636" cy="31394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3864851"/>
            <a:ext cx="226314" cy="29338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1895" y="3852672"/>
            <a:ext cx="1988820" cy="313944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92502" y="3852672"/>
            <a:ext cx="234708" cy="313944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38983" y="3852672"/>
            <a:ext cx="1728977" cy="31394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91895" y="4020311"/>
            <a:ext cx="886968" cy="313944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4200131"/>
            <a:ext cx="226314" cy="29338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1895" y="4187951"/>
            <a:ext cx="491490" cy="31394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95172" y="4187951"/>
            <a:ext cx="2923031" cy="313944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4367771"/>
            <a:ext cx="226314" cy="29338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91895" y="4355592"/>
            <a:ext cx="909066" cy="31394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12748" y="4355592"/>
            <a:ext cx="817626" cy="313944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4535411"/>
            <a:ext cx="226314" cy="29338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91895" y="4523232"/>
            <a:ext cx="521982" cy="31394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25651" y="4523232"/>
            <a:ext cx="1026413" cy="31394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63852" y="4523232"/>
            <a:ext cx="234708" cy="313944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910333" y="4523232"/>
            <a:ext cx="1056132" cy="313944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78252" y="4523232"/>
            <a:ext cx="989076" cy="313944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4703051"/>
            <a:ext cx="226314" cy="29338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91895" y="4690872"/>
            <a:ext cx="1499616" cy="313944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4870691"/>
            <a:ext cx="226314" cy="293382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91895" y="4858511"/>
            <a:ext cx="2811780" cy="313944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5038331"/>
            <a:ext cx="226314" cy="293382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91895" y="5026152"/>
            <a:ext cx="1754886" cy="313944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258568" y="5026152"/>
            <a:ext cx="739901" cy="313944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5205971"/>
            <a:ext cx="226314" cy="293382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91895" y="5193791"/>
            <a:ext cx="521982" cy="313944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025651" y="5193791"/>
            <a:ext cx="770382" cy="31394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07820" y="5193791"/>
            <a:ext cx="887730" cy="313944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41" y="5373623"/>
            <a:ext cx="226314" cy="293382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1895" y="5361432"/>
            <a:ext cx="739140" cy="313944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242822" y="5361432"/>
            <a:ext cx="840486" cy="313944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722876" y="6585970"/>
            <a:ext cx="4037076" cy="272025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4715" y="6585970"/>
            <a:ext cx="4037076" cy="2720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7747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  <p:pic>
        <p:nvPicPr>
          <p:cNvPr id="8" name="Picture 7" descr="A picture containing text, queen, flag&#10;&#10;Description automatically generated">
            <a:extLst>
              <a:ext uri="{FF2B5EF4-FFF2-40B4-BE49-F238E27FC236}">
                <a16:creationId xmlns:a16="http://schemas.microsoft.com/office/drawing/2014/main" id="{BCED2077-AFF5-3EAC-9AED-539F42F942F0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75" y="84102"/>
            <a:ext cx="616757" cy="8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7747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3727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7747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  <p:pic>
        <p:nvPicPr>
          <p:cNvPr id="5" name="Picture 4" descr="A picture containing text, queen, flag&#10;&#10;Description automatically generated">
            <a:extLst>
              <a:ext uri="{FF2B5EF4-FFF2-40B4-BE49-F238E27FC236}">
                <a16:creationId xmlns:a16="http://schemas.microsoft.com/office/drawing/2014/main" id="{BCED2077-AFF5-3EAC-9AED-539F42F94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60" y="71250"/>
            <a:ext cx="600848" cy="7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9">
            <a:extLst>
              <a:ext uri="{FF2B5EF4-FFF2-40B4-BE49-F238E27FC236}">
                <a16:creationId xmlns:a16="http://schemas.microsoft.com/office/drawing/2014/main" id="{32D7F226-06D1-4FF2-C3ED-7D9902CA0F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114550"/>
            <a:ext cx="1239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981200" y="1752600"/>
            <a:ext cx="7010400" cy="184785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85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733800"/>
            <a:ext cx="8839200" cy="762000"/>
          </a:xfrm>
        </p:spPr>
        <p:txBody>
          <a:bodyPr/>
          <a:lstStyle>
            <a:lvl1pPr marL="0" indent="0" algn="ctr">
              <a:buFont typeface="Georgia" panose="02040502050405020303" pitchFamily="18" charset="0"/>
              <a:buNone/>
              <a:defRPr sz="2400" i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7126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01DD94-4620-140E-B43D-DE93E10822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E442-0583-4FE4-85CC-6D3CEC058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1243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C99C6D-2F8D-6970-4CCF-F6C241F27C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A884-AEE8-4850-AFF2-16D8DC919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84488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DAB51D-B60A-F73B-0B33-8A7991AF71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E33B-2859-4992-8DD1-E28473CF3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9610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3D377-8759-1B29-002B-427CFD9523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BC3A0-4894-4F95-8B78-3A33DBA56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1000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0E381CE-A9B4-EFCF-1CAF-2796ECB5D0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D4A6-BE1F-429B-A152-2900BEB5C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83778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CFC6916-CEFE-1E3D-6169-DBB0ADD21A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3341-321E-4948-8F61-201C3A1F3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442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56EE0C-B420-076F-80E5-09366EBE64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CF34-8E0A-4C91-A3D3-FBF2E351E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310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AE266A-FCED-4620-851D-165791E778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4643-0815-4266-AAB6-D403AEDAA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154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F4703F-9FAB-FDCE-FAC3-35E3CD73EB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1CAC-05D0-489A-B37D-4FC85910F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1513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614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6149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B52221-6E2E-2856-545E-A48107848D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CF4F-194C-4EE4-A111-0A5CBBD9B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6442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07"/>
          <a:stretch/>
        </p:blipFill>
        <p:spPr>
          <a:xfrm flipH="1">
            <a:off x="1" y="1928707"/>
            <a:ext cx="9144001" cy="4381427"/>
          </a:xfrm>
          <a:prstGeom prst="rect">
            <a:avLst/>
          </a:prstGeom>
          <a:noFill/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2"/>
            <a:ext cx="6902450" cy="2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844" b="1" i="1" dirty="0">
                <a:solidFill>
                  <a:srgbClr val="000000"/>
                </a:solidFill>
                <a:latin typeface="Century Schoolbook" pitchFamily="18" charset="0"/>
              </a:rPr>
              <a:t>Agility</a:t>
            </a:r>
            <a:r>
              <a:rPr lang="en-US" sz="844" b="1" i="1" baseline="0" dirty="0">
                <a:solidFill>
                  <a:srgbClr val="000000"/>
                </a:solidFill>
                <a:latin typeface="Century Schoolbook" pitchFamily="18" charset="0"/>
              </a:rPr>
              <a:t> – Innovation – Boldness</a:t>
            </a:r>
            <a:endParaRPr lang="en-US" sz="844" b="1" i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02758" y="500072"/>
            <a:ext cx="3087705" cy="3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519" b="1" i="1" dirty="0">
                <a:solidFill>
                  <a:srgbClr val="000000"/>
                </a:solidFill>
              </a:rPr>
              <a:t>2d Space Operations Squadron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77838" y="547611"/>
            <a:ext cx="8486775" cy="1600200"/>
          </a:xfrm>
        </p:spPr>
        <p:txBody>
          <a:bodyPr/>
          <a:lstStyle>
            <a:lvl1pPr>
              <a:defRPr sz="1856" i="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22D8-8603-4E53-A400-E4A54AAC8D1A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59624"/>
            <a:ext cx="9144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675" i="1" dirty="0">
                <a:solidFill>
                  <a:srgbClr val="000000"/>
                </a:solidFill>
              </a:rPr>
              <a:t>On Time, On Target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651" y="130944"/>
            <a:ext cx="615023" cy="857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2674" y="128179"/>
            <a:ext cx="560219" cy="886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0" y="2278486"/>
            <a:ext cx="2225734" cy="2360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1" y="3123045"/>
            <a:ext cx="2683411" cy="3461123"/>
          </a:xfrm>
          <a:prstGeom prst="rect">
            <a:avLst/>
          </a:prstGeom>
        </p:spPr>
      </p:pic>
      <p:pic>
        <p:nvPicPr>
          <p:cNvPr id="2" name="Picture 1" descr="A picture containing text, queen, flag&#10;&#10;Description automatically generated">
            <a:extLst>
              <a:ext uri="{FF2B5EF4-FFF2-40B4-BE49-F238E27FC236}">
                <a16:creationId xmlns:a16="http://schemas.microsoft.com/office/drawing/2014/main" id="{BCED2077-AFF5-3EAC-9AED-539F42F942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54" y="140669"/>
            <a:ext cx="560219" cy="8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54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58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9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C9E9-9B12-459D-B3EA-0A1286C726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C9F3-838A-458B-ADD6-D717A4A6F1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07"/>
          <a:stretch/>
        </p:blipFill>
        <p:spPr>
          <a:xfrm>
            <a:off x="-1" y="1825625"/>
            <a:ext cx="9144001" cy="4486275"/>
          </a:xfrm>
          <a:prstGeom prst="rect">
            <a:avLst/>
          </a:prstGeom>
          <a:noFill/>
          <a:effectLst/>
        </p:spPr>
      </p:pic>
      <p:cxnSp>
        <p:nvCxnSpPr>
          <p:cNvPr id="14" name="Straight Connector 13"/>
          <p:cNvCxnSpPr/>
          <p:nvPr userDrawn="1"/>
        </p:nvCxnSpPr>
        <p:spPr>
          <a:xfrm>
            <a:off x="-1" y="1073791"/>
            <a:ext cx="9144001" cy="0"/>
          </a:xfrm>
          <a:prstGeom prst="line">
            <a:avLst/>
          </a:prstGeom>
          <a:ln w="57150">
            <a:solidFill>
              <a:srgbClr val="094D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25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563">
                <a:solidFill>
                  <a:srgbClr val="969696"/>
                </a:solidFill>
              </a:defRPr>
            </a:lvl1pPr>
          </a:lstStyle>
          <a:p>
            <a:pPr eaLnBrk="0" hangingPunct="0">
              <a:defRPr/>
            </a:pPr>
            <a:r>
              <a:rPr lang="en-US" dirty="0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56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C3FBFBE-74F5-45AF-8949-540892B2F409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3309457" y="-6572"/>
            <a:ext cx="5497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974341"/>
            <a:ext cx="8382000" cy="0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glow rad="38100">
              <a:srgbClr val="094D88">
                <a:alpha val="79000"/>
              </a:srgb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788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7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875" y="656751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On Time, On Targ</a:t>
            </a:r>
            <a:r>
              <a:rPr lang="en-US" sz="900" i="1" dirty="0">
                <a:solidFill>
                  <a:schemeClr val="bg1"/>
                </a:solidFill>
              </a:rPr>
              <a:t>et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3352" y="62445"/>
            <a:ext cx="557810" cy="821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5579" y="34254"/>
            <a:ext cx="688419" cy="866485"/>
          </a:xfrm>
          <a:prstGeom prst="rect">
            <a:avLst/>
          </a:prstGeom>
        </p:spPr>
      </p:pic>
      <p:sp>
        <p:nvSpPr>
          <p:cNvPr id="13" name="Line 1036"/>
          <p:cNvSpPr>
            <a:spLocks noChangeShapeType="1"/>
          </p:cNvSpPr>
          <p:nvPr userDrawn="1"/>
        </p:nvSpPr>
        <p:spPr bwMode="auto">
          <a:xfrm>
            <a:off x="386662" y="6418139"/>
            <a:ext cx="8382000" cy="0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glow rad="38100">
              <a:srgbClr val="094D88">
                <a:alpha val="79000"/>
              </a:srgb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788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text, queen, flag&#10;&#10;Description automatically generated">
            <a:extLst>
              <a:ext uri="{FF2B5EF4-FFF2-40B4-BE49-F238E27FC236}">
                <a16:creationId xmlns:a16="http://schemas.microsoft.com/office/drawing/2014/main" id="{BCED2077-AFF5-3EAC-9AED-539F42F942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96" y="93387"/>
            <a:ext cx="592331" cy="7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5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5pPr>
      <a:lvl6pPr marL="257175"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6pPr>
      <a:lvl7pPr marL="514350"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7pPr>
      <a:lvl8pPr marL="771525"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8pPr>
      <a:lvl9pPr marL="1028700" algn="r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151C77"/>
          </a:solidFill>
          <a:latin typeface="Arial" charset="0"/>
        </a:defRPr>
      </a:lvl9pPr>
    </p:titleStyle>
    <p:bodyStyle>
      <a:lvl1pPr marL="160735" indent="-160735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125" b="1">
          <a:solidFill>
            <a:schemeClr val="tx1"/>
          </a:solidFill>
          <a:latin typeface="+mn-lt"/>
          <a:ea typeface="+mn-ea"/>
          <a:cs typeface="+mn-cs"/>
        </a:defRPr>
      </a:lvl1pPr>
      <a:lvl2pPr marL="387548" indent="-15894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125" b="1">
          <a:solidFill>
            <a:schemeClr val="tx1"/>
          </a:solidFill>
          <a:latin typeface="+mn-lt"/>
        </a:defRPr>
      </a:lvl2pPr>
      <a:lvl3pPr marL="577751" indent="-125909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125" b="1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125" b="1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125">
          <a:solidFill>
            <a:schemeClr val="tx1"/>
          </a:solidFill>
          <a:latin typeface="+mn-lt"/>
        </a:defRPr>
      </a:lvl5pPr>
      <a:lvl6pPr marL="1414463" indent="-1285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125">
          <a:solidFill>
            <a:schemeClr val="tx1"/>
          </a:solidFill>
          <a:latin typeface="+mn-lt"/>
        </a:defRPr>
      </a:lvl6pPr>
      <a:lvl7pPr marL="1671638" indent="-1285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125">
          <a:solidFill>
            <a:schemeClr val="tx1"/>
          </a:solidFill>
          <a:latin typeface="+mn-lt"/>
        </a:defRPr>
      </a:lvl7pPr>
      <a:lvl8pPr marL="1928813" indent="-1285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125">
          <a:solidFill>
            <a:schemeClr val="tx1"/>
          </a:solidFill>
          <a:latin typeface="+mn-lt"/>
        </a:defRPr>
      </a:lvl8pPr>
      <a:lvl9pPr marL="2185988" indent="-1285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280" y="966952"/>
            <a:ext cx="8509254" cy="165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138" y="897585"/>
            <a:ext cx="8493252" cy="14940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81000" y="974598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3647" y="62484"/>
            <a:ext cx="557784" cy="8221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1807" y="55625"/>
            <a:ext cx="747522" cy="84505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5374" y="34290"/>
            <a:ext cx="688847" cy="86639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0613" y="6410706"/>
            <a:ext cx="8509254" cy="16537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471" y="6341351"/>
            <a:ext cx="8493252" cy="14940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86333" y="6418326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97580" y="1016508"/>
            <a:ext cx="727710" cy="32232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32503" y="1016508"/>
            <a:ext cx="264401" cy="32232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45280" y="1016508"/>
            <a:ext cx="1046988" cy="32232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99482" y="1016508"/>
            <a:ext cx="264401" cy="32232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12257" y="1016508"/>
            <a:ext cx="845058" cy="3223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8116" y="462788"/>
            <a:ext cx="661289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706" y="1814322"/>
            <a:ext cx="5291455" cy="209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1495" y="6562779"/>
            <a:ext cx="168528" cy="106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7747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3330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7FD2DE4B-1A25-718D-598E-7BB07A65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7ED8EF2-C596-4CA4-2A45-215EAAE73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174625"/>
            <a:ext cx="7296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2390" name="Rectangle 6">
            <a:extLst>
              <a:ext uri="{FF2B5EF4-FFF2-40B4-BE49-F238E27FC236}">
                <a16:creationId xmlns:a16="http://schemas.microsoft.com/office/drawing/2014/main" id="{03B20A7A-C94C-8724-BFB3-5D2E93787D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4572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1" smtClean="0">
                <a:latin typeface="+mn-lt"/>
              </a:defRPr>
            </a:lvl1pPr>
          </a:lstStyle>
          <a:p>
            <a:pPr>
              <a:defRPr/>
            </a:pPr>
            <a:fld id="{122F815C-C154-41DF-A7D7-95D5A3A98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21">
            <a:extLst>
              <a:ext uri="{FF2B5EF4-FFF2-40B4-BE49-F238E27FC236}">
                <a16:creationId xmlns:a16="http://schemas.microsoft.com/office/drawing/2014/main" id="{6EFCADCB-B4ED-E700-9394-3DAF5F432F1B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12192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accent2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30" name="Picture 22">
            <a:extLst>
              <a:ext uri="{FF2B5EF4-FFF2-40B4-BE49-F238E27FC236}">
                <a16:creationId xmlns:a16="http://schemas.microsoft.com/office/drawing/2014/main" id="{EDBFD2E3-B533-08C4-5CEC-40F59CBC8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0650"/>
            <a:ext cx="9747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Obverse Side of the Great Seal">
            <a:extLst>
              <a:ext uri="{FF2B5EF4-FFF2-40B4-BE49-F238E27FC236}">
                <a16:creationId xmlns:a16="http://schemas.microsoft.com/office/drawing/2014/main" id="{71BB1EE8-2D22-B2E8-3D05-A42070182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1476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9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3" r:id="rId12"/>
  </p:sldLayoutIdLst>
  <p:transition spd="med"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 kern="1200">
          <a:solidFill>
            <a:srgbClr val="564D34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564D34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2" Type="http://schemas.openxmlformats.org/officeDocument/2006/relationships/image" Target="../media/image21.jp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3603"/>
            <a:ext cx="9143999" cy="4906518"/>
            <a:chOff x="0" y="1403603"/>
            <a:chExt cx="9143999" cy="490651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28621"/>
              <a:ext cx="9143999" cy="4381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" y="1403603"/>
              <a:ext cx="1636013" cy="22806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4500" y="1462277"/>
              <a:ext cx="1366265" cy="21633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7591" y="3218687"/>
              <a:ext cx="2180082" cy="28117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634067"/>
            <a:ext cx="9144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3200" i="0" dirty="0">
                <a:latin typeface="Arial"/>
                <a:cs typeface="Arial"/>
              </a:rPr>
              <a:t>Global Positioning System Operations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50" b="0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550" b="0" i="0" u="none" strike="noStrike" kern="0" cap="none" spc="-2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4B2D-ED4C-1898-F862-162547CBCEEF}"/>
              </a:ext>
            </a:extLst>
          </p:cNvPr>
          <p:cNvSpPr txBox="1"/>
          <p:nvPr/>
        </p:nvSpPr>
        <p:spPr>
          <a:xfrm>
            <a:off x="41818" y="87153"/>
            <a:ext cx="9102182" cy="26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Classification: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126EA-4B9C-6BEB-6B0A-407EDAE88639}"/>
              </a:ext>
            </a:extLst>
          </p:cNvPr>
          <p:cNvSpPr txBox="1"/>
          <p:nvPr/>
        </p:nvSpPr>
        <p:spPr>
          <a:xfrm>
            <a:off x="53978" y="6524625"/>
            <a:ext cx="90900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Classification: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DF93D3BE-7F9F-5C72-040C-0DDD659945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C4CD7-DE0E-46FF-0A82-4745D321A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7" y="3549900"/>
            <a:ext cx="1556950" cy="2072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6CF23-9254-8FD9-FD34-8C7344906C05}"/>
              </a:ext>
            </a:extLst>
          </p:cNvPr>
          <p:cNvSpPr txBox="1"/>
          <p:nvPr/>
        </p:nvSpPr>
        <p:spPr>
          <a:xfrm>
            <a:off x="3487673" y="4871466"/>
            <a:ext cx="5198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Lieutenant Colonel Robert Wray</a:t>
            </a:r>
          </a:p>
          <a:p>
            <a:pPr algn="ctr"/>
            <a:r>
              <a:rPr lang="en-US" sz="1800" b="1" dirty="0"/>
              <a:t>Commander, 2d Space Operations Squadron</a:t>
            </a:r>
          </a:p>
          <a:p>
            <a:pPr algn="ctr"/>
            <a:r>
              <a:rPr lang="en-US" sz="1800" b="1" dirty="0"/>
              <a:t>Schriever Space Force Base, Colorado</a:t>
            </a:r>
          </a:p>
        </p:txBody>
      </p:sp>
    </p:spTree>
    <p:extLst>
      <p:ext uri="{BB962C8B-B14F-4D97-AF65-F5344CB8AC3E}">
        <p14:creationId xmlns:p14="http://schemas.microsoft.com/office/powerpoint/2010/main" val="40591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5558" y="1048765"/>
            <a:ext cx="22929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Agility</a:t>
            </a:r>
            <a:r>
              <a:rPr kumimoji="0" sz="1100" b="1" i="1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Innovation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Boldness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cs typeface="Century School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48739"/>
            <a:ext cx="9143999" cy="4993386"/>
            <a:chOff x="0" y="1348739"/>
            <a:chExt cx="9143999" cy="499338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85593"/>
              <a:ext cx="9143999" cy="4256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532" y="1348739"/>
              <a:ext cx="8971280" cy="3052118"/>
            </a:xfrm>
            <a:custGeom>
              <a:avLst/>
              <a:gdLst/>
              <a:ahLst/>
              <a:cxnLst/>
              <a:rect l="l" t="t" r="r" b="b"/>
              <a:pathLst>
                <a:path w="8971280" h="3528060">
                  <a:moveTo>
                    <a:pt x="8971026" y="0"/>
                  </a:moveTo>
                  <a:lnTo>
                    <a:pt x="0" y="0"/>
                  </a:lnTo>
                  <a:lnTo>
                    <a:pt x="0" y="3528060"/>
                  </a:lnTo>
                  <a:lnTo>
                    <a:pt x="8971026" y="3528060"/>
                  </a:lnTo>
                  <a:lnTo>
                    <a:pt x="8971026" y="0"/>
                  </a:lnTo>
                  <a:close/>
                </a:path>
              </a:pathLst>
            </a:custGeom>
            <a:solidFill>
              <a:srgbClr val="094D8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8302" y="397763"/>
            <a:ext cx="678172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i="0" dirty="0"/>
              <a:t>GPS:  50 Years Without Fail</a:t>
            </a:r>
            <a:endParaRPr sz="3200" i="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50" b="0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550" b="0" i="0" u="none" strike="noStrike" kern="0" cap="none" spc="-2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270" y="1307084"/>
            <a:ext cx="8777225" cy="305211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buFont typeface="Wingdings"/>
              <a:buChar char=""/>
              <a:tabLst>
                <a:tab pos="297815" algn="l"/>
                <a:tab pos="298450" algn="l"/>
              </a:tabLst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1973:  GPS funded by Congress</a:t>
            </a: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buFont typeface="Wingdings"/>
              <a:buChar char=""/>
              <a:tabLst>
                <a:tab pos="297815" algn="l"/>
                <a:tab pos="298450" algn="l"/>
              </a:tabLst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1978:  First GPS Satellites on Orbit</a:t>
            </a: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buFont typeface="Wingdings"/>
              <a:buChar char=""/>
              <a:tabLst>
                <a:tab pos="297815" algn="l"/>
                <a:tab pos="298450" algn="l"/>
              </a:tabLst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1983:  GPS Guaranteed Free to Civil Users</a:t>
            </a: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buFont typeface="Wingdings"/>
              <a:buChar char=""/>
              <a:tabLst>
                <a:tab pos="297815" algn="l"/>
                <a:tab pos="298450" algn="l"/>
              </a:tabLst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1993:  GPS Initial Operational Capability</a:t>
            </a: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buFont typeface="Wingdings"/>
              <a:buChar char=""/>
              <a:tabLst>
                <a:tab pos="297815" algn="l"/>
                <a:tab pos="298450" algn="l"/>
              </a:tabLst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2000:  Selective Availability Turned Off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buFont typeface="Wingdings"/>
              <a:buChar char=""/>
              <a:tabLst>
                <a:tab pos="297815" algn="l"/>
                <a:tab pos="298450" algn="l"/>
              </a:tabLst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2003:  Wide Area Augmentation System Fielded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C50B6-AB3C-EC73-053B-33EFA9CE0925}"/>
              </a:ext>
            </a:extLst>
          </p:cNvPr>
          <p:cNvSpPr txBox="1"/>
          <p:nvPr/>
        </p:nvSpPr>
        <p:spPr>
          <a:xfrm>
            <a:off x="2915553" y="87154"/>
            <a:ext cx="312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Classification: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2F799-33BF-41D5-763D-732F3A4CBB60}"/>
              </a:ext>
            </a:extLst>
          </p:cNvPr>
          <p:cNvSpPr txBox="1"/>
          <p:nvPr/>
        </p:nvSpPr>
        <p:spPr>
          <a:xfrm>
            <a:off x="2915553" y="652462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Classification: </a:t>
            </a:r>
            <a:r>
              <a:rPr lang="en-US" sz="10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29F3BDA8-EDF2-763E-DD25-B7164766B6C0}"/>
              </a:ext>
            </a:extLst>
          </p:cNvPr>
          <p:cNvSpPr/>
          <p:nvPr/>
        </p:nvSpPr>
        <p:spPr>
          <a:xfrm>
            <a:off x="-1" y="5370888"/>
            <a:ext cx="9144000" cy="939338"/>
          </a:xfrm>
          <a:custGeom>
            <a:avLst/>
            <a:gdLst/>
            <a:ahLst/>
            <a:cxnLst/>
            <a:rect l="l" t="t" r="r" b="b"/>
            <a:pathLst>
              <a:path w="9144000" h="646429">
                <a:moveTo>
                  <a:pt x="9144000" y="0"/>
                </a:moveTo>
                <a:lnTo>
                  <a:pt x="0" y="0"/>
                </a:lnTo>
                <a:lnTo>
                  <a:pt x="0" y="646176"/>
                </a:lnTo>
                <a:lnTo>
                  <a:pt x="9144000" y="64617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txBody>
          <a:bodyPr wrap="square" lIns="0" tIns="0" rIns="0" bIns="0" rtlCol="0"/>
          <a:lstStyle/>
          <a:p>
            <a:pPr marL="403225" marR="5080" lvl="0" indent="-9525" algn="ctr" defTabSz="914400" rtl="0" eaLnBrk="1" fontAlgn="base" latinLnBrk="0" hangingPunct="1">
              <a:lnSpc>
                <a:spcPct val="10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766B45D-522C-5331-5ADB-08B7BD99789A}"/>
              </a:ext>
            </a:extLst>
          </p:cNvPr>
          <p:cNvSpPr txBox="1"/>
          <p:nvPr/>
        </p:nvSpPr>
        <p:spPr>
          <a:xfrm>
            <a:off x="32906" y="5315385"/>
            <a:ext cx="8892541" cy="89768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0" lvl="0" algn="ctr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tabLst>
                <a:tab pos="297815" algn="l"/>
                <a:tab pos="29845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GPS is the highest integrity sat navigation system</a:t>
            </a:r>
          </a:p>
          <a:p>
            <a:pPr marL="12700" marR="0" lvl="0" algn="ctr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51C77"/>
              </a:buClr>
              <a:buSzPct val="80555"/>
              <a:tabLst>
                <a:tab pos="297815" algn="l"/>
                <a:tab pos="298450" algn="l"/>
              </a:tabLst>
              <a:defRPr/>
            </a:pPr>
            <a:r>
              <a:rPr lang="en-US" sz="2400" b="1" kern="0" dirty="0">
                <a:latin typeface="Arial"/>
                <a:cs typeface="Arial"/>
              </a:rPr>
              <a:t>The Gold Standard:  GPS has </a:t>
            </a:r>
            <a:r>
              <a:rPr lang="en-US" sz="2400" b="1" u="sng" kern="0" dirty="0">
                <a:latin typeface="Arial"/>
                <a:cs typeface="Arial"/>
              </a:rPr>
              <a:t>never</a:t>
            </a:r>
            <a:r>
              <a:rPr lang="en-US" sz="2400" b="1" kern="0" dirty="0">
                <a:latin typeface="Arial"/>
                <a:cs typeface="Arial"/>
              </a:rPr>
              <a:t> failed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5558" y="1048765"/>
            <a:ext cx="22929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Agility</a:t>
            </a:r>
            <a:r>
              <a:rPr kumimoji="0" sz="1100" b="1" i="1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Innovation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Boldness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cs typeface="Century School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08532"/>
            <a:ext cx="9144000" cy="5133975"/>
            <a:chOff x="0" y="1208532"/>
            <a:chExt cx="9144000" cy="5133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85594"/>
              <a:ext cx="9143999" cy="4256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3380" y="1208532"/>
              <a:ext cx="8434070" cy="4780915"/>
            </a:xfrm>
            <a:custGeom>
              <a:avLst/>
              <a:gdLst/>
              <a:ahLst/>
              <a:cxnLst/>
              <a:rect l="l" t="t" r="r" b="b"/>
              <a:pathLst>
                <a:path w="8434070" h="4780915">
                  <a:moveTo>
                    <a:pt x="8433816" y="0"/>
                  </a:moveTo>
                  <a:lnTo>
                    <a:pt x="0" y="0"/>
                  </a:lnTo>
                  <a:lnTo>
                    <a:pt x="0" y="4780788"/>
                  </a:lnTo>
                  <a:lnTo>
                    <a:pt x="8433816" y="4780788"/>
                  </a:lnTo>
                  <a:lnTo>
                    <a:pt x="8433816" y="0"/>
                  </a:lnTo>
                  <a:close/>
                </a:path>
              </a:pathLst>
            </a:custGeom>
            <a:solidFill>
              <a:srgbClr val="094D8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445765" y="1588643"/>
              <a:ext cx="1279525" cy="1297305"/>
            </a:xfrm>
            <a:custGeom>
              <a:avLst/>
              <a:gdLst/>
              <a:ahLst/>
              <a:cxnLst/>
              <a:rect l="l" t="t" r="r" b="b"/>
              <a:pathLst>
                <a:path w="1279525" h="1297305">
                  <a:moveTo>
                    <a:pt x="1277111" y="0"/>
                  </a:moveTo>
                  <a:lnTo>
                    <a:pt x="1045336" y="2032"/>
                  </a:lnTo>
                  <a:lnTo>
                    <a:pt x="1103757" y="59436"/>
                  </a:lnTo>
                  <a:lnTo>
                    <a:pt x="58419" y="1123061"/>
                  </a:lnTo>
                  <a:lnTo>
                    <a:pt x="0" y="1065657"/>
                  </a:lnTo>
                  <a:lnTo>
                    <a:pt x="2031" y="1297305"/>
                  </a:lnTo>
                  <a:lnTo>
                    <a:pt x="233679" y="1295273"/>
                  </a:lnTo>
                  <a:lnTo>
                    <a:pt x="175259" y="1237869"/>
                  </a:lnTo>
                  <a:lnTo>
                    <a:pt x="1220596" y="174244"/>
                  </a:lnTo>
                  <a:lnTo>
                    <a:pt x="1279017" y="231648"/>
                  </a:lnTo>
                  <a:lnTo>
                    <a:pt x="1277111" y="0"/>
                  </a:lnTo>
                  <a:close/>
                </a:path>
              </a:pathLst>
            </a:custGeom>
            <a:solidFill>
              <a:srgbClr val="FFFF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7959" y="5266944"/>
              <a:ext cx="1077468" cy="3969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8445" y="5266944"/>
              <a:ext cx="654557" cy="3969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021" y="5266944"/>
              <a:ext cx="336042" cy="3969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3850" y="5266944"/>
              <a:ext cx="801624" cy="3969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9483" y="5493258"/>
              <a:ext cx="711707" cy="3969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2216" y="5493258"/>
              <a:ext cx="696468" cy="3969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8183" y="5493258"/>
              <a:ext cx="858774" cy="39698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986519" y="6555993"/>
            <a:ext cx="65405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14207" y="6508750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37019" y="5294325"/>
            <a:ext cx="1950720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lvl="0" indent="-1905" defTabSz="914400" eaLnBrk="1" fontAlgn="auto" latinLnBrk="0" hangingPunct="1">
              <a:lnSpc>
                <a:spcPct val="10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Reaching</a:t>
            </a:r>
            <a:r>
              <a:rPr kumimoji="0" sz="14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over</a:t>
            </a:r>
            <a:r>
              <a:rPr kumimoji="0" sz="14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billion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users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every</a:t>
            </a:r>
            <a:r>
              <a:rPr kumimoji="0" sz="14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second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43705" y="2532900"/>
            <a:ext cx="1736089" cy="623570"/>
            <a:chOff x="3743705" y="2532900"/>
            <a:chExt cx="1736089" cy="62357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3705" y="2532900"/>
              <a:ext cx="1363218" cy="3969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8803" y="2532900"/>
              <a:ext cx="570738" cy="3969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5709" y="2759214"/>
              <a:ext cx="739901" cy="3969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8629" y="2759214"/>
              <a:ext cx="691134" cy="3969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6977" y="2759214"/>
              <a:ext cx="630174" cy="3969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842258" y="2560269"/>
            <a:ext cx="148399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lvl="0" indent="-32384" defTabSz="914400" eaLnBrk="1" fontAlgn="auto" latinLnBrk="0" hangingPunct="1">
              <a:lnSpc>
                <a:spcPct val="10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Broadcasting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free </a:t>
            </a:r>
            <a:r>
              <a:rPr kumimoji="0" sz="14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signal</a:t>
            </a:r>
            <a:r>
              <a:rPr kumimoji="0" sz="14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since</a:t>
            </a:r>
            <a:r>
              <a:rPr kumimoji="0" sz="14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1978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9813" y="4834140"/>
            <a:ext cx="2685415" cy="848994"/>
            <a:chOff x="1559813" y="4834140"/>
            <a:chExt cx="2685415" cy="848994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3912" y="4834140"/>
              <a:ext cx="961643" cy="3969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68574" y="4834140"/>
              <a:ext cx="1176527" cy="3969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1418" y="5060454"/>
              <a:ext cx="1147571" cy="3969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12008" y="5060454"/>
              <a:ext cx="433565" cy="3969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52799" y="5060454"/>
              <a:ext cx="892301" cy="3969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59813" y="5285993"/>
              <a:ext cx="414527" cy="3969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6984" y="5285993"/>
              <a:ext cx="888492" cy="3969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28494" y="5285993"/>
              <a:ext cx="916685" cy="3969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7060" y="5285993"/>
              <a:ext cx="1098041" cy="39698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658111" y="4861509"/>
            <a:ext cx="247459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0" marR="5080" lvl="0" indent="142240" algn="r" defTabSz="914400" eaLnBrk="1" fontAlgn="auto" latinLnBrk="0" hangingPunct="1">
              <a:lnSpc>
                <a:spcPct val="10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10</a:t>
            </a:r>
            <a:r>
              <a:rPr kumimoji="0" sz="14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Crew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Operators</a:t>
            </a:r>
            <a:r>
              <a:rPr kumimoji="0" sz="14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/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Combined</a:t>
            </a:r>
            <a:r>
              <a:rPr kumimoji="0" sz="14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monitor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1400" b="1" i="0" u="none" strike="noStrike" kern="0" cap="none" spc="3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antenna</a:t>
            </a:r>
            <a:r>
              <a:rPr kumimoji="0" sz="1400" b="1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stations</a:t>
            </a:r>
            <a:r>
              <a:rPr kumimoji="0" sz="14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worldwide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477" y="1488313"/>
            <a:ext cx="9130030" cy="4866005"/>
            <a:chOff x="14477" y="1488313"/>
            <a:chExt cx="9130030" cy="4866005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07307" y="1488313"/>
              <a:ext cx="1957704" cy="117195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477" y="5989320"/>
              <a:ext cx="9130030" cy="365125"/>
            </a:xfrm>
            <a:custGeom>
              <a:avLst/>
              <a:gdLst/>
              <a:ahLst/>
              <a:cxnLst/>
              <a:rect l="l" t="t" r="r" b="b"/>
              <a:pathLst>
                <a:path w="9130030" h="365125">
                  <a:moveTo>
                    <a:pt x="0" y="364858"/>
                  </a:moveTo>
                  <a:lnTo>
                    <a:pt x="9129521" y="364858"/>
                  </a:lnTo>
                  <a:lnTo>
                    <a:pt x="9129521" y="0"/>
                  </a:lnTo>
                  <a:lnTo>
                    <a:pt x="0" y="0"/>
                  </a:lnTo>
                  <a:lnTo>
                    <a:pt x="0" y="364858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-508" y="5970778"/>
            <a:ext cx="91300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Free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Global</a:t>
            </a:r>
            <a:r>
              <a:rPr kumimoji="0" sz="20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20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Civilian,</a:t>
            </a:r>
            <a:r>
              <a:rPr kumimoji="0" sz="20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Commercial,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2000" b="1" kern="0" dirty="0">
                <a:solidFill>
                  <a:srgbClr val="FFFFFF"/>
                </a:solidFill>
                <a:latin typeface="Arial"/>
                <a:cs typeface="Arial"/>
              </a:rPr>
              <a:t>Military &amp; International Users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38150" y="2826257"/>
            <a:ext cx="2379726" cy="564641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83437" y="2888742"/>
            <a:ext cx="2068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</a:t>
            </a:r>
            <a:r>
              <a:rPr kumimoji="0" sz="2000" b="1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Segment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18554" y="2846832"/>
            <a:ext cx="2041398" cy="564641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864857" y="2909316"/>
            <a:ext cx="17310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User</a:t>
            </a:r>
            <a:r>
              <a:rPr kumimoji="0" sz="20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Segment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00455" y="1224533"/>
            <a:ext cx="5221605" cy="4182745"/>
            <a:chOff x="600455" y="1224533"/>
            <a:chExt cx="5221605" cy="4182745"/>
          </a:xfrm>
        </p:grpSpPr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0455" y="4294632"/>
              <a:ext cx="1391412" cy="11125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95877" y="1224533"/>
              <a:ext cx="2225802" cy="564641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741928" y="1287271"/>
            <a:ext cx="1915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Space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Segment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75894" y="3018282"/>
            <a:ext cx="2633980" cy="1906905"/>
            <a:chOff x="675894" y="3018282"/>
            <a:chExt cx="2633980" cy="1906905"/>
          </a:xfrm>
        </p:grpSpPr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5894" y="3018282"/>
              <a:ext cx="1854708" cy="13929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0002" y="3900678"/>
              <a:ext cx="1769364" cy="1024128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777740" y="1524888"/>
            <a:ext cx="3998595" cy="3852545"/>
            <a:chOff x="4777740" y="1524888"/>
            <a:chExt cx="3998595" cy="3852545"/>
          </a:xfrm>
        </p:grpSpPr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90794" y="4123181"/>
              <a:ext cx="1351788" cy="7612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53556" y="4458462"/>
              <a:ext cx="1414272" cy="91897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77740" y="3399281"/>
              <a:ext cx="1969008" cy="11734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37882" y="4190999"/>
              <a:ext cx="1338072" cy="10096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89826" y="3294125"/>
              <a:ext cx="1542287" cy="115595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633720" y="1524888"/>
              <a:ext cx="1295400" cy="1296670"/>
            </a:xfrm>
            <a:custGeom>
              <a:avLst/>
              <a:gdLst/>
              <a:ahLst/>
              <a:cxnLst/>
              <a:rect l="l" t="t" r="r" b="b"/>
              <a:pathLst>
                <a:path w="1295400" h="1296670">
                  <a:moveTo>
                    <a:pt x="133730" y="0"/>
                  </a:moveTo>
                  <a:lnTo>
                    <a:pt x="0" y="133350"/>
                  </a:lnTo>
                  <a:lnTo>
                    <a:pt x="1094358" y="1229614"/>
                  </a:lnTo>
                  <a:lnTo>
                    <a:pt x="1027556" y="1296415"/>
                  </a:lnTo>
                  <a:lnTo>
                    <a:pt x="1294637" y="1296543"/>
                  </a:lnTo>
                  <a:lnTo>
                    <a:pt x="1294891" y="1029462"/>
                  </a:lnTo>
                  <a:lnTo>
                    <a:pt x="1228089" y="1096137"/>
                  </a:lnTo>
                  <a:lnTo>
                    <a:pt x="133730" y="0"/>
                  </a:lnTo>
                  <a:close/>
                </a:path>
              </a:pathLst>
            </a:custGeom>
            <a:solidFill>
              <a:srgbClr val="FFFF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AF13EF-E201-E2DD-8D51-E00AC8782F10}"/>
              </a:ext>
            </a:extLst>
          </p:cNvPr>
          <p:cNvSpPr txBox="1"/>
          <p:nvPr/>
        </p:nvSpPr>
        <p:spPr>
          <a:xfrm>
            <a:off x="2915553" y="87154"/>
            <a:ext cx="312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Classification: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119AF7-9E32-C79F-C68C-876BFF466386}"/>
              </a:ext>
            </a:extLst>
          </p:cNvPr>
          <p:cNvSpPr txBox="1"/>
          <p:nvPr/>
        </p:nvSpPr>
        <p:spPr>
          <a:xfrm>
            <a:off x="2915553" y="652462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Classification: </a:t>
            </a:r>
            <a:r>
              <a:rPr lang="en-US" sz="10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05ED82E1-DFF5-8B35-9A96-3ECD87E7F361}"/>
              </a:ext>
            </a:extLst>
          </p:cNvPr>
          <p:cNvSpPr txBox="1">
            <a:spLocks/>
          </p:cNvSpPr>
          <p:nvPr/>
        </p:nvSpPr>
        <p:spPr bwMode="auto">
          <a:xfrm>
            <a:off x="2230244" y="187169"/>
            <a:ext cx="6869277" cy="90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5pPr>
            <a:lvl6pPr marL="257175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6pPr>
            <a:lvl7pPr marL="514350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7pPr>
            <a:lvl8pPr marL="771525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8pPr>
            <a:lvl9pPr marL="1028700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algn="ctr"/>
            <a:r>
              <a:rPr lang="en-US" sz="3200" i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120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A03E52-CFA9-351E-FB21-13B042466100}"/>
              </a:ext>
            </a:extLst>
          </p:cNvPr>
          <p:cNvSpPr/>
          <p:nvPr/>
        </p:nvSpPr>
        <p:spPr>
          <a:xfrm>
            <a:off x="20299" y="5675613"/>
            <a:ext cx="9131300" cy="911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buClr>
                <a:schemeClr val="accent6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endParaRPr lang="en-US" sz="2000" b="1" dirty="0"/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2230244" y="187169"/>
            <a:ext cx="6869277" cy="90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5pPr>
            <a:lvl6pPr marL="257175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6pPr>
            <a:lvl7pPr marL="514350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7pPr>
            <a:lvl8pPr marL="771525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8pPr>
            <a:lvl9pPr marL="1028700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algn="ctr"/>
            <a:r>
              <a:rPr lang="en-US" sz="3200" i="0" kern="0" dirty="0">
                <a:cs typeface="Arial" pitchFamily="34" charset="0"/>
              </a:rPr>
              <a:t>Where is GPS?</a:t>
            </a:r>
            <a:endParaRPr lang="en-US" sz="3200" i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55A1B4-D49A-4C50-9437-5659DB397078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0"/>
          <a:stretch/>
        </p:blipFill>
        <p:spPr>
          <a:xfrm>
            <a:off x="0" y="1309134"/>
            <a:ext cx="9144000" cy="4366479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 bwMode="auto">
          <a:xfrm>
            <a:off x="1023038" y="2534971"/>
            <a:ext cx="172016" cy="162963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584900" y="2559666"/>
            <a:ext cx="172016" cy="16296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72" y="5716179"/>
            <a:ext cx="6810461" cy="1107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Master Control Station (MCS)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Alternate Master Control Station (AMCS)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Ground 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106271" y="5808349"/>
            <a:ext cx="179771" cy="162963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106270" y="6112266"/>
            <a:ext cx="179771" cy="162963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112581" y="6374970"/>
            <a:ext cx="173460" cy="153909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6157" y="3181207"/>
            <a:ext cx="146304" cy="146304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08694" y="2551630"/>
            <a:ext cx="146304" cy="146304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50660" y="2871880"/>
            <a:ext cx="146304" cy="146304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191345" y="4110071"/>
            <a:ext cx="146304" cy="146304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53476" y="3849634"/>
            <a:ext cx="146304" cy="146304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18584" y="3519967"/>
            <a:ext cx="146304" cy="146304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1696964" y="2858305"/>
            <a:ext cx="165978" cy="153909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3355755" y="4098734"/>
            <a:ext cx="165978" cy="153909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Isosceles Triangle 22"/>
          <p:cNvSpPr/>
          <p:nvPr/>
        </p:nvSpPr>
        <p:spPr bwMode="auto">
          <a:xfrm>
            <a:off x="5908833" y="3841665"/>
            <a:ext cx="165978" cy="153909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>
            <a:off x="8682374" y="3516164"/>
            <a:ext cx="165978" cy="153909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>
            <a:off x="342461" y="3181207"/>
            <a:ext cx="165978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>
            <a:off x="745403" y="2568720"/>
            <a:ext cx="165978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>
            <a:off x="1938943" y="2372009"/>
            <a:ext cx="165978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>
            <a:off x="2676743" y="1375038"/>
            <a:ext cx="165978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>
            <a:off x="3843131" y="2025379"/>
            <a:ext cx="165978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5841556" y="3992855"/>
            <a:ext cx="165978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7618426" y="3398171"/>
            <a:ext cx="165978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76873" y="1821741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47851" y="2542213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696827" y="2032984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117528" y="2536965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89552" y="2944312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489068" y="4432015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545274" y="4792852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303171" y="4936139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560440" y="3718543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39" y="3302133"/>
            <a:ext cx="1162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err="1">
                <a:solidFill>
                  <a:schemeClr val="tx1"/>
                </a:solidFill>
              </a:rPr>
              <a:t>Kaena</a:t>
            </a:r>
            <a:r>
              <a:rPr lang="en-US" sz="700" b="1" dirty="0">
                <a:solidFill>
                  <a:schemeClr val="tx1"/>
                </a:solidFill>
              </a:rPr>
              <a:t> Point, HI - USSF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921" y="1689774"/>
            <a:ext cx="9813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Alaska-</a:t>
            </a:r>
            <a:r>
              <a:rPr lang="en-US" sz="700" b="1" dirty="0" err="1">
                <a:solidFill>
                  <a:schemeClr val="tx1"/>
                </a:solidFill>
              </a:rPr>
              <a:t>Eilson</a:t>
            </a:r>
            <a:r>
              <a:rPr lang="en-US" sz="700" b="1" dirty="0">
                <a:solidFill>
                  <a:schemeClr val="tx1"/>
                </a:solidFill>
              </a:rPr>
              <a:t> AFB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24141" y="1405836"/>
            <a:ext cx="16482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Thule Tracking Station, Greenland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57337" y="2676927"/>
            <a:ext cx="116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Vandenberg Tracking Station, CA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1942" y="2293740"/>
            <a:ext cx="12554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 Colorado Springs- USSF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43836" y="2382954"/>
            <a:ext cx="17668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New Hampshire Tracking Station, NH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19750" y="2573368"/>
            <a:ext cx="12426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Washington D.C. - USNO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12304" y="2823682"/>
            <a:ext cx="1175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Cape Canaveral - USSF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5450" y="3693586"/>
            <a:ext cx="11913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Ecuador -  US Embassy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22310" y="4237274"/>
            <a:ext cx="9268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Ascension -  RAF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2469163" y="4376155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46521" y="4546780"/>
            <a:ext cx="11705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Uruguay - US Embassy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70382" y="4602640"/>
            <a:ext cx="16049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South Africa -  US Embassy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1224" y="2124800"/>
            <a:ext cx="13019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UK MOD - TCS </a:t>
            </a:r>
            <a:r>
              <a:rPr lang="en-US" sz="700" b="1" dirty="0" err="1">
                <a:solidFill>
                  <a:schemeClr val="tx1"/>
                </a:solidFill>
              </a:rPr>
              <a:t>Oakhanger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3576" y="2368665"/>
            <a:ext cx="12025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South Korea -  Osan AB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4809" y="2761580"/>
            <a:ext cx="7873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Bahrain - USN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7416" y="4149504"/>
            <a:ext cx="10342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Diego Garcia -  USN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80884" y="3184572"/>
            <a:ext cx="1475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Guam Tracking Station, Guam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66375" y="3314215"/>
            <a:ext cx="8947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Kwajalein -  USA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90680" y="4592797"/>
            <a:ext cx="2256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Australia – Defense Science &amp; Technology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47707" y="5091942"/>
            <a:ext cx="15536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New Zealand – Government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EC86C4-8547-2BE2-EB56-F079CCB3D973}"/>
              </a:ext>
            </a:extLst>
          </p:cNvPr>
          <p:cNvSpPr txBox="1"/>
          <p:nvPr/>
        </p:nvSpPr>
        <p:spPr>
          <a:xfrm>
            <a:off x="4753093" y="5691858"/>
            <a:ext cx="4732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87E778-0F06-CF6C-2BC1-2A356BC68938}"/>
              </a:ext>
            </a:extLst>
          </p:cNvPr>
          <p:cNvSpPr txBox="1"/>
          <p:nvPr/>
        </p:nvSpPr>
        <p:spPr>
          <a:xfrm>
            <a:off x="4489068" y="5719966"/>
            <a:ext cx="9143999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Satellite Control Network (SCN) Remote Tracking Station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National Geospatial Agency (NGA) Monitor Stations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Space Force Monitor Station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4560778" y="5808349"/>
            <a:ext cx="173460" cy="153909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560778" y="6378772"/>
            <a:ext cx="152899" cy="146304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60778" y="6128925"/>
            <a:ext cx="152899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53BC409-69F2-BC7A-2ADE-36E1A465DE9B}"/>
              </a:ext>
            </a:extLst>
          </p:cNvPr>
          <p:cNvSpPr/>
          <p:nvPr/>
        </p:nvSpPr>
        <p:spPr bwMode="auto">
          <a:xfrm>
            <a:off x="6933681" y="4656391"/>
            <a:ext cx="146304" cy="14630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017B2E-69D8-C7B6-1CC3-D8F13827A94A}"/>
              </a:ext>
            </a:extLst>
          </p:cNvPr>
          <p:cNvSpPr txBox="1"/>
          <p:nvPr/>
        </p:nvSpPr>
        <p:spPr>
          <a:xfrm>
            <a:off x="5878600" y="4815514"/>
            <a:ext cx="2256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</a:rPr>
              <a:t>Australia – Stirling Navy Base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99552B-F032-792B-7ECB-09A5A16AB1BC}"/>
              </a:ext>
            </a:extLst>
          </p:cNvPr>
          <p:cNvSpPr txBox="1"/>
          <p:nvPr/>
        </p:nvSpPr>
        <p:spPr>
          <a:xfrm>
            <a:off x="3264497" y="75061"/>
            <a:ext cx="312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Classification: </a:t>
            </a:r>
            <a:r>
              <a:rPr lang="en-US" sz="11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F7B29F-D328-38F7-75E5-CBB9CEC89639}"/>
              </a:ext>
            </a:extLst>
          </p:cNvPr>
          <p:cNvSpPr txBox="1"/>
          <p:nvPr/>
        </p:nvSpPr>
        <p:spPr>
          <a:xfrm>
            <a:off x="3162398" y="6613672"/>
            <a:ext cx="312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Classification: </a:t>
            </a:r>
            <a:r>
              <a:rPr lang="en-US" sz="1100" b="1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947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5558" y="1048765"/>
            <a:ext cx="22929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Agility</a:t>
            </a:r>
            <a:r>
              <a:rPr kumimoji="0" sz="1100" b="1" i="1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Innovation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 </a:t>
            </a:r>
            <a:r>
              <a:rPr kumimoji="0" sz="110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cs typeface="Century Schoolbook"/>
              </a:rPr>
              <a:t>Boldness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cs typeface="Century Schoolbook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85594"/>
            <a:ext cx="9143999" cy="42565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29878" y="6500367"/>
            <a:ext cx="1473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52" normalizeH="0" baseline="-2500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550" b="0" i="0" u="none" strike="noStrike" kern="0" cap="none" spc="-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95325"/>
              </p:ext>
            </p:extLst>
          </p:nvPr>
        </p:nvGraphicFramePr>
        <p:xfrm>
          <a:off x="291706" y="1814322"/>
          <a:ext cx="5292724" cy="209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Satellite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Block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marR="196850" indent="43815">
                        <a:lnSpc>
                          <a:spcPct val="100600"/>
                        </a:lnSpc>
                        <a:spcBef>
                          <a:spcPts val="260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(yrs)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Oldest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(yrs)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74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GPS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GPS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IIR-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16.2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GPS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n-US"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GPS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en-US"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en-US"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en-US"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91706" y="3815841"/>
            <a:ext cx="5291455" cy="0"/>
          </a:xfrm>
          <a:custGeom>
            <a:avLst/>
            <a:gdLst/>
            <a:ahLst/>
            <a:cxnLst/>
            <a:rect l="l" t="t" r="r" b="b"/>
            <a:pathLst>
              <a:path w="5291455">
                <a:moveTo>
                  <a:pt x="0" y="0"/>
                </a:moveTo>
                <a:lnTo>
                  <a:pt x="529083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07672"/>
              </p:ext>
            </p:extLst>
          </p:nvPr>
        </p:nvGraphicFramePr>
        <p:xfrm>
          <a:off x="350126" y="4024947"/>
          <a:ext cx="5173343" cy="851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729">
                <a:tc>
                  <a:txBody>
                    <a:bodyPr/>
                    <a:lstStyle/>
                    <a:p>
                      <a:pPr marL="6985" algn="ctr">
                        <a:lnSpc>
                          <a:spcPts val="1520"/>
                        </a:lnSpc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URE*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52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Best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ts val="1520"/>
                        </a:lnSpc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Worst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45465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48.4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 Jun 23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9118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163.7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R="5435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 Jan 23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74852" y="4937505"/>
            <a:ext cx="3810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GPS</a:t>
            </a:r>
            <a:r>
              <a:rPr kumimoji="0" sz="1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Signal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Space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(SIS)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Performance</a:t>
            </a:r>
            <a:endParaRPr kumimoji="0" lang="en-US" sz="1600" b="1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kern="0" spc="-10" dirty="0">
                <a:solidFill>
                  <a:srgbClr val="FFFFFF"/>
                </a:solidFill>
                <a:latin typeface="Arial"/>
                <a:cs typeface="Arial"/>
              </a:rPr>
              <a:t>2023 Data</a:t>
            </a:r>
            <a:endParaRPr kumimoji="0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4938" y="6103111"/>
            <a:ext cx="41262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*All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User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Range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Errors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(UREs)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Root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Mean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Square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values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9620" y="2958527"/>
            <a:ext cx="3409188" cy="19179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EE9E86-794B-D6F8-69D5-36BCE4865A01}"/>
              </a:ext>
            </a:extLst>
          </p:cNvPr>
          <p:cNvSpPr txBox="1"/>
          <p:nvPr/>
        </p:nvSpPr>
        <p:spPr>
          <a:xfrm>
            <a:off x="2915553" y="87154"/>
            <a:ext cx="312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Classification: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CCB42E-771C-101D-2B51-17522C0E66F6}"/>
              </a:ext>
            </a:extLst>
          </p:cNvPr>
          <p:cNvSpPr txBox="1"/>
          <p:nvPr/>
        </p:nvSpPr>
        <p:spPr>
          <a:xfrm>
            <a:off x="2915553" y="652462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Classification: </a:t>
            </a:r>
            <a:r>
              <a:rPr lang="en-US" sz="10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24B713F-D3F1-1D39-DB69-4B89A8377B22}"/>
              </a:ext>
            </a:extLst>
          </p:cNvPr>
          <p:cNvSpPr txBox="1"/>
          <p:nvPr/>
        </p:nvSpPr>
        <p:spPr>
          <a:xfrm>
            <a:off x="5582553" y="1954789"/>
            <a:ext cx="3810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37 Satellite – 31 Set Healthy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/>
                <a:cs typeface="Arial"/>
              </a:rPr>
              <a:t>24 Needed for Baseline Capability</a:t>
            </a:r>
            <a:endParaRPr kumimoji="0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6B11A61-C486-B43D-E0D8-0C7E540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16" y="430889"/>
            <a:ext cx="6612890" cy="492443"/>
          </a:xfrm>
        </p:spPr>
        <p:txBody>
          <a:bodyPr/>
          <a:lstStyle/>
          <a:p>
            <a:pPr algn="ctr"/>
            <a:r>
              <a:rPr lang="en-US" sz="3200" i="0" dirty="0"/>
              <a:t>GPS Constellation Status</a:t>
            </a:r>
          </a:p>
        </p:txBody>
      </p:sp>
    </p:spTree>
    <p:extLst>
      <p:ext uri="{BB962C8B-B14F-4D97-AF65-F5344CB8AC3E}">
        <p14:creationId xmlns:p14="http://schemas.microsoft.com/office/powerpoint/2010/main" val="3649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5A1B4-D49A-4C50-9437-5659DB397078}" type="slidenum">
              <a:rPr kumimoji="0" 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563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90707" y="1402981"/>
            <a:ext cx="8892955" cy="4038926"/>
          </a:xfrm>
          <a:prstGeom prst="rect">
            <a:avLst/>
          </a:prstGeom>
          <a:solidFill>
            <a:srgbClr val="094D88">
              <a:alpha val="50000"/>
            </a:srgbClr>
          </a:solidFill>
        </p:spPr>
        <p:txBody>
          <a:bodyPr vert="horz" wrap="square" lIns="0" tIns="12065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2000" b="1" spc="-10" dirty="0">
                <a:solidFill>
                  <a:srgbClr val="FFFFFF"/>
                </a:solidFill>
                <a:latin typeface="Arial"/>
                <a:cs typeface="Arial"/>
              </a:rPr>
              <a:t>Critical Sectors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US" sz="2000" b="1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</a:t>
            </a: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Agriculture</a:t>
            </a:r>
            <a:endParaRPr kumimoji="0" lang="en-US" sz="2000" b="1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2000" b="1" spc="-1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2000" b="1" spc="-10" dirty="0">
                <a:solidFill>
                  <a:srgbClr val="FFFFFF"/>
                </a:solidFill>
                <a:latin typeface="Arial"/>
                <a:cs typeface="Arial"/>
              </a:rPr>
              <a:t>Water / Waster water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Maritime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2000" b="1" spc="-10" dirty="0">
                <a:solidFill>
                  <a:srgbClr val="FFFFFF"/>
                </a:solidFill>
                <a:latin typeface="Arial"/>
                <a:cs typeface="Arial"/>
              </a:rPr>
              <a:t>Defense</a:t>
            </a:r>
            <a:endParaRPr kumimoji="0" lang="en-US" sz="2000" b="1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417830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Telecommunications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C77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GPS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enables &gt;$1B of U.S. Gross Domestic Product daily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8"/>
          <p:cNvSpPr txBox="1">
            <a:spLocks/>
          </p:cNvSpPr>
          <p:nvPr/>
        </p:nvSpPr>
        <p:spPr bwMode="auto">
          <a:xfrm>
            <a:off x="8996363" y="6565900"/>
            <a:ext cx="1476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563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0" b="0" i="0" u="none" strike="noStrike" kern="1200" cap="none" spc="-5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-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9"/>
          <p:cNvSpPr txBox="1">
            <a:spLocks/>
          </p:cNvSpPr>
          <p:nvPr/>
        </p:nvSpPr>
        <p:spPr>
          <a:xfrm>
            <a:off x="7923213" y="6681788"/>
            <a:ext cx="1220787" cy="182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Space</a:t>
            </a:r>
            <a:r>
              <a:rPr kumimoji="0" lang="en-US" sz="1100" b="1" i="1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Starts</a:t>
            </a:r>
            <a:r>
              <a:rPr kumimoji="0" lang="en-US" sz="1100" b="1" i="1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</a:t>
            </a:r>
            <a:endParaRPr kumimoji="0" lang="en-US" sz="11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" name="object 3"/>
          <p:cNvGrpSpPr/>
          <p:nvPr/>
        </p:nvGrpSpPr>
        <p:grpSpPr>
          <a:xfrm>
            <a:off x="4862454" y="1846587"/>
            <a:ext cx="3588482" cy="3303037"/>
            <a:chOff x="4064507" y="1490471"/>
            <a:chExt cx="5035550" cy="4456430"/>
          </a:xfrm>
        </p:grpSpPr>
        <p:pic>
          <p:nvPicPr>
            <p:cNvPr id="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507" y="1490471"/>
              <a:ext cx="5035295" cy="4456175"/>
            </a:xfrm>
            <a:prstGeom prst="rect">
              <a:avLst/>
            </a:prstGeom>
          </p:spPr>
        </p:pic>
        <p:pic>
          <p:nvPicPr>
            <p:cNvPr id="9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415" y="1516380"/>
              <a:ext cx="4928616" cy="4349424"/>
            </a:xfrm>
            <a:prstGeom prst="rect">
              <a:avLst/>
            </a:prstGeom>
          </p:spPr>
        </p:pic>
      </p:grpSp>
      <p:sp>
        <p:nvSpPr>
          <p:cNvPr id="10" name="object 6"/>
          <p:cNvSpPr/>
          <p:nvPr/>
        </p:nvSpPr>
        <p:spPr>
          <a:xfrm>
            <a:off x="0" y="5649744"/>
            <a:ext cx="9144000" cy="646430"/>
          </a:xfrm>
          <a:custGeom>
            <a:avLst/>
            <a:gdLst/>
            <a:ahLst/>
            <a:cxnLst/>
            <a:rect l="l" t="t" r="r" b="b"/>
            <a:pathLst>
              <a:path w="9144000" h="646429">
                <a:moveTo>
                  <a:pt x="9144000" y="0"/>
                </a:moveTo>
                <a:lnTo>
                  <a:pt x="0" y="0"/>
                </a:lnTo>
                <a:lnTo>
                  <a:pt x="0" y="646176"/>
                </a:lnTo>
                <a:lnTo>
                  <a:pt x="9144000" y="64617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txBody>
          <a:bodyPr wrap="square" lIns="0" tIns="0" rIns="0" bIns="0" rtlCol="0"/>
          <a:lstStyle/>
          <a:p>
            <a:pPr marL="403225" marR="5080" lvl="0" indent="-9525" algn="ctr" defTabSz="914400" rtl="0" eaLnBrk="1" fontAlgn="base" latinLnBrk="0" hangingPunct="1">
              <a:lnSpc>
                <a:spcPct val="10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GPS </a:t>
            </a:r>
            <a:r>
              <a:rPr kumimoji="0" lang="en-US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consistently meets all technical performance commitments: </a:t>
            </a:r>
            <a:r>
              <a:rPr kumimoji="0" lang="en-US" sz="2000" b="1" i="1" u="none" strike="noStrike" kern="1200" cap="none" spc="-4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Accuracy,</a:t>
            </a:r>
            <a:r>
              <a:rPr kumimoji="0" lang="en-US" sz="2000" b="1" i="1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Integrity,</a:t>
            </a:r>
            <a:r>
              <a:rPr kumimoji="0" lang="en-US" sz="2000" b="1" i="1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Availability</a:t>
            </a:r>
            <a:r>
              <a:rPr kumimoji="0" lang="en-US" sz="2000" b="1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Continuity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 bwMode="auto">
          <a:xfrm>
            <a:off x="2179674" y="100002"/>
            <a:ext cx="69516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5pPr>
            <a:lvl6pPr marL="257175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6pPr>
            <a:lvl7pPr marL="514350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7pPr>
            <a:lvl8pPr marL="771525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8pPr>
            <a:lvl9pPr marL="1028700" algn="r" rtl="0" eaLnBrk="0" fontAlgn="base" hangingPunct="0">
              <a:spcBef>
                <a:spcPct val="0"/>
              </a:spcBef>
              <a:spcAft>
                <a:spcPct val="0"/>
              </a:spcAft>
              <a:defRPr sz="2025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Global</a:t>
            </a:r>
            <a:r>
              <a:rPr kumimoji="0" lang="en-US" sz="3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en-US" sz="32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GPS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A0D68-83CE-9CDC-C8EC-94194A1D3B85}"/>
              </a:ext>
            </a:extLst>
          </p:cNvPr>
          <p:cNvSpPr txBox="1"/>
          <p:nvPr/>
        </p:nvSpPr>
        <p:spPr>
          <a:xfrm>
            <a:off x="2915553" y="87154"/>
            <a:ext cx="312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Classification: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89119-6489-E8D5-F0DC-9C76CC6EF16E}"/>
              </a:ext>
            </a:extLst>
          </p:cNvPr>
          <p:cNvSpPr txBox="1"/>
          <p:nvPr/>
        </p:nvSpPr>
        <p:spPr>
          <a:xfrm>
            <a:off x="2915553" y="652462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Classification: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88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F3EEB47-7513-CF1D-9D74-DB13FC7BF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C0FFD-685E-4645-B361-E214DA9635FB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id="{4591986A-B6AA-7643-A0D5-1C8EC09A0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2046" y="228600"/>
            <a:ext cx="7296150" cy="838200"/>
          </a:xfrm>
        </p:spPr>
        <p:txBody>
          <a:bodyPr/>
          <a:lstStyle/>
          <a:p>
            <a:pPr eaLnBrk="1" hangingPunct="1"/>
            <a:r>
              <a:rPr lang="en-US" altLang="en-US" sz="3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Future: New Civil Signals</a:t>
            </a:r>
          </a:p>
        </p:txBody>
      </p:sp>
      <p:sp>
        <p:nvSpPr>
          <p:cNvPr id="7172" name="Rectangle 10">
            <a:extLst>
              <a:ext uri="{FF2B5EF4-FFF2-40B4-BE49-F238E27FC236}">
                <a16:creationId xmlns:a16="http://schemas.microsoft.com/office/drawing/2014/main" id="{92965347-43D0-4E16-FDB5-5D51D01DE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09700"/>
            <a:ext cx="9242854" cy="5273675"/>
          </a:xfrm>
        </p:spPr>
        <p:txBody>
          <a:bodyPr/>
          <a:lstStyle/>
          <a:p>
            <a:pPr marL="298450" indent="-285750" fontAlgn="auto">
              <a:spcBef>
                <a:spcPts val="95"/>
              </a:spcBef>
              <a:spcAft>
                <a:spcPts val="0"/>
              </a:spcAft>
              <a:buClr>
                <a:schemeClr val="accent2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2000"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</a:t>
            </a:r>
            <a:r>
              <a:rPr lang="en-US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L1C Signal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nable interoperability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civil signal for GPS and Galileo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Japan's Quasi-Zenith Satellite System (QZSS) and China's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BeiDou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 are adopting L1C-like signals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GPS reception in cities and other challenging environments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New: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L2C Signal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combined with L1 C/A in a dual-frequency receiver, L2C enables ionospheric correction, which can increase accuracy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ual-frequency GPS receivers may achieve the same accuracy as the military user</a:t>
            </a:r>
            <a:b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8450" indent="-285750" fontAlgn="auto">
              <a:spcBef>
                <a:spcPts val="95"/>
              </a:spcBef>
              <a:spcAft>
                <a:spcPts val="0"/>
              </a:spcAft>
              <a:buClr>
                <a:schemeClr val="accent2"/>
              </a:buClr>
              <a:buSzPct val="78125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2000"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Improved: </a:t>
            </a:r>
            <a:r>
              <a:rPr lang="en-US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L5 – Safety of Life Signal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Safety-of-life transportation and other high-performance applications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signal structure for enhanced performance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 transmitted power than L1/L2 signal (~3 dB, or 2× as powerful)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Wider bandwidth provides a 10× processing gain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receiver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 in protected International Telecommunications Union and Aeronautical Radionavigation Services (RNSS) band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9BA4048B-0EA9-9974-B28D-F5F14FE3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40000"/>
              </a:spcBef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40000"/>
              </a:spcBef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ABE91E7D-E0AA-C8F8-851F-BA93212E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40000"/>
              </a:spcBef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40000"/>
              </a:spcBef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7175" name="Rectangle 6">
            <a:extLst>
              <a:ext uri="{FF2B5EF4-FFF2-40B4-BE49-F238E27FC236}">
                <a16:creationId xmlns:a16="http://schemas.microsoft.com/office/drawing/2014/main" id="{55337C69-FF27-E15E-A316-2EEF3B67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95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40000"/>
              </a:spcBef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40000"/>
              </a:spcBef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7176" name="Rectangle 7">
            <a:extLst>
              <a:ext uri="{FF2B5EF4-FFF2-40B4-BE49-F238E27FC236}">
                <a16:creationId xmlns:a16="http://schemas.microsoft.com/office/drawing/2014/main" id="{CE10F7A4-00FC-91FE-504C-8339A7E63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40000"/>
              </a:spcBef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40000"/>
              </a:spcBef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7177" name="Rectangle 8">
            <a:extLst>
              <a:ext uri="{FF2B5EF4-FFF2-40B4-BE49-F238E27FC236}">
                <a16:creationId xmlns:a16="http://schemas.microsoft.com/office/drawing/2014/main" id="{145C778C-D5A6-9687-5CF9-3FABC187C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40000"/>
              </a:spcBef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40000"/>
              </a:spcBef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A02ADCA-6A05-E55D-371C-DDA2BC806B1B}"/>
              </a:ext>
            </a:extLst>
          </p:cNvPr>
          <p:cNvSpPr txBox="1">
            <a:spLocks/>
          </p:cNvSpPr>
          <p:nvPr/>
        </p:nvSpPr>
        <p:spPr>
          <a:xfrm>
            <a:off x="8396416" y="6324600"/>
            <a:ext cx="457200" cy="3048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5A1B4-D49A-4C50-9437-5659DB39707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6AFCE-05CA-DFAC-181C-324747B59231}"/>
              </a:ext>
            </a:extLst>
          </p:cNvPr>
          <p:cNvSpPr txBox="1"/>
          <p:nvPr/>
        </p:nvSpPr>
        <p:spPr>
          <a:xfrm>
            <a:off x="2940526" y="43820"/>
            <a:ext cx="2345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Classification: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3BDFF-39A5-410C-5914-461EDF7DFCF0}"/>
              </a:ext>
            </a:extLst>
          </p:cNvPr>
          <p:cNvSpPr txBox="1"/>
          <p:nvPr/>
        </p:nvSpPr>
        <p:spPr>
          <a:xfrm>
            <a:off x="2940526" y="6567959"/>
            <a:ext cx="234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Classification: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UNCLASSIFIED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08B2FB-7FE3-B815-347F-553C4CF90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4" y="81786"/>
            <a:ext cx="629428" cy="82369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3E41530-0E32-683F-A06F-F3E7ACD81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4" y="81786"/>
            <a:ext cx="734404" cy="8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03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5799" y="1444294"/>
            <a:ext cx="9143999" cy="4993387"/>
            <a:chOff x="0" y="1348738"/>
            <a:chExt cx="9143999" cy="499338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85593"/>
              <a:ext cx="9143999" cy="4256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532" y="1348738"/>
              <a:ext cx="9024491" cy="2213235"/>
            </a:xfrm>
            <a:custGeom>
              <a:avLst/>
              <a:gdLst/>
              <a:ahLst/>
              <a:cxnLst/>
              <a:rect l="l" t="t" r="r" b="b"/>
              <a:pathLst>
                <a:path w="8971280" h="3528060">
                  <a:moveTo>
                    <a:pt x="8971026" y="0"/>
                  </a:moveTo>
                  <a:lnTo>
                    <a:pt x="0" y="0"/>
                  </a:lnTo>
                  <a:lnTo>
                    <a:pt x="0" y="3528060"/>
                  </a:lnTo>
                  <a:lnTo>
                    <a:pt x="8971026" y="3528060"/>
                  </a:lnTo>
                  <a:lnTo>
                    <a:pt x="8971026" y="0"/>
                  </a:lnTo>
                  <a:close/>
                </a:path>
              </a:pathLst>
            </a:custGeom>
            <a:solidFill>
              <a:srgbClr val="094D8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3575558" y="1048765"/>
            <a:ext cx="22929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Agility</a:t>
            </a:r>
            <a:r>
              <a:rPr kumimoji="0" sz="1100" b="1" i="1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Innovation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–</a:t>
            </a:r>
            <a:r>
              <a:rPr kumimoji="0" sz="1100" b="1" i="1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 </a:t>
            </a:r>
            <a:r>
              <a:rPr kumimoji="0" sz="110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Century Schoolbook"/>
              </a:rPr>
              <a:t>Boldness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Century School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8302" y="397763"/>
            <a:ext cx="683569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i="0" dirty="0"/>
              <a:t>Homeland Defense: Crucible</a:t>
            </a:r>
            <a:endParaRPr sz="3200" i="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50" b="0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550" b="0" i="0" u="none" strike="noStrike" kern="0" cap="none" spc="-2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050" y="1359695"/>
            <a:ext cx="9143999" cy="22132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fontAlgn="base">
              <a:lnSpc>
                <a:spcPct val="119000"/>
              </a:lnSpc>
            </a:pPr>
            <a:r>
              <a:rPr lang="en-US" sz="2800" b="1" kern="1400" dirty="0">
                <a:solidFill>
                  <a:srgbClr val="FFFFFF"/>
                </a:solidFill>
                <a:latin typeface="Arial" panose="020B0604020202020204" pitchFamily="34" charset="0"/>
              </a:rPr>
              <a:t>Purpose:</a:t>
            </a:r>
            <a:endParaRPr lang="en-US" sz="2000" b="1" kern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1800" kern="1400" dirty="0">
                <a:solidFill>
                  <a:srgbClr val="FFFFFF"/>
                </a:solidFill>
                <a:latin typeface="Arial" panose="020B0604020202020204" pitchFamily="34" charset="0"/>
              </a:rPr>
              <a:t>Detect, characterize, and resolve GPS disruptions in the U.S. caused by intentional or unintentional Electromagnetic Interference (EMI)</a:t>
            </a:r>
          </a:p>
          <a:p>
            <a:pPr marL="285750" indent="-285750" fontAlgn="base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1800" kern="1400" dirty="0">
                <a:solidFill>
                  <a:srgbClr val="FFFFFF"/>
                </a:solidFill>
                <a:latin typeface="Arial" panose="020B0604020202020204" pitchFamily="34" charset="0"/>
              </a:rPr>
              <a:t>Triggered by large-scale disruptions affecting:</a:t>
            </a:r>
          </a:p>
          <a:p>
            <a:pPr marL="742950" lvl="1" indent="-285750" fontAlgn="base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1800" kern="1400" dirty="0">
                <a:solidFill>
                  <a:srgbClr val="FFFFFF"/>
                </a:solidFill>
                <a:latin typeface="Arial" panose="020B0604020202020204" pitchFamily="34" charset="0"/>
              </a:rPr>
              <a:t>Positioning services for ground, air, and/or maritime users</a:t>
            </a:r>
          </a:p>
          <a:p>
            <a:pPr marL="742950" lvl="1" indent="-285750" fontAlgn="base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1800" kern="1400" dirty="0">
                <a:solidFill>
                  <a:srgbClr val="FFFFFF"/>
                </a:solidFill>
                <a:latin typeface="Arial" panose="020B0604020202020204" pitchFamily="34" charset="0"/>
              </a:rPr>
              <a:t>U.S. Critical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C50B6-AB3C-EC73-053B-33EFA9CE0925}"/>
              </a:ext>
            </a:extLst>
          </p:cNvPr>
          <p:cNvSpPr txBox="1"/>
          <p:nvPr/>
        </p:nvSpPr>
        <p:spPr>
          <a:xfrm>
            <a:off x="2915553" y="87154"/>
            <a:ext cx="312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Classification: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2F799-33BF-41D5-763D-732F3A4CBB60}"/>
              </a:ext>
            </a:extLst>
          </p:cNvPr>
          <p:cNvSpPr txBox="1"/>
          <p:nvPr/>
        </p:nvSpPr>
        <p:spPr>
          <a:xfrm>
            <a:off x="2915553" y="652462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Classification: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84F6FB65-0202-A32B-0D09-BB263855CA59}"/>
              </a:ext>
            </a:extLst>
          </p:cNvPr>
          <p:cNvSpPr/>
          <p:nvPr/>
        </p:nvSpPr>
        <p:spPr>
          <a:xfrm>
            <a:off x="-244549" y="5649744"/>
            <a:ext cx="9388549" cy="646430"/>
          </a:xfrm>
          <a:custGeom>
            <a:avLst/>
            <a:gdLst/>
            <a:ahLst/>
            <a:cxnLst/>
            <a:rect l="l" t="t" r="r" b="b"/>
            <a:pathLst>
              <a:path w="9144000" h="646429">
                <a:moveTo>
                  <a:pt x="9144000" y="0"/>
                </a:moveTo>
                <a:lnTo>
                  <a:pt x="0" y="0"/>
                </a:lnTo>
                <a:lnTo>
                  <a:pt x="0" y="646176"/>
                </a:lnTo>
                <a:lnTo>
                  <a:pt x="9144000" y="64617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txBody>
          <a:bodyPr wrap="square" lIns="0" tIns="0" rIns="0" bIns="0" rtlCol="0"/>
          <a:lstStyle/>
          <a:p>
            <a:pPr marL="403225" marR="5080" lvl="0" indent="-9525" algn="ctr" defTabSz="914400" rtl="0" eaLnBrk="1" fontAlgn="base" latinLnBrk="0" hangingPunct="1">
              <a:lnSpc>
                <a:spcPct val="10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Department of Defense and Department of Transportation: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Committed, </a:t>
            </a:r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Critical Partners to the Success of GPS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E6E71CA2-0940-D94C-65DC-F9A028906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19" y="5665762"/>
            <a:ext cx="677004" cy="65338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DD3CB82-C988-19A6-6F1F-9308B4008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" y="5646810"/>
            <a:ext cx="677003" cy="652298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72E65132-0C80-8F5F-66D0-D5CA42F1E032}"/>
              </a:ext>
            </a:extLst>
          </p:cNvPr>
          <p:cNvSpPr/>
          <p:nvPr/>
        </p:nvSpPr>
        <p:spPr>
          <a:xfrm>
            <a:off x="103706" y="4132988"/>
            <a:ext cx="9024491" cy="1288279"/>
          </a:xfrm>
          <a:custGeom>
            <a:avLst/>
            <a:gdLst/>
            <a:ahLst/>
            <a:cxnLst/>
            <a:rect l="l" t="t" r="r" b="b"/>
            <a:pathLst>
              <a:path w="8971280" h="3528060">
                <a:moveTo>
                  <a:pt x="8971026" y="0"/>
                </a:moveTo>
                <a:lnTo>
                  <a:pt x="0" y="0"/>
                </a:lnTo>
                <a:lnTo>
                  <a:pt x="0" y="3528060"/>
                </a:lnTo>
                <a:lnTo>
                  <a:pt x="8971026" y="3528060"/>
                </a:lnTo>
                <a:lnTo>
                  <a:pt x="8971026" y="0"/>
                </a:lnTo>
                <a:close/>
              </a:path>
            </a:pathLst>
          </a:custGeom>
          <a:solidFill>
            <a:srgbClr val="094D87">
              <a:alpha val="5019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C3C1B515-884E-8C75-4155-19C58E9020E1}"/>
              </a:ext>
            </a:extLst>
          </p:cNvPr>
          <p:cNvSpPr txBox="1"/>
          <p:nvPr/>
        </p:nvSpPr>
        <p:spPr>
          <a:xfrm>
            <a:off x="150050" y="4110013"/>
            <a:ext cx="9143999" cy="122431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fontAlgn="base">
              <a:lnSpc>
                <a:spcPct val="119000"/>
              </a:lnSpc>
            </a:pPr>
            <a:r>
              <a:rPr lang="en-US" sz="2800" b="1" kern="1400" dirty="0">
                <a:solidFill>
                  <a:srgbClr val="FFFFFF"/>
                </a:solidFill>
                <a:latin typeface="Arial" panose="020B0604020202020204" pitchFamily="34" charset="0"/>
              </a:rPr>
              <a:t>Principal Agencies:</a:t>
            </a:r>
          </a:p>
          <a:p>
            <a:pPr algn="ctr" fontAlgn="base">
              <a:lnSpc>
                <a:spcPct val="119000"/>
              </a:lnSpc>
            </a:pPr>
            <a:r>
              <a:rPr lang="en-US" sz="1800" kern="1400" dirty="0">
                <a:solidFill>
                  <a:srgbClr val="FFFFFF"/>
                </a:solidFill>
                <a:latin typeface="Arial" panose="020B0604020202020204" pitchFamily="34" charset="0"/>
              </a:rPr>
              <a:t>2 SOPS  -  Coast Guard Navigation Center – Federal Aviation Administration</a:t>
            </a:r>
          </a:p>
          <a:p>
            <a:pPr algn="ctr" fontAlgn="base">
              <a:lnSpc>
                <a:spcPct val="119000"/>
              </a:lnSpc>
            </a:pPr>
            <a:r>
              <a:rPr lang="en-US" sz="1800" kern="1400" dirty="0">
                <a:solidFill>
                  <a:srgbClr val="FFFFFF"/>
                </a:solidFill>
                <a:latin typeface="Arial" panose="020B0604020202020204" pitchFamily="34" charset="0"/>
              </a:rPr>
              <a:t>Nat Coordination Center for Communications – Federal Communications Commission</a:t>
            </a:r>
          </a:p>
        </p:txBody>
      </p:sp>
    </p:spTree>
    <p:extLst>
      <p:ext uri="{BB962C8B-B14F-4D97-AF65-F5344CB8AC3E}">
        <p14:creationId xmlns:p14="http://schemas.microsoft.com/office/powerpoint/2010/main" val="32490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>
            <a:alpha val="25000"/>
          </a:srgbClr>
        </a:solidFill>
      </a:spPr>
      <a:bodyPr rtlCol="0" anchor="ctr">
        <a:spAutoFit/>
      </a:bodyPr>
      <a:lstStyle>
        <a:defPPr algn="l">
          <a:buClr>
            <a:schemeClr val="accent6">
              <a:lumMod val="50000"/>
            </a:schemeClr>
          </a:buClr>
          <a:buSzPct val="110000"/>
          <a:buFont typeface="Wingdings" pitchFamily="2" charset="2"/>
          <a:buChar char="§"/>
          <a:defRPr sz="2000" b="1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69978</TotalTime>
  <Words>748</Words>
  <Application>Microsoft Office PowerPoint</Application>
  <PresentationFormat>On-screen Show (4:3)</PresentationFormat>
  <Paragraphs>161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Schoolbook</vt:lpstr>
      <vt:lpstr>Eras Bold ITC</vt:lpstr>
      <vt:lpstr>Georgia</vt:lpstr>
      <vt:lpstr>Times New Roman</vt:lpstr>
      <vt:lpstr>Wingdings</vt:lpstr>
      <vt:lpstr>Custom Design</vt:lpstr>
      <vt:lpstr>1_USAF(Unclas)</vt:lpstr>
      <vt:lpstr>Office Theme</vt:lpstr>
      <vt:lpstr>Default Design</vt:lpstr>
      <vt:lpstr>Global Positioning System Operations</vt:lpstr>
      <vt:lpstr>GPS:  50 Years Without Fail</vt:lpstr>
      <vt:lpstr>PowerPoint Presentation</vt:lpstr>
      <vt:lpstr>PowerPoint Presentation</vt:lpstr>
      <vt:lpstr>GPS Constellation Status</vt:lpstr>
      <vt:lpstr>PowerPoint Presentation</vt:lpstr>
      <vt:lpstr>GPS Future: New Civil Signals</vt:lpstr>
      <vt:lpstr>Homeland Defense: Crucible</vt:lpstr>
    </vt:vector>
  </TitlesOfParts>
  <Manager>Lt Col Paul Yamaguchi</Manager>
  <Company>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30-OCT-2007 CSAT</dc:title>
  <dc:creator>Capt James Erminger</dc:creator>
  <cp:keywords>CSAT</cp:keywords>
  <cp:lastModifiedBy>Baskerville, Elliott (Volpe)</cp:lastModifiedBy>
  <cp:revision>3678</cp:revision>
  <cp:lastPrinted>2017-06-08T14:17:23Z</cp:lastPrinted>
  <dcterms:created xsi:type="dcterms:W3CDTF">2000-08-15T11:15:33Z</dcterms:created>
  <dcterms:modified xsi:type="dcterms:W3CDTF">2024-01-19T16:11:31Z</dcterms:modified>
  <cp:category>CSAT Oct07</cp:category>
</cp:coreProperties>
</file>