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1344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 u="sng">
                <a:solidFill>
                  <a:srgbClr val="00009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 u="sng">
                <a:solidFill>
                  <a:srgbClr val="00009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 u="sng">
                <a:solidFill>
                  <a:srgbClr val="00009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12140" y="1720287"/>
            <a:ext cx="3347720" cy="36296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11/27/2023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 u="sng">
                <a:solidFill>
                  <a:srgbClr val="00009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11/27/2023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11/27/2023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50339" y="1093723"/>
            <a:ext cx="6194425" cy="574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 u="sng">
                <a:solidFill>
                  <a:srgbClr val="00009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22350" y="1649364"/>
            <a:ext cx="7327900" cy="36849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ansportation.gov/transerve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ansportation.gov/transerve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ransportation.gov/transerve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ansportation.gov/TRANServe/my-transerve-card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hyperlink" Target="https://www.access.usbank.com/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smartrip.wmata.com/Account/Create" TargetMode="External"/><Relationship Id="rId7" Type="http://schemas.openxmlformats.org/officeDocument/2006/relationships/image" Target="../media/image2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hyperlink" Target="https://smartrip.wmata.com/Account/Login" TargetMode="External"/><Relationship Id="rId4" Type="http://schemas.openxmlformats.org/officeDocument/2006/relationships/hyperlink" Target="https://www.wmata.com/fares/smartrip/faq.cf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smartrip.wmata.com/Account/Login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ansportation.gov/transerve/faq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ransportation.gov/transerve/participants/dot-transit-subsidy-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43030" y="1342136"/>
            <a:ext cx="5857240" cy="1243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03275" marR="5080" indent="-791210">
              <a:lnSpc>
                <a:spcPct val="100000"/>
              </a:lnSpc>
              <a:spcBef>
                <a:spcPts val="95"/>
              </a:spcBef>
            </a:pPr>
            <a:r>
              <a:rPr sz="4000" u="none" spc="-10" dirty="0">
                <a:solidFill>
                  <a:srgbClr val="375F92"/>
                </a:solidFill>
              </a:rPr>
              <a:t>Integrity</a:t>
            </a:r>
            <a:r>
              <a:rPr sz="4000" u="none" spc="-180" dirty="0">
                <a:solidFill>
                  <a:srgbClr val="375F92"/>
                </a:solidFill>
              </a:rPr>
              <a:t> </a:t>
            </a:r>
            <a:r>
              <a:rPr sz="4000" u="none" spc="-10" dirty="0">
                <a:solidFill>
                  <a:srgbClr val="375F92"/>
                </a:solidFill>
              </a:rPr>
              <a:t>Awareness</a:t>
            </a:r>
            <a:r>
              <a:rPr sz="4000" u="none" spc="-175" dirty="0">
                <a:solidFill>
                  <a:srgbClr val="375F92"/>
                </a:solidFill>
              </a:rPr>
              <a:t> </a:t>
            </a:r>
            <a:r>
              <a:rPr sz="4000" u="none" spc="-10" dirty="0">
                <a:solidFill>
                  <a:srgbClr val="375F92"/>
                </a:solidFill>
              </a:rPr>
              <a:t>Training </a:t>
            </a:r>
            <a:r>
              <a:rPr sz="4000" u="none" dirty="0">
                <a:solidFill>
                  <a:srgbClr val="375F92"/>
                </a:solidFill>
              </a:rPr>
              <a:t>Annual</a:t>
            </a:r>
            <a:r>
              <a:rPr sz="4000" u="none" spc="-150" dirty="0">
                <a:solidFill>
                  <a:srgbClr val="375F92"/>
                </a:solidFill>
              </a:rPr>
              <a:t> </a:t>
            </a:r>
            <a:r>
              <a:rPr sz="4000" u="none" spc="-10" dirty="0">
                <a:solidFill>
                  <a:srgbClr val="375F92"/>
                </a:solidFill>
              </a:rPr>
              <a:t>Requirement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1888394" y="3227324"/>
            <a:ext cx="536702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25" dirty="0">
                <a:solidFill>
                  <a:srgbClr val="FFFFFF"/>
                </a:solidFill>
                <a:latin typeface="Calibri"/>
                <a:cs typeface="Calibri"/>
              </a:rPr>
              <a:t>Transit</a:t>
            </a:r>
            <a:r>
              <a:rPr sz="4400" spc="-1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FFFFFF"/>
                </a:solidFill>
                <a:latin typeface="Calibri"/>
                <a:cs typeface="Calibri"/>
              </a:rPr>
              <a:t>Benefit</a:t>
            </a:r>
            <a:r>
              <a:rPr sz="4400" spc="-1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400" spc="-10" dirty="0">
                <a:solidFill>
                  <a:srgbClr val="FFFFFF"/>
                </a:solidFill>
                <a:latin typeface="Calibri"/>
                <a:cs typeface="Calibri"/>
              </a:rPr>
              <a:t>Program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25139" y="5674867"/>
            <a:ext cx="128714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dirty="0">
                <a:solidFill>
                  <a:srgbClr val="FF0000"/>
                </a:solidFill>
                <a:latin typeface="Calibri"/>
                <a:cs typeface="Calibri"/>
              </a:rPr>
              <a:t>Last</a:t>
            </a:r>
            <a:r>
              <a:rPr sz="1900"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FF0000"/>
                </a:solidFill>
                <a:latin typeface="Calibri"/>
                <a:cs typeface="Calibri"/>
              </a:rPr>
              <a:t>updated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51100" y="5674867"/>
            <a:ext cx="51371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20" dirty="0">
                <a:solidFill>
                  <a:srgbClr val="FF0000"/>
                </a:solidFill>
                <a:latin typeface="Calibri"/>
                <a:cs typeface="Calibri"/>
              </a:rPr>
              <a:t>202</a:t>
            </a:r>
            <a:r>
              <a:rPr lang="en-US" sz="1900" spc="-20" dirty="0">
                <a:solidFill>
                  <a:srgbClr val="FF0000"/>
                </a:solidFill>
                <a:latin typeface="Calibri"/>
                <a:cs typeface="Calibri"/>
              </a:rPr>
              <a:t>3</a:t>
            </a:r>
            <a:endParaRPr sz="19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21583" y="1146905"/>
            <a:ext cx="33362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Legal</a:t>
            </a:r>
            <a:r>
              <a:rPr u="sng" spc="-7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u="sng" spc="-1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Implications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940" y="2125471"/>
            <a:ext cx="7833359" cy="27324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26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  <a:tab pos="3369945" algn="l"/>
              </a:tabLst>
            </a:pPr>
            <a:r>
              <a:rPr sz="2400" dirty="0">
                <a:latin typeface="Calibri"/>
                <a:cs typeface="Calibri"/>
              </a:rPr>
              <a:t>Employees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who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misuse</a:t>
            </a:r>
            <a:r>
              <a:rPr sz="2400" dirty="0">
                <a:latin typeface="Calibri"/>
                <a:cs typeface="Calibri"/>
              </a:rPr>
              <a:t>	the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transit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subsidy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are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subject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to </a:t>
            </a:r>
            <a:r>
              <a:rPr sz="2400" dirty="0">
                <a:latin typeface="Calibri"/>
                <a:cs typeface="Calibri"/>
              </a:rPr>
              <a:t>appropriate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administrative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action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including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discipline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and/or </a:t>
            </a:r>
            <a:r>
              <a:rPr sz="2400" dirty="0">
                <a:latin typeface="Calibri"/>
                <a:cs typeface="Calibri"/>
              </a:rPr>
              <a:t>disqualification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from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future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participation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Transit </a:t>
            </a:r>
            <a:r>
              <a:rPr sz="2400" dirty="0">
                <a:latin typeface="Calibri"/>
                <a:cs typeface="Calibri"/>
              </a:rPr>
              <a:t>Subsidy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Program</a:t>
            </a:r>
            <a:endParaRPr sz="2400">
              <a:latin typeface="Calibri"/>
              <a:cs typeface="Calibri"/>
            </a:endParaRPr>
          </a:p>
          <a:p>
            <a:pPr marL="354965" marR="156210" indent="-342265">
              <a:lnSpc>
                <a:spcPct val="100000"/>
              </a:lnSpc>
              <a:spcBef>
                <a:spcPts val="1150"/>
              </a:spcBef>
              <a:buSzPct val="110416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Disciplinary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action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can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range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from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written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warning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to </a:t>
            </a:r>
            <a:r>
              <a:rPr sz="2400" dirty="0">
                <a:latin typeface="Calibri"/>
                <a:cs typeface="Calibri"/>
              </a:rPr>
              <a:t>removal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from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Federal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Service,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depending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on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severity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of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20" dirty="0">
                <a:latin typeface="Calibri"/>
                <a:cs typeface="Calibri"/>
              </a:rPr>
              <a:t>abuse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22651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84095" y="755951"/>
            <a:ext cx="5179695" cy="1125855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160655" algn="ctr">
              <a:lnSpc>
                <a:spcPct val="100000"/>
              </a:lnSpc>
              <a:spcBef>
                <a:spcPts val="655"/>
              </a:spcBef>
            </a:pPr>
            <a:r>
              <a:rPr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Website</a:t>
            </a:r>
            <a:r>
              <a:rPr u="sng" spc="-3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u="sng" spc="-1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Resources:</a:t>
            </a: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2800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/>
              </a:rPr>
              <a:t>www.transportation.gov/transerve/</a:t>
            </a:r>
            <a:endParaRPr sz="2800"/>
          </a:p>
        </p:txBody>
      </p:sp>
      <p:sp>
        <p:nvSpPr>
          <p:cNvPr id="4" name="object 4"/>
          <p:cNvSpPr txBox="1"/>
          <p:nvPr/>
        </p:nvSpPr>
        <p:spPr>
          <a:xfrm>
            <a:off x="1221739" y="2084327"/>
            <a:ext cx="3169285" cy="3683000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1540"/>
              </a:spcBef>
              <a:buFont typeface="Wingdings"/>
              <a:buChar char=""/>
              <a:tabLst>
                <a:tab pos="469265" algn="l"/>
                <a:tab pos="469900" algn="l"/>
              </a:tabLst>
            </a:pPr>
            <a:r>
              <a:rPr sz="2400" spc="-10" dirty="0">
                <a:solidFill>
                  <a:srgbClr val="000099"/>
                </a:solidFill>
                <a:latin typeface="Calibri"/>
                <a:cs typeface="Calibri"/>
              </a:rPr>
              <a:t>Apply</a:t>
            </a:r>
            <a:endParaRPr sz="240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spcBef>
                <a:spcPts val="1440"/>
              </a:spcBef>
              <a:buFont typeface="Wingdings"/>
              <a:buChar char=""/>
              <a:tabLst>
                <a:tab pos="469265" algn="l"/>
                <a:tab pos="469900" algn="l"/>
              </a:tabLst>
            </a:pPr>
            <a:r>
              <a:rPr sz="2400" spc="-10" dirty="0">
                <a:solidFill>
                  <a:srgbClr val="000099"/>
                </a:solidFill>
                <a:latin typeface="Calibri"/>
                <a:cs typeface="Calibri"/>
              </a:rPr>
              <a:t>Recertify</a:t>
            </a:r>
            <a:endParaRPr sz="240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spcBef>
                <a:spcPts val="1440"/>
              </a:spcBef>
              <a:buFont typeface="Wingdings"/>
              <a:buChar char=""/>
              <a:tabLst>
                <a:tab pos="469265" algn="l"/>
                <a:tab pos="469900" algn="l"/>
              </a:tabLst>
            </a:pP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TRANServe</a:t>
            </a:r>
            <a:r>
              <a:rPr sz="2400" spc="-1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00099"/>
                </a:solidFill>
                <a:latin typeface="Calibri"/>
                <a:cs typeface="Calibri"/>
              </a:rPr>
              <a:t>card</a:t>
            </a:r>
            <a:endParaRPr sz="240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spcBef>
                <a:spcPts val="1440"/>
              </a:spcBef>
              <a:buFont typeface="Wingdings"/>
              <a:buChar char=""/>
              <a:tabLst>
                <a:tab pos="469265" algn="l"/>
                <a:tab pos="469900" algn="l"/>
              </a:tabLst>
            </a:pPr>
            <a:r>
              <a:rPr sz="2400" spc="-20" dirty="0">
                <a:solidFill>
                  <a:srgbClr val="000099"/>
                </a:solidFill>
                <a:latin typeface="Calibri"/>
                <a:cs typeface="Calibri"/>
              </a:rPr>
              <a:t>News</a:t>
            </a:r>
            <a:endParaRPr sz="240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spcBef>
                <a:spcPts val="1440"/>
              </a:spcBef>
              <a:buFont typeface="Wingdings"/>
              <a:buChar char=""/>
              <a:tabLst>
                <a:tab pos="469265" algn="l"/>
                <a:tab pos="469900" algn="l"/>
              </a:tabLst>
            </a:pPr>
            <a:r>
              <a:rPr sz="2400" spc="-20" dirty="0">
                <a:solidFill>
                  <a:srgbClr val="000099"/>
                </a:solidFill>
                <a:latin typeface="Calibri"/>
                <a:cs typeface="Calibri"/>
              </a:rPr>
              <a:t>FAQs</a:t>
            </a:r>
            <a:endParaRPr sz="2400">
              <a:latin typeface="Calibri"/>
              <a:cs typeface="Calibri"/>
            </a:endParaRPr>
          </a:p>
          <a:p>
            <a:pPr marL="469265" marR="5080" indent="-457200">
              <a:lnSpc>
                <a:spcPct val="100000"/>
              </a:lnSpc>
              <a:spcBef>
                <a:spcPts val="1440"/>
              </a:spcBef>
              <a:buFont typeface="Wingdings"/>
              <a:buChar char=""/>
              <a:tabLst>
                <a:tab pos="469265" algn="l"/>
                <a:tab pos="469900" algn="l"/>
              </a:tabLst>
            </a:pP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Research</a:t>
            </a:r>
            <a:r>
              <a:rPr sz="2400" spc="-1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spc="-35" dirty="0">
                <a:solidFill>
                  <a:srgbClr val="000099"/>
                </a:solidFill>
                <a:latin typeface="Calibri"/>
                <a:cs typeface="Calibri"/>
              </a:rPr>
              <a:t>Transit-</a:t>
            </a:r>
            <a:r>
              <a:rPr sz="2400" spc="-20" dirty="0">
                <a:solidFill>
                  <a:srgbClr val="000099"/>
                </a:solidFill>
                <a:latin typeface="Calibri"/>
                <a:cs typeface="Calibri"/>
              </a:rPr>
              <a:t>Area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Fast</a:t>
            </a:r>
            <a:r>
              <a:rPr sz="2400" spc="-12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0099"/>
                </a:solidFill>
                <a:latin typeface="Calibri"/>
                <a:cs typeface="Calibri"/>
              </a:rPr>
              <a:t>Facts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801361" y="2057400"/>
            <a:ext cx="4086860" cy="4038600"/>
            <a:chOff x="4801361" y="2057400"/>
            <a:chExt cx="4086860" cy="4038600"/>
          </a:xfrm>
        </p:grpSpPr>
        <p:sp>
          <p:nvSpPr>
            <p:cNvPr id="6" name="object 6"/>
            <p:cNvSpPr/>
            <p:nvPr/>
          </p:nvSpPr>
          <p:spPr>
            <a:xfrm>
              <a:off x="4801361" y="4054601"/>
              <a:ext cx="3124200" cy="381000"/>
            </a:xfrm>
            <a:custGeom>
              <a:avLst/>
              <a:gdLst/>
              <a:ahLst/>
              <a:cxnLst/>
              <a:rect l="l" t="t" r="r" b="b"/>
              <a:pathLst>
                <a:path w="3124200" h="381000">
                  <a:moveTo>
                    <a:pt x="3124199" y="0"/>
                  </a:moveTo>
                  <a:lnTo>
                    <a:pt x="0" y="0"/>
                  </a:lnTo>
                  <a:lnTo>
                    <a:pt x="0" y="381000"/>
                  </a:lnTo>
                  <a:lnTo>
                    <a:pt x="3124199" y="381000"/>
                  </a:lnTo>
                  <a:lnTo>
                    <a:pt x="31241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28615" y="2057400"/>
              <a:ext cx="3809999" cy="199643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11267" y="4210811"/>
              <a:ext cx="4076699" cy="188518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07539" y="1130300"/>
            <a:ext cx="524192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220720" algn="l"/>
              </a:tabLst>
            </a:pPr>
            <a:r>
              <a:rPr sz="3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Knowledge</a:t>
            </a:r>
            <a:r>
              <a:rPr sz="3200" u="sng" spc="-2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sz="3200" u="sng" spc="-1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Check:</a:t>
            </a:r>
            <a:r>
              <a:rPr sz="3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	Question</a:t>
            </a:r>
            <a:r>
              <a:rPr sz="3200" u="sng" spc="-2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#1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688340" y="1891522"/>
            <a:ext cx="7938770" cy="24390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latin typeface="Calibri"/>
                <a:cs typeface="Calibri"/>
              </a:rPr>
              <a:t>The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-30" dirty="0">
                <a:latin typeface="Calibri"/>
                <a:cs typeface="Calibri"/>
              </a:rPr>
              <a:t>Transit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Benefit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Program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objective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is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to: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800">
              <a:latin typeface="Calibri"/>
              <a:cs typeface="Calibri"/>
            </a:endParaRPr>
          </a:p>
          <a:p>
            <a:pPr marL="705485" marR="1798320" indent="-342900">
              <a:lnSpc>
                <a:spcPts val="2380"/>
              </a:lnSpc>
              <a:buFont typeface="Wingdings"/>
              <a:buChar char=""/>
              <a:tabLst>
                <a:tab pos="706120" algn="l"/>
              </a:tabLst>
            </a:pPr>
            <a:r>
              <a:rPr sz="2200" dirty="0">
                <a:latin typeface="Calibri"/>
                <a:cs typeface="Calibri"/>
              </a:rPr>
              <a:t>A.</a:t>
            </a:r>
            <a:r>
              <a:rPr sz="2200" spc="38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Increase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compensation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federal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employees </a:t>
            </a:r>
            <a:r>
              <a:rPr sz="2200" dirty="0">
                <a:latin typeface="Calibri"/>
                <a:cs typeface="Calibri"/>
              </a:rPr>
              <a:t>per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month</a:t>
            </a:r>
            <a:endParaRPr sz="2200">
              <a:latin typeface="Calibri"/>
              <a:cs typeface="Calibri"/>
            </a:endParaRPr>
          </a:p>
          <a:p>
            <a:pPr marL="705485" marR="5080" indent="-342900">
              <a:lnSpc>
                <a:spcPts val="2380"/>
              </a:lnSpc>
              <a:spcBef>
                <a:spcPts val="520"/>
              </a:spcBef>
              <a:buFont typeface="Wingdings"/>
              <a:buChar char=""/>
              <a:tabLst>
                <a:tab pos="706120" algn="l"/>
              </a:tabLst>
            </a:pPr>
            <a:r>
              <a:rPr sz="2200" dirty="0">
                <a:latin typeface="Calibri"/>
                <a:cs typeface="Calibri"/>
              </a:rPr>
              <a:t>B.</a:t>
            </a:r>
            <a:r>
              <a:rPr sz="2200" spc="38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Encourage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federal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employees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to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use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mass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transportation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to </a:t>
            </a:r>
            <a:r>
              <a:rPr sz="2200" dirty="0">
                <a:latin typeface="Calibri"/>
                <a:cs typeface="Calibri"/>
              </a:rPr>
              <a:t>reduce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their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contributions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to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traffic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congestion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and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air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pollution</a:t>
            </a:r>
            <a:endParaRPr sz="2200">
              <a:latin typeface="Calibri"/>
              <a:cs typeface="Calibri"/>
            </a:endParaRPr>
          </a:p>
          <a:p>
            <a:pPr marL="706120" indent="-343535">
              <a:lnSpc>
                <a:spcPct val="100000"/>
              </a:lnSpc>
              <a:spcBef>
                <a:spcPts val="225"/>
              </a:spcBef>
              <a:buFont typeface="Wingdings"/>
              <a:buChar char=""/>
              <a:tabLst>
                <a:tab pos="706120" algn="l"/>
              </a:tabLst>
            </a:pPr>
            <a:r>
              <a:rPr sz="2200" dirty="0">
                <a:latin typeface="Calibri"/>
                <a:cs typeface="Calibri"/>
              </a:rPr>
              <a:t>C.</a:t>
            </a:r>
            <a:r>
              <a:rPr sz="2200" spc="39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Reward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employees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for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their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hard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work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4400" y="4826508"/>
            <a:ext cx="3352799" cy="83513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0770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74595" y="1257664"/>
            <a:ext cx="497649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220720" algn="l"/>
              </a:tabLst>
            </a:pPr>
            <a:r>
              <a:rPr sz="3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Knowledge</a:t>
            </a:r>
            <a:r>
              <a:rPr sz="3200" u="sng" spc="-3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sz="3200" u="sng" spc="-1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Check:</a:t>
            </a:r>
            <a:r>
              <a:rPr sz="3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	Answer</a:t>
            </a:r>
            <a:r>
              <a:rPr sz="3200" u="sng" spc="-4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sz="3200" u="sng" spc="-2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#1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383670" y="2119693"/>
            <a:ext cx="8223884" cy="446659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86690">
              <a:lnSpc>
                <a:spcPct val="100000"/>
              </a:lnSpc>
              <a:spcBef>
                <a:spcPts val="675"/>
              </a:spcBef>
            </a:pPr>
            <a:r>
              <a:rPr sz="2400" dirty="0">
                <a:latin typeface="Calibri"/>
                <a:cs typeface="Calibri"/>
              </a:rPr>
              <a:t>The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Transit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Benefit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Program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objective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to:</a:t>
            </a:r>
            <a:endParaRPr sz="2400">
              <a:latin typeface="Calibri"/>
              <a:cs typeface="Calibri"/>
            </a:endParaRPr>
          </a:p>
          <a:p>
            <a:pPr marL="880110" marR="1411605" indent="-342900">
              <a:lnSpc>
                <a:spcPct val="100000"/>
              </a:lnSpc>
              <a:spcBef>
                <a:spcPts val="575"/>
              </a:spcBef>
              <a:buFont typeface="Wingdings"/>
              <a:buChar char=""/>
              <a:tabLst>
                <a:tab pos="880744" algn="l"/>
                <a:tab pos="1270000" algn="l"/>
              </a:tabLst>
            </a:pPr>
            <a:r>
              <a:rPr sz="2400" spc="-25" dirty="0">
                <a:solidFill>
                  <a:srgbClr val="BEBEBE"/>
                </a:solidFill>
                <a:latin typeface="Calibri"/>
                <a:cs typeface="Calibri"/>
              </a:rPr>
              <a:t>A.</a:t>
            </a:r>
            <a:r>
              <a:rPr sz="2400" dirty="0">
                <a:solidFill>
                  <a:srgbClr val="BEBEBE"/>
                </a:solidFill>
                <a:latin typeface="Calibri"/>
                <a:cs typeface="Calibri"/>
              </a:rPr>
              <a:t>	Increase</a:t>
            </a:r>
            <a:r>
              <a:rPr sz="2400" spc="-70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BEBEBE"/>
                </a:solidFill>
                <a:latin typeface="Calibri"/>
                <a:cs typeface="Calibri"/>
              </a:rPr>
              <a:t>compensation</a:t>
            </a:r>
            <a:r>
              <a:rPr sz="2400" spc="-75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BEBEBE"/>
                </a:solidFill>
                <a:latin typeface="Calibri"/>
                <a:cs typeface="Calibri"/>
              </a:rPr>
              <a:t>of</a:t>
            </a:r>
            <a:r>
              <a:rPr sz="2400" spc="-55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BEBEBE"/>
                </a:solidFill>
                <a:latin typeface="Calibri"/>
                <a:cs typeface="Calibri"/>
              </a:rPr>
              <a:t>federal</a:t>
            </a:r>
            <a:r>
              <a:rPr sz="2400" spc="-60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BEBEBE"/>
                </a:solidFill>
                <a:latin typeface="Calibri"/>
                <a:cs typeface="Calibri"/>
              </a:rPr>
              <a:t>employees </a:t>
            </a:r>
            <a:r>
              <a:rPr sz="2400" dirty="0">
                <a:solidFill>
                  <a:srgbClr val="BEBEBE"/>
                </a:solidFill>
                <a:latin typeface="Calibri"/>
                <a:cs typeface="Calibri"/>
              </a:rPr>
              <a:t>per </a:t>
            </a:r>
            <a:r>
              <a:rPr sz="2400" spc="-10" dirty="0">
                <a:solidFill>
                  <a:srgbClr val="BEBEBE"/>
                </a:solidFill>
                <a:latin typeface="Calibri"/>
                <a:cs typeface="Calibri"/>
              </a:rPr>
              <a:t>month</a:t>
            </a:r>
            <a:endParaRPr sz="2400">
              <a:latin typeface="Calibri"/>
              <a:cs typeface="Calibri"/>
            </a:endParaRPr>
          </a:p>
          <a:p>
            <a:pPr marL="880110" marR="5080" indent="-342900">
              <a:lnSpc>
                <a:spcPct val="100000"/>
              </a:lnSpc>
              <a:spcBef>
                <a:spcPts val="575"/>
              </a:spcBef>
              <a:buFont typeface="Wingdings"/>
              <a:buChar char=""/>
              <a:tabLst>
                <a:tab pos="880744" algn="l"/>
              </a:tabLst>
            </a:pPr>
            <a:r>
              <a:rPr sz="2400" dirty="0">
                <a:latin typeface="Calibri"/>
                <a:cs typeface="Calibri"/>
              </a:rPr>
              <a:t>B.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Encourage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federal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employees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use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mass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transportation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reduce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their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contributions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traffic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congestion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air </a:t>
            </a:r>
            <a:r>
              <a:rPr sz="2400" spc="-10" dirty="0">
                <a:latin typeface="Calibri"/>
                <a:cs typeface="Calibri"/>
              </a:rPr>
              <a:t>pollution</a:t>
            </a:r>
            <a:endParaRPr sz="2400">
              <a:latin typeface="Calibri"/>
              <a:cs typeface="Calibri"/>
            </a:endParaRPr>
          </a:p>
          <a:p>
            <a:pPr marL="880110" indent="-343535">
              <a:lnSpc>
                <a:spcPct val="100000"/>
              </a:lnSpc>
              <a:spcBef>
                <a:spcPts val="575"/>
              </a:spcBef>
              <a:buFont typeface="Wingdings"/>
              <a:buChar char=""/>
              <a:tabLst>
                <a:tab pos="880744" algn="l"/>
                <a:tab pos="1254760" algn="l"/>
              </a:tabLst>
            </a:pPr>
            <a:r>
              <a:rPr sz="2400" spc="-25" dirty="0">
                <a:solidFill>
                  <a:srgbClr val="BEBEBE"/>
                </a:solidFill>
                <a:latin typeface="Calibri"/>
                <a:cs typeface="Calibri"/>
              </a:rPr>
              <a:t>C.</a:t>
            </a:r>
            <a:r>
              <a:rPr sz="2400" dirty="0">
                <a:solidFill>
                  <a:srgbClr val="BEBEBE"/>
                </a:solidFill>
                <a:latin typeface="Calibri"/>
                <a:cs typeface="Calibri"/>
              </a:rPr>
              <a:t>	Reward</a:t>
            </a:r>
            <a:r>
              <a:rPr sz="2400" spc="-70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BEBEBE"/>
                </a:solidFill>
                <a:latin typeface="Calibri"/>
                <a:cs typeface="Calibri"/>
              </a:rPr>
              <a:t>the</a:t>
            </a:r>
            <a:r>
              <a:rPr sz="2400" spc="-40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BEBEBE"/>
                </a:solidFill>
                <a:latin typeface="Calibri"/>
                <a:cs typeface="Calibri"/>
              </a:rPr>
              <a:t>employees</a:t>
            </a:r>
            <a:r>
              <a:rPr sz="2400" spc="-65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BEBEBE"/>
                </a:solidFill>
                <a:latin typeface="Calibri"/>
                <a:cs typeface="Calibri"/>
              </a:rPr>
              <a:t>for</a:t>
            </a:r>
            <a:r>
              <a:rPr sz="2400" spc="-40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BEBEBE"/>
                </a:solidFill>
                <a:latin typeface="Calibri"/>
                <a:cs typeface="Calibri"/>
              </a:rPr>
              <a:t>their</a:t>
            </a:r>
            <a:r>
              <a:rPr sz="2400" spc="-40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BEBEBE"/>
                </a:solidFill>
                <a:latin typeface="Calibri"/>
                <a:cs typeface="Calibri"/>
              </a:rPr>
              <a:t>hard</a:t>
            </a:r>
            <a:r>
              <a:rPr sz="2400" spc="-40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BEBEBE"/>
                </a:solidFill>
                <a:latin typeface="Calibri"/>
                <a:cs typeface="Calibri"/>
              </a:rPr>
              <a:t>work</a:t>
            </a:r>
            <a:endParaRPr sz="2400">
              <a:latin typeface="Calibri"/>
              <a:cs typeface="Calibri"/>
            </a:endParaRPr>
          </a:p>
          <a:p>
            <a:pPr marL="12700" marR="2186305">
              <a:lnSpc>
                <a:spcPct val="100000"/>
              </a:lnSpc>
              <a:spcBef>
                <a:spcPts val="985"/>
              </a:spcBef>
              <a:tabLst>
                <a:tab pos="5840095" algn="l"/>
              </a:tabLst>
            </a:pP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The</a:t>
            </a:r>
            <a:r>
              <a:rPr sz="2400" spc="-5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Federal</a:t>
            </a:r>
            <a:r>
              <a:rPr sz="2400" spc="-6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0099"/>
                </a:solidFill>
                <a:latin typeface="Calibri"/>
                <a:cs typeface="Calibri"/>
              </a:rPr>
              <a:t>Workforce</a:t>
            </a:r>
            <a:r>
              <a:rPr sz="2400" spc="-6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00099"/>
                </a:solidFill>
                <a:latin typeface="Calibri"/>
                <a:cs typeface="Calibri"/>
              </a:rPr>
              <a:t>Transportation</a:t>
            </a:r>
            <a:r>
              <a:rPr sz="2400" spc="-6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0099"/>
                </a:solidFill>
                <a:latin typeface="Calibri"/>
                <a:cs typeface="Calibri"/>
              </a:rPr>
              <a:t>Fringe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Benefit</a:t>
            </a:r>
            <a:r>
              <a:rPr sz="2400" spc="-7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Program</a:t>
            </a:r>
            <a:r>
              <a:rPr sz="2400" spc="-8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under</a:t>
            </a:r>
            <a:r>
              <a:rPr sz="2400" spc="-5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Executive</a:t>
            </a:r>
            <a:r>
              <a:rPr sz="2400" spc="-6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Order</a:t>
            </a:r>
            <a:r>
              <a:rPr sz="2400" spc="-5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0099"/>
                </a:solidFill>
                <a:latin typeface="Calibri"/>
                <a:cs typeface="Calibri"/>
              </a:rPr>
              <a:t>13150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	</a:t>
            </a:r>
            <a:r>
              <a:rPr sz="2400" spc="-25" dirty="0">
                <a:solidFill>
                  <a:srgbClr val="000099"/>
                </a:solidFill>
                <a:latin typeface="Calibri"/>
                <a:cs typeface="Calibri"/>
              </a:rPr>
              <a:t>is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designed</a:t>
            </a:r>
            <a:r>
              <a:rPr sz="2400" spc="-5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to</a:t>
            </a:r>
            <a:r>
              <a:rPr sz="2400" spc="-5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reduce</a:t>
            </a:r>
            <a:r>
              <a:rPr sz="2400" spc="-4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traffic</a:t>
            </a:r>
            <a:r>
              <a:rPr sz="2400" spc="-5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congestion</a:t>
            </a:r>
            <a:r>
              <a:rPr sz="2400" spc="-6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and</a:t>
            </a:r>
            <a:r>
              <a:rPr sz="2400" spc="-5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000099"/>
                </a:solidFill>
                <a:latin typeface="Calibri"/>
                <a:cs typeface="Calibri"/>
              </a:rPr>
              <a:t>air </a:t>
            </a:r>
            <a:r>
              <a:rPr sz="2400" spc="-10" dirty="0">
                <a:solidFill>
                  <a:srgbClr val="000099"/>
                </a:solidFill>
                <a:latin typeface="Calibri"/>
                <a:cs typeface="Calibri"/>
              </a:rPr>
              <a:t>pollution.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0770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29310" y="1431080"/>
            <a:ext cx="524256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Knowledge</a:t>
            </a:r>
            <a:r>
              <a:rPr sz="3200" u="sng" spc="-3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sz="3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Check:</a:t>
            </a:r>
            <a:r>
              <a:rPr sz="3200" u="sng" spc="-1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sz="3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Question</a:t>
            </a:r>
            <a:r>
              <a:rPr sz="3200" u="sng" spc="-1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sz="3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#</a:t>
            </a:r>
            <a:r>
              <a:rPr sz="3200" u="sng" spc="-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sz="3200" u="sng" spc="-5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2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574040" y="2253171"/>
            <a:ext cx="7823834" cy="17265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If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misuse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my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transit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benefit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by selling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it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or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over-</a:t>
            </a:r>
            <a:r>
              <a:rPr sz="2400" dirty="0">
                <a:latin typeface="Calibri"/>
                <a:cs typeface="Calibri"/>
              </a:rPr>
              <a:t>estimating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my </a:t>
            </a:r>
            <a:r>
              <a:rPr sz="2400" dirty="0">
                <a:latin typeface="Calibri"/>
                <a:cs typeface="Calibri"/>
              </a:rPr>
              <a:t>commuting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cost,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can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removed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from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federal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service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295"/>
              </a:spcBef>
              <a:buFont typeface="Wingdings"/>
              <a:buChar char=""/>
              <a:tabLst>
                <a:tab pos="355600" algn="l"/>
              </a:tabLst>
            </a:pPr>
            <a:r>
              <a:rPr sz="2400" spc="-20" dirty="0">
                <a:latin typeface="Calibri"/>
                <a:cs typeface="Calibri"/>
              </a:rPr>
              <a:t>True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Wingdings"/>
              <a:buChar char=""/>
              <a:tabLst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False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2000" y="4664964"/>
            <a:ext cx="3352787" cy="83515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38519" y="2124072"/>
            <a:ext cx="433070" cy="410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60"/>
              </a:lnSpc>
              <a:tabLst>
                <a:tab pos="307975" algn="l"/>
              </a:tabLst>
            </a:pPr>
            <a:r>
              <a:rPr sz="2800" i="1" spc="-50" dirty="0">
                <a:latin typeface="Calibri"/>
                <a:cs typeface="Calibri"/>
              </a:rPr>
              <a:t>.</a:t>
            </a:r>
            <a:r>
              <a:rPr sz="2800" i="1" dirty="0">
                <a:latin typeface="Calibri"/>
                <a:cs typeface="Calibri"/>
              </a:rPr>
              <a:t>	</a:t>
            </a:r>
            <a:r>
              <a:rPr sz="2800" i="1" spc="-5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983739" y="1176017"/>
            <a:ext cx="497649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220720" algn="l"/>
              </a:tabLst>
            </a:pPr>
            <a:r>
              <a:rPr sz="3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Knowledge</a:t>
            </a:r>
            <a:r>
              <a:rPr sz="3200" u="sng" spc="-2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sz="3200" u="sng" spc="-1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Check:</a:t>
            </a:r>
            <a:r>
              <a:rPr sz="3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	Answer</a:t>
            </a:r>
            <a:r>
              <a:rPr sz="3200" u="sng" spc="-4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sz="3200" u="sng" spc="-2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#2</a:t>
            </a:r>
            <a:endParaRPr sz="3200"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38600" y="1699260"/>
            <a:ext cx="655319" cy="992123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535940" y="1973482"/>
            <a:ext cx="7823834" cy="3886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If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misuse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my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transit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benefit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by selling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it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or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over-</a:t>
            </a:r>
            <a:r>
              <a:rPr sz="2400" dirty="0">
                <a:latin typeface="Calibri"/>
                <a:cs typeface="Calibri"/>
              </a:rPr>
              <a:t>estimating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my </a:t>
            </a:r>
            <a:r>
              <a:rPr sz="2400" dirty="0">
                <a:latin typeface="Calibri"/>
                <a:cs typeface="Calibri"/>
              </a:rPr>
              <a:t>commuting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cost,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can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removed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from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federal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service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295"/>
              </a:spcBef>
              <a:buFont typeface="Wingdings"/>
              <a:buChar char=""/>
              <a:tabLst>
                <a:tab pos="355600" algn="l"/>
              </a:tabLst>
            </a:pPr>
            <a:r>
              <a:rPr sz="2400" spc="-20" dirty="0">
                <a:latin typeface="Calibri"/>
                <a:cs typeface="Calibri"/>
              </a:rPr>
              <a:t>True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Wingdings"/>
              <a:buChar char=""/>
              <a:tabLst>
                <a:tab pos="355600" algn="l"/>
              </a:tabLst>
            </a:pPr>
            <a:r>
              <a:rPr sz="2400" spc="-10" dirty="0">
                <a:solidFill>
                  <a:srgbClr val="BEBEBE"/>
                </a:solidFill>
                <a:latin typeface="Calibri"/>
                <a:cs typeface="Calibri"/>
              </a:rPr>
              <a:t>False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700">
              <a:latin typeface="Calibri"/>
              <a:cs typeface="Calibri"/>
            </a:endParaRPr>
          </a:p>
          <a:p>
            <a:pPr marL="926465" marR="2182495">
              <a:lnSpc>
                <a:spcPct val="100000"/>
              </a:lnSpc>
              <a:spcBef>
                <a:spcPts val="2190"/>
              </a:spcBef>
            </a:pPr>
            <a:r>
              <a:rPr sz="2400" spc="-10" dirty="0">
                <a:solidFill>
                  <a:srgbClr val="000099"/>
                </a:solidFill>
                <a:latin typeface="Calibri"/>
                <a:cs typeface="Calibri"/>
              </a:rPr>
              <a:t>True:</a:t>
            </a:r>
            <a:r>
              <a:rPr sz="2400" spc="-5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Disciplinary</a:t>
            </a:r>
            <a:r>
              <a:rPr sz="2400" spc="-4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action</a:t>
            </a:r>
            <a:r>
              <a:rPr sz="2400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can</a:t>
            </a:r>
            <a:r>
              <a:rPr sz="2400" spc="-5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0099"/>
                </a:solidFill>
                <a:latin typeface="Calibri"/>
                <a:cs typeface="Calibri"/>
              </a:rPr>
              <a:t>range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from</a:t>
            </a:r>
            <a:r>
              <a:rPr sz="2400" spc="-7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written</a:t>
            </a:r>
            <a:r>
              <a:rPr sz="2400" spc="-7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warning</a:t>
            </a:r>
            <a:r>
              <a:rPr sz="2400" spc="-7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to</a:t>
            </a:r>
            <a:r>
              <a:rPr sz="2400" spc="-6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removal</a:t>
            </a:r>
            <a:r>
              <a:rPr sz="2400" spc="-5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00099"/>
                </a:solidFill>
                <a:latin typeface="Calibri"/>
                <a:cs typeface="Calibri"/>
              </a:rPr>
              <a:t>from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Federal</a:t>
            </a:r>
            <a:r>
              <a:rPr sz="2400" spc="-4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Service,</a:t>
            </a:r>
            <a:r>
              <a:rPr sz="2400" spc="-3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depending</a:t>
            </a:r>
            <a:r>
              <a:rPr sz="2400" spc="-1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on</a:t>
            </a:r>
            <a:r>
              <a:rPr sz="2400" spc="-2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000099"/>
                </a:solidFill>
                <a:latin typeface="Calibri"/>
                <a:cs typeface="Calibri"/>
              </a:rPr>
              <a:t>the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severity</a:t>
            </a:r>
            <a:r>
              <a:rPr sz="2400" spc="-2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of</a:t>
            </a:r>
            <a:r>
              <a:rPr sz="2400" spc="-2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the</a:t>
            </a:r>
            <a:r>
              <a:rPr sz="2400" spc="-1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0099"/>
                </a:solidFill>
                <a:latin typeface="Calibri"/>
                <a:cs typeface="Calibri"/>
              </a:rPr>
              <a:t>abuse.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34032" y="1202603"/>
            <a:ext cx="514985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Knowledge</a:t>
            </a:r>
            <a:r>
              <a:rPr sz="3200" u="sng" spc="-3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sz="3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Check:</a:t>
            </a:r>
            <a:r>
              <a:rPr sz="3200" u="sng" spc="-2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sz="3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Question</a:t>
            </a:r>
            <a:r>
              <a:rPr sz="3200" u="sng" spc="-1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sz="3200" u="sng" spc="-2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#3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529408" y="2073656"/>
            <a:ext cx="7094855" cy="221996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400" dirty="0">
                <a:latin typeface="Calibri"/>
                <a:cs typeface="Calibri"/>
              </a:rPr>
              <a:t>What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information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can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found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on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TRANServe’s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website?</a:t>
            </a:r>
            <a:endParaRPr sz="2400">
              <a:latin typeface="Calibri"/>
              <a:cs typeface="Calibri"/>
            </a:endParaRPr>
          </a:p>
          <a:p>
            <a:pPr marL="706120" indent="-342900">
              <a:lnSpc>
                <a:spcPct val="100000"/>
              </a:lnSpc>
              <a:spcBef>
                <a:spcPts val="575"/>
              </a:spcBef>
              <a:buFont typeface="Wingdings"/>
              <a:buChar char=""/>
              <a:tabLst>
                <a:tab pos="706120" algn="l"/>
              </a:tabLst>
            </a:pPr>
            <a:r>
              <a:rPr sz="2400" dirty="0">
                <a:latin typeface="Calibri"/>
                <a:cs typeface="Calibri"/>
              </a:rPr>
              <a:t>A.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Link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your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online </a:t>
            </a:r>
            <a:r>
              <a:rPr sz="2400" spc="-10" dirty="0">
                <a:latin typeface="Calibri"/>
                <a:cs typeface="Calibri"/>
              </a:rPr>
              <a:t>application</a:t>
            </a:r>
            <a:endParaRPr sz="2400">
              <a:latin typeface="Calibri"/>
              <a:cs typeface="Calibri"/>
            </a:endParaRPr>
          </a:p>
          <a:p>
            <a:pPr marL="706120" indent="-342900">
              <a:lnSpc>
                <a:spcPct val="100000"/>
              </a:lnSpc>
              <a:spcBef>
                <a:spcPts val="575"/>
              </a:spcBef>
              <a:buFont typeface="Wingdings"/>
              <a:buChar char=""/>
              <a:tabLst>
                <a:tab pos="706120" algn="l"/>
              </a:tabLst>
            </a:pPr>
            <a:r>
              <a:rPr sz="2400" dirty="0">
                <a:latin typeface="Calibri"/>
                <a:cs typeface="Calibri"/>
              </a:rPr>
              <a:t>B.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How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get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replacement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TRANServe</a:t>
            </a:r>
            <a:r>
              <a:rPr sz="2400" spc="-20" dirty="0">
                <a:latin typeface="Calibri"/>
                <a:cs typeface="Calibri"/>
              </a:rPr>
              <a:t> Card</a:t>
            </a:r>
            <a:endParaRPr sz="2400">
              <a:latin typeface="Calibri"/>
              <a:cs typeface="Calibri"/>
            </a:endParaRPr>
          </a:p>
          <a:p>
            <a:pPr marL="706120" indent="-342900">
              <a:lnSpc>
                <a:spcPct val="100000"/>
              </a:lnSpc>
              <a:spcBef>
                <a:spcPts val="575"/>
              </a:spcBef>
              <a:buFont typeface="Wingdings"/>
              <a:buChar char=""/>
              <a:tabLst>
                <a:tab pos="706120" algn="l"/>
              </a:tabLst>
            </a:pPr>
            <a:r>
              <a:rPr sz="2400" dirty="0">
                <a:latin typeface="Calibri"/>
                <a:cs typeface="Calibri"/>
              </a:rPr>
              <a:t>C.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Best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practices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using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your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Transit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Benefit</a:t>
            </a:r>
            <a:endParaRPr sz="2400">
              <a:latin typeface="Calibri"/>
              <a:cs typeface="Calibri"/>
            </a:endParaRPr>
          </a:p>
          <a:p>
            <a:pPr marL="706120" indent="-342900">
              <a:lnSpc>
                <a:spcPct val="100000"/>
              </a:lnSpc>
              <a:spcBef>
                <a:spcPts val="580"/>
              </a:spcBef>
              <a:buFont typeface="Wingdings"/>
              <a:buChar char=""/>
              <a:tabLst>
                <a:tab pos="706120" algn="l"/>
                <a:tab pos="1099185" algn="l"/>
              </a:tabLst>
            </a:pPr>
            <a:r>
              <a:rPr sz="2400" spc="-25" dirty="0">
                <a:latin typeface="Calibri"/>
                <a:cs typeface="Calibri"/>
              </a:rPr>
              <a:t>D.</a:t>
            </a:r>
            <a:r>
              <a:rPr sz="2400" dirty="0">
                <a:latin typeface="Calibri"/>
                <a:cs typeface="Calibri"/>
              </a:rPr>
              <a:t>	All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20" dirty="0">
                <a:latin typeface="Calibri"/>
                <a:cs typeface="Calibri"/>
              </a:rPr>
              <a:t>above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2000" y="4803660"/>
            <a:ext cx="3352787" cy="83513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83521" y="1180628"/>
            <a:ext cx="497586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220085" algn="l"/>
              </a:tabLst>
            </a:pPr>
            <a:r>
              <a:rPr sz="3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Knowledge</a:t>
            </a:r>
            <a:r>
              <a:rPr sz="3200" u="sng" spc="-3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sz="3200" u="sng" spc="-1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Check:</a:t>
            </a:r>
            <a:r>
              <a:rPr sz="3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	Answer</a:t>
            </a:r>
            <a:r>
              <a:rPr sz="3200" u="sng" spc="-4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sz="3200" u="sng" spc="-2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#3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559888" y="1781083"/>
            <a:ext cx="7473315" cy="4126229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400" dirty="0">
                <a:latin typeface="Calibri"/>
                <a:cs typeface="Calibri"/>
              </a:rPr>
              <a:t>What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information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can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found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on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TRANServe’s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website?</a:t>
            </a:r>
            <a:endParaRPr sz="2400">
              <a:latin typeface="Calibri"/>
              <a:cs typeface="Calibri"/>
            </a:endParaRPr>
          </a:p>
          <a:p>
            <a:pPr marL="706120" indent="-343535">
              <a:lnSpc>
                <a:spcPct val="100000"/>
              </a:lnSpc>
              <a:spcBef>
                <a:spcPts val="575"/>
              </a:spcBef>
              <a:buFont typeface="Wingdings"/>
              <a:buChar char=""/>
              <a:tabLst>
                <a:tab pos="706120" algn="l"/>
              </a:tabLst>
            </a:pPr>
            <a:r>
              <a:rPr sz="2400" dirty="0">
                <a:solidFill>
                  <a:srgbClr val="BEBEBE"/>
                </a:solidFill>
                <a:latin typeface="Calibri"/>
                <a:cs typeface="Calibri"/>
              </a:rPr>
              <a:t>A.</a:t>
            </a:r>
            <a:r>
              <a:rPr sz="2400" spc="-35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BEBEBE"/>
                </a:solidFill>
                <a:latin typeface="Calibri"/>
                <a:cs typeface="Calibri"/>
              </a:rPr>
              <a:t>Link</a:t>
            </a:r>
            <a:r>
              <a:rPr sz="2400" spc="-35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BEBEBE"/>
                </a:solidFill>
                <a:latin typeface="Calibri"/>
                <a:cs typeface="Calibri"/>
              </a:rPr>
              <a:t>to</a:t>
            </a:r>
            <a:r>
              <a:rPr sz="2400" spc="-25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BEBEBE"/>
                </a:solidFill>
                <a:latin typeface="Calibri"/>
                <a:cs typeface="Calibri"/>
              </a:rPr>
              <a:t>your</a:t>
            </a:r>
            <a:r>
              <a:rPr sz="2400" spc="-30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BEBEBE"/>
                </a:solidFill>
                <a:latin typeface="Calibri"/>
                <a:cs typeface="Calibri"/>
              </a:rPr>
              <a:t>online </a:t>
            </a:r>
            <a:r>
              <a:rPr sz="2400" spc="-10" dirty="0">
                <a:solidFill>
                  <a:srgbClr val="BEBEBE"/>
                </a:solidFill>
                <a:latin typeface="Calibri"/>
                <a:cs typeface="Calibri"/>
              </a:rPr>
              <a:t>application</a:t>
            </a:r>
            <a:endParaRPr sz="2400">
              <a:latin typeface="Calibri"/>
              <a:cs typeface="Calibri"/>
            </a:endParaRPr>
          </a:p>
          <a:p>
            <a:pPr marL="706120" indent="-343535">
              <a:lnSpc>
                <a:spcPct val="100000"/>
              </a:lnSpc>
              <a:spcBef>
                <a:spcPts val="575"/>
              </a:spcBef>
              <a:buFont typeface="Wingdings"/>
              <a:buChar char=""/>
              <a:tabLst>
                <a:tab pos="706120" algn="l"/>
              </a:tabLst>
            </a:pPr>
            <a:r>
              <a:rPr sz="2400" dirty="0">
                <a:solidFill>
                  <a:srgbClr val="BEBEBE"/>
                </a:solidFill>
                <a:latin typeface="Calibri"/>
                <a:cs typeface="Calibri"/>
              </a:rPr>
              <a:t>B.</a:t>
            </a:r>
            <a:r>
              <a:rPr sz="2400" spc="-50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BEBEBE"/>
                </a:solidFill>
                <a:latin typeface="Calibri"/>
                <a:cs typeface="Calibri"/>
              </a:rPr>
              <a:t>How</a:t>
            </a:r>
            <a:r>
              <a:rPr sz="2400" spc="-25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BEBEBE"/>
                </a:solidFill>
                <a:latin typeface="Calibri"/>
                <a:cs typeface="Calibri"/>
              </a:rPr>
              <a:t>to</a:t>
            </a:r>
            <a:r>
              <a:rPr sz="2400" spc="-30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BEBEBE"/>
                </a:solidFill>
                <a:latin typeface="Calibri"/>
                <a:cs typeface="Calibri"/>
              </a:rPr>
              <a:t>get</a:t>
            </a:r>
            <a:r>
              <a:rPr sz="2400" spc="-35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BEBEBE"/>
                </a:solidFill>
                <a:latin typeface="Calibri"/>
                <a:cs typeface="Calibri"/>
              </a:rPr>
              <a:t>a</a:t>
            </a:r>
            <a:r>
              <a:rPr sz="2400" spc="-25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BEBEBE"/>
                </a:solidFill>
                <a:latin typeface="Calibri"/>
                <a:cs typeface="Calibri"/>
              </a:rPr>
              <a:t>replacement</a:t>
            </a:r>
            <a:r>
              <a:rPr sz="2400" spc="-50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BEBEBE"/>
                </a:solidFill>
                <a:latin typeface="Calibri"/>
                <a:cs typeface="Calibri"/>
              </a:rPr>
              <a:t>TRANServe</a:t>
            </a:r>
            <a:r>
              <a:rPr sz="2400" spc="-20" dirty="0">
                <a:solidFill>
                  <a:srgbClr val="BEBEBE"/>
                </a:solidFill>
                <a:latin typeface="Calibri"/>
                <a:cs typeface="Calibri"/>
              </a:rPr>
              <a:t> Card</a:t>
            </a:r>
            <a:endParaRPr sz="2400">
              <a:latin typeface="Calibri"/>
              <a:cs typeface="Calibri"/>
            </a:endParaRPr>
          </a:p>
          <a:p>
            <a:pPr marL="706120" indent="-343535">
              <a:lnSpc>
                <a:spcPct val="100000"/>
              </a:lnSpc>
              <a:spcBef>
                <a:spcPts val="575"/>
              </a:spcBef>
              <a:buFont typeface="Wingdings"/>
              <a:buChar char=""/>
              <a:tabLst>
                <a:tab pos="706120" algn="l"/>
              </a:tabLst>
            </a:pPr>
            <a:r>
              <a:rPr sz="2400" dirty="0">
                <a:solidFill>
                  <a:srgbClr val="BEBEBE"/>
                </a:solidFill>
                <a:latin typeface="Calibri"/>
                <a:cs typeface="Calibri"/>
              </a:rPr>
              <a:t>C.</a:t>
            </a:r>
            <a:r>
              <a:rPr sz="2400" spc="-65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BEBEBE"/>
                </a:solidFill>
                <a:latin typeface="Calibri"/>
                <a:cs typeface="Calibri"/>
              </a:rPr>
              <a:t>Best</a:t>
            </a:r>
            <a:r>
              <a:rPr sz="2400" spc="-45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BEBEBE"/>
                </a:solidFill>
                <a:latin typeface="Calibri"/>
                <a:cs typeface="Calibri"/>
              </a:rPr>
              <a:t>practices</a:t>
            </a:r>
            <a:r>
              <a:rPr sz="2400" spc="-60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BEBEBE"/>
                </a:solidFill>
                <a:latin typeface="Calibri"/>
                <a:cs typeface="Calibri"/>
              </a:rPr>
              <a:t>using</a:t>
            </a:r>
            <a:r>
              <a:rPr sz="2400" spc="-40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BEBEBE"/>
                </a:solidFill>
                <a:latin typeface="Calibri"/>
                <a:cs typeface="Calibri"/>
              </a:rPr>
              <a:t>your</a:t>
            </a:r>
            <a:r>
              <a:rPr sz="2400" spc="-45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BEBEBE"/>
                </a:solidFill>
                <a:latin typeface="Calibri"/>
                <a:cs typeface="Calibri"/>
              </a:rPr>
              <a:t>Transit</a:t>
            </a:r>
            <a:r>
              <a:rPr sz="2400" spc="-35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BEBEBE"/>
                </a:solidFill>
                <a:latin typeface="Calibri"/>
                <a:cs typeface="Calibri"/>
              </a:rPr>
              <a:t>Benefit</a:t>
            </a:r>
            <a:endParaRPr sz="2400">
              <a:latin typeface="Calibri"/>
              <a:cs typeface="Calibri"/>
            </a:endParaRPr>
          </a:p>
          <a:p>
            <a:pPr marL="706120" indent="-343535">
              <a:lnSpc>
                <a:spcPct val="100000"/>
              </a:lnSpc>
              <a:spcBef>
                <a:spcPts val="580"/>
              </a:spcBef>
              <a:buFont typeface="Wingdings"/>
              <a:buChar char=""/>
              <a:tabLst>
                <a:tab pos="706120" algn="l"/>
              </a:tabLst>
            </a:pPr>
            <a:r>
              <a:rPr sz="2400" dirty="0">
                <a:latin typeface="Calibri"/>
                <a:cs typeface="Calibri"/>
              </a:rPr>
              <a:t>D.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All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above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850">
              <a:latin typeface="Calibri"/>
              <a:cs typeface="Calibri"/>
            </a:endParaRPr>
          </a:p>
          <a:p>
            <a:pPr marL="40640" marR="5080">
              <a:lnSpc>
                <a:spcPct val="200000"/>
              </a:lnSpc>
            </a:pP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Visit</a:t>
            </a:r>
            <a:r>
              <a:rPr sz="2400" spc="-4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the</a:t>
            </a:r>
            <a:r>
              <a:rPr sz="2400" spc="-3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TRANServe</a:t>
            </a:r>
            <a:r>
              <a:rPr sz="2400" spc="-2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website</a:t>
            </a:r>
            <a:r>
              <a:rPr sz="2400" spc="-3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for</a:t>
            </a:r>
            <a:r>
              <a:rPr sz="2400" spc="-2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all</a:t>
            </a:r>
            <a:r>
              <a:rPr sz="2400" spc="-4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questions</a:t>
            </a:r>
            <a:r>
              <a:rPr sz="2400" spc="-3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and</a:t>
            </a:r>
            <a:r>
              <a:rPr sz="2400" spc="-3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0099"/>
                </a:solidFill>
                <a:latin typeface="Calibri"/>
                <a:cs typeface="Calibri"/>
              </a:rPr>
              <a:t>resources: </a:t>
            </a:r>
            <a:r>
              <a:rPr sz="24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https://www.transportation.gov/transerve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493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23948" y="1309687"/>
            <a:ext cx="514794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Knowledge</a:t>
            </a:r>
            <a:r>
              <a:rPr sz="3200" u="sng" spc="-4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sz="3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Check:</a:t>
            </a:r>
            <a:r>
              <a:rPr sz="3200" u="sng" spc="-2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sz="3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Question</a:t>
            </a:r>
            <a:r>
              <a:rPr sz="3200" u="sng" spc="-2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sz="3200" u="sng" spc="-2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#4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535940" y="2058416"/>
            <a:ext cx="7607300" cy="2476500"/>
          </a:xfrm>
          <a:prstGeom prst="rect">
            <a:avLst/>
          </a:prstGeom>
        </p:spPr>
        <p:txBody>
          <a:bodyPr vert="horz" wrap="square" lIns="0" tIns="1771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95"/>
              </a:spcBef>
              <a:tabLst>
                <a:tab pos="4383405" algn="l"/>
              </a:tabLst>
            </a:pPr>
            <a:r>
              <a:rPr sz="2400" dirty="0">
                <a:latin typeface="Calibri"/>
                <a:cs typeface="Calibri"/>
              </a:rPr>
              <a:t>Martha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plans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start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teleworking.</a:t>
            </a:r>
            <a:r>
              <a:rPr sz="2400" dirty="0">
                <a:latin typeface="Calibri"/>
                <a:cs typeface="Calibri"/>
              </a:rPr>
              <a:t>	The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next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step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to:</a:t>
            </a:r>
            <a:endParaRPr sz="2400">
              <a:latin typeface="Calibri"/>
              <a:cs typeface="Calibri"/>
            </a:endParaRPr>
          </a:p>
          <a:p>
            <a:pPr marL="706120" indent="-343535">
              <a:lnSpc>
                <a:spcPct val="100000"/>
              </a:lnSpc>
              <a:spcBef>
                <a:spcPts val="1295"/>
              </a:spcBef>
              <a:buFont typeface="Wingdings"/>
              <a:buChar char=""/>
              <a:tabLst>
                <a:tab pos="706120" algn="l"/>
              </a:tabLst>
            </a:pPr>
            <a:r>
              <a:rPr sz="2400" dirty="0">
                <a:latin typeface="Calibri"/>
                <a:cs typeface="Calibri"/>
              </a:rPr>
              <a:t>A.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Inform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her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supervisor</a:t>
            </a:r>
            <a:endParaRPr sz="2400">
              <a:latin typeface="Calibri"/>
              <a:cs typeface="Calibri"/>
            </a:endParaRPr>
          </a:p>
          <a:p>
            <a:pPr marL="706120" indent="-343535">
              <a:lnSpc>
                <a:spcPct val="100000"/>
              </a:lnSpc>
              <a:spcBef>
                <a:spcPts val="1150"/>
              </a:spcBef>
              <a:buFont typeface="Wingdings"/>
              <a:buChar char=""/>
              <a:tabLst>
                <a:tab pos="706120" algn="l"/>
              </a:tabLst>
            </a:pPr>
            <a:r>
              <a:rPr sz="2400" dirty="0">
                <a:latin typeface="Calibri"/>
                <a:cs typeface="Calibri"/>
              </a:rPr>
              <a:t>B.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Continue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claiming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her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transit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subsidy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without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change</a:t>
            </a:r>
            <a:endParaRPr sz="2400">
              <a:latin typeface="Calibri"/>
              <a:cs typeface="Calibri"/>
            </a:endParaRPr>
          </a:p>
          <a:p>
            <a:pPr marL="706120" indent="-343535">
              <a:lnSpc>
                <a:spcPct val="100000"/>
              </a:lnSpc>
              <a:spcBef>
                <a:spcPts val="1155"/>
              </a:spcBef>
              <a:buFont typeface="Wingdings"/>
              <a:buChar char=""/>
              <a:tabLst>
                <a:tab pos="706120" algn="l"/>
              </a:tabLst>
            </a:pPr>
            <a:r>
              <a:rPr sz="2400" dirty="0">
                <a:latin typeface="Calibri"/>
                <a:cs typeface="Calibri"/>
              </a:rPr>
              <a:t>C.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Submit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updated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application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that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reflects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her </a:t>
            </a:r>
            <a:r>
              <a:rPr sz="2400" spc="-25" dirty="0">
                <a:latin typeface="Calibri"/>
                <a:cs typeface="Calibri"/>
              </a:rPr>
              <a:t>new</a:t>
            </a:r>
            <a:endParaRPr sz="2400">
              <a:latin typeface="Calibri"/>
              <a:cs typeface="Calibri"/>
            </a:endParaRPr>
          </a:p>
          <a:p>
            <a:pPr marL="705485">
              <a:lnSpc>
                <a:spcPct val="100000"/>
              </a:lnSpc>
            </a:pPr>
            <a:r>
              <a:rPr sz="2400" i="1" dirty="0">
                <a:latin typeface="Calibri"/>
                <a:cs typeface="Calibri"/>
              </a:rPr>
              <a:t>actual</a:t>
            </a:r>
            <a:r>
              <a:rPr sz="2400" i="1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commuting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cost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4400" y="5029200"/>
            <a:ext cx="2894075" cy="720851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47896" y="1217612"/>
            <a:ext cx="488315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Knowledge</a:t>
            </a:r>
            <a:r>
              <a:rPr sz="3200" u="sng" spc="-4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sz="3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Check:</a:t>
            </a:r>
            <a:r>
              <a:rPr sz="3200" u="sng" spc="-2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sz="3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Answer</a:t>
            </a:r>
            <a:r>
              <a:rPr sz="3200" u="sng" spc="-2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sz="3200" u="sng" spc="-2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#4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459696" y="1753616"/>
            <a:ext cx="7711440" cy="4366260"/>
          </a:xfrm>
          <a:prstGeom prst="rect">
            <a:avLst/>
          </a:prstGeom>
        </p:spPr>
        <p:txBody>
          <a:bodyPr vert="horz" wrap="square" lIns="0" tIns="177165" rIns="0" bIns="0" rtlCol="0">
            <a:spAutoFit/>
          </a:bodyPr>
          <a:lstStyle/>
          <a:p>
            <a:pPr marL="116839">
              <a:lnSpc>
                <a:spcPct val="100000"/>
              </a:lnSpc>
              <a:spcBef>
                <a:spcPts val="1395"/>
              </a:spcBef>
              <a:tabLst>
                <a:tab pos="4488180" algn="l"/>
              </a:tabLst>
            </a:pPr>
            <a:r>
              <a:rPr sz="2400" dirty="0">
                <a:latin typeface="Calibri"/>
                <a:cs typeface="Calibri"/>
              </a:rPr>
              <a:t>Martha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plans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start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teleworking.</a:t>
            </a:r>
            <a:r>
              <a:rPr sz="2400" dirty="0">
                <a:latin typeface="Calibri"/>
                <a:cs typeface="Calibri"/>
              </a:rPr>
              <a:t>	The next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step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to:</a:t>
            </a:r>
            <a:endParaRPr sz="2400">
              <a:latin typeface="Calibri"/>
              <a:cs typeface="Calibri"/>
            </a:endParaRPr>
          </a:p>
          <a:p>
            <a:pPr marL="810260" indent="-343535">
              <a:lnSpc>
                <a:spcPct val="100000"/>
              </a:lnSpc>
              <a:spcBef>
                <a:spcPts val="1295"/>
              </a:spcBef>
              <a:buFont typeface="Wingdings"/>
              <a:buChar char=""/>
              <a:tabLst>
                <a:tab pos="810895" algn="l"/>
              </a:tabLst>
            </a:pPr>
            <a:r>
              <a:rPr sz="2400" dirty="0">
                <a:solidFill>
                  <a:srgbClr val="BEBEBE"/>
                </a:solidFill>
                <a:latin typeface="Calibri"/>
                <a:cs typeface="Calibri"/>
              </a:rPr>
              <a:t>A.</a:t>
            </a:r>
            <a:r>
              <a:rPr sz="2400" spc="-35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BEBEBE"/>
                </a:solidFill>
                <a:latin typeface="Calibri"/>
                <a:cs typeface="Calibri"/>
              </a:rPr>
              <a:t>Inform</a:t>
            </a:r>
            <a:r>
              <a:rPr sz="2400" spc="-10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BEBEBE"/>
                </a:solidFill>
                <a:latin typeface="Calibri"/>
                <a:cs typeface="Calibri"/>
              </a:rPr>
              <a:t>her</a:t>
            </a:r>
            <a:r>
              <a:rPr sz="2400" spc="-5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BEBEBE"/>
                </a:solidFill>
                <a:latin typeface="Calibri"/>
                <a:cs typeface="Calibri"/>
              </a:rPr>
              <a:t>supervisor</a:t>
            </a:r>
            <a:endParaRPr sz="2400">
              <a:latin typeface="Calibri"/>
              <a:cs typeface="Calibri"/>
            </a:endParaRPr>
          </a:p>
          <a:p>
            <a:pPr marL="810260" indent="-343535">
              <a:lnSpc>
                <a:spcPct val="100000"/>
              </a:lnSpc>
              <a:spcBef>
                <a:spcPts val="1150"/>
              </a:spcBef>
              <a:buFont typeface="Wingdings"/>
              <a:buChar char=""/>
              <a:tabLst>
                <a:tab pos="810895" algn="l"/>
              </a:tabLst>
            </a:pPr>
            <a:r>
              <a:rPr sz="2400" dirty="0">
                <a:solidFill>
                  <a:srgbClr val="BEBEBE"/>
                </a:solidFill>
                <a:latin typeface="Calibri"/>
                <a:cs typeface="Calibri"/>
              </a:rPr>
              <a:t>B.</a:t>
            </a:r>
            <a:r>
              <a:rPr sz="2400" spc="-50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BEBEBE"/>
                </a:solidFill>
                <a:latin typeface="Calibri"/>
                <a:cs typeface="Calibri"/>
              </a:rPr>
              <a:t>Continue</a:t>
            </a:r>
            <a:r>
              <a:rPr sz="2400" spc="-20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BEBEBE"/>
                </a:solidFill>
                <a:latin typeface="Calibri"/>
                <a:cs typeface="Calibri"/>
              </a:rPr>
              <a:t>claiming</a:t>
            </a:r>
            <a:r>
              <a:rPr sz="2400" spc="-40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BEBEBE"/>
                </a:solidFill>
                <a:latin typeface="Calibri"/>
                <a:cs typeface="Calibri"/>
              </a:rPr>
              <a:t>her</a:t>
            </a:r>
            <a:r>
              <a:rPr sz="2400" spc="-10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BEBEBE"/>
                </a:solidFill>
                <a:latin typeface="Calibri"/>
                <a:cs typeface="Calibri"/>
              </a:rPr>
              <a:t>transit</a:t>
            </a:r>
            <a:r>
              <a:rPr sz="2400" spc="-25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BEBEBE"/>
                </a:solidFill>
                <a:latin typeface="Calibri"/>
                <a:cs typeface="Calibri"/>
              </a:rPr>
              <a:t>subsidy</a:t>
            </a:r>
            <a:r>
              <a:rPr sz="2400" spc="-10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BEBEBE"/>
                </a:solidFill>
                <a:latin typeface="Calibri"/>
                <a:cs typeface="Calibri"/>
              </a:rPr>
              <a:t>without</a:t>
            </a:r>
            <a:r>
              <a:rPr sz="2400" spc="-30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BEBEBE"/>
                </a:solidFill>
                <a:latin typeface="Calibri"/>
                <a:cs typeface="Calibri"/>
              </a:rPr>
              <a:t>change</a:t>
            </a:r>
            <a:endParaRPr sz="2400">
              <a:latin typeface="Calibri"/>
              <a:cs typeface="Calibri"/>
            </a:endParaRPr>
          </a:p>
          <a:p>
            <a:pPr marL="810260" marR="129539" indent="-342900">
              <a:lnSpc>
                <a:spcPct val="100000"/>
              </a:lnSpc>
              <a:spcBef>
                <a:spcPts val="1155"/>
              </a:spcBef>
              <a:buFont typeface="Wingdings"/>
              <a:buChar char=""/>
              <a:tabLst>
                <a:tab pos="810895" algn="l"/>
              </a:tabLst>
            </a:pPr>
            <a:r>
              <a:rPr sz="2400" dirty="0">
                <a:latin typeface="Calibri"/>
                <a:cs typeface="Calibri"/>
              </a:rPr>
              <a:t>C.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Submit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updated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application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that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reflects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her </a:t>
            </a:r>
            <a:r>
              <a:rPr sz="2400" spc="-25" dirty="0">
                <a:latin typeface="Calibri"/>
                <a:cs typeface="Calibri"/>
              </a:rPr>
              <a:t>new </a:t>
            </a:r>
            <a:r>
              <a:rPr sz="2400" dirty="0">
                <a:latin typeface="Calibri"/>
                <a:cs typeface="Calibri"/>
              </a:rPr>
              <a:t>actual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commuting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cost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750">
              <a:latin typeface="Calibri"/>
              <a:cs typeface="Calibri"/>
            </a:endParaRPr>
          </a:p>
          <a:p>
            <a:pPr marL="12700" marR="783590">
              <a:lnSpc>
                <a:spcPct val="100000"/>
              </a:lnSpc>
            </a:pPr>
            <a:r>
              <a:rPr sz="2400" spc="-35" dirty="0">
                <a:solidFill>
                  <a:srgbClr val="000099"/>
                </a:solidFill>
                <a:latin typeface="Calibri"/>
                <a:cs typeface="Calibri"/>
              </a:rPr>
              <a:t>You</a:t>
            </a:r>
            <a:r>
              <a:rPr sz="2400" spc="-6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are</a:t>
            </a:r>
            <a:r>
              <a:rPr sz="2400" spc="-5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responsible</a:t>
            </a:r>
            <a:r>
              <a:rPr sz="2400" spc="-4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to</a:t>
            </a:r>
            <a:r>
              <a:rPr sz="2400" spc="-7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update</a:t>
            </a:r>
            <a:r>
              <a:rPr sz="2400" spc="-5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your</a:t>
            </a:r>
            <a:r>
              <a:rPr sz="2400" spc="-6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transit</a:t>
            </a:r>
            <a:r>
              <a:rPr sz="2400" spc="-8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0099"/>
                </a:solidFill>
                <a:latin typeface="Calibri"/>
                <a:cs typeface="Calibri"/>
              </a:rPr>
              <a:t>subsidy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application</a:t>
            </a:r>
            <a:r>
              <a:rPr sz="2400" spc="-8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and</a:t>
            </a:r>
            <a:r>
              <a:rPr sz="2400" spc="-6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commuting</a:t>
            </a:r>
            <a:r>
              <a:rPr sz="2400" spc="-7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cost</a:t>
            </a:r>
            <a:r>
              <a:rPr sz="2400" spc="-5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worksheet</a:t>
            </a:r>
            <a:r>
              <a:rPr sz="2400" spc="-6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0099"/>
                </a:solidFill>
                <a:latin typeface="Calibri"/>
                <a:cs typeface="Calibri"/>
              </a:rPr>
              <a:t>whenever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you</a:t>
            </a:r>
            <a:r>
              <a:rPr sz="2400" spc="-5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change</a:t>
            </a:r>
            <a:r>
              <a:rPr sz="2400" spc="-3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your</a:t>
            </a:r>
            <a:r>
              <a:rPr sz="2400" spc="-4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commuting</a:t>
            </a:r>
            <a:r>
              <a:rPr sz="2400" spc="-6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method,</a:t>
            </a:r>
            <a:r>
              <a:rPr sz="2400" spc="-3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work</a:t>
            </a:r>
            <a:r>
              <a:rPr sz="2400" spc="-4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schedule,</a:t>
            </a:r>
            <a:r>
              <a:rPr sz="2400" spc="-3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000099"/>
                </a:solidFill>
                <a:latin typeface="Calibri"/>
                <a:cs typeface="Calibri"/>
              </a:rPr>
              <a:t>or </a:t>
            </a:r>
            <a:r>
              <a:rPr sz="2400" spc="-10" dirty="0">
                <a:solidFill>
                  <a:srgbClr val="000099"/>
                </a:solidFill>
                <a:latin typeface="Calibri"/>
                <a:cs typeface="Calibri"/>
              </a:rPr>
              <a:t>address.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43765" y="1040254"/>
            <a:ext cx="1039494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u="sng" spc="-4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Topics</a:t>
            </a:r>
            <a:endParaRPr sz="32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50791" y="1761744"/>
            <a:ext cx="4664963" cy="261365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59740" y="1597077"/>
            <a:ext cx="6711315" cy="4638040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8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Program</a:t>
            </a:r>
            <a:r>
              <a:rPr sz="2800" spc="-1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Overview</a:t>
            </a:r>
            <a:endParaRPr sz="28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605"/>
              </a:spcBef>
              <a:buFont typeface="Wingdings"/>
              <a:buChar char=""/>
              <a:tabLst>
                <a:tab pos="756920" algn="l"/>
              </a:tabLst>
            </a:pPr>
            <a:r>
              <a:rPr sz="2400" spc="-10" dirty="0">
                <a:latin typeface="Calibri"/>
                <a:cs typeface="Calibri"/>
              </a:rPr>
              <a:t>Background</a:t>
            </a:r>
            <a:endParaRPr sz="24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575"/>
              </a:spcBef>
              <a:buFont typeface="Wingdings"/>
              <a:buChar char=""/>
              <a:tabLst>
                <a:tab pos="756920" algn="l"/>
              </a:tabLst>
            </a:pPr>
            <a:r>
              <a:rPr sz="2400" dirty="0">
                <a:latin typeface="Calibri"/>
                <a:cs typeface="Calibri"/>
              </a:rPr>
              <a:t>TRANServe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Role</a:t>
            </a:r>
            <a:endParaRPr sz="24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575"/>
              </a:spcBef>
              <a:buFont typeface="Wingdings"/>
              <a:buChar char=""/>
              <a:tabLst>
                <a:tab pos="756920" algn="l"/>
              </a:tabLst>
            </a:pPr>
            <a:r>
              <a:rPr sz="2400" dirty="0">
                <a:latin typeface="Calibri"/>
                <a:cs typeface="Calibri"/>
              </a:rPr>
              <a:t>Participant</a:t>
            </a:r>
            <a:r>
              <a:rPr sz="2400" spc="-12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Role</a:t>
            </a:r>
            <a:endParaRPr sz="24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575"/>
              </a:spcBef>
              <a:buFont typeface="Wingdings"/>
              <a:buChar char=""/>
              <a:tabLst>
                <a:tab pos="756920" algn="l"/>
              </a:tabLst>
            </a:pPr>
            <a:r>
              <a:rPr sz="2400" dirty="0">
                <a:latin typeface="Calibri"/>
                <a:cs typeface="Calibri"/>
              </a:rPr>
              <a:t>Legal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Implications</a:t>
            </a:r>
            <a:endParaRPr sz="2400">
              <a:latin typeface="Calibri"/>
              <a:cs typeface="Calibri"/>
            </a:endParaRPr>
          </a:p>
          <a:p>
            <a:pPr marL="756285" marR="570865" lvl="1" indent="-287020">
              <a:lnSpc>
                <a:spcPct val="100000"/>
              </a:lnSpc>
              <a:spcBef>
                <a:spcPts val="575"/>
              </a:spcBef>
              <a:buFont typeface="Wingdings"/>
              <a:buChar char=""/>
              <a:tabLst>
                <a:tab pos="756920" algn="l"/>
              </a:tabLst>
            </a:pPr>
            <a:r>
              <a:rPr sz="2400" dirty="0">
                <a:latin typeface="Calibri"/>
                <a:cs typeface="Calibri"/>
              </a:rPr>
              <a:t>Website</a:t>
            </a:r>
            <a:r>
              <a:rPr sz="2400" spc="-1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Resources: </a:t>
            </a:r>
            <a:r>
              <a:rPr sz="2400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https://www.transportation.gov/transerve/</a:t>
            </a:r>
            <a:endParaRPr sz="24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64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Understanding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Certification</a:t>
            </a:r>
            <a:r>
              <a:rPr sz="2800" spc="-1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Statement</a:t>
            </a:r>
            <a:endParaRPr sz="28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Knowledge</a:t>
            </a:r>
            <a:r>
              <a:rPr sz="2800" spc="-1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Checks</a:t>
            </a:r>
            <a:r>
              <a:rPr sz="2800" spc="-1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(Questions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1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Answers)</a:t>
            </a:r>
            <a:endParaRPr sz="28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latin typeface="Calibri"/>
                <a:cs typeface="Calibri"/>
              </a:rPr>
              <a:t>Helpful</a:t>
            </a:r>
            <a:r>
              <a:rPr sz="2800" spc="-1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Information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18530" y="2115084"/>
            <a:ext cx="5353685" cy="16351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 indent="510540">
              <a:lnSpc>
                <a:spcPct val="120000"/>
              </a:lnSpc>
              <a:spcBef>
                <a:spcPts val="100"/>
              </a:spcBef>
            </a:pPr>
            <a:r>
              <a:rPr sz="4400" u="none" dirty="0">
                <a:solidFill>
                  <a:srgbClr val="000000"/>
                </a:solidFill>
              </a:rPr>
              <a:t>The</a:t>
            </a:r>
            <a:r>
              <a:rPr sz="4400" u="none" spc="-40" dirty="0">
                <a:solidFill>
                  <a:srgbClr val="000000"/>
                </a:solidFill>
              </a:rPr>
              <a:t> </a:t>
            </a:r>
            <a:r>
              <a:rPr sz="4400" u="none" spc="-270" dirty="0">
                <a:solidFill>
                  <a:srgbClr val="000000"/>
                </a:solidFill>
              </a:rPr>
              <a:t>T</a:t>
            </a:r>
            <a:r>
              <a:rPr sz="4400" u="none" spc="-80" dirty="0">
                <a:solidFill>
                  <a:srgbClr val="000000"/>
                </a:solidFill>
              </a:rPr>
              <a:t>r</a:t>
            </a:r>
            <a:r>
              <a:rPr sz="4400" u="none" spc="5" dirty="0">
                <a:solidFill>
                  <a:srgbClr val="000000"/>
                </a:solidFill>
              </a:rPr>
              <a:t>an</a:t>
            </a:r>
            <a:r>
              <a:rPr sz="4400" u="none" spc="-320" dirty="0">
                <a:solidFill>
                  <a:srgbClr val="000000"/>
                </a:solidFill>
              </a:rPr>
              <a:t>s</a:t>
            </a:r>
            <a:r>
              <a:rPr sz="6600" u="none" spc="-1177" baseline="17676" dirty="0">
                <a:solidFill>
                  <a:srgbClr val="000000"/>
                </a:solidFill>
              </a:rPr>
              <a:t>.</a:t>
            </a:r>
            <a:r>
              <a:rPr sz="4400" u="none" dirty="0">
                <a:solidFill>
                  <a:srgbClr val="000000"/>
                </a:solidFill>
              </a:rPr>
              <a:t>i</a:t>
            </a:r>
            <a:r>
              <a:rPr sz="4400" u="none" spc="5" dirty="0">
                <a:solidFill>
                  <a:srgbClr val="000000"/>
                </a:solidFill>
              </a:rPr>
              <a:t>t</a:t>
            </a:r>
            <a:r>
              <a:rPr sz="4400" u="none" spc="-10" dirty="0">
                <a:solidFill>
                  <a:srgbClr val="000000"/>
                </a:solidFill>
              </a:rPr>
              <a:t> Benefit </a:t>
            </a:r>
            <a:r>
              <a:rPr sz="4400" u="none" dirty="0">
                <a:solidFill>
                  <a:srgbClr val="FFFFFF"/>
                </a:solidFill>
              </a:rPr>
              <a:t>Certification</a:t>
            </a:r>
            <a:r>
              <a:rPr sz="4400" u="none" spc="-95" dirty="0">
                <a:solidFill>
                  <a:srgbClr val="FFFFFF"/>
                </a:solidFill>
              </a:rPr>
              <a:t> </a:t>
            </a:r>
            <a:r>
              <a:rPr sz="4400" u="none" spc="-20" dirty="0">
                <a:solidFill>
                  <a:srgbClr val="FFFFFF"/>
                </a:solidFill>
              </a:rPr>
              <a:t>Statement</a:t>
            </a:r>
            <a:endParaRPr sz="44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76325">
              <a:lnSpc>
                <a:spcPct val="100000"/>
              </a:lnSpc>
              <a:spcBef>
                <a:spcPts val="105"/>
              </a:spcBef>
            </a:pPr>
            <a:r>
              <a:rPr sz="3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Certification</a:t>
            </a:r>
            <a:r>
              <a:rPr sz="3200" u="sng" spc="-4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sz="3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Is</a:t>
            </a:r>
            <a:r>
              <a:rPr sz="3200" u="sng" spc="-5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sz="3200" u="sng" spc="-1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Required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5879407" y="2475269"/>
            <a:ext cx="2972435" cy="2219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Before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you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can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enroll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in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Transit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Subsidy </a:t>
            </a:r>
            <a:r>
              <a:rPr sz="2400" dirty="0">
                <a:latin typeface="Calibri"/>
                <a:cs typeface="Calibri"/>
              </a:rPr>
              <a:t>Program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you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must</a:t>
            </a:r>
            <a:r>
              <a:rPr sz="2400" spc="-20" dirty="0">
                <a:latin typeface="Calibri"/>
                <a:cs typeface="Calibri"/>
              </a:rPr>
              <a:t> first </a:t>
            </a:r>
            <a:r>
              <a:rPr sz="2400" dirty="0">
                <a:latin typeface="Calibri"/>
                <a:cs typeface="Calibri"/>
              </a:rPr>
              <a:t>certify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that</a:t>
            </a:r>
            <a:r>
              <a:rPr sz="2400" spc="-10" dirty="0">
                <a:latin typeface="Calibri"/>
                <a:cs typeface="Calibri"/>
              </a:rPr>
              <a:t> certain </a:t>
            </a:r>
            <a:r>
              <a:rPr sz="2400" dirty="0">
                <a:latin typeface="Calibri"/>
                <a:cs typeface="Calibri"/>
              </a:rPr>
              <a:t>conditions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are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true </a:t>
            </a:r>
            <a:r>
              <a:rPr sz="2400" dirty="0">
                <a:latin typeface="Calibri"/>
                <a:cs typeface="Calibri"/>
              </a:rPr>
              <a:t>about</a:t>
            </a:r>
            <a:r>
              <a:rPr sz="2400" spc="-25" dirty="0">
                <a:latin typeface="Calibri"/>
                <a:cs typeface="Calibri"/>
              </a:rPr>
              <a:t> you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71444" y="1700783"/>
            <a:ext cx="2429255" cy="4437875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78436" y="2402117"/>
            <a:ext cx="2791460" cy="163512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400" spc="-10" dirty="0">
                <a:solidFill>
                  <a:srgbClr val="000099"/>
                </a:solidFill>
                <a:latin typeface="Calibri"/>
                <a:cs typeface="Calibri"/>
              </a:rPr>
              <a:t>Certify: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“To</a:t>
            </a:r>
            <a:r>
              <a:rPr sz="2400" spc="-10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formally</a:t>
            </a:r>
            <a:r>
              <a:rPr sz="2400" spc="-9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000099"/>
                </a:solidFill>
                <a:latin typeface="Calibri"/>
                <a:cs typeface="Calibri"/>
              </a:rPr>
              <a:t>and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legally</a:t>
            </a:r>
            <a:r>
              <a:rPr sz="2400" spc="-4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0099"/>
                </a:solidFill>
                <a:latin typeface="Calibri"/>
                <a:cs typeface="Calibri"/>
              </a:rPr>
              <a:t>attest</a:t>
            </a:r>
            <a:r>
              <a:rPr sz="2400" spc="-6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a</a:t>
            </a:r>
            <a:r>
              <a:rPr sz="2400" spc="-3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0099"/>
                </a:solidFill>
                <a:latin typeface="Calibri"/>
                <a:cs typeface="Calibri"/>
              </a:rPr>
              <a:t>specific statement</a:t>
            </a:r>
            <a:r>
              <a:rPr sz="2400" spc="-5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to</a:t>
            </a:r>
            <a:r>
              <a:rPr sz="2400" spc="-4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be</a:t>
            </a:r>
            <a:r>
              <a:rPr sz="2400" spc="-20" dirty="0">
                <a:solidFill>
                  <a:srgbClr val="000099"/>
                </a:solidFill>
                <a:latin typeface="Calibri"/>
                <a:cs typeface="Calibri"/>
              </a:rPr>
              <a:t> true”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6857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31264" y="1981200"/>
              <a:ext cx="5681459" cy="4018787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93139" y="1168665"/>
            <a:ext cx="697039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Read</a:t>
            </a:r>
            <a:r>
              <a:rPr sz="3200" u="sng" spc="-9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sz="3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the</a:t>
            </a:r>
            <a:r>
              <a:rPr sz="3200" u="sng" spc="-8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sz="3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Certification</a:t>
            </a:r>
            <a:r>
              <a:rPr sz="3200" u="sng" spc="-5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sz="3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Statement</a:t>
            </a:r>
            <a:r>
              <a:rPr sz="3200" u="sng" spc="-8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sz="3200" u="sng" spc="-1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Carefully</a:t>
            </a:r>
            <a:endParaRPr sz="32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76932" y="708310"/>
            <a:ext cx="378904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u="sng" spc="-10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To</a:t>
            </a:r>
            <a:r>
              <a:rPr sz="3200" u="sng" spc="-3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sz="32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What</a:t>
            </a:r>
            <a:r>
              <a:rPr sz="3200" u="sng" spc="-4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sz="32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Must</a:t>
            </a:r>
            <a:r>
              <a:rPr sz="3200" u="sng" spc="-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sz="32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I</a:t>
            </a:r>
            <a:r>
              <a:rPr sz="3200" u="sng" spc="-3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sz="3200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Agree?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535940" y="1556105"/>
            <a:ext cx="7966075" cy="362204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000" b="1" spc="-40" dirty="0">
                <a:latin typeface="Calibri"/>
                <a:cs typeface="Calibri"/>
              </a:rPr>
              <a:t>You</a:t>
            </a:r>
            <a:r>
              <a:rPr sz="2000" b="1" spc="-5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Must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agree:</a:t>
            </a:r>
            <a:endParaRPr sz="2000">
              <a:latin typeface="Calibri"/>
              <a:cs typeface="Calibri"/>
            </a:endParaRPr>
          </a:p>
          <a:p>
            <a:pPr marL="411480" indent="-399415">
              <a:lnSpc>
                <a:spcPct val="100000"/>
              </a:lnSpc>
              <a:spcBef>
                <a:spcPts val="480"/>
              </a:spcBef>
              <a:buFont typeface="Wingdings"/>
              <a:buChar char=""/>
              <a:tabLst>
                <a:tab pos="411480" algn="l"/>
                <a:tab pos="412115" algn="l"/>
              </a:tabLst>
            </a:pPr>
            <a:r>
              <a:rPr sz="2000" dirty="0">
                <a:latin typeface="Calibri"/>
                <a:cs typeface="Calibri"/>
              </a:rPr>
              <a:t>I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am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employed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by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U.S.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Federal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Government</a:t>
            </a: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480"/>
              </a:spcBef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I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am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not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named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on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federally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subsidized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parking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permit, </a:t>
            </a:r>
            <a:r>
              <a:rPr sz="2000" spc="-10" dirty="0">
                <a:latin typeface="Calibri"/>
                <a:cs typeface="Calibri"/>
              </a:rPr>
              <a:t>anywhere</a:t>
            </a: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480"/>
              </a:spcBef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I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am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eligible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for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public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transportation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fare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subsidy</a:t>
            </a: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480"/>
              </a:spcBef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I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will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use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subsidy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for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my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daily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mass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transit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commute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from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work</a:t>
            </a: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480"/>
              </a:spcBef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I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will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not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give,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sell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or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transfer </a:t>
            </a:r>
            <a:r>
              <a:rPr sz="2000" dirty="0">
                <a:latin typeface="Calibri"/>
                <a:cs typeface="Calibri"/>
              </a:rPr>
              <a:t>it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anyone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else</a:t>
            </a: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480"/>
              </a:spcBef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I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will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not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use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Government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provided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subsidy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excess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IRS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limit</a:t>
            </a:r>
            <a:endParaRPr sz="2000">
              <a:latin typeface="Calibri"/>
              <a:cs typeface="Calibri"/>
            </a:endParaRPr>
          </a:p>
          <a:p>
            <a:pPr marL="354965" marR="483870" indent="-342265">
              <a:lnSpc>
                <a:spcPct val="100000"/>
              </a:lnSpc>
              <a:spcBef>
                <a:spcPts val="480"/>
              </a:spcBef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I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will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not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claim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amount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excess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my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actual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monthly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commuting expense</a:t>
            </a: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480"/>
              </a:spcBef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I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will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not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include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parking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fees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as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part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my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commuting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cost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worksheet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77968" y="5166359"/>
            <a:ext cx="3608831" cy="883907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9427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30530">
              <a:lnSpc>
                <a:spcPct val="100000"/>
              </a:lnSpc>
              <a:spcBef>
                <a:spcPts val="105"/>
              </a:spcBef>
            </a:pPr>
            <a:r>
              <a:rPr sz="3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Knowledge</a:t>
            </a:r>
            <a:r>
              <a:rPr sz="3200" u="sng" spc="-3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sz="3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Check:</a:t>
            </a:r>
            <a:r>
              <a:rPr sz="3200" u="sng" spc="-2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sz="3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Question</a:t>
            </a:r>
            <a:r>
              <a:rPr sz="3200" u="sng" spc="-1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sz="3200" u="sng" spc="-2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#5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535940" y="1770687"/>
            <a:ext cx="7326630" cy="357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879600" algn="l"/>
              </a:tabLst>
            </a:pPr>
            <a:r>
              <a:rPr sz="2400" dirty="0">
                <a:latin typeface="Calibri"/>
                <a:cs typeface="Calibri"/>
              </a:rPr>
              <a:t>Keeva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moved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closer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work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now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walks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work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after </a:t>
            </a:r>
            <a:r>
              <a:rPr sz="2400" dirty="0">
                <a:latin typeface="Calibri"/>
                <a:cs typeface="Calibri"/>
              </a:rPr>
              <a:t>commuting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on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train.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She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would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like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call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taxi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on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bad </a:t>
            </a:r>
            <a:r>
              <a:rPr sz="2400" dirty="0">
                <a:latin typeface="Calibri"/>
                <a:cs typeface="Calibri"/>
              </a:rPr>
              <a:t>weather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days.</a:t>
            </a:r>
            <a:r>
              <a:rPr sz="2400" dirty="0">
                <a:latin typeface="Calibri"/>
                <a:cs typeface="Calibri"/>
              </a:rPr>
              <a:t>	Can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she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use her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subsidy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for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this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mode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of </a:t>
            </a:r>
            <a:r>
              <a:rPr sz="2400" spc="-10" dirty="0">
                <a:latin typeface="Calibri"/>
                <a:cs typeface="Calibri"/>
              </a:rPr>
              <a:t>transportation?</a:t>
            </a:r>
            <a:endParaRPr sz="2400">
              <a:latin typeface="Calibri"/>
              <a:cs typeface="Calibri"/>
            </a:endParaRPr>
          </a:p>
          <a:p>
            <a:pPr marL="706120" indent="-343535">
              <a:lnSpc>
                <a:spcPct val="100000"/>
              </a:lnSpc>
              <a:spcBef>
                <a:spcPts val="575"/>
              </a:spcBef>
              <a:buFont typeface="Wingdings"/>
              <a:buChar char=""/>
              <a:tabLst>
                <a:tab pos="706120" algn="l"/>
              </a:tabLst>
            </a:pPr>
            <a:r>
              <a:rPr sz="2400" spc="-25" dirty="0">
                <a:latin typeface="Calibri"/>
                <a:cs typeface="Calibri"/>
              </a:rPr>
              <a:t>Yes</a:t>
            </a:r>
            <a:endParaRPr sz="2400">
              <a:latin typeface="Calibri"/>
              <a:cs typeface="Calibri"/>
            </a:endParaRPr>
          </a:p>
          <a:p>
            <a:pPr marL="706120" indent="-343535">
              <a:lnSpc>
                <a:spcPct val="100000"/>
              </a:lnSpc>
              <a:spcBef>
                <a:spcPts val="575"/>
              </a:spcBef>
              <a:buFont typeface="Wingdings"/>
              <a:buChar char=""/>
              <a:tabLst>
                <a:tab pos="706120" algn="l"/>
              </a:tabLst>
            </a:pPr>
            <a:r>
              <a:rPr sz="2400" spc="-25" dirty="0">
                <a:latin typeface="Calibri"/>
                <a:cs typeface="Calibri"/>
              </a:rPr>
              <a:t>No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300">
              <a:latin typeface="Calibri"/>
              <a:cs typeface="Calibri"/>
            </a:endParaRPr>
          </a:p>
          <a:p>
            <a:pPr marL="678180" indent="-666115">
              <a:lnSpc>
                <a:spcPct val="100000"/>
              </a:lnSpc>
              <a:buFont typeface="Arial"/>
              <a:buChar char="•"/>
              <a:tabLst>
                <a:tab pos="678180" algn="l"/>
                <a:tab pos="678815" algn="l"/>
              </a:tabLst>
            </a:pPr>
            <a:r>
              <a:rPr sz="2800" dirty="0">
                <a:latin typeface="Calibri"/>
                <a:cs typeface="Calibri"/>
              </a:rPr>
              <a:t>The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answer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is….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200" y="4850891"/>
            <a:ext cx="611124" cy="594359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24187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10895">
              <a:lnSpc>
                <a:spcPct val="100000"/>
              </a:lnSpc>
              <a:spcBef>
                <a:spcPts val="105"/>
              </a:spcBef>
            </a:pPr>
            <a:r>
              <a:rPr sz="3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Knowledge</a:t>
            </a:r>
            <a:r>
              <a:rPr sz="3200" u="sng" spc="-3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sz="3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Check:</a:t>
            </a:r>
            <a:r>
              <a:rPr sz="3200" u="sng" spc="-2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sz="3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Answer</a:t>
            </a:r>
            <a:r>
              <a:rPr sz="3200" u="sng" spc="-2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sz="3200" u="sng" spc="-2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#5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764540" y="1796592"/>
            <a:ext cx="7326630" cy="400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879600" algn="l"/>
              </a:tabLst>
            </a:pPr>
            <a:r>
              <a:rPr sz="2400" dirty="0">
                <a:latin typeface="Calibri"/>
                <a:cs typeface="Calibri"/>
              </a:rPr>
              <a:t>Keeva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moved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closer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work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now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walks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work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after </a:t>
            </a:r>
            <a:r>
              <a:rPr sz="2400" dirty="0">
                <a:latin typeface="Calibri"/>
                <a:cs typeface="Calibri"/>
              </a:rPr>
              <a:t>commuting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on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train.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She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would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like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call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taxi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on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bad </a:t>
            </a:r>
            <a:r>
              <a:rPr sz="2400" dirty="0">
                <a:latin typeface="Calibri"/>
                <a:cs typeface="Calibri"/>
              </a:rPr>
              <a:t>weather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days.</a:t>
            </a:r>
            <a:r>
              <a:rPr sz="2400" dirty="0">
                <a:latin typeface="Calibri"/>
                <a:cs typeface="Calibri"/>
              </a:rPr>
              <a:t>	Can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she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use her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subsidy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for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this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mode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of </a:t>
            </a:r>
            <a:r>
              <a:rPr sz="2400" spc="-10" dirty="0">
                <a:latin typeface="Calibri"/>
                <a:cs typeface="Calibri"/>
              </a:rPr>
              <a:t>transportation?</a:t>
            </a:r>
            <a:endParaRPr sz="2400">
              <a:latin typeface="Calibri"/>
              <a:cs typeface="Calibri"/>
            </a:endParaRPr>
          </a:p>
          <a:p>
            <a:pPr marL="706120" indent="-343535">
              <a:lnSpc>
                <a:spcPct val="100000"/>
              </a:lnSpc>
              <a:spcBef>
                <a:spcPts val="575"/>
              </a:spcBef>
              <a:buFont typeface="Wingdings"/>
              <a:buChar char=""/>
              <a:tabLst>
                <a:tab pos="706120" algn="l"/>
              </a:tabLst>
            </a:pPr>
            <a:r>
              <a:rPr sz="2400" spc="-25" dirty="0">
                <a:solidFill>
                  <a:srgbClr val="BEBEBE"/>
                </a:solidFill>
                <a:latin typeface="Calibri"/>
                <a:cs typeface="Calibri"/>
              </a:rPr>
              <a:t>Yes</a:t>
            </a:r>
            <a:endParaRPr sz="2400">
              <a:latin typeface="Calibri"/>
              <a:cs typeface="Calibri"/>
            </a:endParaRPr>
          </a:p>
          <a:p>
            <a:pPr marL="706120" indent="-343535">
              <a:lnSpc>
                <a:spcPct val="100000"/>
              </a:lnSpc>
              <a:spcBef>
                <a:spcPts val="575"/>
              </a:spcBef>
              <a:buFont typeface="Wingdings"/>
              <a:buChar char=""/>
              <a:tabLst>
                <a:tab pos="706120" algn="l"/>
              </a:tabLst>
            </a:pPr>
            <a:r>
              <a:rPr sz="2400" spc="-25" dirty="0">
                <a:latin typeface="Calibri"/>
                <a:cs typeface="Calibri"/>
              </a:rPr>
              <a:t>No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100">
              <a:latin typeface="Calibri"/>
              <a:cs typeface="Calibri"/>
            </a:endParaRPr>
          </a:p>
          <a:p>
            <a:pPr marL="12700" marR="1642110">
              <a:lnSpc>
                <a:spcPct val="100000"/>
              </a:lnSpc>
            </a:pPr>
            <a:r>
              <a:rPr sz="2400" dirty="0">
                <a:solidFill>
                  <a:srgbClr val="0033CC"/>
                </a:solidFill>
                <a:latin typeface="Calibri"/>
                <a:cs typeface="Calibri"/>
              </a:rPr>
              <a:t>Single</a:t>
            </a:r>
            <a:r>
              <a:rPr sz="2400" spc="-30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CC"/>
                </a:solidFill>
                <a:latin typeface="Calibri"/>
                <a:cs typeface="Calibri"/>
              </a:rPr>
              <a:t>occupancy</a:t>
            </a:r>
            <a:r>
              <a:rPr sz="2400" spc="-35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CC"/>
                </a:solidFill>
                <a:latin typeface="Calibri"/>
                <a:cs typeface="Calibri"/>
              </a:rPr>
              <a:t>modes</a:t>
            </a:r>
            <a:r>
              <a:rPr sz="2400" spc="-15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CC"/>
                </a:solidFill>
                <a:latin typeface="Calibri"/>
                <a:cs typeface="Calibri"/>
              </a:rPr>
              <a:t>of</a:t>
            </a:r>
            <a:r>
              <a:rPr sz="2400" spc="-15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33CC"/>
                </a:solidFill>
                <a:latin typeface="Calibri"/>
                <a:cs typeface="Calibri"/>
              </a:rPr>
              <a:t>transportation</a:t>
            </a:r>
            <a:r>
              <a:rPr sz="2400" spc="-25" dirty="0">
                <a:solidFill>
                  <a:srgbClr val="0033CC"/>
                </a:solidFill>
                <a:latin typeface="Calibri"/>
                <a:cs typeface="Calibri"/>
              </a:rPr>
              <a:t> are </a:t>
            </a:r>
            <a:r>
              <a:rPr sz="2400" dirty="0">
                <a:solidFill>
                  <a:srgbClr val="0033CC"/>
                </a:solidFill>
                <a:latin typeface="Calibri"/>
                <a:cs typeface="Calibri"/>
              </a:rPr>
              <a:t>not</a:t>
            </a:r>
            <a:r>
              <a:rPr sz="2400" spc="-45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CC"/>
                </a:solidFill>
                <a:latin typeface="Calibri"/>
                <a:cs typeface="Calibri"/>
              </a:rPr>
              <a:t>eligible</a:t>
            </a:r>
            <a:r>
              <a:rPr sz="2400" spc="-45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CC"/>
                </a:solidFill>
                <a:latin typeface="Calibri"/>
                <a:cs typeface="Calibri"/>
              </a:rPr>
              <a:t>for</a:t>
            </a:r>
            <a:r>
              <a:rPr sz="2400" spc="-35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033CC"/>
                </a:solidFill>
                <a:latin typeface="Calibri"/>
                <a:cs typeface="Calibri"/>
              </a:rPr>
              <a:t>Transit</a:t>
            </a:r>
            <a:r>
              <a:rPr sz="2400" spc="-40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33CC"/>
                </a:solidFill>
                <a:latin typeface="Calibri"/>
                <a:cs typeface="Calibri"/>
              </a:rPr>
              <a:t>Subsidy.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46100">
              <a:lnSpc>
                <a:spcPct val="100000"/>
              </a:lnSpc>
              <a:spcBef>
                <a:spcPts val="105"/>
              </a:spcBef>
            </a:pPr>
            <a:r>
              <a:rPr sz="3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Knowledge</a:t>
            </a:r>
            <a:r>
              <a:rPr sz="3200" u="sng" spc="-3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sz="3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Check:</a:t>
            </a:r>
            <a:r>
              <a:rPr sz="3200" u="sng" spc="-2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sz="3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Question</a:t>
            </a:r>
            <a:r>
              <a:rPr sz="3200" u="sng" spc="-2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sz="3200" u="sng" spc="-2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#6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535940" y="1709232"/>
            <a:ext cx="7704455" cy="20008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Haley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commutes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from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Virginia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get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work.</a:t>
            </a:r>
            <a:r>
              <a:rPr sz="2400" spc="4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Her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commuting </a:t>
            </a:r>
            <a:r>
              <a:rPr sz="2400" dirty="0">
                <a:latin typeface="Calibri"/>
                <a:cs typeface="Calibri"/>
              </a:rPr>
              <a:t>costs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are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$</a:t>
            </a:r>
            <a:r>
              <a:rPr lang="en-US" sz="2400" dirty="0">
                <a:latin typeface="Calibri"/>
                <a:cs typeface="Calibri"/>
              </a:rPr>
              <a:t>321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per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month.</a:t>
            </a:r>
            <a:r>
              <a:rPr sz="2400" spc="4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She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eligible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receive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additional </a:t>
            </a:r>
            <a:r>
              <a:rPr sz="2400" dirty="0">
                <a:latin typeface="Calibri"/>
                <a:cs typeface="Calibri"/>
              </a:rPr>
              <a:t>transit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subsidy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since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her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commute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so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costly.</a:t>
            </a:r>
            <a:endParaRPr sz="2400" dirty="0">
              <a:latin typeface="Calibri"/>
              <a:cs typeface="Calibri"/>
            </a:endParaRPr>
          </a:p>
          <a:p>
            <a:pPr marL="706120" indent="-343535" algn="just">
              <a:lnSpc>
                <a:spcPct val="100000"/>
              </a:lnSpc>
              <a:spcBef>
                <a:spcPts val="575"/>
              </a:spcBef>
              <a:buFont typeface="Wingdings"/>
              <a:buChar char=""/>
              <a:tabLst>
                <a:tab pos="706120" algn="l"/>
              </a:tabLst>
            </a:pPr>
            <a:r>
              <a:rPr sz="2400" spc="-20" dirty="0">
                <a:latin typeface="Calibri"/>
                <a:cs typeface="Calibri"/>
              </a:rPr>
              <a:t>True</a:t>
            </a:r>
            <a:endParaRPr sz="2400" dirty="0">
              <a:latin typeface="Calibri"/>
              <a:cs typeface="Calibri"/>
            </a:endParaRPr>
          </a:p>
          <a:p>
            <a:pPr marL="706120" indent="-343535" algn="just">
              <a:lnSpc>
                <a:spcPct val="100000"/>
              </a:lnSpc>
              <a:spcBef>
                <a:spcPts val="575"/>
              </a:spcBef>
              <a:buFont typeface="Wingdings"/>
              <a:buChar char=""/>
              <a:tabLst>
                <a:tab pos="706120" algn="l"/>
              </a:tabLst>
            </a:pPr>
            <a:r>
              <a:rPr sz="2400" spc="-10" dirty="0">
                <a:latin typeface="Calibri"/>
                <a:cs typeface="Calibri"/>
              </a:rPr>
              <a:t>False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200" y="4175759"/>
            <a:ext cx="3352787" cy="835151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1795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42620">
              <a:lnSpc>
                <a:spcPct val="100000"/>
              </a:lnSpc>
              <a:spcBef>
                <a:spcPts val="105"/>
              </a:spcBef>
            </a:pPr>
            <a:r>
              <a:rPr sz="3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Knowledge</a:t>
            </a:r>
            <a:r>
              <a:rPr sz="3200" u="sng" spc="-3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sz="3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Check:</a:t>
            </a:r>
            <a:r>
              <a:rPr sz="3200" u="sng" spc="-2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sz="3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Answer</a:t>
            </a:r>
            <a:r>
              <a:rPr sz="3200" u="sng" spc="-2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sz="3200" u="sng" spc="-2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#6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578916" y="1719907"/>
            <a:ext cx="7737475" cy="41103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 marR="5080" algn="just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Haley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commutes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from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Virginia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get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work.</a:t>
            </a:r>
            <a:r>
              <a:rPr sz="2400" spc="4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Her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commuting </a:t>
            </a:r>
            <a:r>
              <a:rPr sz="2400" dirty="0">
                <a:latin typeface="Calibri"/>
                <a:cs typeface="Calibri"/>
              </a:rPr>
              <a:t>costs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are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$</a:t>
            </a:r>
            <a:r>
              <a:rPr lang="en-US" sz="2400" dirty="0">
                <a:latin typeface="Calibri"/>
                <a:cs typeface="Calibri"/>
              </a:rPr>
              <a:t>321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per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month.</a:t>
            </a:r>
            <a:r>
              <a:rPr sz="2400" spc="4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She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eligible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receive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additional </a:t>
            </a:r>
            <a:r>
              <a:rPr sz="2400" dirty="0">
                <a:latin typeface="Calibri"/>
                <a:cs typeface="Calibri"/>
              </a:rPr>
              <a:t>transit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subsidy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since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her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commute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so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costly.</a:t>
            </a:r>
            <a:endParaRPr sz="2400" dirty="0">
              <a:latin typeface="Calibri"/>
              <a:cs typeface="Calibri"/>
            </a:endParaRPr>
          </a:p>
          <a:p>
            <a:pPr marL="739140" indent="-343535" algn="just">
              <a:lnSpc>
                <a:spcPct val="100000"/>
              </a:lnSpc>
              <a:spcBef>
                <a:spcPts val="575"/>
              </a:spcBef>
              <a:buFont typeface="Wingdings"/>
              <a:buChar char=""/>
              <a:tabLst>
                <a:tab pos="739775" algn="l"/>
              </a:tabLst>
            </a:pPr>
            <a:r>
              <a:rPr sz="2400" spc="-20" dirty="0">
                <a:solidFill>
                  <a:srgbClr val="BEBEBE"/>
                </a:solidFill>
                <a:latin typeface="Calibri"/>
                <a:cs typeface="Calibri"/>
              </a:rPr>
              <a:t>True</a:t>
            </a:r>
            <a:endParaRPr sz="2400" dirty="0">
              <a:latin typeface="Calibri"/>
              <a:cs typeface="Calibri"/>
            </a:endParaRPr>
          </a:p>
          <a:p>
            <a:pPr marL="739140" indent="-343535" algn="just">
              <a:lnSpc>
                <a:spcPct val="100000"/>
              </a:lnSpc>
              <a:spcBef>
                <a:spcPts val="575"/>
              </a:spcBef>
              <a:buFont typeface="Wingdings"/>
              <a:buChar char=""/>
              <a:tabLst>
                <a:tab pos="739775" algn="l"/>
              </a:tabLst>
            </a:pPr>
            <a:r>
              <a:rPr sz="2400" spc="-10" dirty="0">
                <a:latin typeface="Calibri"/>
                <a:cs typeface="Calibri"/>
              </a:rPr>
              <a:t>False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210"/>
              </a:spcBef>
            </a:pP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The</a:t>
            </a:r>
            <a:r>
              <a:rPr sz="2400" spc="-5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federal</a:t>
            </a:r>
            <a:r>
              <a:rPr sz="2400" spc="-6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0099"/>
                </a:solidFill>
                <a:latin typeface="Calibri"/>
                <a:cs typeface="Calibri"/>
              </a:rPr>
              <a:t>government</a:t>
            </a:r>
            <a:endParaRPr sz="2400" dirty="0">
              <a:latin typeface="Calibri"/>
              <a:cs typeface="Calibri"/>
            </a:endParaRPr>
          </a:p>
          <a:p>
            <a:pPr marL="12700" marR="2816860">
              <a:lnSpc>
                <a:spcPct val="100000"/>
              </a:lnSpc>
            </a:pP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may</a:t>
            </a:r>
            <a:r>
              <a:rPr sz="2400" spc="-4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provide</a:t>
            </a:r>
            <a:r>
              <a:rPr sz="2400" spc="-1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up</a:t>
            </a:r>
            <a:r>
              <a:rPr sz="2400" spc="-4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to</a:t>
            </a:r>
            <a:r>
              <a:rPr sz="2400" spc="-5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the</a:t>
            </a:r>
            <a:r>
              <a:rPr sz="2400" spc="-3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IRS</a:t>
            </a:r>
            <a:r>
              <a:rPr sz="2400" spc="-4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maximum</a:t>
            </a:r>
            <a:r>
              <a:rPr sz="2400" spc="-5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000099"/>
                </a:solidFill>
                <a:latin typeface="Calibri"/>
                <a:cs typeface="Calibri"/>
              </a:rPr>
              <a:t>for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mass</a:t>
            </a:r>
            <a:r>
              <a:rPr sz="2400" spc="-5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0099"/>
                </a:solidFill>
                <a:latin typeface="Calibri"/>
                <a:cs typeface="Calibri"/>
              </a:rPr>
              <a:t>transportation</a:t>
            </a:r>
            <a:r>
              <a:rPr sz="2400" spc="-3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commuting</a:t>
            </a:r>
            <a:r>
              <a:rPr sz="2400" spc="-4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0099"/>
                </a:solidFill>
                <a:latin typeface="Calibri"/>
                <a:cs typeface="Calibri"/>
              </a:rPr>
              <a:t>costs.</a:t>
            </a:r>
            <a:endParaRPr sz="2400" dirty="0">
              <a:latin typeface="Calibri"/>
              <a:cs typeface="Calibri"/>
            </a:endParaRPr>
          </a:p>
          <a:p>
            <a:pPr marL="12700" marR="2607945">
              <a:lnSpc>
                <a:spcPct val="100000"/>
              </a:lnSpc>
              <a:tabLst>
                <a:tab pos="2763520" algn="l"/>
              </a:tabLst>
            </a:pP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Haley</a:t>
            </a:r>
            <a:r>
              <a:rPr sz="2400" spc="-5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must</a:t>
            </a:r>
            <a:r>
              <a:rPr sz="2400" spc="-5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cover</a:t>
            </a:r>
            <a:r>
              <a:rPr sz="2400" spc="-3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000099"/>
                </a:solidFill>
                <a:latin typeface="Calibri"/>
                <a:cs typeface="Calibri"/>
              </a:rPr>
              <a:t>the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	additional</a:t>
            </a:r>
            <a:r>
              <a:rPr sz="2400" spc="-4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0099"/>
                </a:solidFill>
                <a:latin typeface="Calibri"/>
                <a:cs typeface="Calibri"/>
              </a:rPr>
              <a:t>amount,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“out</a:t>
            </a:r>
            <a:r>
              <a:rPr sz="2400" spc="-7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of</a:t>
            </a:r>
            <a:r>
              <a:rPr sz="2400" spc="-5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0099"/>
                </a:solidFill>
                <a:latin typeface="Calibri"/>
                <a:cs typeface="Calibri"/>
              </a:rPr>
              <a:t>pocket”.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7903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8069" rIns="0" bIns="0" rtlCol="0">
            <a:spAutoFit/>
          </a:bodyPr>
          <a:lstStyle/>
          <a:p>
            <a:pPr marL="462915">
              <a:lnSpc>
                <a:spcPct val="100000"/>
              </a:lnSpc>
              <a:spcBef>
                <a:spcPts val="105"/>
              </a:spcBef>
            </a:pPr>
            <a:r>
              <a:rPr sz="3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Knowledge</a:t>
            </a:r>
            <a:r>
              <a:rPr sz="3200" u="sng" spc="-3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sz="3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Check:</a:t>
            </a:r>
            <a:r>
              <a:rPr sz="3200" u="sng" spc="-2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sz="3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Question</a:t>
            </a:r>
            <a:r>
              <a:rPr sz="3200" u="sng" spc="-1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sz="3200" u="sng" spc="-2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#7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612140" y="1949896"/>
            <a:ext cx="7860030" cy="16351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4410710" algn="l"/>
              </a:tabLst>
            </a:pPr>
            <a:r>
              <a:rPr sz="2400" dirty="0">
                <a:latin typeface="Calibri"/>
                <a:cs typeface="Calibri"/>
              </a:rPr>
              <a:t>Becky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chooses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ride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 carpool.</a:t>
            </a:r>
            <a:r>
              <a:rPr sz="2400" dirty="0">
                <a:latin typeface="Calibri"/>
                <a:cs typeface="Calibri"/>
              </a:rPr>
              <a:t>	She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eligible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receive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the </a:t>
            </a:r>
            <a:r>
              <a:rPr sz="2400" dirty="0">
                <a:latin typeface="Calibri"/>
                <a:cs typeface="Calibri"/>
              </a:rPr>
              <a:t>transit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subsidy.</a:t>
            </a:r>
            <a:endParaRPr sz="2400">
              <a:latin typeface="Calibri"/>
              <a:cs typeface="Calibri"/>
            </a:endParaRPr>
          </a:p>
          <a:p>
            <a:pPr marL="706120" indent="-343535">
              <a:lnSpc>
                <a:spcPct val="100000"/>
              </a:lnSpc>
              <a:spcBef>
                <a:spcPts val="575"/>
              </a:spcBef>
              <a:buFont typeface="Wingdings"/>
              <a:buChar char=""/>
              <a:tabLst>
                <a:tab pos="706120" algn="l"/>
              </a:tabLst>
            </a:pPr>
            <a:r>
              <a:rPr sz="2400" spc="-20" dirty="0">
                <a:latin typeface="Calibri"/>
                <a:cs typeface="Calibri"/>
              </a:rPr>
              <a:t>True</a:t>
            </a:r>
            <a:endParaRPr sz="2400">
              <a:latin typeface="Calibri"/>
              <a:cs typeface="Calibri"/>
            </a:endParaRPr>
          </a:p>
          <a:p>
            <a:pPr marL="706120" indent="-343535">
              <a:lnSpc>
                <a:spcPct val="100000"/>
              </a:lnSpc>
              <a:spcBef>
                <a:spcPts val="575"/>
              </a:spcBef>
              <a:buFont typeface="Wingdings"/>
              <a:buChar char=""/>
              <a:tabLst>
                <a:tab pos="706120" algn="l"/>
              </a:tabLst>
            </a:pPr>
            <a:r>
              <a:rPr sz="2400" spc="-10" dirty="0">
                <a:latin typeface="Calibri"/>
                <a:cs typeface="Calibri"/>
              </a:rPr>
              <a:t>False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3943" y="4191000"/>
            <a:ext cx="3086099" cy="769607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7903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74700">
              <a:lnSpc>
                <a:spcPct val="100000"/>
              </a:lnSpc>
              <a:spcBef>
                <a:spcPts val="105"/>
              </a:spcBef>
            </a:pPr>
            <a:r>
              <a:rPr sz="3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Knowledge</a:t>
            </a:r>
            <a:r>
              <a:rPr sz="3200" u="sng" spc="-3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sz="3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Check:</a:t>
            </a:r>
            <a:r>
              <a:rPr sz="3200" u="sng" spc="-2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sz="3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Answer</a:t>
            </a:r>
            <a:r>
              <a:rPr sz="3200" u="sng" spc="-2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sz="3200" u="sng" spc="-2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#7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535940" y="1818054"/>
            <a:ext cx="7860030" cy="3921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4410710" algn="l"/>
              </a:tabLst>
            </a:pPr>
            <a:r>
              <a:rPr sz="2400" dirty="0">
                <a:latin typeface="Calibri"/>
                <a:cs typeface="Calibri"/>
              </a:rPr>
              <a:t>Becky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chooses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ride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 carpool.</a:t>
            </a:r>
            <a:r>
              <a:rPr sz="2400" dirty="0">
                <a:latin typeface="Calibri"/>
                <a:cs typeface="Calibri"/>
              </a:rPr>
              <a:t>	She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eligible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receive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the </a:t>
            </a:r>
            <a:r>
              <a:rPr sz="2400" dirty="0">
                <a:latin typeface="Calibri"/>
                <a:cs typeface="Calibri"/>
              </a:rPr>
              <a:t>transit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subsidy.</a:t>
            </a:r>
            <a:endParaRPr sz="2400">
              <a:latin typeface="Calibri"/>
              <a:cs typeface="Calibri"/>
            </a:endParaRPr>
          </a:p>
          <a:p>
            <a:pPr marL="706120" indent="-343535">
              <a:lnSpc>
                <a:spcPct val="100000"/>
              </a:lnSpc>
              <a:spcBef>
                <a:spcPts val="575"/>
              </a:spcBef>
              <a:buFont typeface="Wingdings"/>
              <a:buChar char=""/>
              <a:tabLst>
                <a:tab pos="706120" algn="l"/>
              </a:tabLst>
            </a:pPr>
            <a:r>
              <a:rPr sz="2400" spc="-20" dirty="0">
                <a:solidFill>
                  <a:srgbClr val="BEBEBE"/>
                </a:solidFill>
                <a:latin typeface="Calibri"/>
                <a:cs typeface="Calibri"/>
              </a:rPr>
              <a:t>True</a:t>
            </a:r>
            <a:endParaRPr sz="2400">
              <a:latin typeface="Calibri"/>
              <a:cs typeface="Calibri"/>
            </a:endParaRPr>
          </a:p>
          <a:p>
            <a:pPr marL="706120" indent="-343535">
              <a:lnSpc>
                <a:spcPct val="100000"/>
              </a:lnSpc>
              <a:spcBef>
                <a:spcPts val="575"/>
              </a:spcBef>
              <a:buFont typeface="Wingdings"/>
              <a:buChar char=""/>
              <a:tabLst>
                <a:tab pos="706120" algn="l"/>
              </a:tabLst>
            </a:pPr>
            <a:r>
              <a:rPr sz="2400" spc="-10" dirty="0">
                <a:latin typeface="Calibri"/>
                <a:cs typeface="Calibri"/>
              </a:rPr>
              <a:t>False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600">
              <a:latin typeface="Calibri"/>
              <a:cs typeface="Calibri"/>
            </a:endParaRPr>
          </a:p>
          <a:p>
            <a:pPr marL="12700" marR="462915">
              <a:lnSpc>
                <a:spcPct val="100000"/>
              </a:lnSpc>
              <a:tabLst>
                <a:tab pos="1092835" algn="l"/>
              </a:tabLst>
            </a:pP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The</a:t>
            </a:r>
            <a:r>
              <a:rPr sz="2400" spc="-3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Federal</a:t>
            </a:r>
            <a:r>
              <a:rPr sz="2400" spc="-6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00099"/>
                </a:solidFill>
                <a:latin typeface="Calibri"/>
                <a:cs typeface="Calibri"/>
              </a:rPr>
              <a:t>Transit</a:t>
            </a:r>
            <a:r>
              <a:rPr sz="2400" spc="-5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Subsidy</a:t>
            </a:r>
            <a:r>
              <a:rPr sz="2400" spc="-6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is</a:t>
            </a:r>
            <a:r>
              <a:rPr sz="2400" spc="-5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for</a:t>
            </a:r>
            <a:r>
              <a:rPr sz="2400" spc="-4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federal</a:t>
            </a:r>
            <a:r>
              <a:rPr sz="2400" spc="-5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employees</a:t>
            </a:r>
            <a:r>
              <a:rPr sz="2400" spc="-6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000099"/>
                </a:solidFill>
                <a:latin typeface="Calibri"/>
                <a:cs typeface="Calibri"/>
              </a:rPr>
              <a:t>who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choose</a:t>
            </a:r>
            <a:r>
              <a:rPr sz="2400" spc="-3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to</a:t>
            </a:r>
            <a:r>
              <a:rPr sz="2400" spc="-3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commute</a:t>
            </a:r>
            <a:r>
              <a:rPr sz="2400" spc="-5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on</a:t>
            </a:r>
            <a:r>
              <a:rPr sz="2400" spc="-3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mass</a:t>
            </a:r>
            <a:r>
              <a:rPr sz="2400" spc="-4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transit</a:t>
            </a:r>
            <a:r>
              <a:rPr sz="2400" spc="-4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in</a:t>
            </a:r>
            <a:r>
              <a:rPr sz="2400" spc="-3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a</a:t>
            </a:r>
            <a:r>
              <a:rPr sz="2400" spc="-3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commuter</a:t>
            </a:r>
            <a:r>
              <a:rPr sz="2400" spc="-4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0099"/>
                </a:solidFill>
                <a:latin typeface="Calibri"/>
                <a:cs typeface="Calibri"/>
              </a:rPr>
              <a:t>highway vehicle.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	This</a:t>
            </a:r>
            <a:r>
              <a:rPr sz="2400" spc="-2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includes</a:t>
            </a:r>
            <a:r>
              <a:rPr sz="2400" spc="-3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bus,</a:t>
            </a:r>
            <a:r>
              <a:rPr sz="2400" spc="-2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rail,</a:t>
            </a:r>
            <a:r>
              <a:rPr sz="2400" spc="-3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light</a:t>
            </a:r>
            <a:r>
              <a:rPr sz="2400" spc="-2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rail</a:t>
            </a:r>
            <a:r>
              <a:rPr sz="2400" spc="-3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and</a:t>
            </a:r>
            <a:r>
              <a:rPr sz="2400" spc="-2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an</a:t>
            </a:r>
            <a:r>
              <a:rPr sz="2400" spc="-3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0099"/>
                </a:solidFill>
                <a:latin typeface="Calibri"/>
                <a:cs typeface="Calibri"/>
              </a:rPr>
              <a:t>authorized vanpools-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(6</a:t>
            </a:r>
            <a:r>
              <a:rPr sz="2400" spc="-3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adult</a:t>
            </a:r>
            <a:r>
              <a:rPr sz="2400" spc="-2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passengers</a:t>
            </a:r>
            <a:r>
              <a:rPr sz="2400" spc="-4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or</a:t>
            </a:r>
            <a:r>
              <a:rPr sz="2400" spc="-2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0099"/>
                </a:solidFill>
                <a:latin typeface="Calibri"/>
                <a:cs typeface="Calibri"/>
              </a:rPr>
              <a:t>more).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69539" y="822451"/>
            <a:ext cx="308864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Program</a:t>
            </a:r>
            <a:r>
              <a:rPr sz="3200" u="sng" spc="-13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sz="3200" u="sng" spc="-1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Overview</a:t>
            </a:r>
            <a:endParaRPr sz="32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80588" y="4597920"/>
            <a:ext cx="1365491" cy="78941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54939" y="1368477"/>
            <a:ext cx="8769985" cy="4202430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8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30" dirty="0">
                <a:latin typeface="Calibri"/>
                <a:cs typeface="Calibri"/>
              </a:rPr>
              <a:t>Transit</a:t>
            </a:r>
            <a:r>
              <a:rPr sz="2800" spc="-114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Subsidy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Program:</a:t>
            </a:r>
            <a:endParaRPr sz="28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605"/>
              </a:spcBef>
              <a:buFont typeface="Wingdings"/>
              <a:buChar char=""/>
              <a:tabLst>
                <a:tab pos="756920" algn="l"/>
              </a:tabLst>
            </a:pPr>
            <a:r>
              <a:rPr sz="2400" dirty="0">
                <a:latin typeface="Calibri"/>
                <a:cs typeface="Calibri"/>
              </a:rPr>
              <a:t>Protects</a:t>
            </a:r>
            <a:r>
              <a:rPr sz="2400" spc="-1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Nation’s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Infrastructure</a:t>
            </a:r>
            <a:endParaRPr sz="24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575"/>
              </a:spcBef>
              <a:buFont typeface="Wingdings"/>
              <a:buChar char=""/>
              <a:tabLst>
                <a:tab pos="756920" algn="l"/>
              </a:tabLst>
            </a:pPr>
            <a:r>
              <a:rPr sz="2400" dirty="0">
                <a:latin typeface="Calibri"/>
                <a:cs typeface="Calibri"/>
              </a:rPr>
              <a:t>Reduces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air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pollution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&amp;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traffic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congestion</a:t>
            </a:r>
            <a:endParaRPr sz="24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575"/>
              </a:spcBef>
              <a:buFont typeface="Wingdings"/>
              <a:buChar char=""/>
              <a:tabLst>
                <a:tab pos="756920" algn="l"/>
              </a:tabLst>
            </a:pPr>
            <a:r>
              <a:rPr sz="2400" dirty="0">
                <a:latin typeface="Calibri"/>
                <a:cs typeface="Calibri"/>
              </a:rPr>
              <a:t>Increases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use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mass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transit</a:t>
            </a:r>
            <a:endParaRPr sz="24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64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latin typeface="Calibri"/>
                <a:cs typeface="Calibri"/>
              </a:rPr>
              <a:t>Studies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show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traffic</a:t>
            </a:r>
            <a:r>
              <a:rPr sz="2800" spc="-1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congestion:</a:t>
            </a:r>
            <a:endParaRPr sz="2800">
              <a:latin typeface="Calibri"/>
              <a:cs typeface="Calibri"/>
            </a:endParaRPr>
          </a:p>
          <a:p>
            <a:pPr marL="824865" lvl="1" indent="-355600">
              <a:lnSpc>
                <a:spcPct val="100000"/>
              </a:lnSpc>
              <a:spcBef>
                <a:spcPts val="605"/>
              </a:spcBef>
              <a:buFont typeface="Wingdings"/>
              <a:buChar char=""/>
              <a:tabLst>
                <a:tab pos="825500" algn="l"/>
              </a:tabLst>
            </a:pPr>
            <a:r>
              <a:rPr sz="2400" spc="-10" dirty="0">
                <a:latin typeface="Calibri"/>
                <a:cs typeface="Calibri"/>
              </a:rPr>
              <a:t>Wastes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1.9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billion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gallons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gas</a:t>
            </a:r>
            <a:endParaRPr sz="24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575"/>
              </a:spcBef>
              <a:buFont typeface="Wingdings"/>
              <a:buChar char=""/>
              <a:tabLst>
                <a:tab pos="756920" algn="l"/>
                <a:tab pos="1551305" algn="l"/>
              </a:tabLst>
            </a:pPr>
            <a:r>
              <a:rPr sz="2400" spc="-10" dirty="0">
                <a:latin typeface="Calibri"/>
                <a:cs typeface="Calibri"/>
              </a:rPr>
              <a:t>Costs</a:t>
            </a:r>
            <a:r>
              <a:rPr sz="2400" dirty="0">
                <a:latin typeface="Calibri"/>
                <a:cs typeface="Calibri"/>
              </a:rPr>
              <a:t>	over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$100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billion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wasted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fuel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&amp;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lost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time</a:t>
            </a:r>
            <a:endParaRPr sz="24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64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80" dirty="0">
                <a:latin typeface="Calibri"/>
                <a:cs typeface="Calibri"/>
              </a:rPr>
              <a:t>Tax-</a:t>
            </a:r>
            <a:r>
              <a:rPr sz="2800" dirty="0">
                <a:latin typeface="Calibri"/>
                <a:cs typeface="Calibri"/>
              </a:rPr>
              <a:t>free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subsidy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for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003399"/>
                </a:solidFill>
                <a:latin typeface="Calibri"/>
                <a:cs typeface="Calibri"/>
              </a:rPr>
              <a:t>actual</a:t>
            </a:r>
            <a:r>
              <a:rPr sz="2800" i="1" spc="-10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costs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mass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transit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commutes</a:t>
            </a:r>
            <a:endParaRPr sz="28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756920" algn="l"/>
              </a:tabLst>
            </a:pPr>
            <a:r>
              <a:rPr sz="2400" dirty="0">
                <a:latin typeface="Calibri"/>
                <a:cs typeface="Calibri"/>
              </a:rPr>
              <a:t>Up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maximum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set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by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IRS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statutory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limit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2475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315" rIns="0" bIns="0" rtlCol="0">
            <a:spAutoFit/>
          </a:bodyPr>
          <a:lstStyle/>
          <a:p>
            <a:pPr marL="656590">
              <a:lnSpc>
                <a:spcPct val="100000"/>
              </a:lnSpc>
              <a:spcBef>
                <a:spcPts val="105"/>
              </a:spcBef>
            </a:pPr>
            <a:r>
              <a:rPr sz="3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Knowledge</a:t>
            </a:r>
            <a:r>
              <a:rPr sz="3200" u="sng" spc="-3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sz="3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Check:</a:t>
            </a:r>
            <a:r>
              <a:rPr sz="3200" u="sng" spc="-2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sz="3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Question</a:t>
            </a:r>
            <a:r>
              <a:rPr sz="3200" u="sng" spc="-1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sz="3200" u="sng" spc="-2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#8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764540" y="1973464"/>
            <a:ext cx="7914005" cy="20008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7464425" algn="l"/>
              </a:tabLst>
            </a:pPr>
            <a:r>
              <a:rPr sz="2400" dirty="0">
                <a:latin typeface="Calibri"/>
                <a:cs typeface="Calibri"/>
              </a:rPr>
              <a:t>Ivan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rides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mass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transit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parks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lot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near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station.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25" dirty="0">
                <a:latin typeface="Calibri"/>
                <a:cs typeface="Calibri"/>
              </a:rPr>
              <a:t>He </a:t>
            </a:r>
            <a:r>
              <a:rPr sz="2400" dirty="0">
                <a:latin typeface="Calibri"/>
                <a:cs typeface="Calibri"/>
              </a:rPr>
              <a:t>includes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his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parking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fees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as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part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his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monthly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commuting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cost. </a:t>
            </a:r>
            <a:r>
              <a:rPr sz="2400" dirty="0">
                <a:latin typeface="Calibri"/>
                <a:cs typeface="Calibri"/>
              </a:rPr>
              <a:t>He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right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do</a:t>
            </a:r>
            <a:r>
              <a:rPr sz="2400" spc="-10" dirty="0">
                <a:latin typeface="Calibri"/>
                <a:cs typeface="Calibri"/>
              </a:rPr>
              <a:t> this.</a:t>
            </a:r>
            <a:endParaRPr sz="2400">
              <a:latin typeface="Calibri"/>
              <a:cs typeface="Calibri"/>
            </a:endParaRPr>
          </a:p>
          <a:p>
            <a:pPr marL="706120" indent="-343535">
              <a:lnSpc>
                <a:spcPct val="100000"/>
              </a:lnSpc>
              <a:spcBef>
                <a:spcPts val="575"/>
              </a:spcBef>
              <a:buFont typeface="Wingdings"/>
              <a:buChar char=""/>
              <a:tabLst>
                <a:tab pos="706120" algn="l"/>
              </a:tabLst>
            </a:pPr>
            <a:r>
              <a:rPr sz="2400" spc="-20" dirty="0">
                <a:latin typeface="Calibri"/>
                <a:cs typeface="Calibri"/>
              </a:rPr>
              <a:t>True</a:t>
            </a:r>
            <a:endParaRPr sz="2400">
              <a:latin typeface="Calibri"/>
              <a:cs typeface="Calibri"/>
            </a:endParaRPr>
          </a:p>
          <a:p>
            <a:pPr marL="706120" indent="-343535">
              <a:lnSpc>
                <a:spcPct val="100000"/>
              </a:lnSpc>
              <a:spcBef>
                <a:spcPts val="575"/>
              </a:spcBef>
              <a:buFont typeface="Wingdings"/>
              <a:buChar char=""/>
              <a:tabLst>
                <a:tab pos="706120" algn="l"/>
              </a:tabLst>
            </a:pPr>
            <a:r>
              <a:rPr sz="2400" spc="-10" dirty="0">
                <a:latin typeface="Calibri"/>
                <a:cs typeface="Calibri"/>
              </a:rPr>
              <a:t>False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5924" y="4762500"/>
            <a:ext cx="2891027" cy="720839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2475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0901" rIns="0" bIns="0" rtlCol="0">
            <a:spAutoFit/>
          </a:bodyPr>
          <a:lstStyle/>
          <a:p>
            <a:pPr marL="704215">
              <a:lnSpc>
                <a:spcPct val="100000"/>
              </a:lnSpc>
              <a:spcBef>
                <a:spcPts val="105"/>
              </a:spcBef>
            </a:pPr>
            <a:r>
              <a:rPr sz="3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Knowledge</a:t>
            </a:r>
            <a:r>
              <a:rPr sz="3200" u="sng" spc="-3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sz="3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Check:</a:t>
            </a:r>
            <a:r>
              <a:rPr sz="3200" u="sng" spc="-2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sz="3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Answer</a:t>
            </a:r>
            <a:r>
              <a:rPr sz="3200" u="sng" spc="-2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sz="3200" u="sng" spc="-2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#8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535940" y="1721542"/>
            <a:ext cx="7997190" cy="38950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7464425" algn="l"/>
              </a:tabLst>
            </a:pPr>
            <a:r>
              <a:rPr sz="2400" dirty="0">
                <a:latin typeface="Calibri"/>
                <a:cs typeface="Calibri"/>
              </a:rPr>
              <a:t>Ivan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rides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mass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transit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parks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lot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near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station.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25" dirty="0">
                <a:latin typeface="Calibri"/>
                <a:cs typeface="Calibri"/>
              </a:rPr>
              <a:t>He </a:t>
            </a:r>
            <a:r>
              <a:rPr sz="2400" dirty="0">
                <a:latin typeface="Calibri"/>
                <a:cs typeface="Calibri"/>
              </a:rPr>
              <a:t>includes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his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parking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fees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as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his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monthly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commuting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cost.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is </a:t>
            </a:r>
            <a:r>
              <a:rPr sz="2400" dirty="0">
                <a:latin typeface="Calibri"/>
                <a:cs typeface="Calibri"/>
              </a:rPr>
              <a:t>right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do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this.</a:t>
            </a:r>
            <a:endParaRPr sz="2400">
              <a:latin typeface="Calibri"/>
              <a:cs typeface="Calibri"/>
            </a:endParaRPr>
          </a:p>
          <a:p>
            <a:pPr marL="706120" indent="-343535">
              <a:lnSpc>
                <a:spcPct val="100000"/>
              </a:lnSpc>
              <a:spcBef>
                <a:spcPts val="575"/>
              </a:spcBef>
              <a:buFont typeface="Wingdings"/>
              <a:buChar char=""/>
              <a:tabLst>
                <a:tab pos="706120" algn="l"/>
              </a:tabLst>
            </a:pPr>
            <a:r>
              <a:rPr sz="2400" spc="-20" dirty="0">
                <a:solidFill>
                  <a:srgbClr val="BEBEBE"/>
                </a:solidFill>
                <a:latin typeface="Calibri"/>
                <a:cs typeface="Calibri"/>
              </a:rPr>
              <a:t>True</a:t>
            </a:r>
            <a:endParaRPr sz="2400">
              <a:latin typeface="Calibri"/>
              <a:cs typeface="Calibri"/>
            </a:endParaRPr>
          </a:p>
          <a:p>
            <a:pPr marL="706120" indent="-343535">
              <a:lnSpc>
                <a:spcPct val="100000"/>
              </a:lnSpc>
              <a:spcBef>
                <a:spcPts val="575"/>
              </a:spcBef>
              <a:buFont typeface="Wingdings"/>
              <a:buChar char=""/>
              <a:tabLst>
                <a:tab pos="706120" algn="l"/>
              </a:tabLst>
            </a:pPr>
            <a:r>
              <a:rPr sz="2400" spc="-10" dirty="0">
                <a:latin typeface="Calibri"/>
                <a:cs typeface="Calibri"/>
              </a:rPr>
              <a:t>False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750">
              <a:latin typeface="Calibri"/>
              <a:cs typeface="Calibri"/>
            </a:endParaRPr>
          </a:p>
          <a:p>
            <a:pPr marL="216535" marR="1775460">
              <a:lnSpc>
                <a:spcPct val="100000"/>
              </a:lnSpc>
              <a:tabLst>
                <a:tab pos="2216785" algn="l"/>
              </a:tabLst>
            </a:pP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The</a:t>
            </a:r>
            <a:r>
              <a:rPr sz="2400" spc="-3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Federal</a:t>
            </a:r>
            <a:r>
              <a:rPr sz="2400" spc="-4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00099"/>
                </a:solidFill>
                <a:latin typeface="Calibri"/>
                <a:cs typeface="Calibri"/>
              </a:rPr>
              <a:t>Transit</a:t>
            </a:r>
            <a:r>
              <a:rPr sz="2400" spc="-4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Benefit</a:t>
            </a:r>
            <a:r>
              <a:rPr sz="2400" spc="-5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is</a:t>
            </a:r>
            <a:r>
              <a:rPr sz="2400" spc="-4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0099"/>
                </a:solidFill>
                <a:latin typeface="Calibri"/>
                <a:cs typeface="Calibri"/>
              </a:rPr>
              <a:t>exclusively</a:t>
            </a:r>
            <a:r>
              <a:rPr sz="2400" spc="-6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for</a:t>
            </a:r>
            <a:r>
              <a:rPr sz="2400" spc="-3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00099"/>
                </a:solidFill>
                <a:latin typeface="Calibri"/>
                <a:cs typeface="Calibri"/>
              </a:rPr>
              <a:t>your </a:t>
            </a:r>
            <a:r>
              <a:rPr sz="2400" spc="-10" dirty="0">
                <a:solidFill>
                  <a:srgbClr val="000099"/>
                </a:solidFill>
                <a:latin typeface="Calibri"/>
                <a:cs typeface="Calibri"/>
              </a:rPr>
              <a:t>home-</a:t>
            </a:r>
            <a:r>
              <a:rPr sz="2400" spc="-20" dirty="0">
                <a:solidFill>
                  <a:srgbClr val="000099"/>
                </a:solidFill>
                <a:latin typeface="Calibri"/>
                <a:cs typeface="Calibri"/>
              </a:rPr>
              <a:t>to-</a:t>
            </a:r>
            <a:r>
              <a:rPr sz="2400" spc="-10" dirty="0">
                <a:solidFill>
                  <a:srgbClr val="000099"/>
                </a:solidFill>
                <a:latin typeface="Calibri"/>
                <a:cs typeface="Calibri"/>
              </a:rPr>
              <a:t>work-</a:t>
            </a:r>
            <a:r>
              <a:rPr sz="2400" spc="-20" dirty="0">
                <a:solidFill>
                  <a:srgbClr val="000099"/>
                </a:solidFill>
                <a:latin typeface="Calibri"/>
                <a:cs typeface="Calibri"/>
              </a:rPr>
              <a:t>to-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home</a:t>
            </a:r>
            <a:r>
              <a:rPr sz="2400" spc="1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commute</a:t>
            </a:r>
            <a:r>
              <a:rPr sz="2400" spc="-2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on </a:t>
            </a:r>
            <a:r>
              <a:rPr sz="2400" spc="-20" dirty="0">
                <a:solidFill>
                  <a:srgbClr val="000099"/>
                </a:solidFill>
                <a:latin typeface="Calibri"/>
                <a:cs typeface="Calibri"/>
              </a:rPr>
              <a:t>mass </a:t>
            </a:r>
            <a:r>
              <a:rPr sz="2400" spc="-10" dirty="0">
                <a:solidFill>
                  <a:srgbClr val="000099"/>
                </a:solidFill>
                <a:latin typeface="Calibri"/>
                <a:cs typeface="Calibri"/>
              </a:rPr>
              <a:t>transportation.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	Any</a:t>
            </a:r>
            <a:r>
              <a:rPr sz="2400" spc="-4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other</a:t>
            </a:r>
            <a:r>
              <a:rPr sz="2400" spc="-1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use</a:t>
            </a:r>
            <a:r>
              <a:rPr sz="2400" spc="-1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is</a:t>
            </a:r>
            <a:r>
              <a:rPr sz="2400" spc="-2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actionable</a:t>
            </a:r>
            <a:r>
              <a:rPr sz="2400" spc="-4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000099"/>
                </a:solidFill>
                <a:latin typeface="Calibri"/>
                <a:cs typeface="Calibri"/>
              </a:rPr>
              <a:t>as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fraud,</a:t>
            </a:r>
            <a:r>
              <a:rPr sz="2400" spc="-5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waste,</a:t>
            </a:r>
            <a:r>
              <a:rPr sz="2400" spc="-6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or</a:t>
            </a:r>
            <a:r>
              <a:rPr sz="2400" spc="-6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abuse</a:t>
            </a:r>
            <a:r>
              <a:rPr sz="2400" spc="-3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of</a:t>
            </a:r>
            <a:r>
              <a:rPr sz="2400" spc="-5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federal</a:t>
            </a:r>
            <a:r>
              <a:rPr sz="2400" spc="-5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0099"/>
                </a:solidFill>
                <a:latin typeface="Calibri"/>
                <a:cs typeface="Calibri"/>
              </a:rPr>
              <a:t>funds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3818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>
              <a:lnSpc>
                <a:spcPct val="100000"/>
              </a:lnSpc>
              <a:spcBef>
                <a:spcPts val="105"/>
              </a:spcBef>
            </a:pPr>
            <a:r>
              <a:rPr sz="3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Knowledge</a:t>
            </a:r>
            <a:r>
              <a:rPr sz="3200" u="sng" spc="-3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sz="3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Check:</a:t>
            </a:r>
            <a:r>
              <a:rPr sz="3200" u="sng" spc="-2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sz="3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Question</a:t>
            </a:r>
            <a:r>
              <a:rPr sz="3200" u="sng" spc="-2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sz="3200" u="sng" spc="-2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#9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535940" y="1811845"/>
            <a:ext cx="7912100" cy="3025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18745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Ciera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her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supervisor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agree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that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she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may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telework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two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days </a:t>
            </a:r>
            <a:r>
              <a:rPr sz="2400" dirty="0">
                <a:latin typeface="Calibri"/>
                <a:cs typeface="Calibri"/>
              </a:rPr>
              <a:t>each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week,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indefinitely.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Her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current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transit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subsidy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$25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per </a:t>
            </a:r>
            <a:r>
              <a:rPr sz="2400" dirty="0">
                <a:latin typeface="Calibri"/>
                <a:cs typeface="Calibri"/>
              </a:rPr>
              <a:t>week.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Now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that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she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does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not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commute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every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day,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her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correct </a:t>
            </a:r>
            <a:r>
              <a:rPr sz="2400" dirty="0">
                <a:latin typeface="Calibri"/>
                <a:cs typeface="Calibri"/>
              </a:rPr>
              <a:t>course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action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to:</a:t>
            </a:r>
            <a:endParaRPr sz="2400">
              <a:latin typeface="Calibri"/>
              <a:cs typeface="Calibri"/>
            </a:endParaRPr>
          </a:p>
          <a:p>
            <a:pPr marL="706120" indent="-343535">
              <a:lnSpc>
                <a:spcPct val="100000"/>
              </a:lnSpc>
              <a:spcBef>
                <a:spcPts val="285"/>
              </a:spcBef>
              <a:buFont typeface="Wingdings"/>
              <a:buChar char=""/>
              <a:tabLst>
                <a:tab pos="706120" algn="l"/>
              </a:tabLst>
            </a:pPr>
            <a:r>
              <a:rPr sz="2400" dirty="0">
                <a:latin typeface="Calibri"/>
                <a:cs typeface="Calibri"/>
              </a:rPr>
              <a:t>A.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Thank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her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supervisor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for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his/her</a:t>
            </a:r>
            <a:r>
              <a:rPr sz="2400" spc="-10" dirty="0">
                <a:latin typeface="Calibri"/>
                <a:cs typeface="Calibri"/>
              </a:rPr>
              <a:t> understanding.</a:t>
            </a:r>
            <a:endParaRPr sz="2400">
              <a:latin typeface="Calibri"/>
              <a:cs typeface="Calibri"/>
            </a:endParaRPr>
          </a:p>
          <a:p>
            <a:pPr marL="706120" indent="-343535">
              <a:lnSpc>
                <a:spcPct val="100000"/>
              </a:lnSpc>
              <a:spcBef>
                <a:spcPts val="290"/>
              </a:spcBef>
              <a:buFont typeface="Wingdings"/>
              <a:buChar char=""/>
              <a:tabLst>
                <a:tab pos="706120" algn="l"/>
              </a:tabLst>
            </a:pPr>
            <a:r>
              <a:rPr sz="2400" dirty="0">
                <a:latin typeface="Calibri"/>
                <a:cs typeface="Calibri"/>
              </a:rPr>
              <a:t>B.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Continue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claiming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her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transit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subsidy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without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change.</a:t>
            </a:r>
            <a:endParaRPr sz="2400">
              <a:latin typeface="Calibri"/>
              <a:cs typeface="Calibri"/>
            </a:endParaRPr>
          </a:p>
          <a:p>
            <a:pPr marL="705485" marR="5080" indent="-342900">
              <a:lnSpc>
                <a:spcPts val="2590"/>
              </a:lnSpc>
              <a:spcBef>
                <a:spcPts val="615"/>
              </a:spcBef>
              <a:buFont typeface="Wingdings"/>
              <a:buChar char=""/>
              <a:tabLst>
                <a:tab pos="706120" algn="l"/>
              </a:tabLst>
            </a:pPr>
            <a:r>
              <a:rPr sz="2400" dirty="0">
                <a:latin typeface="Calibri"/>
                <a:cs typeface="Calibri"/>
              </a:rPr>
              <a:t>C.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Submit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application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reflect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her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new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actual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commuting cost.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9600" y="5029200"/>
            <a:ext cx="2891027" cy="720851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3818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98500">
              <a:lnSpc>
                <a:spcPct val="100000"/>
              </a:lnSpc>
              <a:spcBef>
                <a:spcPts val="105"/>
              </a:spcBef>
            </a:pPr>
            <a:r>
              <a:rPr sz="3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Knowledge</a:t>
            </a:r>
            <a:r>
              <a:rPr sz="3200" u="sng" spc="-3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sz="3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Check:</a:t>
            </a:r>
            <a:r>
              <a:rPr sz="3200" u="sng" spc="-2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sz="3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Answer</a:t>
            </a:r>
            <a:r>
              <a:rPr sz="3200" u="sng" spc="-2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sz="3200" u="sng" spc="-2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#9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560923" y="1842008"/>
            <a:ext cx="7912100" cy="46551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18745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Ciera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her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supervisor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agree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that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she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may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telework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two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days </a:t>
            </a:r>
            <a:r>
              <a:rPr sz="2400" dirty="0">
                <a:latin typeface="Calibri"/>
                <a:cs typeface="Calibri"/>
              </a:rPr>
              <a:t>each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week,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indefinitely.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Her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current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transit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subsidy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$25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per </a:t>
            </a:r>
            <a:r>
              <a:rPr sz="2400" dirty="0">
                <a:latin typeface="Calibri"/>
                <a:cs typeface="Calibri"/>
              </a:rPr>
              <a:t>week.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Now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that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she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does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not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commute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every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day,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her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correct </a:t>
            </a:r>
            <a:r>
              <a:rPr sz="2400" dirty="0">
                <a:latin typeface="Calibri"/>
                <a:cs typeface="Calibri"/>
              </a:rPr>
              <a:t>course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action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to:</a:t>
            </a:r>
            <a:endParaRPr sz="2400">
              <a:latin typeface="Calibri"/>
              <a:cs typeface="Calibri"/>
            </a:endParaRPr>
          </a:p>
          <a:p>
            <a:pPr marL="706120" indent="-342900">
              <a:lnSpc>
                <a:spcPct val="100000"/>
              </a:lnSpc>
              <a:spcBef>
                <a:spcPts val="285"/>
              </a:spcBef>
              <a:buFont typeface="Wingdings"/>
              <a:buChar char=""/>
              <a:tabLst>
                <a:tab pos="706120" algn="l"/>
              </a:tabLst>
            </a:pPr>
            <a:r>
              <a:rPr sz="2400" dirty="0">
                <a:solidFill>
                  <a:srgbClr val="D9D9D9"/>
                </a:solidFill>
                <a:latin typeface="Calibri"/>
                <a:cs typeface="Calibri"/>
              </a:rPr>
              <a:t>A.</a:t>
            </a:r>
            <a:r>
              <a:rPr sz="2400" spc="-35" dirty="0">
                <a:solidFill>
                  <a:srgbClr val="D9D9D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D9D9D9"/>
                </a:solidFill>
                <a:latin typeface="Calibri"/>
                <a:cs typeface="Calibri"/>
              </a:rPr>
              <a:t>Thank</a:t>
            </a:r>
            <a:r>
              <a:rPr sz="2400" spc="-20" dirty="0">
                <a:solidFill>
                  <a:srgbClr val="D9D9D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D9D9D9"/>
                </a:solidFill>
                <a:latin typeface="Calibri"/>
                <a:cs typeface="Calibri"/>
              </a:rPr>
              <a:t>her</a:t>
            </a:r>
            <a:r>
              <a:rPr sz="2400" spc="-15" dirty="0">
                <a:solidFill>
                  <a:srgbClr val="D9D9D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D9D9D9"/>
                </a:solidFill>
                <a:latin typeface="Calibri"/>
                <a:cs typeface="Calibri"/>
              </a:rPr>
              <a:t>supervisor</a:t>
            </a:r>
            <a:r>
              <a:rPr sz="2400" spc="-5" dirty="0">
                <a:solidFill>
                  <a:srgbClr val="D9D9D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D9D9D9"/>
                </a:solidFill>
                <a:latin typeface="Calibri"/>
                <a:cs typeface="Calibri"/>
              </a:rPr>
              <a:t>for</a:t>
            </a:r>
            <a:r>
              <a:rPr sz="2400" spc="-15" dirty="0">
                <a:solidFill>
                  <a:srgbClr val="D9D9D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D9D9D9"/>
                </a:solidFill>
                <a:latin typeface="Calibri"/>
                <a:cs typeface="Calibri"/>
              </a:rPr>
              <a:t>his/her</a:t>
            </a:r>
            <a:r>
              <a:rPr sz="2400" spc="-10" dirty="0">
                <a:solidFill>
                  <a:srgbClr val="D9D9D9"/>
                </a:solidFill>
                <a:latin typeface="Calibri"/>
                <a:cs typeface="Calibri"/>
              </a:rPr>
              <a:t> understanding.</a:t>
            </a:r>
            <a:endParaRPr sz="2400">
              <a:latin typeface="Calibri"/>
              <a:cs typeface="Calibri"/>
            </a:endParaRPr>
          </a:p>
          <a:p>
            <a:pPr marL="706120" indent="-342900">
              <a:lnSpc>
                <a:spcPct val="100000"/>
              </a:lnSpc>
              <a:spcBef>
                <a:spcPts val="290"/>
              </a:spcBef>
              <a:buFont typeface="Wingdings"/>
              <a:buChar char=""/>
              <a:tabLst>
                <a:tab pos="706120" algn="l"/>
              </a:tabLst>
            </a:pPr>
            <a:r>
              <a:rPr sz="2400" dirty="0">
                <a:solidFill>
                  <a:srgbClr val="D9D9D9"/>
                </a:solidFill>
                <a:latin typeface="Calibri"/>
                <a:cs typeface="Calibri"/>
              </a:rPr>
              <a:t>B.</a:t>
            </a:r>
            <a:r>
              <a:rPr sz="2400" spc="-60" dirty="0">
                <a:solidFill>
                  <a:srgbClr val="D9D9D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D9D9D9"/>
                </a:solidFill>
                <a:latin typeface="Calibri"/>
                <a:cs typeface="Calibri"/>
              </a:rPr>
              <a:t>Continue</a:t>
            </a:r>
            <a:r>
              <a:rPr sz="2400" spc="-20" dirty="0">
                <a:solidFill>
                  <a:srgbClr val="D9D9D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D9D9D9"/>
                </a:solidFill>
                <a:latin typeface="Calibri"/>
                <a:cs typeface="Calibri"/>
              </a:rPr>
              <a:t>claiming</a:t>
            </a:r>
            <a:r>
              <a:rPr sz="2400" spc="-65" dirty="0">
                <a:solidFill>
                  <a:srgbClr val="D9D9D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D9D9D9"/>
                </a:solidFill>
                <a:latin typeface="Calibri"/>
                <a:cs typeface="Calibri"/>
              </a:rPr>
              <a:t>her</a:t>
            </a:r>
            <a:r>
              <a:rPr sz="2400" spc="-20" dirty="0">
                <a:solidFill>
                  <a:srgbClr val="D9D9D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D9D9D9"/>
                </a:solidFill>
                <a:latin typeface="Calibri"/>
                <a:cs typeface="Calibri"/>
              </a:rPr>
              <a:t>transit</a:t>
            </a:r>
            <a:r>
              <a:rPr sz="2400" spc="-40" dirty="0">
                <a:solidFill>
                  <a:srgbClr val="D9D9D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D9D9D9"/>
                </a:solidFill>
                <a:latin typeface="Calibri"/>
                <a:cs typeface="Calibri"/>
              </a:rPr>
              <a:t>subsidy</a:t>
            </a:r>
            <a:r>
              <a:rPr sz="2400" spc="-20" dirty="0">
                <a:solidFill>
                  <a:srgbClr val="D9D9D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D9D9D9"/>
                </a:solidFill>
                <a:latin typeface="Calibri"/>
                <a:cs typeface="Calibri"/>
              </a:rPr>
              <a:t>without</a:t>
            </a:r>
            <a:r>
              <a:rPr sz="2400" spc="-25" dirty="0">
                <a:solidFill>
                  <a:srgbClr val="D9D9D9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D9D9D9"/>
                </a:solidFill>
                <a:latin typeface="Calibri"/>
                <a:cs typeface="Calibri"/>
              </a:rPr>
              <a:t>change.</a:t>
            </a:r>
            <a:endParaRPr sz="2400">
              <a:latin typeface="Calibri"/>
              <a:cs typeface="Calibri"/>
            </a:endParaRPr>
          </a:p>
          <a:p>
            <a:pPr marL="706120" marR="5080" indent="-342900">
              <a:lnSpc>
                <a:spcPts val="2590"/>
              </a:lnSpc>
              <a:spcBef>
                <a:spcPts val="615"/>
              </a:spcBef>
              <a:buFont typeface="Wingdings"/>
              <a:buChar char=""/>
              <a:tabLst>
                <a:tab pos="706120" algn="l"/>
              </a:tabLst>
            </a:pPr>
            <a:r>
              <a:rPr sz="2400" dirty="0">
                <a:latin typeface="Calibri"/>
                <a:cs typeface="Calibri"/>
              </a:rPr>
              <a:t>C.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Submit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application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reflect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her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new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actual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commuting cost.</a:t>
            </a:r>
            <a:endParaRPr sz="2400">
              <a:latin typeface="Calibri"/>
              <a:cs typeface="Calibri"/>
            </a:endParaRPr>
          </a:p>
          <a:p>
            <a:pPr marL="139700" marR="3820795">
              <a:lnSpc>
                <a:spcPct val="100000"/>
              </a:lnSpc>
              <a:spcBef>
                <a:spcPts val="1280"/>
              </a:spcBef>
              <a:tabLst>
                <a:tab pos="1416685" algn="l"/>
              </a:tabLst>
            </a:pP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Anytime</a:t>
            </a:r>
            <a:r>
              <a:rPr sz="2400" spc="-6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your</a:t>
            </a:r>
            <a:r>
              <a:rPr sz="2400" spc="-3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0099"/>
                </a:solidFill>
                <a:latin typeface="Calibri"/>
                <a:cs typeface="Calibri"/>
              </a:rPr>
              <a:t>information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changes</a:t>
            </a:r>
            <a:r>
              <a:rPr sz="2400" spc="-4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an</a:t>
            </a:r>
            <a:r>
              <a:rPr sz="2400" spc="-5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application</a:t>
            </a:r>
            <a:r>
              <a:rPr sz="2400" spc="-3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000099"/>
                </a:solidFill>
                <a:latin typeface="Calibri"/>
                <a:cs typeface="Calibri"/>
              </a:rPr>
              <a:t>is </a:t>
            </a:r>
            <a:r>
              <a:rPr sz="2400" spc="-10" dirty="0">
                <a:solidFill>
                  <a:srgbClr val="000099"/>
                </a:solidFill>
                <a:latin typeface="Calibri"/>
                <a:cs typeface="Calibri"/>
              </a:rPr>
              <a:t>required: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	work</a:t>
            </a:r>
            <a:r>
              <a:rPr sz="2400" spc="-4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0099"/>
                </a:solidFill>
                <a:latin typeface="Calibri"/>
                <a:cs typeface="Calibri"/>
              </a:rPr>
              <a:t>location,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commuting</a:t>
            </a:r>
            <a:r>
              <a:rPr sz="2400" spc="-8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cost,</a:t>
            </a:r>
            <a:r>
              <a:rPr sz="2400" spc="-5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home</a:t>
            </a:r>
            <a:r>
              <a:rPr sz="2400" spc="-4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0099"/>
                </a:solidFill>
                <a:latin typeface="Calibri"/>
                <a:cs typeface="Calibri"/>
              </a:rPr>
              <a:t>address.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3818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8621" rIns="0" bIns="0" rtlCol="0">
            <a:spAutoFit/>
          </a:bodyPr>
          <a:lstStyle/>
          <a:p>
            <a:pPr marL="393700">
              <a:lnSpc>
                <a:spcPct val="100000"/>
              </a:lnSpc>
              <a:spcBef>
                <a:spcPts val="105"/>
              </a:spcBef>
            </a:pPr>
            <a:r>
              <a:rPr sz="3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Knowledge</a:t>
            </a:r>
            <a:r>
              <a:rPr sz="3200" u="sng" spc="-3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sz="3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Check:</a:t>
            </a:r>
            <a:r>
              <a:rPr sz="3200" u="sng" spc="-2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sz="3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Question</a:t>
            </a:r>
            <a:r>
              <a:rPr sz="3200" u="sng" spc="-1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sz="3200" u="sng" spc="-2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#10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570917" y="1881632"/>
            <a:ext cx="7804784" cy="229362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  <a:tabLst>
                <a:tab pos="4579620" algn="l"/>
                <a:tab pos="6208395" algn="l"/>
                <a:tab pos="6553200" algn="l"/>
              </a:tabLst>
            </a:pPr>
            <a:r>
              <a:rPr sz="2400" dirty="0">
                <a:latin typeface="Calibri"/>
                <a:cs typeface="Calibri"/>
              </a:rPr>
              <a:t>Chris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going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off-</a:t>
            </a:r>
            <a:r>
              <a:rPr sz="2400" dirty="0">
                <a:latin typeface="Calibri"/>
                <a:cs typeface="Calibri"/>
              </a:rPr>
              <a:t>site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meeting.</a:t>
            </a:r>
            <a:r>
              <a:rPr sz="2400" dirty="0">
                <a:latin typeface="Calibri"/>
                <a:cs typeface="Calibri"/>
              </a:rPr>
              <a:t>	He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using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mass </a:t>
            </a:r>
            <a:r>
              <a:rPr sz="2400" spc="-10" dirty="0">
                <a:latin typeface="Calibri"/>
                <a:cs typeface="Calibri"/>
              </a:rPr>
              <a:t>transportation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travel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from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meeting.</a:t>
            </a:r>
            <a:r>
              <a:rPr sz="2400" dirty="0">
                <a:latin typeface="Calibri"/>
                <a:cs typeface="Calibri"/>
              </a:rPr>
              <a:t>	Since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has </a:t>
            </a:r>
            <a:r>
              <a:rPr sz="2400" dirty="0">
                <a:latin typeface="Calibri"/>
                <a:cs typeface="Calibri"/>
              </a:rPr>
              <a:t>available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funds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decides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use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his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transit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subsidy.</a:t>
            </a:r>
            <a:r>
              <a:rPr sz="2400" dirty="0">
                <a:latin typeface="Calibri"/>
                <a:cs typeface="Calibri"/>
              </a:rPr>
              <a:t>	This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the </a:t>
            </a:r>
            <a:r>
              <a:rPr sz="2400" dirty="0">
                <a:latin typeface="Calibri"/>
                <a:cs typeface="Calibri"/>
              </a:rPr>
              <a:t>correct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course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action.</a:t>
            </a:r>
            <a:endParaRPr sz="2400">
              <a:latin typeface="Calibri"/>
              <a:cs typeface="Calibri"/>
            </a:endParaRPr>
          </a:p>
          <a:p>
            <a:pPr marL="706120" indent="-342900">
              <a:lnSpc>
                <a:spcPct val="100000"/>
              </a:lnSpc>
              <a:spcBef>
                <a:spcPts val="835"/>
              </a:spcBef>
              <a:buFont typeface="Wingdings"/>
              <a:buChar char=""/>
              <a:tabLst>
                <a:tab pos="706120" algn="l"/>
              </a:tabLst>
            </a:pPr>
            <a:r>
              <a:rPr sz="2400" spc="-20" dirty="0">
                <a:latin typeface="Calibri"/>
                <a:cs typeface="Calibri"/>
              </a:rPr>
              <a:t>True</a:t>
            </a:r>
            <a:endParaRPr sz="2400">
              <a:latin typeface="Calibri"/>
              <a:cs typeface="Calibri"/>
            </a:endParaRPr>
          </a:p>
          <a:p>
            <a:pPr marL="706120" indent="-342900">
              <a:lnSpc>
                <a:spcPct val="100000"/>
              </a:lnSpc>
              <a:spcBef>
                <a:spcPts val="575"/>
              </a:spcBef>
              <a:buFont typeface="Wingdings"/>
              <a:buChar char=""/>
              <a:tabLst>
                <a:tab pos="706120" algn="l"/>
              </a:tabLst>
            </a:pPr>
            <a:r>
              <a:rPr sz="2400" spc="-10" dirty="0">
                <a:latin typeface="Calibri"/>
                <a:cs typeface="Calibri"/>
              </a:rPr>
              <a:t>False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3484" y="4779264"/>
            <a:ext cx="2891027" cy="720851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3818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46100">
              <a:lnSpc>
                <a:spcPct val="100000"/>
              </a:lnSpc>
              <a:spcBef>
                <a:spcPts val="105"/>
              </a:spcBef>
            </a:pPr>
            <a:r>
              <a:rPr sz="3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Knowledge</a:t>
            </a:r>
            <a:r>
              <a:rPr sz="3200" u="sng" spc="-3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sz="3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Check:</a:t>
            </a:r>
            <a:r>
              <a:rPr sz="3200" u="sng" spc="-2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sz="3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Answer</a:t>
            </a:r>
            <a:r>
              <a:rPr sz="3200" u="sng" spc="-2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sz="3200" u="sng" spc="-2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#10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383540" y="1881632"/>
            <a:ext cx="8061325" cy="375666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279400">
              <a:lnSpc>
                <a:spcPts val="2590"/>
              </a:lnSpc>
              <a:spcBef>
                <a:spcPts val="425"/>
              </a:spcBef>
              <a:tabLst>
                <a:tab pos="4579620" algn="l"/>
                <a:tab pos="6208395" algn="l"/>
                <a:tab pos="6536055" algn="l"/>
              </a:tabLst>
            </a:pPr>
            <a:r>
              <a:rPr sz="2400" dirty="0">
                <a:latin typeface="Calibri"/>
                <a:cs typeface="Calibri"/>
              </a:rPr>
              <a:t>Chris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going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off-</a:t>
            </a:r>
            <a:r>
              <a:rPr sz="2400" dirty="0">
                <a:latin typeface="Calibri"/>
                <a:cs typeface="Calibri"/>
              </a:rPr>
              <a:t>site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meeting.</a:t>
            </a:r>
            <a:r>
              <a:rPr sz="2400" dirty="0">
                <a:latin typeface="Calibri"/>
                <a:cs typeface="Calibri"/>
              </a:rPr>
              <a:t>	He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using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mass </a:t>
            </a:r>
            <a:r>
              <a:rPr sz="2400" spc="-10" dirty="0">
                <a:latin typeface="Calibri"/>
                <a:cs typeface="Calibri"/>
              </a:rPr>
              <a:t>transportation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travel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from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meeting.</a:t>
            </a:r>
            <a:r>
              <a:rPr sz="2400" dirty="0">
                <a:latin typeface="Calibri"/>
                <a:cs typeface="Calibri"/>
              </a:rPr>
              <a:t>	Since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has </a:t>
            </a:r>
            <a:r>
              <a:rPr sz="2400" dirty="0">
                <a:latin typeface="Calibri"/>
                <a:cs typeface="Calibri"/>
              </a:rPr>
              <a:t>available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funds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decides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use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his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transit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benefit.</a:t>
            </a:r>
            <a:r>
              <a:rPr sz="2400" dirty="0">
                <a:latin typeface="Calibri"/>
                <a:cs typeface="Calibri"/>
              </a:rPr>
              <a:t>	This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25" dirty="0">
                <a:latin typeface="Calibri"/>
                <a:cs typeface="Calibri"/>
              </a:rPr>
              <a:t> the </a:t>
            </a:r>
            <a:r>
              <a:rPr sz="2400" dirty="0">
                <a:latin typeface="Calibri"/>
                <a:cs typeface="Calibri"/>
              </a:rPr>
              <a:t>correct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course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action.</a:t>
            </a:r>
            <a:endParaRPr sz="2400">
              <a:latin typeface="Calibri"/>
              <a:cs typeface="Calibri"/>
            </a:endParaRPr>
          </a:p>
          <a:p>
            <a:pPr marL="706120" indent="-342900">
              <a:lnSpc>
                <a:spcPct val="100000"/>
              </a:lnSpc>
              <a:spcBef>
                <a:spcPts val="835"/>
              </a:spcBef>
              <a:buFont typeface="Wingdings"/>
              <a:buChar char=""/>
              <a:tabLst>
                <a:tab pos="706120" algn="l"/>
              </a:tabLst>
            </a:pPr>
            <a:r>
              <a:rPr sz="2400" spc="-20" dirty="0">
                <a:solidFill>
                  <a:srgbClr val="BEBEBE"/>
                </a:solidFill>
                <a:latin typeface="Calibri"/>
                <a:cs typeface="Calibri"/>
              </a:rPr>
              <a:t>True</a:t>
            </a:r>
            <a:endParaRPr sz="2400">
              <a:latin typeface="Calibri"/>
              <a:cs typeface="Calibri"/>
            </a:endParaRPr>
          </a:p>
          <a:p>
            <a:pPr marL="706120" indent="-342900">
              <a:lnSpc>
                <a:spcPct val="100000"/>
              </a:lnSpc>
              <a:spcBef>
                <a:spcPts val="575"/>
              </a:spcBef>
              <a:buFont typeface="Wingdings"/>
              <a:buChar char=""/>
              <a:tabLst>
                <a:tab pos="706120" algn="l"/>
              </a:tabLst>
            </a:pPr>
            <a:r>
              <a:rPr sz="2400" spc="-10" dirty="0">
                <a:latin typeface="Calibri"/>
                <a:cs typeface="Calibri"/>
              </a:rPr>
              <a:t>False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5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400" spc="-30" dirty="0">
                <a:solidFill>
                  <a:srgbClr val="000099"/>
                </a:solidFill>
                <a:latin typeface="Calibri"/>
                <a:cs typeface="Calibri"/>
              </a:rPr>
              <a:t>Travel</a:t>
            </a:r>
            <a:r>
              <a:rPr sz="2400" spc="-3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to</a:t>
            </a:r>
            <a:r>
              <a:rPr sz="2400" spc="-3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an</a:t>
            </a:r>
            <a:r>
              <a:rPr sz="2400" spc="-2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00099"/>
                </a:solidFill>
                <a:latin typeface="Calibri"/>
                <a:cs typeface="Calibri"/>
              </a:rPr>
              <a:t>off-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site</a:t>
            </a:r>
            <a:r>
              <a:rPr sz="2400" spc="-2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meeting</a:t>
            </a:r>
            <a:r>
              <a:rPr sz="2400" spc="-3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or</a:t>
            </a:r>
            <a:r>
              <a:rPr sz="2400" spc="-2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training</a:t>
            </a:r>
            <a:r>
              <a:rPr sz="2400" spc="-4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class</a:t>
            </a:r>
            <a:r>
              <a:rPr sz="2400" spc="-3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is</a:t>
            </a:r>
            <a:r>
              <a:rPr sz="2400" spc="-4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an</a:t>
            </a:r>
            <a:r>
              <a:rPr sz="2400" spc="-2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office</a:t>
            </a:r>
            <a:r>
              <a:rPr sz="2400" spc="-1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0099"/>
                </a:solidFill>
                <a:latin typeface="Calibri"/>
                <a:cs typeface="Calibri"/>
              </a:rPr>
              <a:t>expense.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The</a:t>
            </a:r>
            <a:r>
              <a:rPr sz="2400" spc="-1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00099"/>
                </a:solidFill>
                <a:latin typeface="Calibri"/>
                <a:cs typeface="Calibri"/>
              </a:rPr>
              <a:t>Transit</a:t>
            </a:r>
            <a:r>
              <a:rPr sz="2400" spc="-3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Subsidy</a:t>
            </a:r>
            <a:r>
              <a:rPr sz="2400" spc="-3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is</a:t>
            </a:r>
            <a:r>
              <a:rPr sz="2400" spc="-3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provided</a:t>
            </a:r>
            <a:r>
              <a:rPr sz="2400" spc="-2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solely</a:t>
            </a:r>
            <a:r>
              <a:rPr sz="2400" spc="-3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for</a:t>
            </a:r>
            <a:r>
              <a:rPr sz="2400" spc="-3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your</a:t>
            </a:r>
            <a:r>
              <a:rPr sz="2400" spc="-2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0099"/>
                </a:solidFill>
                <a:latin typeface="Calibri"/>
                <a:cs typeface="Calibri"/>
              </a:rPr>
              <a:t>home-</a:t>
            </a:r>
            <a:r>
              <a:rPr sz="2400" spc="-20" dirty="0">
                <a:solidFill>
                  <a:srgbClr val="000099"/>
                </a:solidFill>
                <a:latin typeface="Calibri"/>
                <a:cs typeface="Calibri"/>
              </a:rPr>
              <a:t>to-</a:t>
            </a:r>
            <a:r>
              <a:rPr sz="2400" spc="-10" dirty="0">
                <a:solidFill>
                  <a:srgbClr val="000099"/>
                </a:solidFill>
                <a:latin typeface="Calibri"/>
                <a:cs typeface="Calibri"/>
              </a:rPr>
              <a:t>work-</a:t>
            </a:r>
            <a:r>
              <a:rPr sz="2400" spc="-25" dirty="0">
                <a:solidFill>
                  <a:srgbClr val="000099"/>
                </a:solidFill>
                <a:latin typeface="Calibri"/>
                <a:cs typeface="Calibri"/>
              </a:rPr>
              <a:t>to-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home</a:t>
            </a:r>
            <a:r>
              <a:rPr sz="2400" spc="-3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commute</a:t>
            </a:r>
            <a:r>
              <a:rPr sz="2400" spc="-4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via</a:t>
            </a:r>
            <a:r>
              <a:rPr sz="2400" spc="-3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mass</a:t>
            </a:r>
            <a:r>
              <a:rPr sz="2400" spc="-3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0099"/>
                </a:solidFill>
                <a:latin typeface="Calibri"/>
                <a:cs typeface="Calibri"/>
              </a:rPr>
              <a:t>transportation.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3716"/>
            <a:ext cx="9144000" cy="684428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87218" y="2376932"/>
            <a:ext cx="3798570" cy="1671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23900">
              <a:lnSpc>
                <a:spcPct val="100000"/>
              </a:lnSpc>
              <a:spcBef>
                <a:spcPts val="100"/>
              </a:spcBef>
            </a:pPr>
            <a:r>
              <a:rPr sz="5400" b="1" u="none" spc="-10" dirty="0">
                <a:latin typeface="Arial"/>
                <a:cs typeface="Arial"/>
              </a:rPr>
              <a:t>Helpful Information</a:t>
            </a:r>
            <a:endParaRPr sz="5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0283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64590">
              <a:lnSpc>
                <a:spcPct val="100000"/>
              </a:lnSpc>
              <a:spcBef>
                <a:spcPts val="100"/>
              </a:spcBef>
            </a:pPr>
            <a:r>
              <a:rPr dirty="0"/>
              <a:t>The</a:t>
            </a:r>
            <a:r>
              <a:rPr spc="-15" dirty="0"/>
              <a:t> </a:t>
            </a:r>
            <a:r>
              <a:rPr dirty="0"/>
              <a:t>TRANServe</a:t>
            </a:r>
            <a:r>
              <a:rPr spc="-35" dirty="0"/>
              <a:t> </a:t>
            </a:r>
            <a:r>
              <a:rPr spc="-20" dirty="0"/>
              <a:t>Card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54939" y="4756810"/>
            <a:ext cx="7525384" cy="11245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0099"/>
                </a:solidFill>
                <a:latin typeface="Calibri"/>
                <a:cs typeface="Calibri"/>
              </a:rPr>
              <a:t>Answers</a:t>
            </a:r>
            <a:r>
              <a:rPr sz="1800" b="1" spc="8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0099"/>
                </a:solidFill>
                <a:latin typeface="Calibri"/>
                <a:cs typeface="Calibri"/>
              </a:rPr>
              <a:t>and</a:t>
            </a:r>
            <a:r>
              <a:rPr sz="1800" b="1" spc="10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0099"/>
                </a:solidFill>
                <a:latin typeface="Calibri"/>
                <a:cs typeface="Calibri"/>
              </a:rPr>
              <a:t>Activation:</a:t>
            </a:r>
            <a:r>
              <a:rPr sz="1800" b="1" spc="7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18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3"/>
              </a:rPr>
              <a:t>www.transportation.gov/TRANServe/my-transerve-</a:t>
            </a:r>
            <a:r>
              <a:rPr sz="1800" u="heavy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3"/>
              </a:rPr>
              <a:t>card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ts val="2155"/>
              </a:lnSpc>
            </a:pPr>
            <a:r>
              <a:rPr sz="1800" b="1" dirty="0">
                <a:solidFill>
                  <a:srgbClr val="000099"/>
                </a:solidFill>
                <a:latin typeface="Calibri"/>
                <a:cs typeface="Calibri"/>
              </a:rPr>
              <a:t>Monitor</a:t>
            </a:r>
            <a:r>
              <a:rPr sz="1800" b="1" spc="-8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000099"/>
                </a:solidFill>
                <a:latin typeface="Calibri"/>
                <a:cs typeface="Calibri"/>
              </a:rPr>
              <a:t>Your</a:t>
            </a:r>
            <a:r>
              <a:rPr sz="1800" b="1" spc="-4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0099"/>
                </a:solidFill>
                <a:latin typeface="Calibri"/>
                <a:cs typeface="Calibri"/>
              </a:rPr>
              <a:t>Benefit:</a:t>
            </a:r>
            <a:r>
              <a:rPr sz="1800" b="1" spc="-4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18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4"/>
              </a:rPr>
              <a:t>https://www.access.usbank.com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ts val="2155"/>
              </a:lnSpc>
            </a:pPr>
            <a:r>
              <a:rPr sz="1800" b="1" dirty="0">
                <a:solidFill>
                  <a:srgbClr val="000099"/>
                </a:solidFill>
                <a:latin typeface="Calibri"/>
                <a:cs typeface="Calibri"/>
              </a:rPr>
              <a:t>Customer</a:t>
            </a:r>
            <a:r>
              <a:rPr sz="1800" b="1" spc="-3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0099"/>
                </a:solidFill>
                <a:latin typeface="Calibri"/>
                <a:cs typeface="Calibri"/>
              </a:rPr>
              <a:t>Service:</a:t>
            </a:r>
            <a:r>
              <a:rPr sz="1800" b="1" spc="43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0099"/>
                </a:solidFill>
                <a:latin typeface="Calibri"/>
                <a:cs typeface="Calibri"/>
              </a:rPr>
              <a:t>1-800-994-</a:t>
            </a:r>
            <a:r>
              <a:rPr sz="1800" spc="-20" dirty="0">
                <a:solidFill>
                  <a:srgbClr val="000099"/>
                </a:solidFill>
                <a:latin typeface="Calibri"/>
                <a:cs typeface="Calibri"/>
              </a:rPr>
              <a:t>6722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800" b="1" spc="-10" dirty="0">
                <a:solidFill>
                  <a:srgbClr val="000099"/>
                </a:solidFill>
                <a:latin typeface="Calibri"/>
                <a:cs typeface="Calibri"/>
              </a:rPr>
              <a:t>Organization</a:t>
            </a:r>
            <a:r>
              <a:rPr sz="1800" b="1" spc="-1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0099"/>
                </a:solidFill>
                <a:latin typeface="Calibri"/>
                <a:cs typeface="Calibri"/>
              </a:rPr>
              <a:t>Code:</a:t>
            </a:r>
            <a:r>
              <a:rPr sz="1800" b="1" spc="38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TRANSV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476500" y="1981200"/>
            <a:ext cx="4076687" cy="2435351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76030" y="1073049"/>
            <a:ext cx="534733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latin typeface="Calibri"/>
                <a:cs typeface="Calibri"/>
              </a:rPr>
              <a:t>TRANServe</a:t>
            </a:r>
            <a:r>
              <a:rPr sz="3200" b="1" spc="-4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Card</a:t>
            </a:r>
            <a:r>
              <a:rPr sz="3200" b="1" spc="-4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Funding</a:t>
            </a:r>
            <a:r>
              <a:rPr sz="3200" b="1" spc="-4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Cycles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35736" y="5999998"/>
            <a:ext cx="1784985" cy="15240"/>
          </a:xfrm>
          <a:custGeom>
            <a:avLst/>
            <a:gdLst/>
            <a:ahLst/>
            <a:cxnLst/>
            <a:rect l="l" t="t" r="r" b="b"/>
            <a:pathLst>
              <a:path w="1784985" h="15239">
                <a:moveTo>
                  <a:pt x="1784604" y="0"/>
                </a:moveTo>
                <a:lnTo>
                  <a:pt x="0" y="0"/>
                </a:lnTo>
                <a:lnTo>
                  <a:pt x="0" y="15240"/>
                </a:lnTo>
                <a:lnTo>
                  <a:pt x="1784604" y="15240"/>
                </a:lnTo>
                <a:lnTo>
                  <a:pt x="1784604" y="0"/>
                </a:lnTo>
                <a:close/>
              </a:path>
            </a:pathLst>
          </a:custGeom>
          <a:solidFill>
            <a:srgbClr val="1637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21640" y="5732790"/>
            <a:ext cx="517969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0099"/>
                </a:solidFill>
                <a:latin typeface="Calibri"/>
                <a:cs typeface="Calibri"/>
              </a:rPr>
              <a:t>TIP:</a:t>
            </a:r>
            <a:r>
              <a:rPr sz="1800" b="1" spc="36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6375E"/>
                </a:solidFill>
                <a:latin typeface="Calibri"/>
                <a:cs typeface="Calibri"/>
              </a:rPr>
              <a:t>Purchase</a:t>
            </a:r>
            <a:r>
              <a:rPr sz="1800" spc="-5" dirty="0">
                <a:solidFill>
                  <a:srgbClr val="16375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6375E"/>
                </a:solidFill>
                <a:latin typeface="Calibri"/>
                <a:cs typeface="Calibri"/>
              </a:rPr>
              <a:t>by</a:t>
            </a:r>
            <a:r>
              <a:rPr sz="1800" spc="-25" dirty="0">
                <a:solidFill>
                  <a:srgbClr val="16375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6375E"/>
                </a:solidFill>
                <a:latin typeface="Calibri"/>
                <a:cs typeface="Calibri"/>
              </a:rPr>
              <a:t>the</a:t>
            </a:r>
            <a:r>
              <a:rPr sz="1800" spc="-5" dirty="0">
                <a:solidFill>
                  <a:srgbClr val="16375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6375E"/>
                </a:solidFill>
                <a:latin typeface="Calibri"/>
                <a:cs typeface="Calibri"/>
              </a:rPr>
              <a:t>4</a:t>
            </a:r>
            <a:r>
              <a:rPr sz="1800" baseline="25462" dirty="0">
                <a:solidFill>
                  <a:srgbClr val="16375E"/>
                </a:solidFill>
                <a:latin typeface="Calibri"/>
                <a:cs typeface="Calibri"/>
              </a:rPr>
              <a:t>th</a:t>
            </a:r>
            <a:r>
              <a:rPr sz="1800" spc="345" baseline="25462" dirty="0">
                <a:solidFill>
                  <a:srgbClr val="16375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6375E"/>
                </a:solidFill>
                <a:latin typeface="Calibri"/>
                <a:cs typeface="Calibri"/>
              </a:rPr>
              <a:t>to</a:t>
            </a:r>
            <a:r>
              <a:rPr sz="1800" spc="-20" dirty="0">
                <a:solidFill>
                  <a:srgbClr val="16375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6375E"/>
                </a:solidFill>
                <a:latin typeface="Calibri"/>
                <a:cs typeface="Calibri"/>
              </a:rPr>
              <a:t>avoid</a:t>
            </a:r>
            <a:r>
              <a:rPr sz="1800" spc="-20" dirty="0">
                <a:solidFill>
                  <a:srgbClr val="16375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6375E"/>
                </a:solidFill>
                <a:latin typeface="Calibri"/>
                <a:cs typeface="Calibri"/>
              </a:rPr>
              <a:t>wasting</a:t>
            </a:r>
            <a:r>
              <a:rPr sz="1800" spc="-5" dirty="0">
                <a:solidFill>
                  <a:srgbClr val="16375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6375E"/>
                </a:solidFill>
                <a:latin typeface="Calibri"/>
                <a:cs typeface="Calibri"/>
              </a:rPr>
              <a:t>your</a:t>
            </a:r>
            <a:r>
              <a:rPr sz="1800" spc="-25" dirty="0">
                <a:solidFill>
                  <a:srgbClr val="16375E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6375E"/>
                </a:solidFill>
                <a:latin typeface="Calibri"/>
                <a:cs typeface="Calibri"/>
              </a:rPr>
              <a:t>benefit.</a:t>
            </a:r>
            <a:endParaRPr sz="1800">
              <a:latin typeface="Calibri"/>
              <a:cs typeface="Calibri"/>
            </a:endParaRPr>
          </a:p>
          <a:p>
            <a:pPr marL="50165" marR="635000">
              <a:lnSpc>
                <a:spcPct val="100000"/>
              </a:lnSpc>
            </a:pPr>
            <a:r>
              <a:rPr sz="1800" dirty="0">
                <a:solidFill>
                  <a:srgbClr val="16375E"/>
                </a:solidFill>
                <a:latin typeface="Calibri"/>
                <a:cs typeface="Calibri"/>
              </a:rPr>
              <a:t>This</a:t>
            </a:r>
            <a:r>
              <a:rPr sz="1800" spc="-25" dirty="0">
                <a:solidFill>
                  <a:srgbClr val="16375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6375E"/>
                </a:solidFill>
                <a:latin typeface="Calibri"/>
                <a:cs typeface="Calibri"/>
              </a:rPr>
              <a:t>is</a:t>
            </a:r>
            <a:r>
              <a:rPr sz="1800" spc="-10" dirty="0">
                <a:solidFill>
                  <a:srgbClr val="16375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6375E"/>
                </a:solidFill>
                <a:latin typeface="Calibri"/>
                <a:cs typeface="Calibri"/>
              </a:rPr>
              <a:t>to</a:t>
            </a:r>
            <a:r>
              <a:rPr sz="1800" spc="-15" dirty="0">
                <a:solidFill>
                  <a:srgbClr val="16375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6375E"/>
                </a:solidFill>
                <a:latin typeface="Calibri"/>
                <a:cs typeface="Calibri"/>
              </a:rPr>
              <a:t>allow</a:t>
            </a:r>
            <a:r>
              <a:rPr sz="1800" spc="5" dirty="0">
                <a:solidFill>
                  <a:srgbClr val="16375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6375E"/>
                </a:solidFill>
                <a:latin typeface="Calibri"/>
                <a:cs typeface="Calibri"/>
              </a:rPr>
              <a:t>your</a:t>
            </a:r>
            <a:r>
              <a:rPr sz="1800" spc="-10" dirty="0">
                <a:solidFill>
                  <a:srgbClr val="16375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6375E"/>
                </a:solidFill>
                <a:latin typeface="Calibri"/>
                <a:cs typeface="Calibri"/>
              </a:rPr>
              <a:t>vendor</a:t>
            </a:r>
            <a:r>
              <a:rPr sz="1800" spc="-20" dirty="0">
                <a:solidFill>
                  <a:srgbClr val="16375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6375E"/>
                </a:solidFill>
                <a:latin typeface="Calibri"/>
                <a:cs typeface="Calibri"/>
              </a:rPr>
              <a:t>enough time to</a:t>
            </a:r>
            <a:r>
              <a:rPr sz="1800" spc="-15" dirty="0">
                <a:solidFill>
                  <a:srgbClr val="16375E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16375E"/>
                </a:solidFill>
                <a:latin typeface="Calibri"/>
                <a:cs typeface="Calibri"/>
              </a:rPr>
              <a:t>post </a:t>
            </a:r>
            <a:r>
              <a:rPr sz="1800" dirty="0">
                <a:solidFill>
                  <a:srgbClr val="16375E"/>
                </a:solidFill>
                <a:latin typeface="Calibri"/>
                <a:cs typeface="Calibri"/>
              </a:rPr>
              <a:t>the</a:t>
            </a:r>
            <a:r>
              <a:rPr sz="1800" spc="-20" dirty="0">
                <a:solidFill>
                  <a:srgbClr val="16375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6375E"/>
                </a:solidFill>
                <a:latin typeface="Calibri"/>
                <a:cs typeface="Calibri"/>
              </a:rPr>
              <a:t>charges</a:t>
            </a:r>
            <a:r>
              <a:rPr sz="1800" spc="-35" dirty="0">
                <a:solidFill>
                  <a:srgbClr val="16375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6375E"/>
                </a:solidFill>
                <a:latin typeface="Calibri"/>
                <a:cs typeface="Calibri"/>
              </a:rPr>
              <a:t>before</a:t>
            </a:r>
            <a:r>
              <a:rPr sz="1800" spc="-20" dirty="0">
                <a:solidFill>
                  <a:srgbClr val="16375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6375E"/>
                </a:solidFill>
                <a:latin typeface="Calibri"/>
                <a:cs typeface="Calibri"/>
              </a:rPr>
              <a:t>the</a:t>
            </a:r>
            <a:r>
              <a:rPr sz="1800" spc="-25" dirty="0">
                <a:solidFill>
                  <a:srgbClr val="16375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6375E"/>
                </a:solidFill>
                <a:latin typeface="Calibri"/>
                <a:cs typeface="Calibri"/>
              </a:rPr>
              <a:t>subsidy</a:t>
            </a:r>
            <a:r>
              <a:rPr sz="1800" spc="-30" dirty="0">
                <a:solidFill>
                  <a:srgbClr val="16375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6375E"/>
                </a:solidFill>
                <a:latin typeface="Calibri"/>
                <a:cs typeface="Calibri"/>
              </a:rPr>
              <a:t>month</a:t>
            </a:r>
            <a:r>
              <a:rPr sz="1800" spc="-25" dirty="0">
                <a:solidFill>
                  <a:srgbClr val="16375E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6375E"/>
                </a:solidFill>
                <a:latin typeface="Calibri"/>
                <a:cs typeface="Calibri"/>
              </a:rPr>
              <a:t>resets.</a:t>
            </a:r>
            <a:endParaRPr sz="1800">
              <a:latin typeface="Calibri"/>
              <a:cs typeface="Calibri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770444" y="1649364"/>
          <a:ext cx="7541895" cy="36849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1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38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3845">
                <a:tc>
                  <a:txBody>
                    <a:bodyPr/>
                    <a:lstStyle/>
                    <a:p>
                      <a:pPr algn="ctr">
                        <a:lnSpc>
                          <a:spcPts val="2115"/>
                        </a:lnSpc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Benefit</a:t>
                      </a:r>
                      <a:r>
                        <a:rPr sz="18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Month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0"/>
                        </a:lnSpc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Funds</a:t>
                      </a:r>
                      <a:r>
                        <a:rPr sz="1800" b="1" spc="38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Available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845">
                <a:tc>
                  <a:txBody>
                    <a:bodyPr/>
                    <a:lstStyle/>
                    <a:p>
                      <a:pPr algn="ctr">
                        <a:lnSpc>
                          <a:spcPts val="2115"/>
                        </a:lnSpc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October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44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0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September</a:t>
                      </a:r>
                      <a:r>
                        <a:rPr sz="18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10-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October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9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44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210">
                <a:tc>
                  <a:txBody>
                    <a:bodyPr/>
                    <a:lstStyle/>
                    <a:p>
                      <a:pPr algn="ctr">
                        <a:lnSpc>
                          <a:spcPts val="2115"/>
                        </a:lnSpc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November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44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0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October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10-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November</a:t>
                      </a:r>
                      <a:r>
                        <a:rPr sz="18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9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44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3210">
                <a:tc>
                  <a:txBody>
                    <a:bodyPr/>
                    <a:lstStyle/>
                    <a:p>
                      <a:pPr algn="ctr">
                        <a:lnSpc>
                          <a:spcPts val="2115"/>
                        </a:lnSpc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December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44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0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November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10-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December</a:t>
                      </a:r>
                      <a:r>
                        <a:rPr sz="180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9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44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3845">
                <a:tc>
                  <a:txBody>
                    <a:bodyPr/>
                    <a:lstStyle/>
                    <a:p>
                      <a:pPr algn="ctr">
                        <a:lnSpc>
                          <a:spcPts val="2115"/>
                        </a:lnSpc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January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44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0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December</a:t>
                      </a:r>
                      <a:r>
                        <a:rPr sz="1800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10-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January</a:t>
                      </a:r>
                      <a:r>
                        <a:rPr sz="180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9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44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3210">
                <a:tc>
                  <a:txBody>
                    <a:bodyPr/>
                    <a:lstStyle/>
                    <a:p>
                      <a:pPr algn="ctr">
                        <a:lnSpc>
                          <a:spcPts val="2120"/>
                        </a:lnSpc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February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44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0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January 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10-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February </a:t>
                      </a:r>
                      <a:r>
                        <a:rPr sz="1800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9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44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3210">
                <a:tc>
                  <a:txBody>
                    <a:bodyPr/>
                    <a:lstStyle/>
                    <a:p>
                      <a:pPr algn="ctr">
                        <a:lnSpc>
                          <a:spcPts val="2120"/>
                        </a:lnSpc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March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44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0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February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10-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March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9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44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3845">
                <a:tc>
                  <a:txBody>
                    <a:bodyPr/>
                    <a:lstStyle/>
                    <a:p>
                      <a:pPr marL="635" algn="ctr">
                        <a:lnSpc>
                          <a:spcPts val="2120"/>
                        </a:lnSpc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April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44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0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March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10-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April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9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44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3210">
                <a:tc>
                  <a:txBody>
                    <a:bodyPr/>
                    <a:lstStyle/>
                    <a:p>
                      <a:pPr algn="ctr">
                        <a:lnSpc>
                          <a:spcPts val="2120"/>
                        </a:lnSpc>
                      </a:pP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May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44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0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April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10-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May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9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44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3210">
                <a:tc>
                  <a:txBody>
                    <a:bodyPr/>
                    <a:lstStyle/>
                    <a:p>
                      <a:pPr algn="ctr">
                        <a:lnSpc>
                          <a:spcPts val="2120"/>
                        </a:lnSpc>
                      </a:pPr>
                      <a:r>
                        <a:rPr sz="18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June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44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5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May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10-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June</a:t>
                      </a:r>
                      <a:r>
                        <a:rPr sz="180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9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44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3210">
                <a:tc>
                  <a:txBody>
                    <a:bodyPr/>
                    <a:lstStyle/>
                    <a:p>
                      <a:pPr algn="ctr">
                        <a:lnSpc>
                          <a:spcPts val="2120"/>
                        </a:lnSpc>
                      </a:pPr>
                      <a:r>
                        <a:rPr sz="18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July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4406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135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June</a:t>
                      </a:r>
                      <a:r>
                        <a:rPr sz="1800" spc="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10-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July</a:t>
                      </a:r>
                      <a:r>
                        <a:rPr sz="180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9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44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3845">
                <a:tc>
                  <a:txBody>
                    <a:bodyPr/>
                    <a:lstStyle/>
                    <a:p>
                      <a:pPr algn="ctr">
                        <a:lnSpc>
                          <a:spcPts val="2120"/>
                        </a:lnSpc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August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44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5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July 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10-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August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9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44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3210">
                <a:tc>
                  <a:txBody>
                    <a:bodyPr/>
                    <a:lstStyle/>
                    <a:p>
                      <a:pPr algn="ctr">
                        <a:lnSpc>
                          <a:spcPts val="2120"/>
                        </a:lnSpc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September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44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5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August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10-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September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9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44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654416" y="2170938"/>
            <a:ext cx="254635" cy="368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sz="2900" dirty="0">
                <a:latin typeface="Calibri"/>
                <a:cs typeface="Calibri"/>
              </a:rPr>
              <a:t>…</a:t>
            </a:r>
            <a:endParaRPr sz="29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4443705"/>
            <a:ext cx="7005320" cy="1551940"/>
          </a:xfrm>
          <a:prstGeom prst="rect">
            <a:avLst/>
          </a:prstGeom>
        </p:spPr>
        <p:txBody>
          <a:bodyPr vert="horz" wrap="square" lIns="0" tIns="13335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5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900" b="1" spc="-10" dirty="0">
                <a:latin typeface="Calibri"/>
                <a:cs typeface="Calibri"/>
              </a:rPr>
              <a:t>Register</a:t>
            </a:r>
            <a:r>
              <a:rPr sz="1900" b="1" spc="-40" dirty="0">
                <a:latin typeface="Calibri"/>
                <a:cs typeface="Calibri"/>
              </a:rPr>
              <a:t> </a:t>
            </a:r>
            <a:r>
              <a:rPr sz="1900" b="1" spc="-35" dirty="0">
                <a:latin typeface="Calibri"/>
                <a:cs typeface="Calibri"/>
              </a:rPr>
              <a:t>Your </a:t>
            </a:r>
            <a:r>
              <a:rPr sz="1900" b="1" dirty="0">
                <a:latin typeface="Calibri"/>
                <a:cs typeface="Calibri"/>
              </a:rPr>
              <a:t>Card</a:t>
            </a:r>
            <a:r>
              <a:rPr sz="1800" b="1" dirty="0">
                <a:latin typeface="Calibri"/>
                <a:cs typeface="Calibri"/>
              </a:rPr>
              <a:t>:</a:t>
            </a:r>
            <a:r>
              <a:rPr sz="1800" b="1" spc="235" dirty="0">
                <a:latin typeface="Calibri"/>
                <a:cs typeface="Calibri"/>
              </a:rPr>
              <a:t> </a:t>
            </a:r>
            <a:r>
              <a:rPr sz="20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https://smartrip.wmata.com/Account/Create</a:t>
            </a: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8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900" b="1" dirty="0">
                <a:latin typeface="Calibri"/>
                <a:cs typeface="Calibri"/>
              </a:rPr>
              <a:t>Answers</a:t>
            </a:r>
            <a:r>
              <a:rPr sz="1800" b="1" dirty="0">
                <a:latin typeface="Calibri"/>
                <a:cs typeface="Calibri"/>
              </a:rPr>
              <a:t>: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9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https://www.wmata.com/fares/smartrip/faq.cfm</a:t>
            </a:r>
            <a:endParaRPr sz="19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900" b="1" dirty="0">
                <a:latin typeface="Calibri"/>
                <a:cs typeface="Calibri"/>
              </a:rPr>
              <a:t>Monitor</a:t>
            </a:r>
            <a:r>
              <a:rPr sz="1900" b="1" spc="-55" dirty="0">
                <a:latin typeface="Calibri"/>
                <a:cs typeface="Calibri"/>
              </a:rPr>
              <a:t> </a:t>
            </a:r>
            <a:r>
              <a:rPr sz="1900" b="1" spc="-35" dirty="0">
                <a:latin typeface="Calibri"/>
                <a:cs typeface="Calibri"/>
              </a:rPr>
              <a:t>Your</a:t>
            </a:r>
            <a:r>
              <a:rPr sz="1900" b="1" spc="-60" dirty="0">
                <a:latin typeface="Calibri"/>
                <a:cs typeface="Calibri"/>
              </a:rPr>
              <a:t> </a:t>
            </a:r>
            <a:r>
              <a:rPr sz="1900" b="1" dirty="0">
                <a:latin typeface="Calibri"/>
                <a:cs typeface="Calibri"/>
              </a:rPr>
              <a:t>Benefit:</a:t>
            </a:r>
            <a:r>
              <a:rPr sz="1900" b="1" spc="-75" dirty="0">
                <a:latin typeface="Calibri"/>
                <a:cs typeface="Calibri"/>
              </a:rPr>
              <a:t> </a:t>
            </a:r>
            <a:r>
              <a:rPr sz="19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https://smartrip.wmata.com/Account/Login</a:t>
            </a:r>
            <a:endParaRPr sz="19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45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900" b="1" dirty="0">
                <a:latin typeface="Calibri"/>
                <a:cs typeface="Calibri"/>
              </a:rPr>
              <a:t>Customer</a:t>
            </a:r>
            <a:r>
              <a:rPr sz="1900" b="1" spc="-20" dirty="0">
                <a:latin typeface="Calibri"/>
                <a:cs typeface="Calibri"/>
              </a:rPr>
              <a:t> </a:t>
            </a:r>
            <a:r>
              <a:rPr sz="1900" b="1" dirty="0">
                <a:latin typeface="Calibri"/>
                <a:cs typeface="Calibri"/>
              </a:rPr>
              <a:t>Service:</a:t>
            </a:r>
            <a:r>
              <a:rPr sz="1900" b="1" spc="36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888-</a:t>
            </a:r>
            <a:r>
              <a:rPr sz="1800" dirty="0">
                <a:latin typeface="Calibri"/>
                <a:cs typeface="Calibri"/>
              </a:rPr>
              <a:t>SMARTRIP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(M-</a:t>
            </a:r>
            <a:r>
              <a:rPr sz="1800" spc="-80" dirty="0">
                <a:latin typeface="Calibri"/>
                <a:cs typeface="Calibri"/>
              </a:rPr>
              <a:t>F,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7AM-</a:t>
            </a:r>
            <a:r>
              <a:rPr sz="1800" spc="-20" dirty="0">
                <a:latin typeface="Calibri"/>
                <a:cs typeface="Calibri"/>
              </a:rPr>
              <a:t>8PM)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54151" y="1915667"/>
            <a:ext cx="7686040" cy="2266315"/>
            <a:chOff x="454151" y="1915667"/>
            <a:chExt cx="7686040" cy="2266315"/>
          </a:xfrm>
        </p:grpSpPr>
        <p:pic>
          <p:nvPicPr>
            <p:cNvPr id="6" name="object 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4151" y="1981200"/>
              <a:ext cx="3491483" cy="220065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648200" y="1915667"/>
              <a:ext cx="3491483" cy="2199131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297938" y="1150112"/>
            <a:ext cx="616585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u="sng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Calibri"/>
                <a:cs typeface="Calibri"/>
              </a:rPr>
              <a:t>National</a:t>
            </a:r>
            <a:r>
              <a:rPr sz="3200" b="1" u="sng" spc="-185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sng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Calibri"/>
                <a:cs typeface="Calibri"/>
              </a:rPr>
              <a:t>Capital</a:t>
            </a:r>
            <a:r>
              <a:rPr sz="2800" b="1" u="sng" spc="-85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sng" spc="-25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Calibri"/>
                <a:cs typeface="Calibri"/>
              </a:rPr>
              <a:t>Region’s</a:t>
            </a:r>
            <a:r>
              <a:rPr sz="2800" b="1" u="sng" spc="-75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sng" spc="-20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Calibri"/>
                <a:cs typeface="Calibri"/>
              </a:rPr>
              <a:t>SmartTrip</a:t>
            </a:r>
            <a:r>
              <a:rPr sz="2800" b="1" u="sng" spc="-60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sng" spc="-20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Calibri"/>
                <a:cs typeface="Calibri"/>
              </a:rPr>
              <a:t>Card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90391" y="791971"/>
            <a:ext cx="1980564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u="sng" spc="-1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Background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4117340" y="1508251"/>
            <a:ext cx="4946650" cy="46545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500" dirty="0">
                <a:latin typeface="Calibri"/>
                <a:cs typeface="Calibri"/>
              </a:rPr>
              <a:t>Program</a:t>
            </a:r>
            <a:r>
              <a:rPr sz="3500" spc="-140" dirty="0">
                <a:latin typeface="Calibri"/>
                <a:cs typeface="Calibri"/>
              </a:rPr>
              <a:t> </a:t>
            </a:r>
            <a:r>
              <a:rPr sz="3500" spc="-10" dirty="0">
                <a:latin typeface="Calibri"/>
                <a:cs typeface="Calibri"/>
              </a:rPr>
              <a:t>History</a:t>
            </a:r>
            <a:endParaRPr sz="3500">
              <a:latin typeface="Calibri"/>
              <a:cs typeface="Calibri"/>
            </a:endParaRPr>
          </a:p>
          <a:p>
            <a:pPr marL="756285" marR="5080" lvl="1" indent="-287020">
              <a:lnSpc>
                <a:spcPts val="2110"/>
              </a:lnSpc>
              <a:spcBef>
                <a:spcPts val="560"/>
              </a:spcBef>
              <a:buFont typeface="Wingdings"/>
              <a:buChar char=""/>
              <a:tabLst>
                <a:tab pos="756920" algn="l"/>
              </a:tabLst>
            </a:pPr>
            <a:r>
              <a:rPr sz="2200" dirty="0">
                <a:latin typeface="Calibri"/>
                <a:cs typeface="Calibri"/>
              </a:rPr>
              <a:t>1991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-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Federal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30" dirty="0">
                <a:latin typeface="Calibri"/>
                <a:cs typeface="Calibri"/>
              </a:rPr>
              <a:t>Transit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Administration Program</a:t>
            </a:r>
            <a:r>
              <a:rPr sz="2200" spc="-9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Pilot</a:t>
            </a:r>
            <a:endParaRPr sz="22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20"/>
              </a:spcBef>
              <a:buFont typeface="Wingdings"/>
              <a:buChar char=""/>
              <a:tabLst>
                <a:tab pos="756920" algn="l"/>
              </a:tabLst>
            </a:pPr>
            <a:r>
              <a:rPr sz="2200" dirty="0">
                <a:latin typeface="Calibri"/>
                <a:cs typeface="Calibri"/>
              </a:rPr>
              <a:t>1993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-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Clean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Air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Act</a:t>
            </a:r>
            <a:endParaRPr sz="2200">
              <a:latin typeface="Calibri"/>
              <a:cs typeface="Calibri"/>
            </a:endParaRPr>
          </a:p>
          <a:p>
            <a:pPr marL="755650" marR="1225550" lvl="1" indent="-286385">
              <a:lnSpc>
                <a:spcPts val="2110"/>
              </a:lnSpc>
              <a:spcBef>
                <a:spcPts val="515"/>
              </a:spcBef>
              <a:buFont typeface="Wingdings"/>
              <a:buChar char=""/>
              <a:tabLst>
                <a:tab pos="756920" algn="l"/>
              </a:tabLst>
            </a:pPr>
            <a:r>
              <a:rPr sz="2200" dirty="0">
                <a:latin typeface="Calibri"/>
                <a:cs typeface="Calibri"/>
              </a:rPr>
              <a:t>2000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–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E.O.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13150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Federal </a:t>
            </a:r>
            <a:r>
              <a:rPr sz="2200" spc="-25" dirty="0">
                <a:latin typeface="Calibri"/>
                <a:cs typeface="Calibri"/>
              </a:rPr>
              <a:t>Workforce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Transportation</a:t>
            </a:r>
            <a:endParaRPr sz="2200">
              <a:latin typeface="Calibri"/>
              <a:cs typeface="Calibri"/>
            </a:endParaRPr>
          </a:p>
          <a:p>
            <a:pPr marL="819785" lvl="1" indent="-349885">
              <a:lnSpc>
                <a:spcPct val="100000"/>
              </a:lnSpc>
              <a:spcBef>
                <a:spcPts val="20"/>
              </a:spcBef>
              <a:buFont typeface="Wingdings"/>
              <a:buChar char=""/>
              <a:tabLst>
                <a:tab pos="819785" algn="l"/>
                <a:tab pos="820419" algn="l"/>
              </a:tabLst>
            </a:pPr>
            <a:r>
              <a:rPr sz="2200" dirty="0">
                <a:latin typeface="Calibri"/>
                <a:cs typeface="Calibri"/>
              </a:rPr>
              <a:t>Fringe</a:t>
            </a:r>
            <a:r>
              <a:rPr sz="2200" spc="-10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Benefit</a:t>
            </a:r>
            <a:endParaRPr sz="2200">
              <a:latin typeface="Calibri"/>
              <a:cs typeface="Calibri"/>
            </a:endParaRPr>
          </a:p>
          <a:p>
            <a:pPr marL="756285" lvl="1" indent="-287020">
              <a:lnSpc>
                <a:spcPts val="2615"/>
              </a:lnSpc>
              <a:buFont typeface="Wingdings"/>
              <a:buChar char=""/>
              <a:tabLst>
                <a:tab pos="756920" algn="l"/>
              </a:tabLst>
            </a:pPr>
            <a:r>
              <a:rPr sz="2200" dirty="0">
                <a:latin typeface="Calibri"/>
                <a:cs typeface="Calibri"/>
              </a:rPr>
              <a:t>2005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-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SAFETEA-LU</a:t>
            </a:r>
            <a:endParaRPr sz="2200">
              <a:latin typeface="Calibri"/>
              <a:cs typeface="Calibri"/>
            </a:endParaRPr>
          </a:p>
          <a:p>
            <a:pPr marL="354965" indent="-342265">
              <a:lnSpc>
                <a:spcPts val="4175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500" spc="-10" dirty="0">
                <a:latin typeface="Calibri"/>
                <a:cs typeface="Calibri"/>
              </a:rPr>
              <a:t>Eligibility</a:t>
            </a:r>
            <a:endParaRPr sz="3500">
              <a:latin typeface="Calibri"/>
              <a:cs typeface="Calibri"/>
            </a:endParaRPr>
          </a:p>
          <a:p>
            <a:pPr marL="756285" marR="160655" lvl="1" indent="-287020">
              <a:lnSpc>
                <a:spcPct val="80000"/>
              </a:lnSpc>
              <a:spcBef>
                <a:spcPts val="540"/>
              </a:spcBef>
              <a:buFont typeface="Wingdings"/>
              <a:buChar char=""/>
              <a:tabLst>
                <a:tab pos="756920" algn="l"/>
              </a:tabLst>
            </a:pPr>
            <a:r>
              <a:rPr sz="2000" dirty="0">
                <a:latin typeface="Calibri"/>
                <a:cs typeface="Calibri"/>
              </a:rPr>
              <a:t>All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federal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employees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working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full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or </a:t>
            </a:r>
            <a:r>
              <a:rPr sz="2000" dirty="0">
                <a:latin typeface="Calibri"/>
                <a:cs typeface="Calibri"/>
              </a:rPr>
              <a:t>part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time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paid</a:t>
            </a:r>
            <a:r>
              <a:rPr sz="2000" spc="-10" dirty="0">
                <a:latin typeface="Calibri"/>
                <a:cs typeface="Calibri"/>
              </a:rPr>
              <a:t> status</a:t>
            </a:r>
            <a:endParaRPr sz="2000">
              <a:latin typeface="Calibri"/>
              <a:cs typeface="Calibri"/>
            </a:endParaRPr>
          </a:p>
          <a:p>
            <a:pPr marL="756285" marR="312420" lvl="1" indent="-287020">
              <a:lnSpc>
                <a:spcPct val="80000"/>
              </a:lnSpc>
              <a:spcBef>
                <a:spcPts val="480"/>
              </a:spcBef>
              <a:buFont typeface="Wingdings"/>
              <a:buChar char=""/>
              <a:tabLst>
                <a:tab pos="756920" algn="l"/>
              </a:tabLst>
            </a:pPr>
            <a:r>
              <a:rPr sz="2000" dirty="0">
                <a:latin typeface="Calibri"/>
                <a:cs typeface="Calibri"/>
              </a:rPr>
              <a:t>All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federal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interns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volunteers </a:t>
            </a:r>
            <a:r>
              <a:rPr sz="2000" dirty="0">
                <a:latin typeface="Calibri"/>
                <a:cs typeface="Calibri"/>
              </a:rPr>
              <a:t>working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non-</a:t>
            </a:r>
            <a:r>
              <a:rPr sz="2000" dirty="0">
                <a:latin typeface="Calibri"/>
                <a:cs typeface="Calibri"/>
              </a:rPr>
              <a:t>paid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status-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Refer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to </a:t>
            </a:r>
            <a:r>
              <a:rPr sz="2000" dirty="0">
                <a:latin typeface="Calibri"/>
                <a:cs typeface="Calibri"/>
              </a:rPr>
              <a:t>agency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for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guidance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1940" y="1519428"/>
            <a:ext cx="3642347" cy="4552187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76030" y="1073049"/>
            <a:ext cx="497586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10" dirty="0">
                <a:latin typeface="Calibri"/>
                <a:cs typeface="Calibri"/>
              </a:rPr>
              <a:t>SmarTrip</a:t>
            </a:r>
            <a:r>
              <a:rPr sz="3200" b="1" spc="-8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Card</a:t>
            </a:r>
            <a:r>
              <a:rPr sz="3200" b="1" spc="-6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Funding</a:t>
            </a:r>
            <a:r>
              <a:rPr sz="3200" b="1" spc="-7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Cycles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9740" y="5732790"/>
            <a:ext cx="517525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0099"/>
                </a:solidFill>
                <a:latin typeface="Calibri"/>
                <a:cs typeface="Calibri"/>
              </a:rPr>
              <a:t>TIP:</a:t>
            </a:r>
            <a:r>
              <a:rPr sz="1800" b="1" spc="-3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0243E"/>
                </a:solidFill>
                <a:latin typeface="Calibri"/>
                <a:cs typeface="Calibri"/>
              </a:rPr>
              <a:t>Monitor</a:t>
            </a:r>
            <a:r>
              <a:rPr sz="1800" spc="-20" dirty="0">
                <a:solidFill>
                  <a:srgbClr val="10243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0243E"/>
                </a:solidFill>
                <a:latin typeface="Calibri"/>
                <a:cs typeface="Calibri"/>
              </a:rPr>
              <a:t>your</a:t>
            </a:r>
            <a:r>
              <a:rPr sz="1800" spc="-20" dirty="0">
                <a:solidFill>
                  <a:srgbClr val="10243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0243E"/>
                </a:solidFill>
                <a:latin typeface="Calibri"/>
                <a:cs typeface="Calibri"/>
              </a:rPr>
              <a:t>funds</a:t>
            </a:r>
            <a:r>
              <a:rPr sz="1800" spc="-20" dirty="0">
                <a:solidFill>
                  <a:srgbClr val="10243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0243E"/>
                </a:solidFill>
                <a:latin typeface="Calibri"/>
                <a:cs typeface="Calibri"/>
              </a:rPr>
              <a:t>through</a:t>
            </a:r>
            <a:r>
              <a:rPr sz="1800" spc="-30" dirty="0">
                <a:solidFill>
                  <a:srgbClr val="10243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0243E"/>
                </a:solidFill>
                <a:latin typeface="Calibri"/>
                <a:cs typeface="Calibri"/>
              </a:rPr>
              <a:t>your</a:t>
            </a:r>
            <a:r>
              <a:rPr sz="1800" spc="-20" dirty="0">
                <a:solidFill>
                  <a:srgbClr val="10243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0243E"/>
                </a:solidFill>
                <a:latin typeface="Calibri"/>
                <a:cs typeface="Calibri"/>
              </a:rPr>
              <a:t>online account</a:t>
            </a:r>
            <a:r>
              <a:rPr sz="1800" spc="-20" dirty="0">
                <a:solidFill>
                  <a:srgbClr val="10243E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10243E"/>
                </a:solidFill>
                <a:latin typeface="Calibri"/>
                <a:cs typeface="Calibri"/>
              </a:rPr>
              <a:t>at </a:t>
            </a:r>
            <a:r>
              <a:rPr sz="1800" dirty="0">
                <a:solidFill>
                  <a:srgbClr val="10243E"/>
                </a:solidFill>
                <a:latin typeface="Calibri"/>
                <a:cs typeface="Calibri"/>
              </a:rPr>
              <a:t>the</a:t>
            </a:r>
            <a:r>
              <a:rPr sz="1800" spc="-20" dirty="0">
                <a:solidFill>
                  <a:srgbClr val="10243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0243E"/>
                </a:solidFill>
                <a:latin typeface="Calibri"/>
                <a:cs typeface="Calibri"/>
              </a:rPr>
              <a:t>website</a:t>
            </a:r>
            <a:r>
              <a:rPr sz="1800" spc="-25" dirty="0">
                <a:solidFill>
                  <a:srgbClr val="10243E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0243E"/>
                </a:solidFill>
                <a:latin typeface="Calibri"/>
                <a:cs typeface="Calibri"/>
              </a:rPr>
              <a:t>below: </a:t>
            </a:r>
            <a:r>
              <a:rPr sz="18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https://smartrip.wmata.com/Account/Login</a:t>
            </a:r>
            <a:endParaRPr sz="1800">
              <a:latin typeface="Calibri"/>
              <a:cs typeface="Calibri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060450" y="1649364"/>
          <a:ext cx="7327900" cy="36849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25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138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3845">
                <a:tc>
                  <a:txBody>
                    <a:bodyPr/>
                    <a:lstStyle/>
                    <a:p>
                      <a:pPr algn="ctr">
                        <a:lnSpc>
                          <a:spcPts val="2115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Benefit</a:t>
                      </a:r>
                      <a:r>
                        <a:rPr sz="18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Month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0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Funds</a:t>
                      </a:r>
                      <a:r>
                        <a:rPr sz="1800" spc="409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Available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845">
                <a:tc>
                  <a:txBody>
                    <a:bodyPr/>
                    <a:lstStyle/>
                    <a:p>
                      <a:pPr marL="635" algn="ctr">
                        <a:lnSpc>
                          <a:spcPts val="2115"/>
                        </a:lnSpc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October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44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0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October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1-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44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210">
                <a:tc>
                  <a:txBody>
                    <a:bodyPr/>
                    <a:lstStyle/>
                    <a:p>
                      <a:pPr algn="ctr">
                        <a:lnSpc>
                          <a:spcPts val="2115"/>
                        </a:lnSpc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November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44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0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November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1-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44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3210">
                <a:tc>
                  <a:txBody>
                    <a:bodyPr/>
                    <a:lstStyle/>
                    <a:p>
                      <a:pPr algn="ctr">
                        <a:lnSpc>
                          <a:spcPts val="2115"/>
                        </a:lnSpc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December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44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0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December</a:t>
                      </a:r>
                      <a:r>
                        <a:rPr sz="180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1-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44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3845">
                <a:tc>
                  <a:txBody>
                    <a:bodyPr/>
                    <a:lstStyle/>
                    <a:p>
                      <a:pPr algn="ctr">
                        <a:lnSpc>
                          <a:spcPts val="2115"/>
                        </a:lnSpc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January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44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0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January</a:t>
                      </a:r>
                      <a:r>
                        <a:rPr sz="1800" spc="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1-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44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3210">
                <a:tc>
                  <a:txBody>
                    <a:bodyPr/>
                    <a:lstStyle/>
                    <a:p>
                      <a:pPr algn="ctr">
                        <a:lnSpc>
                          <a:spcPts val="2120"/>
                        </a:lnSpc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February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44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0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February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1-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28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44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3210">
                <a:tc>
                  <a:txBody>
                    <a:bodyPr/>
                    <a:lstStyle/>
                    <a:p>
                      <a:pPr algn="ctr">
                        <a:lnSpc>
                          <a:spcPts val="2120"/>
                        </a:lnSpc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March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44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0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March</a:t>
                      </a:r>
                      <a:r>
                        <a:rPr sz="1800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1-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44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3845">
                <a:tc>
                  <a:txBody>
                    <a:bodyPr/>
                    <a:lstStyle/>
                    <a:p>
                      <a:pPr marL="635" algn="ctr">
                        <a:lnSpc>
                          <a:spcPts val="2120"/>
                        </a:lnSpc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April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44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0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April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1-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44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3210">
                <a:tc>
                  <a:txBody>
                    <a:bodyPr/>
                    <a:lstStyle/>
                    <a:p>
                      <a:pPr algn="ctr">
                        <a:lnSpc>
                          <a:spcPts val="2120"/>
                        </a:lnSpc>
                      </a:pP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May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44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0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May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1-</a:t>
                      </a:r>
                      <a:r>
                        <a:rPr sz="1800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44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3210">
                <a:tc>
                  <a:txBody>
                    <a:bodyPr/>
                    <a:lstStyle/>
                    <a:p>
                      <a:pPr algn="ctr">
                        <a:lnSpc>
                          <a:spcPts val="2120"/>
                        </a:lnSpc>
                      </a:pPr>
                      <a:r>
                        <a:rPr sz="18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June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44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5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June</a:t>
                      </a:r>
                      <a:r>
                        <a:rPr sz="1800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1-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44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3210">
                <a:tc>
                  <a:txBody>
                    <a:bodyPr/>
                    <a:lstStyle/>
                    <a:p>
                      <a:pPr algn="ctr">
                        <a:lnSpc>
                          <a:spcPts val="2120"/>
                        </a:lnSpc>
                      </a:pPr>
                      <a:r>
                        <a:rPr sz="18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July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4406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135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July</a:t>
                      </a:r>
                      <a:r>
                        <a:rPr sz="180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1-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44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3845">
                <a:tc>
                  <a:txBody>
                    <a:bodyPr/>
                    <a:lstStyle/>
                    <a:p>
                      <a:pPr algn="ctr">
                        <a:lnSpc>
                          <a:spcPts val="2120"/>
                        </a:lnSpc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August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44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5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August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1-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44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3210">
                <a:tc>
                  <a:txBody>
                    <a:bodyPr/>
                    <a:lstStyle/>
                    <a:p>
                      <a:pPr algn="ctr">
                        <a:lnSpc>
                          <a:spcPts val="2120"/>
                        </a:lnSpc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September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4406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135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September</a:t>
                      </a:r>
                      <a:r>
                        <a:rPr sz="1800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1-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44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060"/>
            <a:ext cx="9143999" cy="685493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1537208"/>
            <a:ext cx="847852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u="none" dirty="0">
                <a:solidFill>
                  <a:srgbClr val="000000"/>
                </a:solidFill>
              </a:rPr>
              <a:t>Thank</a:t>
            </a:r>
            <a:r>
              <a:rPr sz="2400" u="none" spc="-30" dirty="0">
                <a:solidFill>
                  <a:srgbClr val="000000"/>
                </a:solidFill>
              </a:rPr>
              <a:t> </a:t>
            </a:r>
            <a:r>
              <a:rPr sz="2400" u="none" dirty="0">
                <a:solidFill>
                  <a:srgbClr val="000000"/>
                </a:solidFill>
              </a:rPr>
              <a:t>you</a:t>
            </a:r>
            <a:r>
              <a:rPr sz="2400" u="none" spc="-50" dirty="0">
                <a:solidFill>
                  <a:srgbClr val="000000"/>
                </a:solidFill>
              </a:rPr>
              <a:t> </a:t>
            </a:r>
            <a:r>
              <a:rPr sz="2400" u="none" dirty="0">
                <a:solidFill>
                  <a:srgbClr val="000000"/>
                </a:solidFill>
              </a:rPr>
              <a:t>for</a:t>
            </a:r>
            <a:r>
              <a:rPr sz="2400" u="none" spc="-30" dirty="0">
                <a:solidFill>
                  <a:srgbClr val="000000"/>
                </a:solidFill>
              </a:rPr>
              <a:t> </a:t>
            </a:r>
            <a:r>
              <a:rPr sz="2400" u="none" dirty="0">
                <a:solidFill>
                  <a:srgbClr val="000000"/>
                </a:solidFill>
              </a:rPr>
              <a:t>choosing</a:t>
            </a:r>
            <a:r>
              <a:rPr sz="2400" u="none" spc="-45" dirty="0">
                <a:solidFill>
                  <a:srgbClr val="000000"/>
                </a:solidFill>
              </a:rPr>
              <a:t> </a:t>
            </a:r>
            <a:r>
              <a:rPr sz="2400" u="none" dirty="0">
                <a:solidFill>
                  <a:srgbClr val="000000"/>
                </a:solidFill>
              </a:rPr>
              <a:t>to</a:t>
            </a:r>
            <a:r>
              <a:rPr sz="2400" u="none" spc="-40" dirty="0">
                <a:solidFill>
                  <a:srgbClr val="000000"/>
                </a:solidFill>
              </a:rPr>
              <a:t> </a:t>
            </a:r>
            <a:r>
              <a:rPr sz="2400" u="none" dirty="0">
                <a:solidFill>
                  <a:srgbClr val="000000"/>
                </a:solidFill>
              </a:rPr>
              <a:t>commute</a:t>
            </a:r>
            <a:r>
              <a:rPr sz="2400" u="none" spc="-55" dirty="0">
                <a:solidFill>
                  <a:srgbClr val="000000"/>
                </a:solidFill>
              </a:rPr>
              <a:t> </a:t>
            </a:r>
            <a:r>
              <a:rPr sz="2400" u="none" dirty="0">
                <a:solidFill>
                  <a:srgbClr val="000000"/>
                </a:solidFill>
              </a:rPr>
              <a:t>using</a:t>
            </a:r>
            <a:r>
              <a:rPr sz="2400" u="none" spc="-40" dirty="0">
                <a:solidFill>
                  <a:srgbClr val="000000"/>
                </a:solidFill>
              </a:rPr>
              <a:t> </a:t>
            </a:r>
            <a:r>
              <a:rPr sz="2400" u="none" dirty="0">
                <a:solidFill>
                  <a:srgbClr val="000000"/>
                </a:solidFill>
              </a:rPr>
              <a:t>mass</a:t>
            </a:r>
            <a:r>
              <a:rPr sz="2400" u="none" spc="-50" dirty="0">
                <a:solidFill>
                  <a:srgbClr val="000000"/>
                </a:solidFill>
              </a:rPr>
              <a:t> </a:t>
            </a:r>
            <a:r>
              <a:rPr sz="2400" u="none" dirty="0">
                <a:solidFill>
                  <a:srgbClr val="000000"/>
                </a:solidFill>
              </a:rPr>
              <a:t>transit</a:t>
            </a:r>
            <a:r>
              <a:rPr sz="2400" u="none" spc="-45" dirty="0">
                <a:solidFill>
                  <a:srgbClr val="000000"/>
                </a:solidFill>
              </a:rPr>
              <a:t> </a:t>
            </a:r>
            <a:r>
              <a:rPr sz="2400" u="none" dirty="0">
                <a:solidFill>
                  <a:srgbClr val="000000"/>
                </a:solidFill>
              </a:rPr>
              <a:t>and</a:t>
            </a:r>
            <a:r>
              <a:rPr sz="2400" u="none" spc="-35" dirty="0">
                <a:solidFill>
                  <a:srgbClr val="000000"/>
                </a:solidFill>
              </a:rPr>
              <a:t> </a:t>
            </a:r>
            <a:r>
              <a:rPr sz="2400" u="none" spc="-10" dirty="0">
                <a:solidFill>
                  <a:srgbClr val="000000"/>
                </a:solidFill>
              </a:rPr>
              <a:t>welcome </a:t>
            </a:r>
            <a:r>
              <a:rPr sz="2400" u="none" dirty="0">
                <a:solidFill>
                  <a:srgbClr val="000000"/>
                </a:solidFill>
              </a:rPr>
              <a:t>to</a:t>
            </a:r>
            <a:r>
              <a:rPr sz="2400" u="none" spc="-25" dirty="0">
                <a:solidFill>
                  <a:srgbClr val="000000"/>
                </a:solidFill>
              </a:rPr>
              <a:t> </a:t>
            </a:r>
            <a:r>
              <a:rPr sz="2400" u="none" dirty="0">
                <a:solidFill>
                  <a:srgbClr val="000000"/>
                </a:solidFill>
              </a:rPr>
              <a:t>the</a:t>
            </a:r>
            <a:r>
              <a:rPr sz="2400" u="none" spc="-20" dirty="0">
                <a:solidFill>
                  <a:srgbClr val="000000"/>
                </a:solidFill>
              </a:rPr>
              <a:t> </a:t>
            </a:r>
            <a:r>
              <a:rPr sz="2400" u="none" spc="-10" dirty="0">
                <a:solidFill>
                  <a:srgbClr val="000000"/>
                </a:solidFill>
              </a:rPr>
              <a:t>program.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535940" y="2634488"/>
            <a:ext cx="8178800" cy="24676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892935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Additional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information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available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on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our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Website: </a:t>
            </a:r>
            <a:r>
              <a:rPr sz="24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https://www.transportation.gov/transerve/faq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300">
              <a:latin typeface="Calibri"/>
              <a:cs typeface="Calibri"/>
            </a:endParaRPr>
          </a:p>
          <a:p>
            <a:pPr marL="12700" marR="5080">
              <a:lnSpc>
                <a:spcPct val="100499"/>
              </a:lnSpc>
            </a:pPr>
            <a:r>
              <a:rPr sz="2400" dirty="0">
                <a:latin typeface="Calibri"/>
                <a:cs typeface="Calibri"/>
              </a:rPr>
              <a:t>For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specific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questions,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find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your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DOT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Modal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Point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Contact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here: </a:t>
            </a:r>
            <a:r>
              <a:rPr sz="20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</a:rPr>
              <a:t>https://</a:t>
            </a:r>
            <a:r>
              <a:rPr sz="20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4"/>
              </a:rPr>
              <a:t>www.transportation.gov/transerve/participants/dot-transit-subsidy-</a:t>
            </a:r>
            <a:r>
              <a:rPr sz="2000" spc="-10" dirty="0">
                <a:solidFill>
                  <a:srgbClr val="0562C1"/>
                </a:solidFill>
                <a:latin typeface="Calibri"/>
                <a:cs typeface="Calibri"/>
              </a:rPr>
              <a:t> </a:t>
            </a:r>
            <a:r>
              <a:rPr sz="20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</a:rPr>
              <a:t>modal-points-contact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45920" y="2610611"/>
              <a:ext cx="5826251" cy="49225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56276" y="2147608"/>
              <a:ext cx="5805138" cy="47114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258750" y="3200400"/>
            <a:ext cx="6600190" cy="2860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94360" marR="584835" indent="798195">
              <a:lnSpc>
                <a:spcPct val="120000"/>
              </a:lnSpc>
              <a:spcBef>
                <a:spcPts val="100"/>
              </a:spcBef>
            </a:pPr>
            <a:r>
              <a:rPr sz="2400" u="none" dirty="0">
                <a:solidFill>
                  <a:srgbClr val="FFFFFF"/>
                </a:solidFill>
              </a:rPr>
              <a:t>for</a:t>
            </a:r>
            <a:r>
              <a:rPr sz="2400" u="none" spc="-65" dirty="0">
                <a:solidFill>
                  <a:srgbClr val="FFFFFF"/>
                </a:solidFill>
              </a:rPr>
              <a:t> </a:t>
            </a:r>
            <a:r>
              <a:rPr sz="2400" u="none" dirty="0">
                <a:solidFill>
                  <a:srgbClr val="FFFFFF"/>
                </a:solidFill>
              </a:rPr>
              <a:t>successfully</a:t>
            </a:r>
            <a:r>
              <a:rPr sz="2400" u="none" spc="-60" dirty="0">
                <a:solidFill>
                  <a:srgbClr val="FFFFFF"/>
                </a:solidFill>
              </a:rPr>
              <a:t> </a:t>
            </a:r>
            <a:r>
              <a:rPr sz="2400" u="none" dirty="0">
                <a:solidFill>
                  <a:srgbClr val="FFFFFF"/>
                </a:solidFill>
              </a:rPr>
              <a:t>completing</a:t>
            </a:r>
            <a:r>
              <a:rPr sz="2400" u="none" spc="-70" dirty="0">
                <a:solidFill>
                  <a:srgbClr val="FFFFFF"/>
                </a:solidFill>
              </a:rPr>
              <a:t> </a:t>
            </a:r>
            <a:r>
              <a:rPr sz="2400" u="none" spc="-25" dirty="0">
                <a:solidFill>
                  <a:srgbClr val="FFFFFF"/>
                </a:solidFill>
              </a:rPr>
              <a:t>the </a:t>
            </a:r>
            <a:r>
              <a:rPr sz="2400" u="none" spc="-20" dirty="0">
                <a:solidFill>
                  <a:srgbClr val="FFFFFF"/>
                </a:solidFill>
              </a:rPr>
              <a:t>Transit</a:t>
            </a:r>
            <a:r>
              <a:rPr sz="2400" u="none" spc="-70" dirty="0">
                <a:solidFill>
                  <a:srgbClr val="FFFFFF"/>
                </a:solidFill>
              </a:rPr>
              <a:t> </a:t>
            </a:r>
            <a:r>
              <a:rPr sz="2400" u="none" dirty="0">
                <a:solidFill>
                  <a:srgbClr val="FFFFFF"/>
                </a:solidFill>
              </a:rPr>
              <a:t>Subsidy</a:t>
            </a:r>
            <a:r>
              <a:rPr sz="2400" u="none" spc="-60" dirty="0">
                <a:solidFill>
                  <a:srgbClr val="FFFFFF"/>
                </a:solidFill>
              </a:rPr>
              <a:t> </a:t>
            </a:r>
            <a:r>
              <a:rPr sz="2400" u="none" dirty="0">
                <a:solidFill>
                  <a:srgbClr val="FFFFFF"/>
                </a:solidFill>
              </a:rPr>
              <a:t>Integrity</a:t>
            </a:r>
            <a:r>
              <a:rPr sz="2400" u="none" spc="-60" dirty="0">
                <a:solidFill>
                  <a:srgbClr val="FFFFFF"/>
                </a:solidFill>
              </a:rPr>
              <a:t> </a:t>
            </a:r>
            <a:r>
              <a:rPr sz="2400" u="none" dirty="0">
                <a:solidFill>
                  <a:srgbClr val="FFFFFF"/>
                </a:solidFill>
              </a:rPr>
              <a:t>Awareness</a:t>
            </a:r>
            <a:r>
              <a:rPr sz="2400" u="none" spc="-70" dirty="0">
                <a:solidFill>
                  <a:srgbClr val="FFFFFF"/>
                </a:solidFill>
              </a:rPr>
              <a:t> </a:t>
            </a:r>
            <a:r>
              <a:rPr sz="2400" u="none" spc="-30" dirty="0">
                <a:solidFill>
                  <a:srgbClr val="FFFFFF"/>
                </a:solidFill>
              </a:rPr>
              <a:t>Training</a:t>
            </a:r>
            <a:br>
              <a:rPr lang="en-US" sz="2400" u="none" spc="-30" dirty="0">
                <a:solidFill>
                  <a:srgbClr val="FFFFFF"/>
                </a:solidFill>
              </a:rPr>
            </a:br>
            <a:br>
              <a:rPr lang="en-US" sz="2400" u="none" spc="-30" dirty="0">
                <a:solidFill>
                  <a:srgbClr val="FFFFFF"/>
                </a:solidFill>
              </a:rPr>
            </a:br>
            <a:endParaRPr sz="2400" dirty="0"/>
          </a:p>
          <a:p>
            <a:pPr marL="2386965" marR="5080" indent="-2374900">
              <a:lnSpc>
                <a:spcPct val="100000"/>
              </a:lnSpc>
              <a:spcBef>
                <a:spcPts val="725"/>
              </a:spcBef>
            </a:pPr>
            <a:r>
              <a:rPr sz="3200" u="none" dirty="0">
                <a:solidFill>
                  <a:srgbClr val="FFFF00"/>
                </a:solidFill>
              </a:rPr>
              <a:t>Confirm</a:t>
            </a:r>
            <a:r>
              <a:rPr sz="3200" u="none" spc="-30" dirty="0">
                <a:solidFill>
                  <a:srgbClr val="FFFF00"/>
                </a:solidFill>
              </a:rPr>
              <a:t> </a:t>
            </a:r>
            <a:r>
              <a:rPr sz="3200" u="none" dirty="0">
                <a:solidFill>
                  <a:srgbClr val="FFFF00"/>
                </a:solidFill>
              </a:rPr>
              <a:t>by</a:t>
            </a:r>
            <a:r>
              <a:rPr sz="3200" u="none" spc="-50" dirty="0">
                <a:solidFill>
                  <a:srgbClr val="FFFF00"/>
                </a:solidFill>
              </a:rPr>
              <a:t> </a:t>
            </a:r>
            <a:r>
              <a:rPr sz="3200" u="none" dirty="0">
                <a:solidFill>
                  <a:srgbClr val="FFFF00"/>
                </a:solidFill>
              </a:rPr>
              <a:t>checking</a:t>
            </a:r>
            <a:r>
              <a:rPr sz="3200" u="none" spc="-35" dirty="0">
                <a:solidFill>
                  <a:srgbClr val="FFFF00"/>
                </a:solidFill>
              </a:rPr>
              <a:t> </a:t>
            </a:r>
            <a:r>
              <a:rPr sz="3200" u="none" dirty="0">
                <a:solidFill>
                  <a:srgbClr val="FFFF00"/>
                </a:solidFill>
              </a:rPr>
              <a:t>box</a:t>
            </a:r>
            <a:r>
              <a:rPr sz="3200" u="none" spc="-45" dirty="0">
                <a:solidFill>
                  <a:srgbClr val="FFFF00"/>
                </a:solidFill>
              </a:rPr>
              <a:t> </a:t>
            </a:r>
            <a:r>
              <a:rPr sz="3200" u="none" dirty="0">
                <a:solidFill>
                  <a:srgbClr val="FFFF00"/>
                </a:solidFill>
              </a:rPr>
              <a:t>through</a:t>
            </a:r>
            <a:r>
              <a:rPr sz="3200" u="none" spc="-30" dirty="0">
                <a:solidFill>
                  <a:srgbClr val="FFFF00"/>
                </a:solidFill>
              </a:rPr>
              <a:t> </a:t>
            </a:r>
            <a:r>
              <a:rPr sz="3200" u="none" spc="-10" dirty="0">
                <a:solidFill>
                  <a:srgbClr val="FFFF00"/>
                </a:solidFill>
              </a:rPr>
              <a:t>online application</a:t>
            </a:r>
            <a:endParaRPr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36139" y="902017"/>
            <a:ext cx="510032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Approved</a:t>
            </a:r>
            <a:r>
              <a:rPr sz="3200" u="sng" spc="-6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sz="3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Mass</a:t>
            </a:r>
            <a:r>
              <a:rPr sz="3200" u="sng" spc="-6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sz="3200" u="sng" spc="-2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Transportation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4672510" y="1461930"/>
            <a:ext cx="3805554" cy="1819275"/>
          </a:xfrm>
          <a:prstGeom prst="rect">
            <a:avLst/>
          </a:prstGeom>
        </p:spPr>
        <p:txBody>
          <a:bodyPr vert="horz" wrap="square" lIns="0" tIns="1257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90"/>
              </a:spcBef>
            </a:pPr>
            <a:r>
              <a:rPr sz="2400" b="1" dirty="0">
                <a:latin typeface="Calibri"/>
                <a:cs typeface="Calibri"/>
              </a:rPr>
              <a:t>Qualified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Vanpools</a:t>
            </a:r>
            <a:endParaRPr sz="2400">
              <a:latin typeface="Calibri"/>
              <a:cs typeface="Calibri"/>
            </a:endParaRPr>
          </a:p>
          <a:p>
            <a:pPr marL="705485" marR="5080" indent="-342265">
              <a:lnSpc>
                <a:spcPct val="100000"/>
              </a:lnSpc>
              <a:spcBef>
                <a:spcPts val="750"/>
              </a:spcBef>
              <a:buFont typeface="Wingdings"/>
              <a:buChar char=""/>
              <a:tabLst>
                <a:tab pos="705485" algn="l"/>
                <a:tab pos="706120" algn="l"/>
              </a:tabLst>
            </a:pP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Commercial</a:t>
            </a:r>
            <a:r>
              <a:rPr sz="2000" spc="-1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or</a:t>
            </a:r>
            <a:r>
              <a:rPr sz="2000" spc="-3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private</a:t>
            </a:r>
            <a:r>
              <a:rPr sz="2000" spc="-10" dirty="0">
                <a:solidFill>
                  <a:srgbClr val="000099"/>
                </a:solidFill>
                <a:latin typeface="Calibri"/>
                <a:cs typeface="Calibri"/>
              </a:rPr>
              <a:t> vehicle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with</a:t>
            </a:r>
            <a:r>
              <a:rPr sz="2000" spc="-1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at</a:t>
            </a:r>
            <a:r>
              <a:rPr sz="2000" spc="-2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least</a:t>
            </a:r>
            <a:r>
              <a:rPr sz="2000" spc="1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six</a:t>
            </a:r>
            <a:r>
              <a:rPr sz="2000" spc="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0099"/>
                </a:solidFill>
                <a:latin typeface="Calibri"/>
                <a:cs typeface="Calibri"/>
              </a:rPr>
              <a:t>adult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passengers,</a:t>
            </a:r>
            <a:r>
              <a:rPr sz="2000" spc="-3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excluding</a:t>
            </a:r>
            <a:r>
              <a:rPr sz="2000" spc="-3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000099"/>
                </a:solidFill>
                <a:latin typeface="Calibri"/>
                <a:cs typeface="Calibri"/>
              </a:rPr>
              <a:t>the </a:t>
            </a:r>
            <a:r>
              <a:rPr sz="2000" spc="-10" dirty="0">
                <a:solidFill>
                  <a:srgbClr val="000099"/>
                </a:solidFill>
                <a:latin typeface="Calibri"/>
                <a:cs typeface="Calibri"/>
              </a:rPr>
              <a:t>driver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1214" y="1413903"/>
            <a:ext cx="3296920" cy="4268470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20"/>
              </a:spcBef>
            </a:pPr>
            <a:r>
              <a:rPr sz="2400" b="1" spc="-20" dirty="0">
                <a:latin typeface="Calibri"/>
                <a:cs typeface="Calibri"/>
              </a:rPr>
              <a:t>Rail</a:t>
            </a:r>
            <a:endParaRPr sz="2400">
              <a:latin typeface="Calibri"/>
              <a:cs typeface="Calibri"/>
            </a:endParaRPr>
          </a:p>
          <a:p>
            <a:pPr marL="706120" indent="-342900">
              <a:lnSpc>
                <a:spcPct val="100000"/>
              </a:lnSpc>
              <a:spcBef>
                <a:spcPts val="720"/>
              </a:spcBef>
              <a:buFont typeface="Wingdings"/>
              <a:buChar char=""/>
              <a:tabLst>
                <a:tab pos="706120" algn="l"/>
              </a:tabLst>
            </a:pPr>
            <a:r>
              <a:rPr sz="2400" spc="-10" dirty="0">
                <a:solidFill>
                  <a:srgbClr val="000099"/>
                </a:solidFill>
                <a:latin typeface="Calibri"/>
                <a:cs typeface="Calibri"/>
              </a:rPr>
              <a:t>Subway</a:t>
            </a:r>
            <a:endParaRPr sz="2400">
              <a:latin typeface="Calibri"/>
              <a:cs typeface="Calibri"/>
            </a:endParaRPr>
          </a:p>
          <a:p>
            <a:pPr marL="706120" indent="-342900">
              <a:lnSpc>
                <a:spcPct val="100000"/>
              </a:lnSpc>
              <a:spcBef>
                <a:spcPts val="575"/>
              </a:spcBef>
              <a:buFont typeface="Wingdings"/>
              <a:buChar char=""/>
              <a:tabLst>
                <a:tab pos="706120" algn="l"/>
              </a:tabLst>
            </a:pPr>
            <a:r>
              <a:rPr sz="2400" spc="-10" dirty="0">
                <a:solidFill>
                  <a:srgbClr val="000099"/>
                </a:solidFill>
                <a:latin typeface="Calibri"/>
                <a:cs typeface="Calibri"/>
              </a:rPr>
              <a:t>Commuter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50"/>
              </a:spcBef>
            </a:pPr>
            <a:r>
              <a:rPr sz="2400" b="1" spc="-25" dirty="0">
                <a:latin typeface="Calibri"/>
                <a:cs typeface="Calibri"/>
              </a:rPr>
              <a:t>Bus</a:t>
            </a:r>
            <a:endParaRPr sz="2400">
              <a:latin typeface="Calibri"/>
              <a:cs typeface="Calibri"/>
            </a:endParaRPr>
          </a:p>
          <a:p>
            <a:pPr marL="706120" indent="-342900">
              <a:lnSpc>
                <a:spcPct val="100000"/>
              </a:lnSpc>
              <a:spcBef>
                <a:spcPts val="720"/>
              </a:spcBef>
              <a:buFont typeface="Wingdings"/>
              <a:buChar char=""/>
              <a:tabLst>
                <a:tab pos="706120" algn="l"/>
              </a:tabLst>
            </a:pP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Transit</a:t>
            </a:r>
            <a:r>
              <a:rPr sz="2400" spc="-2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0099"/>
                </a:solidFill>
                <a:latin typeface="Calibri"/>
                <a:cs typeface="Calibri"/>
              </a:rPr>
              <a:t>authority</a:t>
            </a:r>
            <a:endParaRPr sz="2400">
              <a:latin typeface="Calibri"/>
              <a:cs typeface="Calibri"/>
            </a:endParaRPr>
          </a:p>
          <a:p>
            <a:pPr marL="706120" indent="-342900">
              <a:lnSpc>
                <a:spcPct val="100000"/>
              </a:lnSpc>
              <a:spcBef>
                <a:spcPts val="575"/>
              </a:spcBef>
              <a:buFont typeface="Wingdings"/>
              <a:buChar char=""/>
              <a:tabLst>
                <a:tab pos="706120" algn="l"/>
              </a:tabLst>
            </a:pPr>
            <a:r>
              <a:rPr sz="2400" spc="-10" dirty="0">
                <a:solidFill>
                  <a:srgbClr val="000099"/>
                </a:solidFill>
                <a:latin typeface="Calibri"/>
                <a:cs typeface="Calibri"/>
              </a:rPr>
              <a:t>Commuter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55"/>
              </a:spcBef>
            </a:pPr>
            <a:r>
              <a:rPr sz="2400" b="1" spc="-10" dirty="0">
                <a:latin typeface="Calibri"/>
                <a:cs typeface="Calibri"/>
              </a:rPr>
              <a:t>Ferry</a:t>
            </a:r>
            <a:endParaRPr sz="2400">
              <a:latin typeface="Calibri"/>
              <a:cs typeface="Calibri"/>
            </a:endParaRPr>
          </a:p>
          <a:p>
            <a:pPr marL="706120" indent="-342900">
              <a:lnSpc>
                <a:spcPct val="100000"/>
              </a:lnSpc>
              <a:spcBef>
                <a:spcPts val="720"/>
              </a:spcBef>
              <a:buFont typeface="Wingdings"/>
              <a:buChar char=""/>
              <a:tabLst>
                <a:tab pos="706120" algn="l"/>
              </a:tabLst>
            </a:pP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Pedestrian</a:t>
            </a:r>
            <a:r>
              <a:rPr sz="2400" spc="-1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or</a:t>
            </a:r>
            <a:r>
              <a:rPr sz="2400" spc="-2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0099"/>
                </a:solidFill>
                <a:latin typeface="Calibri"/>
                <a:cs typeface="Calibri"/>
              </a:rPr>
              <a:t>bicycle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50"/>
              </a:spcBef>
            </a:pPr>
            <a:r>
              <a:rPr sz="2400" b="1" spc="-10" dirty="0">
                <a:latin typeface="Calibri"/>
                <a:cs typeface="Calibri"/>
              </a:rPr>
              <a:t>Trolley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53484" y="3421379"/>
            <a:ext cx="4454651" cy="250545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Not</a:t>
            </a:r>
            <a:r>
              <a:rPr b="1" u="sng" spc="-9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b="1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Approved</a:t>
            </a:r>
            <a:r>
              <a:rPr b="1" u="sng" spc="-6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for</a:t>
            </a:r>
            <a:r>
              <a:rPr u="sng" spc="-1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u="sng" spc="-2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Transit</a:t>
            </a:r>
            <a:r>
              <a:rPr u="sng" spc="-9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u="sng" spc="-1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Subsidy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023031" y="1720589"/>
            <a:ext cx="2705735" cy="1595755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15"/>
              </a:spcBef>
            </a:pPr>
            <a:r>
              <a:rPr sz="2400" b="1" spc="-10" dirty="0">
                <a:latin typeface="Calibri"/>
                <a:cs typeface="Calibri"/>
              </a:rPr>
              <a:t>Parking</a:t>
            </a:r>
            <a:endParaRPr sz="2400">
              <a:latin typeface="Calibri"/>
              <a:cs typeface="Calibri"/>
            </a:endParaRPr>
          </a:p>
          <a:p>
            <a:pPr marL="756285" indent="-343535">
              <a:lnSpc>
                <a:spcPct val="100000"/>
              </a:lnSpc>
              <a:spcBef>
                <a:spcPts val="605"/>
              </a:spcBef>
              <a:buFont typeface="Wingdings"/>
              <a:buChar char=""/>
              <a:tabLst>
                <a:tab pos="756285" algn="l"/>
                <a:tab pos="756920" algn="l"/>
              </a:tabLst>
            </a:pPr>
            <a:r>
              <a:rPr sz="2000" spc="-10" dirty="0">
                <a:solidFill>
                  <a:srgbClr val="000099"/>
                </a:solidFill>
                <a:latin typeface="Calibri"/>
                <a:cs typeface="Calibri"/>
              </a:rPr>
              <a:t>Garage</a:t>
            </a:r>
            <a:endParaRPr sz="2000">
              <a:latin typeface="Calibri"/>
              <a:cs typeface="Calibri"/>
            </a:endParaRPr>
          </a:p>
          <a:p>
            <a:pPr marL="756285" indent="-343535">
              <a:lnSpc>
                <a:spcPct val="100000"/>
              </a:lnSpc>
              <a:spcBef>
                <a:spcPts val="480"/>
              </a:spcBef>
              <a:buFont typeface="Wingdings"/>
              <a:buChar char="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Commuter</a:t>
            </a:r>
            <a:r>
              <a:rPr sz="2000" spc="-2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0099"/>
                </a:solidFill>
                <a:latin typeface="Calibri"/>
                <a:cs typeface="Calibri"/>
              </a:rPr>
              <a:t>Parking</a:t>
            </a:r>
            <a:endParaRPr sz="2000">
              <a:latin typeface="Calibri"/>
              <a:cs typeface="Calibri"/>
            </a:endParaRPr>
          </a:p>
          <a:p>
            <a:pPr marL="756285" indent="-343535">
              <a:lnSpc>
                <a:spcPct val="100000"/>
              </a:lnSpc>
              <a:spcBef>
                <a:spcPts val="480"/>
              </a:spcBef>
              <a:buFont typeface="Wingdings"/>
              <a:buChar char="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Street </a:t>
            </a:r>
            <a:r>
              <a:rPr sz="2000" spc="-10" dirty="0">
                <a:solidFill>
                  <a:srgbClr val="000099"/>
                </a:solidFill>
                <a:latin typeface="Calibri"/>
                <a:cs typeface="Calibri"/>
              </a:rPr>
              <a:t>Parking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257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90"/>
              </a:spcBef>
            </a:pPr>
            <a:r>
              <a:rPr dirty="0"/>
              <a:t>POV-</a:t>
            </a:r>
            <a:r>
              <a:rPr spc="-5" dirty="0"/>
              <a:t> </a:t>
            </a:r>
            <a:r>
              <a:rPr dirty="0"/>
              <a:t>Single</a:t>
            </a:r>
            <a:r>
              <a:rPr spc="-25" dirty="0"/>
              <a:t> </a:t>
            </a:r>
            <a:r>
              <a:rPr spc="-10" dirty="0"/>
              <a:t>Occupancy</a:t>
            </a:r>
          </a:p>
          <a:p>
            <a:pPr marL="705485" indent="-342900">
              <a:lnSpc>
                <a:spcPct val="100000"/>
              </a:lnSpc>
              <a:spcBef>
                <a:spcPts val="750"/>
              </a:spcBef>
              <a:buFont typeface="Wingdings"/>
              <a:buChar char=""/>
              <a:tabLst>
                <a:tab pos="705485" algn="l"/>
                <a:tab pos="706120" algn="l"/>
              </a:tabLst>
            </a:pPr>
            <a:r>
              <a:rPr sz="2000" b="0" spc="-20" dirty="0">
                <a:solidFill>
                  <a:srgbClr val="000099"/>
                </a:solidFill>
                <a:latin typeface="Calibri"/>
                <a:cs typeface="Calibri"/>
              </a:rPr>
              <a:t>Taxi</a:t>
            </a:r>
            <a:endParaRPr sz="2000">
              <a:latin typeface="Calibri"/>
              <a:cs typeface="Calibri"/>
            </a:endParaRPr>
          </a:p>
          <a:p>
            <a:pPr marL="705485" indent="-342900">
              <a:lnSpc>
                <a:spcPct val="100000"/>
              </a:lnSpc>
              <a:spcBef>
                <a:spcPts val="480"/>
              </a:spcBef>
              <a:buFont typeface="Wingdings"/>
              <a:buChar char=""/>
              <a:tabLst>
                <a:tab pos="705485" algn="l"/>
                <a:tab pos="706120" algn="l"/>
              </a:tabLst>
            </a:pPr>
            <a:r>
              <a:rPr sz="2000" b="0" spc="-10" dirty="0">
                <a:solidFill>
                  <a:srgbClr val="000099"/>
                </a:solidFill>
                <a:latin typeface="Calibri"/>
                <a:cs typeface="Calibri"/>
              </a:rPr>
              <a:t>Carpool</a:t>
            </a:r>
            <a:endParaRPr sz="2000">
              <a:latin typeface="Calibri"/>
              <a:cs typeface="Calibri"/>
            </a:endParaRPr>
          </a:p>
          <a:p>
            <a:pPr marL="705485" indent="-342900">
              <a:lnSpc>
                <a:spcPct val="100000"/>
              </a:lnSpc>
              <a:spcBef>
                <a:spcPts val="480"/>
              </a:spcBef>
              <a:buFont typeface="Wingdings"/>
              <a:buChar char=""/>
              <a:tabLst>
                <a:tab pos="705485" algn="l"/>
                <a:tab pos="706120" algn="l"/>
              </a:tabLst>
            </a:pPr>
            <a:r>
              <a:rPr sz="2000" b="0" spc="-10" dirty="0">
                <a:solidFill>
                  <a:srgbClr val="000099"/>
                </a:solidFill>
                <a:latin typeface="Calibri"/>
                <a:cs typeface="Calibri"/>
              </a:rPr>
              <a:t>RideShare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25"/>
              </a:spcBef>
            </a:pPr>
            <a:r>
              <a:rPr spc="-20" dirty="0"/>
              <a:t>Bike</a:t>
            </a:r>
          </a:p>
          <a:p>
            <a:pPr marL="705485" indent="-342900">
              <a:lnSpc>
                <a:spcPct val="100000"/>
              </a:lnSpc>
              <a:spcBef>
                <a:spcPts val="750"/>
              </a:spcBef>
              <a:buFont typeface="Wingdings"/>
              <a:buChar char=""/>
              <a:tabLst>
                <a:tab pos="705485" algn="l"/>
                <a:tab pos="706120" algn="l"/>
              </a:tabLst>
            </a:pPr>
            <a:r>
              <a:rPr sz="2000" b="0" dirty="0">
                <a:solidFill>
                  <a:srgbClr val="000099"/>
                </a:solidFill>
                <a:latin typeface="Calibri"/>
                <a:cs typeface="Calibri"/>
              </a:rPr>
              <a:t>Bike</a:t>
            </a:r>
            <a:r>
              <a:rPr sz="2000" b="0" spc="-10" dirty="0">
                <a:solidFill>
                  <a:srgbClr val="000099"/>
                </a:solidFill>
                <a:latin typeface="Calibri"/>
                <a:cs typeface="Calibri"/>
              </a:rPr>
              <a:t> Share</a:t>
            </a:r>
            <a:endParaRPr sz="2000">
              <a:latin typeface="Calibri"/>
              <a:cs typeface="Calibri"/>
            </a:endParaRPr>
          </a:p>
          <a:p>
            <a:pPr marL="705485" indent="-342900">
              <a:lnSpc>
                <a:spcPct val="100000"/>
              </a:lnSpc>
              <a:spcBef>
                <a:spcPts val="480"/>
              </a:spcBef>
              <a:buFont typeface="Wingdings"/>
              <a:buChar char=""/>
              <a:tabLst>
                <a:tab pos="705485" algn="l"/>
                <a:tab pos="706120" algn="l"/>
              </a:tabLst>
            </a:pPr>
            <a:r>
              <a:rPr sz="2000" b="0" spc="-10" dirty="0">
                <a:solidFill>
                  <a:srgbClr val="000099"/>
                </a:solidFill>
                <a:latin typeface="Calibri"/>
                <a:cs typeface="Calibri"/>
              </a:rPr>
              <a:t>Scooters</a:t>
            </a:r>
            <a:endParaRPr sz="2000">
              <a:latin typeface="Calibri"/>
              <a:cs typeface="Calibri"/>
            </a:endParaRPr>
          </a:p>
          <a:p>
            <a:pPr marL="705485" indent="-342900">
              <a:lnSpc>
                <a:spcPct val="100000"/>
              </a:lnSpc>
              <a:spcBef>
                <a:spcPts val="480"/>
              </a:spcBef>
              <a:buFont typeface="Wingdings"/>
              <a:buChar char=""/>
              <a:tabLst>
                <a:tab pos="705485" algn="l"/>
                <a:tab pos="706120" algn="l"/>
              </a:tabLst>
            </a:pPr>
            <a:r>
              <a:rPr sz="2000" b="0" dirty="0">
                <a:solidFill>
                  <a:srgbClr val="000099"/>
                </a:solidFill>
                <a:latin typeface="Calibri"/>
                <a:cs typeface="Calibri"/>
              </a:rPr>
              <a:t>Personal</a:t>
            </a:r>
            <a:r>
              <a:rPr sz="2000" b="0" spc="-20" dirty="0">
                <a:solidFill>
                  <a:srgbClr val="000099"/>
                </a:solidFill>
                <a:latin typeface="Calibri"/>
                <a:cs typeface="Calibri"/>
              </a:rPr>
              <a:t> Bikes</a:t>
            </a:r>
            <a:endParaRPr sz="2000">
              <a:latin typeface="Calibri"/>
              <a:cs typeface="Calibri"/>
            </a:endParaRPr>
          </a:p>
          <a:p>
            <a:pPr marL="1162685" lvl="1" indent="-342265">
              <a:lnSpc>
                <a:spcPct val="100000"/>
              </a:lnSpc>
              <a:spcBef>
                <a:spcPts val="480"/>
              </a:spcBef>
              <a:buFont typeface="Wingdings"/>
              <a:buChar char=""/>
              <a:tabLst>
                <a:tab pos="1162685" algn="l"/>
                <a:tab pos="1163320" algn="l"/>
              </a:tabLst>
            </a:pP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Refer</a:t>
            </a:r>
            <a:r>
              <a:rPr sz="2000" spc="-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to</a:t>
            </a:r>
            <a:r>
              <a:rPr sz="2000" spc="-1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your</a:t>
            </a:r>
            <a:r>
              <a:rPr sz="2000" spc="-2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0099"/>
                </a:solidFill>
                <a:latin typeface="Calibri"/>
                <a:cs typeface="Calibri"/>
              </a:rPr>
              <a:t>Agency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13859" y="3581400"/>
            <a:ext cx="4701539" cy="250698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037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92466" y="1535983"/>
            <a:ext cx="4066540" cy="4707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368935" indent="-342265">
              <a:lnSpc>
                <a:spcPct val="100000"/>
              </a:lnSpc>
              <a:spcBef>
                <a:spcPts val="100"/>
              </a:spcBef>
              <a:buSzPct val="118750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Service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Provider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10" dirty="0">
                <a:latin typeface="Calibri"/>
                <a:cs typeface="Calibri"/>
              </a:rPr>
              <a:t> Federal Agencies</a:t>
            </a:r>
            <a:endParaRPr sz="2400">
              <a:latin typeface="Calibri"/>
              <a:cs typeface="Calibri"/>
            </a:endParaRPr>
          </a:p>
          <a:p>
            <a:pPr marL="354965" marR="821055" indent="-342265">
              <a:lnSpc>
                <a:spcPct val="100000"/>
              </a:lnSpc>
              <a:spcBef>
                <a:spcPts val="1295"/>
              </a:spcBef>
              <a:buSzPct val="118750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Administers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Transit </a:t>
            </a:r>
            <a:r>
              <a:rPr sz="2400" dirty="0">
                <a:latin typeface="Calibri"/>
                <a:cs typeface="Calibri"/>
              </a:rPr>
              <a:t>Subsidy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Program</a:t>
            </a:r>
            <a:endParaRPr sz="2400">
              <a:latin typeface="Calibri"/>
              <a:cs typeface="Calibri"/>
            </a:endParaRPr>
          </a:p>
          <a:p>
            <a:pPr marL="354965" marR="5080" indent="-342265">
              <a:lnSpc>
                <a:spcPct val="100000"/>
              </a:lnSpc>
              <a:spcBef>
                <a:spcPts val="1295"/>
              </a:spcBef>
              <a:buSzPct val="118750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Distributes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transit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subsidy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agency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qualified employees</a:t>
            </a:r>
            <a:endParaRPr sz="24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1295"/>
              </a:spcBef>
              <a:buSzPct val="118750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Establishes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best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practices</a:t>
            </a:r>
            <a:endParaRPr sz="2400">
              <a:latin typeface="Calibri"/>
              <a:cs typeface="Calibri"/>
            </a:endParaRPr>
          </a:p>
          <a:p>
            <a:pPr marL="354965" marR="165100" indent="-342265">
              <a:lnSpc>
                <a:spcPct val="100000"/>
              </a:lnSpc>
              <a:spcBef>
                <a:spcPts val="1295"/>
              </a:spcBef>
              <a:buSzPct val="118750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Provides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education,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answers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support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Program </a:t>
            </a:r>
            <a:r>
              <a:rPr sz="2400" dirty="0">
                <a:latin typeface="Calibri"/>
                <a:cs typeface="Calibri"/>
              </a:rPr>
              <a:t>Offices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10" dirty="0">
                <a:latin typeface="Calibri"/>
                <a:cs typeface="Calibri"/>
              </a:rPr>
              <a:t> participants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095875" y="1209675"/>
            <a:ext cx="3847465" cy="5640705"/>
            <a:chOff x="5095875" y="1209675"/>
            <a:chExt cx="3847465" cy="564070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95188" y="6114288"/>
              <a:ext cx="3238499" cy="73609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05400" y="1219200"/>
              <a:ext cx="3828287" cy="495299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100637" y="1214437"/>
              <a:ext cx="3837940" cy="4962525"/>
            </a:xfrm>
            <a:custGeom>
              <a:avLst/>
              <a:gdLst/>
              <a:ahLst/>
              <a:cxnLst/>
              <a:rect l="l" t="t" r="r" b="b"/>
              <a:pathLst>
                <a:path w="3837940" h="4962525">
                  <a:moveTo>
                    <a:pt x="0" y="0"/>
                  </a:moveTo>
                  <a:lnTo>
                    <a:pt x="3837813" y="0"/>
                  </a:lnTo>
                  <a:lnTo>
                    <a:pt x="3837813" y="4962525"/>
                  </a:lnTo>
                  <a:lnTo>
                    <a:pt x="0" y="496252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068025" y="712723"/>
            <a:ext cx="32664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sng" spc="-1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TRANServe’s</a:t>
            </a:r>
            <a:r>
              <a:rPr u="sng" spc="-16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u="sng" spc="-2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Role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36396" y="1223105"/>
            <a:ext cx="69342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Participant</a:t>
            </a:r>
            <a:r>
              <a:rPr u="sng" spc="-6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Roles</a:t>
            </a:r>
            <a:r>
              <a:rPr u="sng" spc="-2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and</a:t>
            </a:r>
            <a:r>
              <a:rPr u="sng" spc="-1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u="sng" spc="-1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Responsibilities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940" y="2143759"/>
            <a:ext cx="7179945" cy="2915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286385" indent="-342900" algn="just">
              <a:lnSpc>
                <a:spcPct val="100000"/>
              </a:lnSpc>
              <a:spcBef>
                <a:spcPts val="100"/>
              </a:spcBef>
              <a:buSzPct val="118750"/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Understand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Transit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Subsidy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Program’s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scope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and </a:t>
            </a:r>
            <a:r>
              <a:rPr sz="2400" spc="-10" dirty="0">
                <a:latin typeface="Calibri"/>
                <a:cs typeface="Calibri"/>
              </a:rPr>
              <a:t>limitations</a:t>
            </a:r>
            <a:endParaRPr sz="2400">
              <a:latin typeface="Calibri"/>
              <a:cs typeface="Calibri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1295"/>
              </a:spcBef>
              <a:buSzPct val="118750"/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Understand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it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violation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federal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law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transfer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or </a:t>
            </a:r>
            <a:r>
              <a:rPr sz="2400" dirty="0">
                <a:latin typeface="Calibri"/>
                <a:cs typeface="Calibri"/>
              </a:rPr>
              <a:t>sell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transit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subsidy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or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provide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false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or</a:t>
            </a:r>
            <a:r>
              <a:rPr sz="2400" spc="-10" dirty="0">
                <a:latin typeface="Calibri"/>
                <a:cs typeface="Calibri"/>
              </a:rPr>
              <a:t> fraudulent </a:t>
            </a:r>
            <a:r>
              <a:rPr sz="2400" dirty="0">
                <a:latin typeface="Calibri"/>
                <a:cs typeface="Calibri"/>
              </a:rPr>
              <a:t>information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order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obtain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10" dirty="0">
                <a:latin typeface="Calibri"/>
                <a:cs typeface="Calibri"/>
              </a:rPr>
              <a:t> subsidy</a:t>
            </a:r>
            <a:endParaRPr sz="2400">
              <a:latin typeface="Calibri"/>
              <a:cs typeface="Calibri"/>
            </a:endParaRPr>
          </a:p>
          <a:p>
            <a:pPr marL="355600" marR="786130" indent="-342900" algn="just">
              <a:lnSpc>
                <a:spcPct val="100000"/>
              </a:lnSpc>
              <a:spcBef>
                <a:spcPts val="1295"/>
              </a:spcBef>
              <a:buSzPct val="118750"/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Understand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potential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penalties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for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misuse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or </a:t>
            </a:r>
            <a:r>
              <a:rPr sz="2400" dirty="0">
                <a:latin typeface="Calibri"/>
                <a:cs typeface="Calibri"/>
              </a:rPr>
              <a:t>false</a:t>
            </a:r>
            <a:r>
              <a:rPr sz="2400" spc="-10" dirty="0">
                <a:latin typeface="Calibri"/>
                <a:cs typeface="Calibri"/>
              </a:rPr>
              <a:t> claims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51636" y="1025144"/>
            <a:ext cx="693483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Participant</a:t>
            </a:r>
            <a:r>
              <a:rPr u="sng" spc="-6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Roles</a:t>
            </a:r>
            <a:r>
              <a:rPr u="sng" spc="-1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and</a:t>
            </a:r>
            <a:r>
              <a:rPr u="sng" spc="-2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u="sng" spc="-1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Responsibilities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940" y="1842008"/>
            <a:ext cx="7934959" cy="41770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265">
              <a:lnSpc>
                <a:spcPct val="100000"/>
              </a:lnSpc>
              <a:spcBef>
                <a:spcPts val="100"/>
              </a:spcBef>
              <a:buSzPct val="118750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To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not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named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worksite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parking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permit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at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any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Federal </a:t>
            </a:r>
            <a:r>
              <a:rPr sz="2400" dirty="0">
                <a:latin typeface="Calibri"/>
                <a:cs typeface="Calibri"/>
              </a:rPr>
              <a:t>agency,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nor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participate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carpool</a:t>
            </a:r>
            <a:endParaRPr sz="2400">
              <a:latin typeface="Calibri"/>
              <a:cs typeface="Calibri"/>
            </a:endParaRPr>
          </a:p>
          <a:p>
            <a:pPr marL="354965" marR="619125" indent="-342265">
              <a:lnSpc>
                <a:spcPct val="100000"/>
              </a:lnSpc>
              <a:spcBef>
                <a:spcPts val="1295"/>
              </a:spcBef>
              <a:buSzPct val="118750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To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use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transit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subsidy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for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home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work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work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to </a:t>
            </a:r>
            <a:r>
              <a:rPr sz="2400" dirty="0">
                <a:latin typeface="Calibri"/>
                <a:cs typeface="Calibri"/>
              </a:rPr>
              <a:t>home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transportation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i="1" spc="-20" dirty="0">
                <a:latin typeface="Calibri"/>
                <a:cs typeface="Calibri"/>
              </a:rPr>
              <a:t>only</a:t>
            </a:r>
            <a:endParaRPr sz="2400">
              <a:latin typeface="Calibri"/>
              <a:cs typeface="Calibri"/>
            </a:endParaRPr>
          </a:p>
          <a:p>
            <a:pPr marL="354965" marR="351155" indent="-342900">
              <a:lnSpc>
                <a:spcPct val="100000"/>
              </a:lnSpc>
              <a:spcBef>
                <a:spcPts val="1295"/>
              </a:spcBef>
              <a:buSzPct val="118750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To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ensure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amount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transit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subsidy received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does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not </a:t>
            </a:r>
            <a:r>
              <a:rPr sz="2400" dirty="0">
                <a:latin typeface="Calibri"/>
                <a:cs typeface="Calibri"/>
              </a:rPr>
              <a:t>exceed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actual</a:t>
            </a:r>
            <a:r>
              <a:rPr sz="2400" i="1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monthly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commuting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cost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10" dirty="0">
                <a:latin typeface="Calibri"/>
                <a:cs typeface="Calibri"/>
              </a:rPr>
              <a:t> public transportation</a:t>
            </a:r>
            <a:endParaRPr sz="2400">
              <a:latin typeface="Calibri"/>
              <a:cs typeface="Calibri"/>
            </a:endParaRPr>
          </a:p>
          <a:p>
            <a:pPr marL="355600" marR="87630" indent="-342900" algn="just">
              <a:lnSpc>
                <a:spcPct val="100000"/>
              </a:lnSpc>
              <a:spcBef>
                <a:spcPts val="1295"/>
              </a:spcBef>
              <a:buSzPct val="118750"/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To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recertify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your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application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update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commuting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expenses </a:t>
            </a:r>
            <a:r>
              <a:rPr sz="2400" dirty="0">
                <a:latin typeface="Calibri"/>
                <a:cs typeface="Calibri"/>
              </a:rPr>
              <a:t>during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annual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recertification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whenever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your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commuting </a:t>
            </a:r>
            <a:r>
              <a:rPr sz="2400" dirty="0">
                <a:latin typeface="Calibri"/>
                <a:cs typeface="Calibri"/>
              </a:rPr>
              <a:t>method,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work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schedule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or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address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changes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</TotalTime>
  <Words>2141</Words>
  <Application>Microsoft Office PowerPoint</Application>
  <PresentationFormat>On-screen Show (4:3)</PresentationFormat>
  <Paragraphs>295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Arial</vt:lpstr>
      <vt:lpstr>Calibri</vt:lpstr>
      <vt:lpstr>Times New Roman</vt:lpstr>
      <vt:lpstr>Wingdings</vt:lpstr>
      <vt:lpstr>Office Theme</vt:lpstr>
      <vt:lpstr>Integrity Awareness Training Annual Requirement</vt:lpstr>
      <vt:lpstr>Topics</vt:lpstr>
      <vt:lpstr>Program Overview</vt:lpstr>
      <vt:lpstr>Background</vt:lpstr>
      <vt:lpstr>Approved Mass Transportation</vt:lpstr>
      <vt:lpstr>Not Approved for Transit Subsidy</vt:lpstr>
      <vt:lpstr>TRANServe’s Role</vt:lpstr>
      <vt:lpstr>Participant Roles and Responsibilities</vt:lpstr>
      <vt:lpstr>Participant Roles and Responsibilities</vt:lpstr>
      <vt:lpstr>Legal Implications</vt:lpstr>
      <vt:lpstr>Website Resources: www.transportation.gov/transerve/</vt:lpstr>
      <vt:lpstr>Knowledge Check: Question #1</vt:lpstr>
      <vt:lpstr>Knowledge Check: Answer #1</vt:lpstr>
      <vt:lpstr>Knowledge Check: Question # 2</vt:lpstr>
      <vt:lpstr>Knowledge Check: Answer #2</vt:lpstr>
      <vt:lpstr>Knowledge Check: Question #3</vt:lpstr>
      <vt:lpstr>Knowledge Check: Answer #3</vt:lpstr>
      <vt:lpstr>Knowledge Check: Question #4</vt:lpstr>
      <vt:lpstr>Knowledge Check: Answer #4</vt:lpstr>
      <vt:lpstr>The Trans.it Benefit Certification Statement</vt:lpstr>
      <vt:lpstr>Certification Is Required</vt:lpstr>
      <vt:lpstr>Read the Certification Statement Carefully</vt:lpstr>
      <vt:lpstr>To What Must I Agree?</vt:lpstr>
      <vt:lpstr>Knowledge Check: Question #5</vt:lpstr>
      <vt:lpstr>Knowledge Check: Answer #5</vt:lpstr>
      <vt:lpstr>Knowledge Check: Question #6</vt:lpstr>
      <vt:lpstr>Knowledge Check: Answer #6</vt:lpstr>
      <vt:lpstr>Knowledge Check: Question #7</vt:lpstr>
      <vt:lpstr>Knowledge Check: Answer #7</vt:lpstr>
      <vt:lpstr>Knowledge Check: Question #8</vt:lpstr>
      <vt:lpstr>Knowledge Check: Answer #8</vt:lpstr>
      <vt:lpstr>Knowledge Check: Question #9</vt:lpstr>
      <vt:lpstr>Knowledge Check: Answer #9</vt:lpstr>
      <vt:lpstr>Knowledge Check: Question #10</vt:lpstr>
      <vt:lpstr>Knowledge Check: Answer #10</vt:lpstr>
      <vt:lpstr>Helpful Information</vt:lpstr>
      <vt:lpstr>The TRANServe Card</vt:lpstr>
      <vt:lpstr>TRANServe Card Funding Cycles</vt:lpstr>
      <vt:lpstr>National Capital Region’s SmartTrip Card</vt:lpstr>
      <vt:lpstr>SmarTrip Card Funding Cycles</vt:lpstr>
      <vt:lpstr>Thank you for choosing to commute using mass transit and welcome to the program.</vt:lpstr>
      <vt:lpstr>for successfully completing the Transit Subsidy Integrity Awareness Training   Confirm by checking box through online application</vt:lpstr>
    </vt:vector>
  </TitlesOfParts>
  <Company>DOT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USDOT_User</dc:creator>
  <cp:lastModifiedBy>Owens, Victoria (OST)</cp:lastModifiedBy>
  <cp:revision>2</cp:revision>
  <dcterms:created xsi:type="dcterms:W3CDTF">2023-03-22T16:00:36Z</dcterms:created>
  <dcterms:modified xsi:type="dcterms:W3CDTF">2023-11-27T14:51:59Z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2023-03-16T00:00:00Z</vt:filetime>
  </property>
  <property fmtid="{D5CDD505-2E9C-101B-9397-08002B2CF9AE}" pid="3" name="Creator">
    <vt:lpwstr>Acrobat PDFMaker 22 for PowerPoint</vt:lpwstr>
  </property>
  <property fmtid="{D5CDD505-2E9C-101B-9397-08002B2CF9AE}" pid="4" name="LastSaved">
    <vt:filetime>2023-03-22T00:00:00Z</vt:filetime>
  </property>
  <property fmtid="{D5CDD505-2E9C-101B-9397-08002B2CF9AE}" pid="5" name="Producer">
    <vt:lpwstr>Adobe PDF Library 22.3.90</vt:lpwstr>
  </property>
</Properties>
</file>