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1" r:id="rId2"/>
    <p:sldMasterId id="2147483687" r:id="rId3"/>
    <p:sldMasterId id="2147483700" r:id="rId4"/>
    <p:sldMasterId id="2147483714" r:id="rId5"/>
    <p:sldMasterId id="2147483726" r:id="rId6"/>
    <p:sldMasterId id="2147483739" r:id="rId7"/>
    <p:sldMasterId id="2147483752" r:id="rId8"/>
    <p:sldMasterId id="2147483764" r:id="rId9"/>
    <p:sldMasterId id="2147483783" r:id="rId10"/>
    <p:sldMasterId id="2147483799" r:id="rId11"/>
    <p:sldMasterId id="2147483810" r:id="rId12"/>
  </p:sldMasterIdLst>
  <p:notesMasterIdLst>
    <p:notesMasterId r:id="rId120"/>
  </p:notesMasterIdLst>
  <p:sldIdLst>
    <p:sldId id="313" r:id="rId13"/>
    <p:sldId id="3548" r:id="rId14"/>
    <p:sldId id="3547" r:id="rId15"/>
    <p:sldId id="3546" r:id="rId16"/>
    <p:sldId id="3545" r:id="rId17"/>
    <p:sldId id="3544" r:id="rId18"/>
    <p:sldId id="3543" r:id="rId19"/>
    <p:sldId id="3542" r:id="rId20"/>
    <p:sldId id="3541" r:id="rId21"/>
    <p:sldId id="3540" r:id="rId22"/>
    <p:sldId id="3539" r:id="rId23"/>
    <p:sldId id="3538" r:id="rId24"/>
    <p:sldId id="3537" r:id="rId25"/>
    <p:sldId id="3536" r:id="rId26"/>
    <p:sldId id="3535" r:id="rId27"/>
    <p:sldId id="256" r:id="rId28"/>
    <p:sldId id="257" r:id="rId29"/>
    <p:sldId id="3516" r:id="rId30"/>
    <p:sldId id="3517" r:id="rId31"/>
    <p:sldId id="3518" r:id="rId32"/>
    <p:sldId id="3519" r:id="rId33"/>
    <p:sldId id="3520" r:id="rId34"/>
    <p:sldId id="3521" r:id="rId35"/>
    <p:sldId id="3522" r:id="rId36"/>
    <p:sldId id="3523" r:id="rId37"/>
    <p:sldId id="3524" r:id="rId38"/>
    <p:sldId id="3525" r:id="rId39"/>
    <p:sldId id="3526" r:id="rId40"/>
    <p:sldId id="3527" r:id="rId41"/>
    <p:sldId id="1536" r:id="rId42"/>
    <p:sldId id="1537" r:id="rId43"/>
    <p:sldId id="1538" r:id="rId44"/>
    <p:sldId id="259" r:id="rId45"/>
    <p:sldId id="1539" r:id="rId46"/>
    <p:sldId id="1540" r:id="rId47"/>
    <p:sldId id="1541" r:id="rId48"/>
    <p:sldId id="1542" r:id="rId49"/>
    <p:sldId id="1543" r:id="rId50"/>
    <p:sldId id="1544" r:id="rId51"/>
    <p:sldId id="1545" r:id="rId52"/>
    <p:sldId id="3508" r:id="rId53"/>
    <p:sldId id="3509" r:id="rId54"/>
    <p:sldId id="339" r:id="rId55"/>
    <p:sldId id="337" r:id="rId56"/>
    <p:sldId id="341" r:id="rId57"/>
    <p:sldId id="342" r:id="rId58"/>
    <p:sldId id="3510" r:id="rId59"/>
    <p:sldId id="364" r:id="rId60"/>
    <p:sldId id="3511" r:id="rId61"/>
    <p:sldId id="378" r:id="rId62"/>
    <p:sldId id="377" r:id="rId63"/>
    <p:sldId id="361" r:id="rId64"/>
    <p:sldId id="258" r:id="rId65"/>
    <p:sldId id="273" r:id="rId66"/>
    <p:sldId id="279" r:id="rId67"/>
    <p:sldId id="276" r:id="rId68"/>
    <p:sldId id="265" r:id="rId69"/>
    <p:sldId id="284" r:id="rId70"/>
    <p:sldId id="272" r:id="rId71"/>
    <p:sldId id="274" r:id="rId72"/>
    <p:sldId id="281" r:id="rId73"/>
    <p:sldId id="280" r:id="rId74"/>
    <p:sldId id="282" r:id="rId75"/>
    <p:sldId id="285" r:id="rId76"/>
    <p:sldId id="283" r:id="rId77"/>
    <p:sldId id="286" r:id="rId78"/>
    <p:sldId id="287" r:id="rId79"/>
    <p:sldId id="261" r:id="rId80"/>
    <p:sldId id="288" r:id="rId81"/>
    <p:sldId id="262" r:id="rId82"/>
    <p:sldId id="263" r:id="rId83"/>
    <p:sldId id="264" r:id="rId84"/>
    <p:sldId id="289" r:id="rId85"/>
    <p:sldId id="266" r:id="rId86"/>
    <p:sldId id="267" r:id="rId87"/>
    <p:sldId id="268" r:id="rId88"/>
    <p:sldId id="269" r:id="rId89"/>
    <p:sldId id="270" r:id="rId90"/>
    <p:sldId id="271" r:id="rId91"/>
    <p:sldId id="290" r:id="rId92"/>
    <p:sldId id="291" r:id="rId93"/>
    <p:sldId id="292" r:id="rId94"/>
    <p:sldId id="275" r:id="rId95"/>
    <p:sldId id="293" r:id="rId96"/>
    <p:sldId id="277" r:id="rId97"/>
    <p:sldId id="278" r:id="rId98"/>
    <p:sldId id="260" r:id="rId99"/>
    <p:sldId id="1524" r:id="rId100"/>
    <p:sldId id="1525" r:id="rId101"/>
    <p:sldId id="1526" r:id="rId102"/>
    <p:sldId id="1527" r:id="rId103"/>
    <p:sldId id="1531" r:id="rId104"/>
    <p:sldId id="1529" r:id="rId105"/>
    <p:sldId id="1530" r:id="rId106"/>
    <p:sldId id="1532" r:id="rId107"/>
    <p:sldId id="1528" r:id="rId108"/>
    <p:sldId id="1535" r:id="rId109"/>
    <p:sldId id="1533" r:id="rId110"/>
    <p:sldId id="1534" r:id="rId111"/>
    <p:sldId id="294" r:id="rId112"/>
    <p:sldId id="527" r:id="rId113"/>
    <p:sldId id="451" r:id="rId114"/>
    <p:sldId id="478" r:id="rId115"/>
    <p:sldId id="435" r:id="rId116"/>
    <p:sldId id="3529" r:id="rId117"/>
    <p:sldId id="543" r:id="rId118"/>
    <p:sldId id="501"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A05534-8D68-483E-966B-D3EDC7C080C4}">
          <p14:sldIdLst>
            <p14:sldId id="313"/>
            <p14:sldId id="3548"/>
            <p14:sldId id="3547"/>
            <p14:sldId id="3546"/>
            <p14:sldId id="3545"/>
            <p14:sldId id="3544"/>
            <p14:sldId id="3543"/>
            <p14:sldId id="3542"/>
            <p14:sldId id="3541"/>
            <p14:sldId id="3540"/>
            <p14:sldId id="3539"/>
            <p14:sldId id="3538"/>
            <p14:sldId id="3537"/>
            <p14:sldId id="3536"/>
            <p14:sldId id="3535"/>
            <p14:sldId id="256"/>
            <p14:sldId id="257"/>
            <p14:sldId id="3516"/>
            <p14:sldId id="3517"/>
            <p14:sldId id="3518"/>
            <p14:sldId id="3519"/>
            <p14:sldId id="3520"/>
            <p14:sldId id="3521"/>
            <p14:sldId id="3522"/>
            <p14:sldId id="3523"/>
            <p14:sldId id="3524"/>
            <p14:sldId id="3525"/>
            <p14:sldId id="3526"/>
            <p14:sldId id="3527"/>
            <p14:sldId id="1536"/>
            <p14:sldId id="1537"/>
            <p14:sldId id="1538"/>
            <p14:sldId id="259"/>
            <p14:sldId id="1539"/>
            <p14:sldId id="1540"/>
            <p14:sldId id="1541"/>
            <p14:sldId id="1542"/>
            <p14:sldId id="1543"/>
            <p14:sldId id="1544"/>
            <p14:sldId id="1545"/>
            <p14:sldId id="3508"/>
            <p14:sldId id="3509"/>
            <p14:sldId id="339"/>
            <p14:sldId id="337"/>
            <p14:sldId id="341"/>
            <p14:sldId id="342"/>
            <p14:sldId id="3510"/>
            <p14:sldId id="364"/>
            <p14:sldId id="3511"/>
            <p14:sldId id="378"/>
            <p14:sldId id="377"/>
            <p14:sldId id="361"/>
            <p14:sldId id="258"/>
            <p14:sldId id="273"/>
            <p14:sldId id="279"/>
            <p14:sldId id="276"/>
            <p14:sldId id="265"/>
            <p14:sldId id="284"/>
            <p14:sldId id="272"/>
            <p14:sldId id="274"/>
            <p14:sldId id="281"/>
            <p14:sldId id="280"/>
            <p14:sldId id="282"/>
            <p14:sldId id="285"/>
            <p14:sldId id="283"/>
            <p14:sldId id="286"/>
            <p14:sldId id="287"/>
            <p14:sldId id="261"/>
            <p14:sldId id="288"/>
            <p14:sldId id="262"/>
            <p14:sldId id="263"/>
            <p14:sldId id="264"/>
            <p14:sldId id="289"/>
            <p14:sldId id="266"/>
            <p14:sldId id="267"/>
            <p14:sldId id="268"/>
            <p14:sldId id="269"/>
            <p14:sldId id="270"/>
            <p14:sldId id="271"/>
            <p14:sldId id="290"/>
            <p14:sldId id="291"/>
            <p14:sldId id="292"/>
            <p14:sldId id="275"/>
            <p14:sldId id="293"/>
            <p14:sldId id="277"/>
            <p14:sldId id="278"/>
            <p14:sldId id="260"/>
            <p14:sldId id="1524"/>
            <p14:sldId id="1525"/>
            <p14:sldId id="1526"/>
            <p14:sldId id="1527"/>
            <p14:sldId id="1531"/>
            <p14:sldId id="1529"/>
            <p14:sldId id="1530"/>
            <p14:sldId id="1532"/>
            <p14:sldId id="1528"/>
            <p14:sldId id="1535"/>
            <p14:sldId id="1533"/>
            <p14:sldId id="1534"/>
            <p14:sldId id="294"/>
            <p14:sldId id="527"/>
            <p14:sldId id="451"/>
            <p14:sldId id="478"/>
            <p14:sldId id="435"/>
            <p14:sldId id="3529"/>
            <p14:sldId id="543"/>
            <p14:sldId id="501"/>
          </p14:sldIdLst>
        </p14:section>
        <p14:section name="ADDITIONAL" id="{D1F1B135-18B7-411E-AD61-1D631251908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3B4638-0DB9-8B9D-1AAF-8B64E705E20C}" name="McKinney, Darryl" initials="MD" userId="S::McKinney.Darryl@portseattle.org::d03cac0c-5abc-440f-b674-086b5a29b021" providerId="AD"/>
  <p188:author id="{3E88CB66-7921-19B0-D614-11EF3867B5E3}" name="Aldridge, Chad" initials="AC" userId="S::aldridge.c@portseattle.org::51a76923-81a9-406f-9f31-76bec90b5978" providerId="AD"/>
  <p188:author id="{C132E872-90AC-E865-2FCC-8D615AB56ECE}" name="Emsky, Tyler" initials="ET" userId="S::emsky.t@portseattle.org::e27b8264-2c2f-4f00-a358-602babe11499" providerId="AD"/>
  <p188:author id="{486525C6-B5F2-D3D7-018B-1A827191B4E1}" name="McKinney, Darryl" initials="MD" userId="S::mckinney.darryl@portseattle.org::d03cac0c-5abc-440f-b674-086b5a29b021" providerId="AD"/>
  <p188:author id="{0C2EE1E1-6581-4028-689C-85175C40C7F0}" name="Whittaker, Delmas" initials="WD" userId="S::whittaker.d@portseattle.org::d40d412d-ad96-42e1-b795-ef0dd36c5cf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notesMaster" Target="notesMasters/notesMaster1.xml"/><Relationship Id="rId125" Type="http://schemas.microsoft.com/office/2018/10/relationships/authors" Targe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BB4FD-F0B0-486B-A1FC-F62D4B68A9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B6EF394-146B-4073-8352-955596F20E39}" type="pres">
      <dgm:prSet presAssocID="{DE5BB4FD-F0B0-486B-A1FC-F62D4B68A901}" presName="linear" presStyleCnt="0">
        <dgm:presLayoutVars>
          <dgm:dir/>
          <dgm:resizeHandles val="exact"/>
        </dgm:presLayoutVars>
      </dgm:prSet>
      <dgm:spPr/>
    </dgm:pt>
  </dgm:ptLst>
  <dgm:cxnLst>
    <dgm:cxn modelId="{5DC6F6DB-6FBF-4606-BE97-BC3FD711F466}" type="presOf" srcId="{DE5BB4FD-F0B0-486B-A1FC-F62D4B68A901}" destId="{4B6EF394-146B-4073-8352-955596F20E39}"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BB4FD-F0B0-486B-A1FC-F62D4B68A9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B6EF394-146B-4073-8352-955596F20E39}" type="pres">
      <dgm:prSet presAssocID="{DE5BB4FD-F0B0-486B-A1FC-F62D4B68A901}" presName="linear" presStyleCnt="0">
        <dgm:presLayoutVars>
          <dgm:dir/>
          <dgm:resizeHandles val="exact"/>
        </dgm:presLayoutVars>
      </dgm:prSet>
      <dgm:spPr/>
    </dgm:pt>
  </dgm:ptLst>
  <dgm:cxnLst>
    <dgm:cxn modelId="{5DC6F6DB-6FBF-4606-BE97-BC3FD711F466}" type="presOf" srcId="{DE5BB4FD-F0B0-486B-A1FC-F62D4B68A901}" destId="{4B6EF394-146B-4073-8352-955596F20E39}"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5BB4FD-F0B0-486B-A1FC-F62D4B68A9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B6EF394-146B-4073-8352-955596F20E39}" type="pres">
      <dgm:prSet presAssocID="{DE5BB4FD-F0B0-486B-A1FC-F62D4B68A901}" presName="linear" presStyleCnt="0">
        <dgm:presLayoutVars>
          <dgm:dir/>
          <dgm:resizeHandles val="exact"/>
        </dgm:presLayoutVars>
      </dgm:prSet>
      <dgm:spPr/>
    </dgm:pt>
  </dgm:ptLst>
  <dgm:cxnLst>
    <dgm:cxn modelId="{5DC6F6DB-6FBF-4606-BE97-BC3FD711F466}" type="presOf" srcId="{DE5BB4FD-F0B0-486B-A1FC-F62D4B68A901}" destId="{4B6EF394-146B-4073-8352-955596F20E39}"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6230C3-91BB-4606-885B-12CF03880B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5E01C8-95D1-4CE3-94C1-BE95EECE22F8}">
      <dgm:prSet phldrT="[Text]"/>
      <dgm:spPr/>
      <dgm:t>
        <a:bodyPr/>
        <a:lstStyle/>
        <a:p>
          <a:r>
            <a:rPr lang="en-US"/>
            <a:t>Policy &amp; Protocol Change</a:t>
          </a:r>
        </a:p>
      </dgm:t>
    </dgm:pt>
    <dgm:pt modelId="{CCD9A4F3-24E8-4FC3-8F00-42C074953321}" type="parTrans" cxnId="{4BC4478C-15D7-4CBC-BBC7-C73B3F6E2243}">
      <dgm:prSet/>
      <dgm:spPr/>
      <dgm:t>
        <a:bodyPr/>
        <a:lstStyle/>
        <a:p>
          <a:endParaRPr lang="en-US"/>
        </a:p>
      </dgm:t>
    </dgm:pt>
    <dgm:pt modelId="{A468428A-A306-431A-A9EC-4765AA25FB15}" type="sibTrans" cxnId="{4BC4478C-15D7-4CBC-BBC7-C73B3F6E2243}">
      <dgm:prSet/>
      <dgm:spPr/>
      <dgm:t>
        <a:bodyPr/>
        <a:lstStyle/>
        <a:p>
          <a:endParaRPr lang="en-US"/>
        </a:p>
      </dgm:t>
    </dgm:pt>
    <dgm:pt modelId="{B2BEDD3B-3FDB-4390-9045-1DA3CB54BA4D}">
      <dgm:prSet phldrT="[Text]"/>
      <dgm:spPr/>
      <dgm:t>
        <a:bodyPr/>
        <a:lstStyle/>
        <a:p>
          <a:r>
            <a:rPr lang="en-US"/>
            <a:t>EX-21, October 2018</a:t>
          </a:r>
        </a:p>
      </dgm:t>
    </dgm:pt>
    <dgm:pt modelId="{69A15B88-F8A2-43CD-8B09-4D61A62F54D3}" type="parTrans" cxnId="{F378781C-7F35-4165-A04E-7EB75D35CB03}">
      <dgm:prSet/>
      <dgm:spPr/>
      <dgm:t>
        <a:bodyPr/>
        <a:lstStyle/>
        <a:p>
          <a:endParaRPr lang="en-US"/>
        </a:p>
      </dgm:t>
    </dgm:pt>
    <dgm:pt modelId="{400F880F-A013-419B-B597-8EAA96E927B0}" type="sibTrans" cxnId="{F378781C-7F35-4165-A04E-7EB75D35CB03}">
      <dgm:prSet/>
      <dgm:spPr/>
      <dgm:t>
        <a:bodyPr/>
        <a:lstStyle/>
        <a:p>
          <a:endParaRPr lang="en-US"/>
        </a:p>
      </dgm:t>
    </dgm:pt>
    <dgm:pt modelId="{C04811F4-E7AE-4A51-AF1B-B80097E527BF}">
      <dgm:prSet phldrT="[Text]"/>
      <dgm:spPr/>
      <dgm:t>
        <a:bodyPr/>
        <a:lstStyle/>
        <a:p>
          <a:r>
            <a:rPr lang="en-US"/>
            <a:t>Training</a:t>
          </a:r>
        </a:p>
      </dgm:t>
    </dgm:pt>
    <dgm:pt modelId="{9CAA4E8E-738E-4663-8DA7-2B44DAE76BB2}" type="parTrans" cxnId="{A0BBF1FA-093F-468D-A9D1-3AD51F14354D}">
      <dgm:prSet/>
      <dgm:spPr/>
      <dgm:t>
        <a:bodyPr/>
        <a:lstStyle/>
        <a:p>
          <a:endParaRPr lang="en-US"/>
        </a:p>
      </dgm:t>
    </dgm:pt>
    <dgm:pt modelId="{230CA8FB-56DA-4F7B-9B1E-32A52582978E}" type="sibTrans" cxnId="{A0BBF1FA-093F-468D-A9D1-3AD51F14354D}">
      <dgm:prSet/>
      <dgm:spPr/>
      <dgm:t>
        <a:bodyPr/>
        <a:lstStyle/>
        <a:p>
          <a:endParaRPr lang="en-US"/>
        </a:p>
      </dgm:t>
    </dgm:pt>
    <dgm:pt modelId="{0FF4C481-D832-47C5-9B24-9878E8101C8D}">
      <dgm:prSet phldrT="[Text]"/>
      <dgm:spPr/>
      <dgm:t>
        <a:bodyPr/>
        <a:lstStyle/>
        <a:p>
          <a:r>
            <a:rPr lang="en-US"/>
            <a:t>Flights to Freedom, Ports to Freedom in LMS</a:t>
          </a:r>
        </a:p>
      </dgm:t>
    </dgm:pt>
    <dgm:pt modelId="{2CDCDE24-6EF6-42C1-ABBA-96AF281FE55B}" type="parTrans" cxnId="{B00C8483-B904-4164-BD6E-CBC5485D19CA}">
      <dgm:prSet/>
      <dgm:spPr/>
      <dgm:t>
        <a:bodyPr/>
        <a:lstStyle/>
        <a:p>
          <a:endParaRPr lang="en-US"/>
        </a:p>
      </dgm:t>
    </dgm:pt>
    <dgm:pt modelId="{1E56F63A-32EB-447B-9F27-E3D44EA286A4}" type="sibTrans" cxnId="{B00C8483-B904-4164-BD6E-CBC5485D19CA}">
      <dgm:prSet/>
      <dgm:spPr/>
      <dgm:t>
        <a:bodyPr/>
        <a:lstStyle/>
        <a:p>
          <a:endParaRPr lang="en-US"/>
        </a:p>
      </dgm:t>
    </dgm:pt>
    <dgm:pt modelId="{37690D00-1705-4D4B-8BC1-A1986B3A1449}">
      <dgm:prSet phldrT="[Text]"/>
      <dgm:spPr/>
      <dgm:t>
        <a:bodyPr/>
        <a:lstStyle/>
        <a:p>
          <a:r>
            <a:rPr lang="en-US"/>
            <a:t>Port of Seattle completion rate: 98-99%</a:t>
          </a:r>
        </a:p>
      </dgm:t>
    </dgm:pt>
    <dgm:pt modelId="{912AA85B-CBC2-47BB-ABB2-C3A45D8EE82F}" type="parTrans" cxnId="{A36D4343-4FED-4DAC-AB89-A4208D7AE821}">
      <dgm:prSet/>
      <dgm:spPr/>
      <dgm:t>
        <a:bodyPr/>
        <a:lstStyle/>
        <a:p>
          <a:endParaRPr lang="en-US"/>
        </a:p>
      </dgm:t>
    </dgm:pt>
    <dgm:pt modelId="{06F52F3A-CEF1-4802-B626-F9743D1AAE46}" type="sibTrans" cxnId="{A36D4343-4FED-4DAC-AB89-A4208D7AE821}">
      <dgm:prSet/>
      <dgm:spPr/>
      <dgm:t>
        <a:bodyPr/>
        <a:lstStyle/>
        <a:p>
          <a:endParaRPr lang="en-US"/>
        </a:p>
      </dgm:t>
    </dgm:pt>
    <dgm:pt modelId="{D1F65E2B-CF0F-421F-8360-38A6F57DA7CD}">
      <dgm:prSet phldrT="[Text]"/>
      <dgm:spPr/>
      <dgm:t>
        <a:bodyPr/>
        <a:lstStyle/>
        <a:p>
          <a:r>
            <a:rPr lang="en-US"/>
            <a:t>Public Awareness</a:t>
          </a:r>
        </a:p>
      </dgm:t>
    </dgm:pt>
    <dgm:pt modelId="{CA269F6B-E5E2-4F03-87B8-7C71D998A363}" type="parTrans" cxnId="{1E62F065-ED44-4D1F-A24E-2053C48AA198}">
      <dgm:prSet/>
      <dgm:spPr/>
      <dgm:t>
        <a:bodyPr/>
        <a:lstStyle/>
        <a:p>
          <a:endParaRPr lang="en-US"/>
        </a:p>
      </dgm:t>
    </dgm:pt>
    <dgm:pt modelId="{0022DA24-CFB2-4969-A182-F083E39A94D8}" type="sibTrans" cxnId="{1E62F065-ED44-4D1F-A24E-2053C48AA198}">
      <dgm:prSet/>
      <dgm:spPr/>
      <dgm:t>
        <a:bodyPr/>
        <a:lstStyle/>
        <a:p>
          <a:endParaRPr lang="en-US"/>
        </a:p>
      </dgm:t>
    </dgm:pt>
    <dgm:pt modelId="{7869D781-D139-428A-96CD-50432A85FA0C}">
      <dgm:prSet phldrT="[Text]"/>
      <dgm:spPr/>
      <dgm:t>
        <a:bodyPr/>
        <a:lstStyle/>
        <a:p>
          <a:r>
            <a:rPr lang="en-US"/>
            <a:t>#NotAlone Campaign Launch 2021</a:t>
          </a:r>
        </a:p>
      </dgm:t>
    </dgm:pt>
    <dgm:pt modelId="{C76F6EA6-9D5E-4246-9E5C-CA0C5DD536C1}" type="parTrans" cxnId="{538DBB16-5737-42BD-9EDF-473C0482E7FE}">
      <dgm:prSet/>
      <dgm:spPr/>
      <dgm:t>
        <a:bodyPr/>
        <a:lstStyle/>
        <a:p>
          <a:endParaRPr lang="en-US"/>
        </a:p>
      </dgm:t>
    </dgm:pt>
    <dgm:pt modelId="{F2572037-0CBA-46DB-9E1F-5734A3B75984}" type="sibTrans" cxnId="{538DBB16-5737-42BD-9EDF-473C0482E7FE}">
      <dgm:prSet/>
      <dgm:spPr/>
      <dgm:t>
        <a:bodyPr/>
        <a:lstStyle/>
        <a:p>
          <a:endParaRPr lang="en-US"/>
        </a:p>
      </dgm:t>
    </dgm:pt>
    <dgm:pt modelId="{E613308D-4808-4FB4-857E-4D63B016C682}">
      <dgm:prSet phldrT="[Text]"/>
      <dgm:spPr/>
      <dgm:t>
        <a:bodyPr/>
        <a:lstStyle/>
        <a:p>
          <a:r>
            <a:rPr lang="en-US"/>
            <a:t>Signage posted across Port facilities in Maritime &amp; SEA</a:t>
          </a:r>
        </a:p>
      </dgm:t>
    </dgm:pt>
    <dgm:pt modelId="{51E0EFF2-6D2D-4D74-B337-80A305A357EF}" type="parTrans" cxnId="{0A3D505C-7627-4DAC-984E-F4D14A9E1E70}">
      <dgm:prSet/>
      <dgm:spPr/>
      <dgm:t>
        <a:bodyPr/>
        <a:lstStyle/>
        <a:p>
          <a:endParaRPr lang="en-US"/>
        </a:p>
      </dgm:t>
    </dgm:pt>
    <dgm:pt modelId="{76A8CF99-0516-4404-B550-3242260E6A29}" type="sibTrans" cxnId="{0A3D505C-7627-4DAC-984E-F4D14A9E1E70}">
      <dgm:prSet/>
      <dgm:spPr/>
      <dgm:t>
        <a:bodyPr/>
        <a:lstStyle/>
        <a:p>
          <a:endParaRPr lang="en-US"/>
        </a:p>
      </dgm:t>
    </dgm:pt>
    <dgm:pt modelId="{E3D8330A-4C38-4EC5-8258-9117968EC0F5}">
      <dgm:prSet phldrT="[Text]"/>
      <dgm:spPr/>
      <dgm:t>
        <a:bodyPr/>
        <a:lstStyle/>
        <a:p>
          <a:r>
            <a:rPr lang="en-US"/>
            <a:t>Partnerships</a:t>
          </a:r>
        </a:p>
      </dgm:t>
    </dgm:pt>
    <dgm:pt modelId="{5A65E11B-B60B-40DB-8457-6F72FDF8EB02}" type="parTrans" cxnId="{5031489F-4593-4A49-99F9-047C88BEF683}">
      <dgm:prSet/>
      <dgm:spPr/>
      <dgm:t>
        <a:bodyPr/>
        <a:lstStyle/>
        <a:p>
          <a:endParaRPr lang="en-US"/>
        </a:p>
      </dgm:t>
    </dgm:pt>
    <dgm:pt modelId="{B09A120F-0276-4E73-9A5F-B63AFC977924}" type="sibTrans" cxnId="{5031489F-4593-4A49-99F9-047C88BEF683}">
      <dgm:prSet/>
      <dgm:spPr/>
      <dgm:t>
        <a:bodyPr/>
        <a:lstStyle/>
        <a:p>
          <a:endParaRPr lang="en-US"/>
        </a:p>
      </dgm:t>
    </dgm:pt>
    <dgm:pt modelId="{C986CAF1-1132-4C52-B3ED-369DD29B139C}">
      <dgm:prSet phldrT="[Text]"/>
      <dgm:spPr/>
      <dgm:t>
        <a:bodyPr/>
        <a:lstStyle/>
        <a:p>
          <a:r>
            <a:rPr lang="en-US"/>
            <a:t>US DOT, Washington AG’s Office, King County, City of Seattle, Sound Transit, Alaska Airlines, Delta Airlines, Lyft, Uber, Multiple Local Non-Profit Survivor Advocacy Groups, Aviation and Maritime Industry Professional Organizations</a:t>
          </a:r>
        </a:p>
      </dgm:t>
    </dgm:pt>
    <dgm:pt modelId="{DAB09341-05C6-4483-9CDD-B224A94C0305}" type="parTrans" cxnId="{A0F53C90-4C58-4D32-8DC4-9FB8BDFF0A5D}">
      <dgm:prSet/>
      <dgm:spPr/>
      <dgm:t>
        <a:bodyPr/>
        <a:lstStyle/>
        <a:p>
          <a:endParaRPr lang="en-US"/>
        </a:p>
      </dgm:t>
    </dgm:pt>
    <dgm:pt modelId="{57533FFF-37BF-4C32-AFB2-61EFFA10BD78}" type="sibTrans" cxnId="{A0F53C90-4C58-4D32-8DC4-9FB8BDFF0A5D}">
      <dgm:prSet/>
      <dgm:spPr/>
      <dgm:t>
        <a:bodyPr/>
        <a:lstStyle/>
        <a:p>
          <a:endParaRPr lang="en-US"/>
        </a:p>
      </dgm:t>
    </dgm:pt>
    <dgm:pt modelId="{2DF36F7F-D753-46C8-8B87-D5158B5B0B9A}">
      <dgm:prSet phldrT="[Text]"/>
      <dgm:spPr/>
      <dgm:t>
        <a:bodyPr/>
        <a:lstStyle/>
        <a:p>
          <a:r>
            <a:rPr lang="en-US"/>
            <a:t>Mandated employee code of conduct &amp; competencies</a:t>
          </a:r>
        </a:p>
      </dgm:t>
    </dgm:pt>
    <dgm:pt modelId="{8344CBB0-2115-44B5-ABE5-43165139408F}" type="parTrans" cxnId="{7FFE4369-F9C6-4D96-BE05-9CAE31D4F517}">
      <dgm:prSet/>
      <dgm:spPr/>
      <dgm:t>
        <a:bodyPr/>
        <a:lstStyle/>
        <a:p>
          <a:endParaRPr lang="en-US"/>
        </a:p>
      </dgm:t>
    </dgm:pt>
    <dgm:pt modelId="{6969AEF5-B555-469D-8D45-BD59B0DB2736}" type="sibTrans" cxnId="{7FFE4369-F9C6-4D96-BE05-9CAE31D4F517}">
      <dgm:prSet/>
      <dgm:spPr/>
      <dgm:t>
        <a:bodyPr/>
        <a:lstStyle/>
        <a:p>
          <a:endParaRPr lang="en-US"/>
        </a:p>
      </dgm:t>
    </dgm:pt>
    <dgm:pt modelId="{25A02B63-8CE1-4F2C-92D5-98394AABA59A}">
      <dgm:prSet phldrT="[Text]"/>
      <dgm:spPr/>
      <dgm:t>
        <a:bodyPr/>
        <a:lstStyle/>
        <a:p>
          <a:r>
            <a:rPr lang="en-US"/>
            <a:t>Regional Awareness Campaign Launch, January 2019</a:t>
          </a:r>
        </a:p>
      </dgm:t>
    </dgm:pt>
    <dgm:pt modelId="{C87A7848-FA7D-4502-81D7-BB29A8BAC8D8}" type="parTrans" cxnId="{127ED58D-9792-438D-A416-76E229D2F65D}">
      <dgm:prSet/>
      <dgm:spPr/>
      <dgm:t>
        <a:bodyPr/>
        <a:lstStyle/>
        <a:p>
          <a:endParaRPr lang="en-US"/>
        </a:p>
      </dgm:t>
    </dgm:pt>
    <dgm:pt modelId="{7867DB54-3BCE-44E5-83BB-873FF4FECC71}" type="sibTrans" cxnId="{127ED58D-9792-438D-A416-76E229D2F65D}">
      <dgm:prSet/>
      <dgm:spPr/>
      <dgm:t>
        <a:bodyPr/>
        <a:lstStyle/>
        <a:p>
          <a:endParaRPr lang="en-US"/>
        </a:p>
      </dgm:t>
    </dgm:pt>
    <dgm:pt modelId="{852ED308-89C8-477E-9161-D13CCCF33116}">
      <dgm:prSet phldrT="[Text]"/>
      <dgm:spPr/>
      <dgm:t>
        <a:bodyPr/>
        <a:lstStyle/>
        <a:p>
          <a:r>
            <a:rPr lang="en-US"/>
            <a:t>Law Enforcement Specific Training for Port Police</a:t>
          </a:r>
        </a:p>
      </dgm:t>
    </dgm:pt>
    <dgm:pt modelId="{34798CA0-E8D2-45A5-8B2A-AD566B30E001}" type="parTrans" cxnId="{FA3FB426-2BB2-47FC-BFFA-48F06C4E6016}">
      <dgm:prSet/>
      <dgm:spPr/>
      <dgm:t>
        <a:bodyPr/>
        <a:lstStyle/>
        <a:p>
          <a:endParaRPr lang="en-US"/>
        </a:p>
      </dgm:t>
    </dgm:pt>
    <dgm:pt modelId="{B38E54B7-1813-4280-910D-BCF31953E4FF}" type="sibTrans" cxnId="{FA3FB426-2BB2-47FC-BFFA-48F06C4E6016}">
      <dgm:prSet/>
      <dgm:spPr/>
      <dgm:t>
        <a:bodyPr/>
        <a:lstStyle/>
        <a:p>
          <a:endParaRPr lang="en-US"/>
        </a:p>
      </dgm:t>
    </dgm:pt>
    <dgm:pt modelId="{C7D78FF1-8ED7-42D8-A86D-DCDE2E828C22}">
      <dgm:prSet phldr="0"/>
      <dgm:spPr/>
      <dgm:t>
        <a:bodyPr/>
        <a:lstStyle/>
        <a:p>
          <a:pPr rtl="0"/>
          <a:r>
            <a:rPr lang="en-US">
              <a:latin typeface="Calibri Light" panose="020F0302020204030204"/>
            </a:rPr>
            <a:t>Connection of refresher training &amp; the badging process</a:t>
          </a:r>
        </a:p>
      </dgm:t>
    </dgm:pt>
    <dgm:pt modelId="{24A1C8CA-71A1-4B7F-A3B9-1D5D8B082156}" type="parTrans" cxnId="{8EF96345-2C0C-4659-81E2-48220C1779A3}">
      <dgm:prSet/>
      <dgm:spPr/>
    </dgm:pt>
    <dgm:pt modelId="{FB7F8DA8-A225-432B-8970-3FB659D38559}" type="sibTrans" cxnId="{8EF96345-2C0C-4659-81E2-48220C1779A3}">
      <dgm:prSet/>
      <dgm:spPr/>
    </dgm:pt>
    <dgm:pt modelId="{D914D51E-59B2-4ACC-85C6-F496E853F748}" type="pres">
      <dgm:prSet presAssocID="{986230C3-91BB-4606-885B-12CF03880BF3}" presName="Name0" presStyleCnt="0">
        <dgm:presLayoutVars>
          <dgm:dir/>
          <dgm:animLvl val="lvl"/>
          <dgm:resizeHandles val="exact"/>
        </dgm:presLayoutVars>
      </dgm:prSet>
      <dgm:spPr/>
    </dgm:pt>
    <dgm:pt modelId="{461CE82D-70FB-483A-A753-E71219B49E4B}" type="pres">
      <dgm:prSet presAssocID="{B45E01C8-95D1-4CE3-94C1-BE95EECE22F8}" presName="linNode" presStyleCnt="0"/>
      <dgm:spPr/>
    </dgm:pt>
    <dgm:pt modelId="{B7522C1F-B51D-46FC-A879-F8D1C219C8AF}" type="pres">
      <dgm:prSet presAssocID="{B45E01C8-95D1-4CE3-94C1-BE95EECE22F8}" presName="parentText" presStyleLbl="node1" presStyleIdx="0" presStyleCnt="4">
        <dgm:presLayoutVars>
          <dgm:chMax val="1"/>
          <dgm:bulletEnabled val="1"/>
        </dgm:presLayoutVars>
      </dgm:prSet>
      <dgm:spPr/>
    </dgm:pt>
    <dgm:pt modelId="{D252ABFC-05F5-435B-8692-3C3F2DC00C39}" type="pres">
      <dgm:prSet presAssocID="{B45E01C8-95D1-4CE3-94C1-BE95EECE22F8}" presName="descendantText" presStyleLbl="alignAccFollowNode1" presStyleIdx="0" presStyleCnt="4">
        <dgm:presLayoutVars>
          <dgm:bulletEnabled val="1"/>
        </dgm:presLayoutVars>
      </dgm:prSet>
      <dgm:spPr/>
    </dgm:pt>
    <dgm:pt modelId="{035C8FA2-243F-4419-819A-8AA62AF7376E}" type="pres">
      <dgm:prSet presAssocID="{A468428A-A306-431A-A9EC-4765AA25FB15}" presName="sp" presStyleCnt="0"/>
      <dgm:spPr/>
    </dgm:pt>
    <dgm:pt modelId="{AFEA4801-0B4C-4311-8ED6-4847ACA4C6EA}" type="pres">
      <dgm:prSet presAssocID="{C04811F4-E7AE-4A51-AF1B-B80097E527BF}" presName="linNode" presStyleCnt="0"/>
      <dgm:spPr/>
    </dgm:pt>
    <dgm:pt modelId="{2C2D98C3-E0F6-4FD4-AC33-974E51EB0732}" type="pres">
      <dgm:prSet presAssocID="{C04811F4-E7AE-4A51-AF1B-B80097E527BF}" presName="parentText" presStyleLbl="node1" presStyleIdx="1" presStyleCnt="4">
        <dgm:presLayoutVars>
          <dgm:chMax val="1"/>
          <dgm:bulletEnabled val="1"/>
        </dgm:presLayoutVars>
      </dgm:prSet>
      <dgm:spPr/>
    </dgm:pt>
    <dgm:pt modelId="{C0619B65-CD6A-4C1E-9A5C-38EAEB2D21B0}" type="pres">
      <dgm:prSet presAssocID="{C04811F4-E7AE-4A51-AF1B-B80097E527BF}" presName="descendantText" presStyleLbl="alignAccFollowNode1" presStyleIdx="1" presStyleCnt="4">
        <dgm:presLayoutVars>
          <dgm:bulletEnabled val="1"/>
        </dgm:presLayoutVars>
      </dgm:prSet>
      <dgm:spPr/>
    </dgm:pt>
    <dgm:pt modelId="{4CE7A051-F649-436F-A17D-20A2D7DCE256}" type="pres">
      <dgm:prSet presAssocID="{230CA8FB-56DA-4F7B-9B1E-32A52582978E}" presName="sp" presStyleCnt="0"/>
      <dgm:spPr/>
    </dgm:pt>
    <dgm:pt modelId="{B5171931-A8F0-4267-8891-994E256F3F2B}" type="pres">
      <dgm:prSet presAssocID="{D1F65E2B-CF0F-421F-8360-38A6F57DA7CD}" presName="linNode" presStyleCnt="0"/>
      <dgm:spPr/>
    </dgm:pt>
    <dgm:pt modelId="{42E212F5-0220-41C5-873A-20819E7B3A55}" type="pres">
      <dgm:prSet presAssocID="{D1F65E2B-CF0F-421F-8360-38A6F57DA7CD}" presName="parentText" presStyleLbl="node1" presStyleIdx="2" presStyleCnt="4">
        <dgm:presLayoutVars>
          <dgm:chMax val="1"/>
          <dgm:bulletEnabled val="1"/>
        </dgm:presLayoutVars>
      </dgm:prSet>
      <dgm:spPr/>
    </dgm:pt>
    <dgm:pt modelId="{932B3A22-861A-46D9-9D53-C0C5726E6CC9}" type="pres">
      <dgm:prSet presAssocID="{D1F65E2B-CF0F-421F-8360-38A6F57DA7CD}" presName="descendantText" presStyleLbl="alignAccFollowNode1" presStyleIdx="2" presStyleCnt="4">
        <dgm:presLayoutVars>
          <dgm:bulletEnabled val="1"/>
        </dgm:presLayoutVars>
      </dgm:prSet>
      <dgm:spPr/>
    </dgm:pt>
    <dgm:pt modelId="{8397116E-827C-41DD-899C-2DD3EA79C636}" type="pres">
      <dgm:prSet presAssocID="{0022DA24-CFB2-4969-A182-F083E39A94D8}" presName="sp" presStyleCnt="0"/>
      <dgm:spPr/>
    </dgm:pt>
    <dgm:pt modelId="{878C5D3D-F4CA-425C-8D80-326067032CF2}" type="pres">
      <dgm:prSet presAssocID="{E3D8330A-4C38-4EC5-8258-9117968EC0F5}" presName="linNode" presStyleCnt="0"/>
      <dgm:spPr/>
    </dgm:pt>
    <dgm:pt modelId="{C4155D3B-EAA6-4A2E-9C32-EC0E3FFAD13F}" type="pres">
      <dgm:prSet presAssocID="{E3D8330A-4C38-4EC5-8258-9117968EC0F5}" presName="parentText" presStyleLbl="node1" presStyleIdx="3" presStyleCnt="4">
        <dgm:presLayoutVars>
          <dgm:chMax val="1"/>
          <dgm:bulletEnabled val="1"/>
        </dgm:presLayoutVars>
      </dgm:prSet>
      <dgm:spPr/>
    </dgm:pt>
    <dgm:pt modelId="{249A2207-E2EF-443B-B8B3-5DF85A2BD9E2}" type="pres">
      <dgm:prSet presAssocID="{E3D8330A-4C38-4EC5-8258-9117968EC0F5}" presName="descendantText" presStyleLbl="alignAccFollowNode1" presStyleIdx="3" presStyleCnt="4">
        <dgm:presLayoutVars>
          <dgm:bulletEnabled val="1"/>
        </dgm:presLayoutVars>
      </dgm:prSet>
      <dgm:spPr/>
    </dgm:pt>
  </dgm:ptLst>
  <dgm:cxnLst>
    <dgm:cxn modelId="{32E6C300-268A-4BBA-9077-CD350C07A26A}" type="presOf" srcId="{2DF36F7F-D753-46C8-8B87-D5158B5B0B9A}" destId="{D252ABFC-05F5-435B-8692-3C3F2DC00C39}" srcOrd="0" destOrd="0" presId="urn:microsoft.com/office/officeart/2005/8/layout/vList5"/>
    <dgm:cxn modelId="{538DBB16-5737-42BD-9EDF-473C0482E7FE}" srcId="{D1F65E2B-CF0F-421F-8360-38A6F57DA7CD}" destId="{7869D781-D139-428A-96CD-50432A85FA0C}" srcOrd="1" destOrd="0" parTransId="{C76F6EA6-9D5E-4246-9E5C-CA0C5DD536C1}" sibTransId="{F2572037-0CBA-46DB-9E1F-5734A3B75984}"/>
    <dgm:cxn modelId="{F378781C-7F35-4165-A04E-7EB75D35CB03}" srcId="{B45E01C8-95D1-4CE3-94C1-BE95EECE22F8}" destId="{B2BEDD3B-3FDB-4390-9045-1DA3CB54BA4D}" srcOrd="1" destOrd="0" parTransId="{69A15B88-F8A2-43CD-8B09-4D61A62F54D3}" sibTransId="{400F880F-A013-419B-B597-8EAA96E927B0}"/>
    <dgm:cxn modelId="{E4FE6D24-DD80-4F90-AA64-BFDA15EEC781}" type="presOf" srcId="{852ED308-89C8-477E-9161-D13CCCF33116}" destId="{C0619B65-CD6A-4C1E-9A5C-38EAEB2D21B0}" srcOrd="0" destOrd="3" presId="urn:microsoft.com/office/officeart/2005/8/layout/vList5"/>
    <dgm:cxn modelId="{5278F625-C279-417D-BE85-2EA039CA59DA}" type="presOf" srcId="{B2BEDD3B-3FDB-4390-9045-1DA3CB54BA4D}" destId="{D252ABFC-05F5-435B-8692-3C3F2DC00C39}" srcOrd="0" destOrd="1" presId="urn:microsoft.com/office/officeart/2005/8/layout/vList5"/>
    <dgm:cxn modelId="{FA3FB426-2BB2-47FC-BFFA-48F06C4E6016}" srcId="{C04811F4-E7AE-4A51-AF1B-B80097E527BF}" destId="{852ED308-89C8-477E-9161-D13CCCF33116}" srcOrd="3" destOrd="0" parTransId="{34798CA0-E8D2-45A5-8B2A-AD566B30E001}" sibTransId="{B38E54B7-1813-4280-910D-BCF31953E4FF}"/>
    <dgm:cxn modelId="{09393B30-342B-4CC0-AEBB-371E9DE17333}" type="presOf" srcId="{986230C3-91BB-4606-885B-12CF03880BF3}" destId="{D914D51E-59B2-4ACC-85C6-F496E853F748}" srcOrd="0" destOrd="0" presId="urn:microsoft.com/office/officeart/2005/8/layout/vList5"/>
    <dgm:cxn modelId="{56FBD935-A80A-4CAD-91CF-FFB311D6B7E4}" type="presOf" srcId="{B45E01C8-95D1-4CE3-94C1-BE95EECE22F8}" destId="{B7522C1F-B51D-46FC-A879-F8D1C219C8AF}" srcOrd="0" destOrd="0" presId="urn:microsoft.com/office/officeart/2005/8/layout/vList5"/>
    <dgm:cxn modelId="{0A3D505C-7627-4DAC-984E-F4D14A9E1E70}" srcId="{D1F65E2B-CF0F-421F-8360-38A6F57DA7CD}" destId="{E613308D-4808-4FB4-857E-4D63B016C682}" srcOrd="2" destOrd="0" parTransId="{51E0EFF2-6D2D-4D74-B337-80A305A357EF}" sibTransId="{76A8CF99-0516-4404-B550-3242260E6A29}"/>
    <dgm:cxn modelId="{A36D4343-4FED-4DAC-AB89-A4208D7AE821}" srcId="{C04811F4-E7AE-4A51-AF1B-B80097E527BF}" destId="{37690D00-1705-4D4B-8BC1-A1986B3A1449}" srcOrd="2" destOrd="0" parTransId="{912AA85B-CBC2-47BB-ABB2-C3A45D8EE82F}" sibTransId="{06F52F3A-CEF1-4802-B626-F9743D1AAE46}"/>
    <dgm:cxn modelId="{8EF96345-2C0C-4659-81E2-48220C1779A3}" srcId="{C04811F4-E7AE-4A51-AF1B-B80097E527BF}" destId="{C7D78FF1-8ED7-42D8-A86D-DCDE2E828C22}" srcOrd="1" destOrd="0" parTransId="{24A1C8CA-71A1-4B7F-A3B9-1D5D8B082156}" sibTransId="{FB7F8DA8-A225-432B-8970-3FB659D38559}"/>
    <dgm:cxn modelId="{1E62F065-ED44-4D1F-A24E-2053C48AA198}" srcId="{986230C3-91BB-4606-885B-12CF03880BF3}" destId="{D1F65E2B-CF0F-421F-8360-38A6F57DA7CD}" srcOrd="2" destOrd="0" parTransId="{CA269F6B-E5E2-4F03-87B8-7C71D998A363}" sibTransId="{0022DA24-CFB2-4969-A182-F083E39A94D8}"/>
    <dgm:cxn modelId="{7FFE4369-F9C6-4D96-BE05-9CAE31D4F517}" srcId="{B45E01C8-95D1-4CE3-94C1-BE95EECE22F8}" destId="{2DF36F7F-D753-46C8-8B87-D5158B5B0B9A}" srcOrd="0" destOrd="0" parTransId="{8344CBB0-2115-44B5-ABE5-43165139408F}" sibTransId="{6969AEF5-B555-469D-8D45-BD59B0DB2736}"/>
    <dgm:cxn modelId="{5D19B76D-68DB-4C1E-807C-8C7DA8D2B89D}" type="presOf" srcId="{D1F65E2B-CF0F-421F-8360-38A6F57DA7CD}" destId="{42E212F5-0220-41C5-873A-20819E7B3A55}" srcOrd="0" destOrd="0" presId="urn:microsoft.com/office/officeart/2005/8/layout/vList5"/>
    <dgm:cxn modelId="{AE659059-3247-45CA-BB56-B5FC357DBB29}" type="presOf" srcId="{7869D781-D139-428A-96CD-50432A85FA0C}" destId="{932B3A22-861A-46D9-9D53-C0C5726E6CC9}" srcOrd="0" destOrd="1" presId="urn:microsoft.com/office/officeart/2005/8/layout/vList5"/>
    <dgm:cxn modelId="{9FFF547D-A917-494E-9FBC-F7C9250F65EF}" type="presOf" srcId="{E613308D-4808-4FB4-857E-4D63B016C682}" destId="{932B3A22-861A-46D9-9D53-C0C5726E6CC9}" srcOrd="0" destOrd="2" presId="urn:microsoft.com/office/officeart/2005/8/layout/vList5"/>
    <dgm:cxn modelId="{EFBAB381-73DA-440D-86B9-621FB91EAF71}" type="presOf" srcId="{0FF4C481-D832-47C5-9B24-9878E8101C8D}" destId="{C0619B65-CD6A-4C1E-9A5C-38EAEB2D21B0}" srcOrd="0" destOrd="0" presId="urn:microsoft.com/office/officeart/2005/8/layout/vList5"/>
    <dgm:cxn modelId="{B00C8483-B904-4164-BD6E-CBC5485D19CA}" srcId="{C04811F4-E7AE-4A51-AF1B-B80097E527BF}" destId="{0FF4C481-D832-47C5-9B24-9878E8101C8D}" srcOrd="0" destOrd="0" parTransId="{2CDCDE24-6EF6-42C1-ABBA-96AF281FE55B}" sibTransId="{1E56F63A-32EB-447B-9F27-E3D44EA286A4}"/>
    <dgm:cxn modelId="{4BC4478C-15D7-4CBC-BBC7-C73B3F6E2243}" srcId="{986230C3-91BB-4606-885B-12CF03880BF3}" destId="{B45E01C8-95D1-4CE3-94C1-BE95EECE22F8}" srcOrd="0" destOrd="0" parTransId="{CCD9A4F3-24E8-4FC3-8F00-42C074953321}" sibTransId="{A468428A-A306-431A-A9EC-4765AA25FB15}"/>
    <dgm:cxn modelId="{127ED58D-9792-438D-A416-76E229D2F65D}" srcId="{D1F65E2B-CF0F-421F-8360-38A6F57DA7CD}" destId="{25A02B63-8CE1-4F2C-92D5-98394AABA59A}" srcOrd="0" destOrd="0" parTransId="{C87A7848-FA7D-4502-81D7-BB29A8BAC8D8}" sibTransId="{7867DB54-3BCE-44E5-83BB-873FF4FECC71}"/>
    <dgm:cxn modelId="{A0F53C90-4C58-4D32-8DC4-9FB8BDFF0A5D}" srcId="{E3D8330A-4C38-4EC5-8258-9117968EC0F5}" destId="{C986CAF1-1132-4C52-B3ED-369DD29B139C}" srcOrd="0" destOrd="0" parTransId="{DAB09341-05C6-4483-9CDD-B224A94C0305}" sibTransId="{57533FFF-37BF-4C32-AFB2-61EFFA10BD78}"/>
    <dgm:cxn modelId="{5031489F-4593-4A49-99F9-047C88BEF683}" srcId="{986230C3-91BB-4606-885B-12CF03880BF3}" destId="{E3D8330A-4C38-4EC5-8258-9117968EC0F5}" srcOrd="3" destOrd="0" parTransId="{5A65E11B-B60B-40DB-8457-6F72FDF8EB02}" sibTransId="{B09A120F-0276-4E73-9A5F-B63AFC977924}"/>
    <dgm:cxn modelId="{0987CCA9-D5B8-413D-95F3-A47B33D260A6}" type="presOf" srcId="{25A02B63-8CE1-4F2C-92D5-98394AABA59A}" destId="{932B3A22-861A-46D9-9D53-C0C5726E6CC9}" srcOrd="0" destOrd="0" presId="urn:microsoft.com/office/officeart/2005/8/layout/vList5"/>
    <dgm:cxn modelId="{CFC23CAB-CAD8-43FB-A881-6936510B95C2}" type="presOf" srcId="{C986CAF1-1132-4C52-B3ED-369DD29B139C}" destId="{249A2207-E2EF-443B-B8B3-5DF85A2BD9E2}" srcOrd="0" destOrd="0" presId="urn:microsoft.com/office/officeart/2005/8/layout/vList5"/>
    <dgm:cxn modelId="{0F95A8AB-0131-47F8-9DE1-BFA02286C703}" type="presOf" srcId="{37690D00-1705-4D4B-8BC1-A1986B3A1449}" destId="{C0619B65-CD6A-4C1E-9A5C-38EAEB2D21B0}" srcOrd="0" destOrd="2" presId="urn:microsoft.com/office/officeart/2005/8/layout/vList5"/>
    <dgm:cxn modelId="{220768AC-C78D-4988-B328-201D367FF3C3}" type="presOf" srcId="{E3D8330A-4C38-4EC5-8258-9117968EC0F5}" destId="{C4155D3B-EAA6-4A2E-9C32-EC0E3FFAD13F}" srcOrd="0" destOrd="0" presId="urn:microsoft.com/office/officeart/2005/8/layout/vList5"/>
    <dgm:cxn modelId="{8F7063D1-DA78-4276-8FD4-0179C3257B54}" type="presOf" srcId="{C04811F4-E7AE-4A51-AF1B-B80097E527BF}" destId="{2C2D98C3-E0F6-4FD4-AC33-974E51EB0732}" srcOrd="0" destOrd="0" presId="urn:microsoft.com/office/officeart/2005/8/layout/vList5"/>
    <dgm:cxn modelId="{20F711DA-0C4B-4FEE-957C-CA268A87F87B}" type="presOf" srcId="{C7D78FF1-8ED7-42D8-A86D-DCDE2E828C22}" destId="{C0619B65-CD6A-4C1E-9A5C-38EAEB2D21B0}" srcOrd="0" destOrd="1" presId="urn:microsoft.com/office/officeart/2005/8/layout/vList5"/>
    <dgm:cxn modelId="{A0BBF1FA-093F-468D-A9D1-3AD51F14354D}" srcId="{986230C3-91BB-4606-885B-12CF03880BF3}" destId="{C04811F4-E7AE-4A51-AF1B-B80097E527BF}" srcOrd="1" destOrd="0" parTransId="{9CAA4E8E-738E-4663-8DA7-2B44DAE76BB2}" sibTransId="{230CA8FB-56DA-4F7B-9B1E-32A52582978E}"/>
    <dgm:cxn modelId="{A6BFCC18-ED6E-49AC-8738-FAB8D187C65B}" type="presParOf" srcId="{D914D51E-59B2-4ACC-85C6-F496E853F748}" destId="{461CE82D-70FB-483A-A753-E71219B49E4B}" srcOrd="0" destOrd="0" presId="urn:microsoft.com/office/officeart/2005/8/layout/vList5"/>
    <dgm:cxn modelId="{A3F21199-E910-4066-9248-4B47A4F0735F}" type="presParOf" srcId="{461CE82D-70FB-483A-A753-E71219B49E4B}" destId="{B7522C1F-B51D-46FC-A879-F8D1C219C8AF}" srcOrd="0" destOrd="0" presId="urn:microsoft.com/office/officeart/2005/8/layout/vList5"/>
    <dgm:cxn modelId="{7FBA7B71-9F52-4781-BC82-A958206D840B}" type="presParOf" srcId="{461CE82D-70FB-483A-A753-E71219B49E4B}" destId="{D252ABFC-05F5-435B-8692-3C3F2DC00C39}" srcOrd="1" destOrd="0" presId="urn:microsoft.com/office/officeart/2005/8/layout/vList5"/>
    <dgm:cxn modelId="{97E50A53-9E15-4741-915B-F458673B3FB0}" type="presParOf" srcId="{D914D51E-59B2-4ACC-85C6-F496E853F748}" destId="{035C8FA2-243F-4419-819A-8AA62AF7376E}" srcOrd="1" destOrd="0" presId="urn:microsoft.com/office/officeart/2005/8/layout/vList5"/>
    <dgm:cxn modelId="{7D2A7040-254F-4F90-BA0A-8467C882DE54}" type="presParOf" srcId="{D914D51E-59B2-4ACC-85C6-F496E853F748}" destId="{AFEA4801-0B4C-4311-8ED6-4847ACA4C6EA}" srcOrd="2" destOrd="0" presId="urn:microsoft.com/office/officeart/2005/8/layout/vList5"/>
    <dgm:cxn modelId="{02AB9337-B5EC-4DA9-8E20-D8A5E0B5D186}" type="presParOf" srcId="{AFEA4801-0B4C-4311-8ED6-4847ACA4C6EA}" destId="{2C2D98C3-E0F6-4FD4-AC33-974E51EB0732}" srcOrd="0" destOrd="0" presId="urn:microsoft.com/office/officeart/2005/8/layout/vList5"/>
    <dgm:cxn modelId="{64D2313D-1CA9-4406-8D77-FCEE7F4C8AD5}" type="presParOf" srcId="{AFEA4801-0B4C-4311-8ED6-4847ACA4C6EA}" destId="{C0619B65-CD6A-4C1E-9A5C-38EAEB2D21B0}" srcOrd="1" destOrd="0" presId="urn:microsoft.com/office/officeart/2005/8/layout/vList5"/>
    <dgm:cxn modelId="{3905EF65-E3BC-4F92-93AB-68E21CBA61B7}" type="presParOf" srcId="{D914D51E-59B2-4ACC-85C6-F496E853F748}" destId="{4CE7A051-F649-436F-A17D-20A2D7DCE256}" srcOrd="3" destOrd="0" presId="urn:microsoft.com/office/officeart/2005/8/layout/vList5"/>
    <dgm:cxn modelId="{0F7A64C1-561B-4C15-ACB7-AF0519359EE1}" type="presParOf" srcId="{D914D51E-59B2-4ACC-85C6-F496E853F748}" destId="{B5171931-A8F0-4267-8891-994E256F3F2B}" srcOrd="4" destOrd="0" presId="urn:microsoft.com/office/officeart/2005/8/layout/vList5"/>
    <dgm:cxn modelId="{E36E2BDD-DF0E-46C7-B731-AE6AF4DD26B2}" type="presParOf" srcId="{B5171931-A8F0-4267-8891-994E256F3F2B}" destId="{42E212F5-0220-41C5-873A-20819E7B3A55}" srcOrd="0" destOrd="0" presId="urn:microsoft.com/office/officeart/2005/8/layout/vList5"/>
    <dgm:cxn modelId="{222EFE43-7986-4F8B-936E-FE54644C57F4}" type="presParOf" srcId="{B5171931-A8F0-4267-8891-994E256F3F2B}" destId="{932B3A22-861A-46D9-9D53-C0C5726E6CC9}" srcOrd="1" destOrd="0" presId="urn:microsoft.com/office/officeart/2005/8/layout/vList5"/>
    <dgm:cxn modelId="{7BF72C8C-99C7-4AEF-8881-3B43758EF0F7}" type="presParOf" srcId="{D914D51E-59B2-4ACC-85C6-F496E853F748}" destId="{8397116E-827C-41DD-899C-2DD3EA79C636}" srcOrd="5" destOrd="0" presId="urn:microsoft.com/office/officeart/2005/8/layout/vList5"/>
    <dgm:cxn modelId="{A81A2A8E-402D-4861-8D23-C99F9A937A7A}" type="presParOf" srcId="{D914D51E-59B2-4ACC-85C6-F496E853F748}" destId="{878C5D3D-F4CA-425C-8D80-326067032CF2}" srcOrd="6" destOrd="0" presId="urn:microsoft.com/office/officeart/2005/8/layout/vList5"/>
    <dgm:cxn modelId="{E42C497B-C5A1-470B-8167-1BB1693EB352}" type="presParOf" srcId="{878C5D3D-F4CA-425C-8D80-326067032CF2}" destId="{C4155D3B-EAA6-4A2E-9C32-EC0E3FFAD13F}" srcOrd="0" destOrd="0" presId="urn:microsoft.com/office/officeart/2005/8/layout/vList5"/>
    <dgm:cxn modelId="{FB9E674A-F3C8-4B0F-B718-AAD1C6FFD999}" type="presParOf" srcId="{878C5D3D-F4CA-425C-8D80-326067032CF2}" destId="{249A2207-E2EF-443B-B8B3-5DF85A2BD9E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62F7FF-1B72-4C4E-BBD4-E389EA1E4F0C}" type="doc">
      <dgm:prSet loTypeId="urn:microsoft.com/office/officeart/2005/8/layout/hList6" loCatId="list" qsTypeId="urn:microsoft.com/office/officeart/2005/8/quickstyle/simple1" qsCatId="simple" csTypeId="urn:microsoft.com/office/officeart/2005/8/colors/accent1_3" csCatId="accent1" phldr="1"/>
      <dgm:spPr/>
      <dgm:t>
        <a:bodyPr/>
        <a:lstStyle/>
        <a:p>
          <a:endParaRPr lang="en-US"/>
        </a:p>
      </dgm:t>
    </dgm:pt>
    <dgm:pt modelId="{B0D9C05E-A14D-472F-BDA2-829C3FB7B62C}">
      <dgm:prSet phldrT="[Text]" phldr="0"/>
      <dgm:spPr/>
      <dgm:t>
        <a:bodyPr/>
        <a:lstStyle/>
        <a:p>
          <a:pPr rtl="0"/>
          <a:r>
            <a:rPr lang="en-US">
              <a:latin typeface="Calibri Light" panose="020F0302020204030204"/>
            </a:rPr>
            <a:t>Commercial Fishing</a:t>
          </a:r>
          <a:endParaRPr lang="en-US"/>
        </a:p>
      </dgm:t>
    </dgm:pt>
    <dgm:pt modelId="{514C3625-BC33-40E7-8E52-3FA203B78B2A}" type="parTrans" cxnId="{9F36A7F0-A1CA-4BFF-804D-0C6769B45918}">
      <dgm:prSet/>
      <dgm:spPr/>
      <dgm:t>
        <a:bodyPr/>
        <a:lstStyle/>
        <a:p>
          <a:endParaRPr lang="en-US"/>
        </a:p>
      </dgm:t>
    </dgm:pt>
    <dgm:pt modelId="{5D550970-0224-4884-80D1-D29D0C958594}" type="sibTrans" cxnId="{9F36A7F0-A1CA-4BFF-804D-0C6769B45918}">
      <dgm:prSet/>
      <dgm:spPr/>
      <dgm:t>
        <a:bodyPr/>
        <a:lstStyle/>
        <a:p>
          <a:endParaRPr lang="en-US"/>
        </a:p>
      </dgm:t>
    </dgm:pt>
    <dgm:pt modelId="{56307E85-C62E-4124-9096-E7CDB4AB36E1}">
      <dgm:prSet phldrT="[Text]" phldr="0"/>
      <dgm:spPr/>
      <dgm:t>
        <a:bodyPr/>
        <a:lstStyle/>
        <a:p>
          <a:pPr rtl="0"/>
          <a:r>
            <a:rPr lang="en-US">
              <a:latin typeface="Calibri Light" panose="020F0302020204030204"/>
            </a:rPr>
            <a:t> Pledge </a:t>
          </a:r>
          <a:endParaRPr lang="en-US"/>
        </a:p>
      </dgm:t>
    </dgm:pt>
    <dgm:pt modelId="{036146E5-1031-4262-A877-2EFE2F11E7C7}" type="parTrans" cxnId="{D13C6A1A-33D8-43B0-B8D1-A0CA00424025}">
      <dgm:prSet/>
      <dgm:spPr/>
      <dgm:t>
        <a:bodyPr/>
        <a:lstStyle/>
        <a:p>
          <a:endParaRPr lang="en-US"/>
        </a:p>
      </dgm:t>
    </dgm:pt>
    <dgm:pt modelId="{BDD56EE0-74F9-49F8-946B-79B2B26C959A}" type="sibTrans" cxnId="{D13C6A1A-33D8-43B0-B8D1-A0CA00424025}">
      <dgm:prSet/>
      <dgm:spPr/>
      <dgm:t>
        <a:bodyPr/>
        <a:lstStyle/>
        <a:p>
          <a:endParaRPr lang="en-US"/>
        </a:p>
      </dgm:t>
    </dgm:pt>
    <dgm:pt modelId="{5D019C83-7C1F-4B7C-8ED6-8418009899E2}">
      <dgm:prSet phldrT="[Text]" phldr="0"/>
      <dgm:spPr/>
      <dgm:t>
        <a:bodyPr/>
        <a:lstStyle/>
        <a:p>
          <a:pPr rtl="0"/>
          <a:r>
            <a:rPr lang="en-US">
              <a:latin typeface="Calibri Light" panose="020F0302020204030204"/>
            </a:rPr>
            <a:t> Spread the Word</a:t>
          </a:r>
          <a:endParaRPr lang="en-US"/>
        </a:p>
      </dgm:t>
    </dgm:pt>
    <dgm:pt modelId="{0CA54CCA-D5B8-4867-8A7B-7D17251DE084}" type="parTrans" cxnId="{E93B093E-1BAF-4233-BADC-C880CD3C6117}">
      <dgm:prSet/>
      <dgm:spPr/>
      <dgm:t>
        <a:bodyPr/>
        <a:lstStyle/>
        <a:p>
          <a:endParaRPr lang="en-US"/>
        </a:p>
      </dgm:t>
    </dgm:pt>
    <dgm:pt modelId="{0C16B888-3036-47DC-A204-365E6588CF0E}" type="sibTrans" cxnId="{E93B093E-1BAF-4233-BADC-C880CD3C6117}">
      <dgm:prSet/>
      <dgm:spPr/>
      <dgm:t>
        <a:bodyPr/>
        <a:lstStyle/>
        <a:p>
          <a:endParaRPr lang="en-US"/>
        </a:p>
      </dgm:t>
    </dgm:pt>
    <dgm:pt modelId="{81D0CAB1-748B-4004-82A8-D7B5689BAD73}">
      <dgm:prSet phldrT="[Text]" phldr="0"/>
      <dgm:spPr/>
      <dgm:t>
        <a:bodyPr/>
        <a:lstStyle/>
        <a:p>
          <a:pPr rtl="0"/>
          <a:r>
            <a:rPr lang="en-US">
              <a:latin typeface="Calibri Light" panose="020F0302020204030204"/>
            </a:rPr>
            <a:t>Recreational Boating </a:t>
          </a:r>
          <a:endParaRPr lang="en-US"/>
        </a:p>
      </dgm:t>
    </dgm:pt>
    <dgm:pt modelId="{2FA0F210-BB75-477B-AF51-93A95E056D24}" type="parTrans" cxnId="{7410114F-61FA-4B3B-8C14-F1340535AA91}">
      <dgm:prSet/>
      <dgm:spPr/>
      <dgm:t>
        <a:bodyPr/>
        <a:lstStyle/>
        <a:p>
          <a:endParaRPr lang="en-US"/>
        </a:p>
      </dgm:t>
    </dgm:pt>
    <dgm:pt modelId="{EF49F974-8CF3-4B14-A649-37BE52E0E4C1}" type="sibTrans" cxnId="{7410114F-61FA-4B3B-8C14-F1340535AA91}">
      <dgm:prSet/>
      <dgm:spPr/>
      <dgm:t>
        <a:bodyPr/>
        <a:lstStyle/>
        <a:p>
          <a:endParaRPr lang="en-US"/>
        </a:p>
      </dgm:t>
    </dgm:pt>
    <dgm:pt modelId="{9887D9C8-5B80-4C62-BF21-42BE77BF6974}">
      <dgm:prSet phldrT="[Text]" phldr="0"/>
      <dgm:spPr/>
      <dgm:t>
        <a:bodyPr/>
        <a:lstStyle/>
        <a:p>
          <a:pPr rtl="0"/>
          <a:r>
            <a:rPr lang="en-US">
              <a:latin typeface="Calibri Light" panose="020F0302020204030204"/>
            </a:rPr>
            <a:t> Community Outreach</a:t>
          </a:r>
          <a:endParaRPr lang="en-US"/>
        </a:p>
      </dgm:t>
    </dgm:pt>
    <dgm:pt modelId="{51030D12-92CB-46BA-923D-DF589D947691}" type="parTrans" cxnId="{67CAE548-E4E9-4D44-AA2E-DC8A2FAA93A8}">
      <dgm:prSet/>
      <dgm:spPr/>
      <dgm:t>
        <a:bodyPr/>
        <a:lstStyle/>
        <a:p>
          <a:endParaRPr lang="en-US"/>
        </a:p>
      </dgm:t>
    </dgm:pt>
    <dgm:pt modelId="{09EA72D8-DCC1-43FD-8E15-95ABA8C892C0}" type="sibTrans" cxnId="{67CAE548-E4E9-4D44-AA2E-DC8A2FAA93A8}">
      <dgm:prSet/>
      <dgm:spPr/>
      <dgm:t>
        <a:bodyPr/>
        <a:lstStyle/>
        <a:p>
          <a:endParaRPr lang="en-US"/>
        </a:p>
      </dgm:t>
    </dgm:pt>
    <dgm:pt modelId="{58C28ED9-CEF8-4301-9D16-8EA739637DF1}">
      <dgm:prSet phldrT="[Text]" phldr="0"/>
      <dgm:spPr/>
      <dgm:t>
        <a:bodyPr/>
        <a:lstStyle/>
        <a:p>
          <a:pPr rtl="0"/>
          <a:r>
            <a:rPr lang="en-US">
              <a:latin typeface="Calibri Light" panose="020F0302020204030204"/>
            </a:rPr>
            <a:t> Container Terminals </a:t>
          </a:r>
          <a:endParaRPr lang="en-US"/>
        </a:p>
      </dgm:t>
    </dgm:pt>
    <dgm:pt modelId="{11659215-7384-4495-9155-FA2FFDD566D9}" type="parTrans" cxnId="{046A7499-DDBE-4455-8DB7-231B8991C5EA}">
      <dgm:prSet/>
      <dgm:spPr/>
      <dgm:t>
        <a:bodyPr/>
        <a:lstStyle/>
        <a:p>
          <a:endParaRPr lang="en-US"/>
        </a:p>
      </dgm:t>
    </dgm:pt>
    <dgm:pt modelId="{5C773A64-5942-4A9B-937C-94B35AE3D09F}" type="sibTrans" cxnId="{046A7499-DDBE-4455-8DB7-231B8991C5EA}">
      <dgm:prSet/>
      <dgm:spPr/>
      <dgm:t>
        <a:bodyPr/>
        <a:lstStyle/>
        <a:p>
          <a:endParaRPr lang="en-US"/>
        </a:p>
      </dgm:t>
    </dgm:pt>
    <dgm:pt modelId="{C7B1051D-65F0-4C2D-B47A-889C5ED0FD77}">
      <dgm:prSet phldrT="[Text]" phldr="0"/>
      <dgm:spPr/>
      <dgm:t>
        <a:bodyPr/>
        <a:lstStyle/>
        <a:p>
          <a:pPr rtl="0"/>
          <a:r>
            <a:rPr lang="en-US">
              <a:latin typeface="Calibri Light" panose="020F0302020204030204"/>
            </a:rPr>
            <a:t>Cruise</a:t>
          </a:r>
        </a:p>
      </dgm:t>
    </dgm:pt>
    <dgm:pt modelId="{1D033FCE-16F7-4580-B6BD-0A4AD27A4261}" type="parTrans" cxnId="{32B1DF39-E8DA-4F2E-9152-A8D2F9B17AF5}">
      <dgm:prSet/>
      <dgm:spPr/>
      <dgm:t>
        <a:bodyPr/>
        <a:lstStyle/>
        <a:p>
          <a:endParaRPr lang="en-US"/>
        </a:p>
      </dgm:t>
    </dgm:pt>
    <dgm:pt modelId="{D103124A-55B6-4E46-9608-2D8DF6BA9D0D}" type="sibTrans" cxnId="{32B1DF39-E8DA-4F2E-9152-A8D2F9B17AF5}">
      <dgm:prSet/>
      <dgm:spPr/>
      <dgm:t>
        <a:bodyPr/>
        <a:lstStyle/>
        <a:p>
          <a:endParaRPr lang="en-US"/>
        </a:p>
      </dgm:t>
    </dgm:pt>
    <dgm:pt modelId="{75F1E692-CB3F-479D-AD6F-93DA77444D4E}">
      <dgm:prSet phldrT="[Text]" phldr="0"/>
      <dgm:spPr/>
      <dgm:t>
        <a:bodyPr/>
        <a:lstStyle/>
        <a:p>
          <a:pPr rtl="0"/>
          <a:r>
            <a:rPr lang="en-US">
              <a:latin typeface="Calibri Light" panose="020F0302020204030204"/>
            </a:rPr>
            <a:t>Real Estate </a:t>
          </a:r>
          <a:endParaRPr lang="en-US"/>
        </a:p>
      </dgm:t>
    </dgm:pt>
    <dgm:pt modelId="{1DE26CF3-2027-4E5E-BF60-966ED32EFD71}" type="parTrans" cxnId="{04A3A60B-FF61-4427-8F12-F50F28BC74D2}">
      <dgm:prSet/>
      <dgm:spPr/>
      <dgm:t>
        <a:bodyPr/>
        <a:lstStyle/>
        <a:p>
          <a:endParaRPr lang="en-US"/>
        </a:p>
      </dgm:t>
    </dgm:pt>
    <dgm:pt modelId="{4A0C9E59-8988-4A04-B772-34ECDC8CE3FF}" type="sibTrans" cxnId="{04A3A60B-FF61-4427-8F12-F50F28BC74D2}">
      <dgm:prSet/>
      <dgm:spPr/>
      <dgm:t>
        <a:bodyPr/>
        <a:lstStyle/>
        <a:p>
          <a:endParaRPr lang="en-US"/>
        </a:p>
      </dgm:t>
    </dgm:pt>
    <dgm:pt modelId="{5F780C59-200C-4F46-A9F3-2E75995ABEA9}">
      <dgm:prSet phldrT="[Text]" phldr="0"/>
      <dgm:spPr/>
      <dgm:t>
        <a:bodyPr/>
        <a:lstStyle/>
        <a:p>
          <a:pPr rtl="0"/>
          <a:r>
            <a:rPr lang="en-US">
              <a:latin typeface="Calibri Light" panose="020F0302020204030204"/>
            </a:rPr>
            <a:t> Pledge </a:t>
          </a:r>
          <a:endParaRPr lang="en-US"/>
        </a:p>
      </dgm:t>
    </dgm:pt>
    <dgm:pt modelId="{B63959E5-7805-4FC8-96E3-4CD18220ED4A}" type="parTrans" cxnId="{4FB19977-EE3A-4176-8299-6EEB9BBDDE72}">
      <dgm:prSet/>
      <dgm:spPr/>
      <dgm:t>
        <a:bodyPr/>
        <a:lstStyle/>
        <a:p>
          <a:endParaRPr lang="en-US"/>
        </a:p>
      </dgm:t>
    </dgm:pt>
    <dgm:pt modelId="{30F08A88-003E-46C3-91EB-CD47D5DEF91A}" type="sibTrans" cxnId="{4FB19977-EE3A-4176-8299-6EEB9BBDDE72}">
      <dgm:prSet/>
      <dgm:spPr/>
      <dgm:t>
        <a:bodyPr/>
        <a:lstStyle/>
        <a:p>
          <a:endParaRPr lang="en-US"/>
        </a:p>
      </dgm:t>
    </dgm:pt>
    <dgm:pt modelId="{F1E8A266-BAE4-4C63-A2EF-29164EE6567C}">
      <dgm:prSet phldr="0"/>
      <dgm:spPr/>
      <dgm:t>
        <a:bodyPr/>
        <a:lstStyle/>
        <a:p>
          <a:pPr rtl="0"/>
          <a:r>
            <a:rPr lang="en-US">
              <a:latin typeface="Calibri Light" panose="020F0302020204030204"/>
            </a:rPr>
            <a:t> Buildings, Parks, Restrooms </a:t>
          </a:r>
        </a:p>
      </dgm:t>
    </dgm:pt>
    <dgm:pt modelId="{83E4FC97-19D8-4AB3-B55A-D56E51126F9E}" type="parTrans" cxnId="{44A0EFEB-B950-44EC-B26D-A3DBD26C3B50}">
      <dgm:prSet/>
      <dgm:spPr/>
    </dgm:pt>
    <dgm:pt modelId="{F9C6AC97-AFD7-487B-8CDB-DF80D66313F5}" type="sibTrans" cxnId="{44A0EFEB-B950-44EC-B26D-A3DBD26C3B50}">
      <dgm:prSet/>
      <dgm:spPr/>
    </dgm:pt>
    <dgm:pt modelId="{3BC45424-5036-44F3-B6DC-83D7116936CA}">
      <dgm:prSet phldr="0"/>
      <dgm:spPr/>
      <dgm:t>
        <a:bodyPr/>
        <a:lstStyle/>
        <a:p>
          <a:r>
            <a:rPr lang="en-US">
              <a:latin typeface="Calibri Light" panose="020F0302020204030204"/>
            </a:rPr>
            <a:t> Pledge</a:t>
          </a:r>
          <a:endParaRPr lang="en-US"/>
        </a:p>
      </dgm:t>
    </dgm:pt>
    <dgm:pt modelId="{7B849E03-5614-435A-91DC-6D75A2A49E26}" type="parTrans" cxnId="{19D484E1-812E-4CC1-A79D-6608DE196E10}">
      <dgm:prSet/>
      <dgm:spPr/>
    </dgm:pt>
    <dgm:pt modelId="{5F3FCBBC-965F-4590-A136-078ED0EF9055}" type="sibTrans" cxnId="{19D484E1-812E-4CC1-A79D-6608DE196E10}">
      <dgm:prSet/>
      <dgm:spPr/>
    </dgm:pt>
    <dgm:pt modelId="{902BF353-1737-441A-B813-620E2980A998}">
      <dgm:prSet phldr="0"/>
      <dgm:spPr/>
      <dgm:t>
        <a:bodyPr/>
        <a:lstStyle/>
        <a:p>
          <a:pPr rtl="0"/>
          <a:r>
            <a:rPr lang="en-US">
              <a:latin typeface="Calibri Light" panose="020F0302020204030204"/>
            </a:rPr>
            <a:t>Seattle Boat Show </a:t>
          </a:r>
        </a:p>
      </dgm:t>
    </dgm:pt>
    <dgm:pt modelId="{8BB1A5F0-BFEE-4015-9C39-97ACFE9FCBD4}" type="parTrans" cxnId="{1013F1FA-85E4-40CA-B623-32A44183BB38}">
      <dgm:prSet/>
      <dgm:spPr/>
    </dgm:pt>
    <dgm:pt modelId="{45F54A01-8B0C-40D9-9C45-A7840D4A24CE}" type="sibTrans" cxnId="{1013F1FA-85E4-40CA-B623-32A44183BB38}">
      <dgm:prSet/>
      <dgm:spPr/>
    </dgm:pt>
    <dgm:pt modelId="{1D83E461-6836-4580-8ABC-7E2820F2CBAB}">
      <dgm:prSet phldr="0"/>
      <dgm:spPr/>
      <dgm:t>
        <a:bodyPr/>
        <a:lstStyle/>
        <a:p>
          <a:pPr rtl="0"/>
          <a:r>
            <a:rPr lang="en-US">
              <a:latin typeface="Calibri Light" panose="020F0302020204030204"/>
            </a:rPr>
            <a:t> Seafair </a:t>
          </a:r>
        </a:p>
      </dgm:t>
    </dgm:pt>
    <dgm:pt modelId="{99BE4D01-BB3E-4A64-B860-94199167B1F9}" type="parTrans" cxnId="{97E2ECC1-AD47-48B9-8905-8DDA6D34001C}">
      <dgm:prSet/>
      <dgm:spPr/>
    </dgm:pt>
    <dgm:pt modelId="{F49B2F70-E1A2-4A35-8D62-EFE29F463FD2}" type="sibTrans" cxnId="{97E2ECC1-AD47-48B9-8905-8DDA6D34001C}">
      <dgm:prSet/>
      <dgm:spPr/>
    </dgm:pt>
    <dgm:pt modelId="{7CF662C0-CECD-44BB-9A66-F2E4997B8594}">
      <dgm:prSet phldr="0"/>
      <dgm:spPr/>
      <dgm:t>
        <a:bodyPr/>
        <a:lstStyle/>
        <a:p>
          <a:pPr rtl="0"/>
          <a:r>
            <a:rPr lang="en-US">
              <a:latin typeface="Calibri Light" panose="020F0302020204030204"/>
            </a:rPr>
            <a:t> Pacific Marine Expo</a:t>
          </a:r>
        </a:p>
      </dgm:t>
    </dgm:pt>
    <dgm:pt modelId="{210233EB-566C-4BDF-AC4E-35FBF5DCBE10}" type="parTrans" cxnId="{6910071F-400E-4A12-BC71-30BA33113AB0}">
      <dgm:prSet/>
      <dgm:spPr/>
    </dgm:pt>
    <dgm:pt modelId="{11AFA689-5B3B-42A6-BC9A-E4C81B5D9959}" type="sibTrans" cxnId="{6910071F-400E-4A12-BC71-30BA33113AB0}">
      <dgm:prSet/>
      <dgm:spPr/>
    </dgm:pt>
    <dgm:pt modelId="{02DC1B56-65CA-459E-9097-9FE839BF336E}">
      <dgm:prSet phldr="0"/>
      <dgm:spPr/>
      <dgm:t>
        <a:bodyPr/>
        <a:lstStyle/>
        <a:p>
          <a:pPr rtl="0"/>
          <a:r>
            <a:rPr lang="en-US">
              <a:latin typeface="Calibri Light" panose="020F0302020204030204"/>
            </a:rPr>
            <a:t> Pledge </a:t>
          </a:r>
          <a:endParaRPr lang="en-US"/>
        </a:p>
      </dgm:t>
    </dgm:pt>
    <dgm:pt modelId="{0FC506A6-6CAA-4E7C-9C05-6FF4F5A284B6}" type="parTrans" cxnId="{D60E6D67-69FF-40EB-8F90-00D36915FFDA}">
      <dgm:prSet/>
      <dgm:spPr/>
    </dgm:pt>
    <dgm:pt modelId="{502EBE82-71E3-48BC-A559-0332EBC5CEBB}" type="sibTrans" cxnId="{D60E6D67-69FF-40EB-8F90-00D36915FFDA}">
      <dgm:prSet/>
      <dgm:spPr/>
    </dgm:pt>
    <dgm:pt modelId="{473EEB8E-452D-410B-941D-090FC26A573E}">
      <dgm:prSet phldr="0"/>
      <dgm:spPr/>
      <dgm:t>
        <a:bodyPr/>
        <a:lstStyle/>
        <a:p>
          <a:pPr rtl="0"/>
          <a:r>
            <a:rPr lang="en-US">
              <a:latin typeface="Calibri Light" panose="020F0302020204030204"/>
            </a:rPr>
            <a:t>Community Outreach </a:t>
          </a:r>
        </a:p>
      </dgm:t>
    </dgm:pt>
    <dgm:pt modelId="{CF259FCE-437F-4450-9D06-BFA1E4E02D04}" type="parTrans" cxnId="{53326740-BBA0-407C-9275-0D152F072F7A}">
      <dgm:prSet/>
      <dgm:spPr/>
    </dgm:pt>
    <dgm:pt modelId="{E5329A95-C872-4612-916A-64BD91ADC39C}" type="sibTrans" cxnId="{53326740-BBA0-407C-9275-0D152F072F7A}">
      <dgm:prSet/>
      <dgm:spPr/>
    </dgm:pt>
    <dgm:pt modelId="{68545D7A-CAE9-44E0-A1CF-BD934853C5F0}">
      <dgm:prSet phldr="0"/>
      <dgm:spPr/>
      <dgm:t>
        <a:bodyPr/>
        <a:lstStyle/>
        <a:p>
          <a:pPr rtl="0"/>
          <a:r>
            <a:rPr lang="en-US">
              <a:latin typeface="Calibri Light" panose="020F0302020204030204"/>
            </a:rPr>
            <a:t> Seek opportunities for bystander messaging</a:t>
          </a:r>
        </a:p>
      </dgm:t>
    </dgm:pt>
    <dgm:pt modelId="{228E6B5E-E441-42F4-97E1-AAF8CCD2086C}" type="parTrans" cxnId="{6CFF6448-C85C-4058-A39A-007939033FA2}">
      <dgm:prSet/>
      <dgm:spPr/>
    </dgm:pt>
    <dgm:pt modelId="{C5814E71-8CEC-443D-90C9-001A02AAD5EA}" type="sibTrans" cxnId="{6CFF6448-C85C-4058-A39A-007939033FA2}">
      <dgm:prSet/>
      <dgm:spPr/>
    </dgm:pt>
    <dgm:pt modelId="{994BF436-314C-422E-8F2B-B8E011BD234E}">
      <dgm:prSet phldr="0"/>
      <dgm:spPr/>
      <dgm:t>
        <a:bodyPr/>
        <a:lstStyle/>
        <a:p>
          <a:pPr rtl="0"/>
          <a:r>
            <a:rPr lang="en-US">
              <a:latin typeface="Calibri Light" panose="020F0302020204030204"/>
            </a:rPr>
            <a:t> Community Outreach</a:t>
          </a:r>
        </a:p>
      </dgm:t>
    </dgm:pt>
    <dgm:pt modelId="{44FE4592-2537-4551-A987-2EDEBCF62A06}" type="parTrans" cxnId="{319397A1-4839-4796-9E03-3E4D4F32A5B8}">
      <dgm:prSet/>
      <dgm:spPr/>
    </dgm:pt>
    <dgm:pt modelId="{D475C202-EFC8-4D29-82CD-71B78A278368}" type="sibTrans" cxnId="{319397A1-4839-4796-9E03-3E4D4F32A5B8}">
      <dgm:prSet/>
      <dgm:spPr/>
    </dgm:pt>
    <dgm:pt modelId="{63CBA5FD-7738-4223-BCE0-176800D40E19}">
      <dgm:prSet phldr="0"/>
      <dgm:spPr/>
      <dgm:t>
        <a:bodyPr/>
        <a:lstStyle/>
        <a:p>
          <a:pPr rtl="0"/>
          <a:r>
            <a:rPr lang="en-US">
              <a:latin typeface="Calibri Light" panose="020F0302020204030204"/>
            </a:rPr>
            <a:t>  Parks </a:t>
          </a:r>
        </a:p>
      </dgm:t>
    </dgm:pt>
    <dgm:pt modelId="{FB537290-2A1F-4785-AC58-29CD06F27A17}" type="parTrans" cxnId="{FB79F622-B985-45D5-B91B-97F36438865C}">
      <dgm:prSet/>
      <dgm:spPr/>
    </dgm:pt>
    <dgm:pt modelId="{385E7655-4056-4B3B-BA99-C0CC404ED009}" type="sibTrans" cxnId="{FB79F622-B985-45D5-B91B-97F36438865C}">
      <dgm:prSet/>
      <dgm:spPr/>
    </dgm:pt>
    <dgm:pt modelId="{10F0523F-E1D6-495D-B1D7-11958571B1C7}">
      <dgm:prSet phldr="0"/>
      <dgm:spPr/>
      <dgm:t>
        <a:bodyPr/>
        <a:lstStyle/>
        <a:p>
          <a:pPr rtl="0"/>
          <a:r>
            <a:rPr lang="en-US">
              <a:latin typeface="Calibri Light" panose="020F0302020204030204"/>
            </a:rPr>
            <a:t>  Others </a:t>
          </a:r>
        </a:p>
      </dgm:t>
    </dgm:pt>
    <dgm:pt modelId="{69C962A9-DB71-4FF6-8DFE-2F9AF6177DFD}" type="parTrans" cxnId="{9A2ECA41-A00E-45CF-B86A-98D74C94302B}">
      <dgm:prSet/>
      <dgm:spPr/>
    </dgm:pt>
    <dgm:pt modelId="{C21FBCE8-200C-4350-AB72-F2F858C4E32F}" type="sibTrans" cxnId="{9A2ECA41-A00E-45CF-B86A-98D74C94302B}">
      <dgm:prSet/>
      <dgm:spPr/>
    </dgm:pt>
    <dgm:pt modelId="{F5272463-81B7-4226-95D6-665AC08B19A9}">
      <dgm:prSet phldr="0"/>
      <dgm:spPr/>
      <dgm:t>
        <a:bodyPr/>
        <a:lstStyle/>
        <a:p>
          <a:pPr rtl="0"/>
          <a:r>
            <a:rPr lang="en-US">
              <a:latin typeface="Calibri Light" panose="020F0302020204030204"/>
            </a:rPr>
            <a:t>Special Events </a:t>
          </a:r>
        </a:p>
      </dgm:t>
    </dgm:pt>
    <dgm:pt modelId="{9AAE0F08-71AA-462A-88C7-612082DF8512}" type="parTrans" cxnId="{D7336D8A-DEE7-4817-B87E-67EA1F5CF1E3}">
      <dgm:prSet/>
      <dgm:spPr/>
    </dgm:pt>
    <dgm:pt modelId="{BEC2E28E-8175-457B-87B2-F1A6B03C8DC8}" type="sibTrans" cxnId="{D7336D8A-DEE7-4817-B87E-67EA1F5CF1E3}">
      <dgm:prSet/>
      <dgm:spPr/>
    </dgm:pt>
    <dgm:pt modelId="{91DAA141-62D4-45FA-AD4A-96812CA900EC}">
      <dgm:prSet phldr="0"/>
      <dgm:spPr/>
      <dgm:t>
        <a:bodyPr/>
        <a:lstStyle/>
        <a:p>
          <a:pPr rtl="0"/>
          <a:r>
            <a:rPr lang="en-US">
              <a:latin typeface="Calibri Light" panose="020F0302020204030204"/>
            </a:rPr>
            <a:t> Signage (Durable)</a:t>
          </a:r>
        </a:p>
      </dgm:t>
    </dgm:pt>
    <dgm:pt modelId="{4FCD5BD9-6170-4419-80F1-78D3326C6F09}" type="parTrans" cxnId="{F318619E-E315-4D93-AAAB-0C7B869908F1}">
      <dgm:prSet/>
      <dgm:spPr/>
    </dgm:pt>
    <dgm:pt modelId="{195117AC-F195-4B6D-BFED-ED86FC66C8AF}" type="sibTrans" cxnId="{F318619E-E315-4D93-AAAB-0C7B869908F1}">
      <dgm:prSet/>
      <dgm:spPr/>
    </dgm:pt>
    <dgm:pt modelId="{376D0F6A-52D7-4152-B633-78DFB8B2EA25}">
      <dgm:prSet phldr="0"/>
      <dgm:spPr/>
      <dgm:t>
        <a:bodyPr/>
        <a:lstStyle/>
        <a:p>
          <a:pPr rtl="0"/>
          <a:r>
            <a:rPr lang="en-US">
              <a:latin typeface="Calibri Light" panose="020F0302020204030204"/>
            </a:rPr>
            <a:t>Pledge (NSWA/Terminal Operators)</a:t>
          </a:r>
        </a:p>
      </dgm:t>
    </dgm:pt>
    <dgm:pt modelId="{4F822622-2E25-43F7-A5BF-4A7B9EC98654}" type="parTrans" cxnId="{0431F677-5AEE-48A7-AB08-CA4A9C1B703D}">
      <dgm:prSet/>
      <dgm:spPr/>
    </dgm:pt>
    <dgm:pt modelId="{25681CC8-24F1-4A7D-A4FD-BA3C946C0204}" type="sibTrans" cxnId="{0431F677-5AEE-48A7-AB08-CA4A9C1B703D}">
      <dgm:prSet/>
      <dgm:spPr/>
    </dgm:pt>
    <dgm:pt modelId="{A2F5EEAC-002A-4970-9DC2-53940365628B}">
      <dgm:prSet phldr="0"/>
      <dgm:spPr/>
      <dgm:t>
        <a:bodyPr/>
        <a:lstStyle/>
        <a:p>
          <a:pPr rtl="0"/>
          <a:r>
            <a:rPr lang="en-US">
              <a:latin typeface="Calibri Light" panose="020F0302020204030204"/>
            </a:rPr>
            <a:t> Truck Drivers</a:t>
          </a:r>
        </a:p>
      </dgm:t>
    </dgm:pt>
    <dgm:pt modelId="{8C854E7D-AACB-40E6-9517-A7E943E68F6D}" type="parTrans" cxnId="{2174E32D-4156-4127-834D-FAB4A71CD329}">
      <dgm:prSet/>
      <dgm:spPr/>
    </dgm:pt>
    <dgm:pt modelId="{EF3141BA-3AE9-4B53-8D42-F32C678C1E4A}" type="sibTrans" cxnId="{2174E32D-4156-4127-834D-FAB4A71CD329}">
      <dgm:prSet/>
      <dgm:spPr/>
    </dgm:pt>
    <dgm:pt modelId="{43CD1901-D41D-4506-93EB-193F63CA72BD}">
      <dgm:prSet phldr="0"/>
      <dgm:spPr/>
      <dgm:t>
        <a:bodyPr/>
        <a:lstStyle/>
        <a:p>
          <a:pPr rtl="0"/>
          <a:r>
            <a:rPr lang="en-US">
              <a:latin typeface="Calibri Light" panose="020F0302020204030204"/>
            </a:rPr>
            <a:t> Department of Transportation</a:t>
          </a:r>
        </a:p>
      </dgm:t>
    </dgm:pt>
    <dgm:pt modelId="{AF8340CA-636D-4E4E-9052-1AF8B0FD68EB}" type="parTrans" cxnId="{A9945598-44C1-48A3-8DED-E9B9EF456FEB}">
      <dgm:prSet/>
      <dgm:spPr/>
    </dgm:pt>
    <dgm:pt modelId="{067F8325-C979-4633-8627-C8D350FEB89D}" type="sibTrans" cxnId="{A9945598-44C1-48A3-8DED-E9B9EF456FEB}">
      <dgm:prSet/>
      <dgm:spPr/>
    </dgm:pt>
    <dgm:pt modelId="{6411D30E-5526-4147-ACAF-B6351A4A75EA}">
      <dgm:prSet phldr="0"/>
      <dgm:spPr/>
      <dgm:t>
        <a:bodyPr/>
        <a:lstStyle/>
        <a:p>
          <a:pPr rtl="0"/>
          <a:r>
            <a:rPr lang="en-US">
              <a:latin typeface="Calibri Light" panose="020F0302020204030204"/>
            </a:rPr>
            <a:t>Signage in Employee Accessible Areas</a:t>
          </a:r>
        </a:p>
      </dgm:t>
    </dgm:pt>
    <dgm:pt modelId="{F397CCE5-89B2-4BE8-B1AB-8FA38F954D72}" type="parTrans" cxnId="{AC952097-6918-4A57-A4A4-11E4D1545FFB}">
      <dgm:prSet/>
      <dgm:spPr/>
    </dgm:pt>
    <dgm:pt modelId="{02080346-E55B-4DD3-8A16-326E5F3C87AD}" type="sibTrans" cxnId="{AC952097-6918-4A57-A4A4-11E4D1545FFB}">
      <dgm:prSet/>
      <dgm:spPr/>
    </dgm:pt>
    <dgm:pt modelId="{CF74717E-2E18-4481-9D8C-B4F2921FB000}" type="pres">
      <dgm:prSet presAssocID="{BA62F7FF-1B72-4C4E-BBD4-E389EA1E4F0C}" presName="Name0" presStyleCnt="0">
        <dgm:presLayoutVars>
          <dgm:dir/>
          <dgm:resizeHandles val="exact"/>
        </dgm:presLayoutVars>
      </dgm:prSet>
      <dgm:spPr/>
    </dgm:pt>
    <dgm:pt modelId="{AB274E6D-C1DD-467D-AC6E-8F46DD54E3F1}" type="pres">
      <dgm:prSet presAssocID="{B0D9C05E-A14D-472F-BDA2-829C3FB7B62C}" presName="node" presStyleLbl="node1" presStyleIdx="0" presStyleCnt="7">
        <dgm:presLayoutVars>
          <dgm:bulletEnabled val="1"/>
        </dgm:presLayoutVars>
      </dgm:prSet>
      <dgm:spPr/>
    </dgm:pt>
    <dgm:pt modelId="{71739673-3C5B-4946-BE3A-7D44507308FF}" type="pres">
      <dgm:prSet presAssocID="{5D550970-0224-4884-80D1-D29D0C958594}" presName="sibTrans" presStyleCnt="0"/>
      <dgm:spPr/>
    </dgm:pt>
    <dgm:pt modelId="{E9E38FC1-C02D-4DB9-BC8C-91596C4F0986}" type="pres">
      <dgm:prSet presAssocID="{81D0CAB1-748B-4004-82A8-D7B5689BAD73}" presName="node" presStyleLbl="node1" presStyleIdx="1" presStyleCnt="7">
        <dgm:presLayoutVars>
          <dgm:bulletEnabled val="1"/>
        </dgm:presLayoutVars>
      </dgm:prSet>
      <dgm:spPr/>
    </dgm:pt>
    <dgm:pt modelId="{DAC343E2-3BB9-462C-92DB-4E3FBF34E959}" type="pres">
      <dgm:prSet presAssocID="{EF49F974-8CF3-4B14-A649-37BE52E0E4C1}" presName="sibTrans" presStyleCnt="0"/>
      <dgm:spPr/>
    </dgm:pt>
    <dgm:pt modelId="{E378D1A1-150B-4328-B004-3F2B1E7946C5}" type="pres">
      <dgm:prSet presAssocID="{58C28ED9-CEF8-4301-9D16-8EA739637DF1}" presName="node" presStyleLbl="node1" presStyleIdx="2" presStyleCnt="7">
        <dgm:presLayoutVars>
          <dgm:bulletEnabled val="1"/>
        </dgm:presLayoutVars>
      </dgm:prSet>
      <dgm:spPr/>
    </dgm:pt>
    <dgm:pt modelId="{9A80BD8E-E3B3-455D-B3A7-0C4A155A48BD}" type="pres">
      <dgm:prSet presAssocID="{5C773A64-5942-4A9B-937C-94B35AE3D09F}" presName="sibTrans" presStyleCnt="0"/>
      <dgm:spPr/>
    </dgm:pt>
    <dgm:pt modelId="{694F059C-222C-4D8F-AB6C-BBFE6C82366B}" type="pres">
      <dgm:prSet presAssocID="{C7B1051D-65F0-4C2D-B47A-889C5ED0FD77}" presName="node" presStyleLbl="node1" presStyleIdx="3" presStyleCnt="7">
        <dgm:presLayoutVars>
          <dgm:bulletEnabled val="1"/>
        </dgm:presLayoutVars>
      </dgm:prSet>
      <dgm:spPr/>
    </dgm:pt>
    <dgm:pt modelId="{47CB392C-E936-4EFC-B580-7AC74A9E3841}" type="pres">
      <dgm:prSet presAssocID="{D103124A-55B6-4E46-9608-2D8DF6BA9D0D}" presName="sibTrans" presStyleCnt="0"/>
      <dgm:spPr/>
    </dgm:pt>
    <dgm:pt modelId="{1607FE36-366E-4E3B-BF74-9494FE64AACC}" type="pres">
      <dgm:prSet presAssocID="{75F1E692-CB3F-479D-AD6F-93DA77444D4E}" presName="node" presStyleLbl="node1" presStyleIdx="4" presStyleCnt="7">
        <dgm:presLayoutVars>
          <dgm:bulletEnabled val="1"/>
        </dgm:presLayoutVars>
      </dgm:prSet>
      <dgm:spPr/>
    </dgm:pt>
    <dgm:pt modelId="{7B03B16D-E118-49E2-9A86-9C829C38ABBE}" type="pres">
      <dgm:prSet presAssocID="{4A0C9E59-8988-4A04-B772-34ECDC8CE3FF}" presName="sibTrans" presStyleCnt="0"/>
      <dgm:spPr/>
    </dgm:pt>
    <dgm:pt modelId="{32F35008-0C0D-4FE2-9032-40B17B318587}" type="pres">
      <dgm:prSet presAssocID="{F1E8A266-BAE4-4C63-A2EF-29164EE6567C}" presName="node" presStyleLbl="node1" presStyleIdx="5" presStyleCnt="7">
        <dgm:presLayoutVars>
          <dgm:bulletEnabled val="1"/>
        </dgm:presLayoutVars>
      </dgm:prSet>
      <dgm:spPr/>
    </dgm:pt>
    <dgm:pt modelId="{AA0E6326-F3AB-4184-82F7-D571DEA6EEF5}" type="pres">
      <dgm:prSet presAssocID="{F9C6AC97-AFD7-487B-8CDB-DF80D66313F5}" presName="sibTrans" presStyleCnt="0"/>
      <dgm:spPr/>
    </dgm:pt>
    <dgm:pt modelId="{6D9EE769-CCB1-45A9-9652-A85B180A2A22}" type="pres">
      <dgm:prSet presAssocID="{F5272463-81B7-4226-95D6-665AC08B19A9}" presName="node" presStyleLbl="node1" presStyleIdx="6" presStyleCnt="7">
        <dgm:presLayoutVars>
          <dgm:bulletEnabled val="1"/>
        </dgm:presLayoutVars>
      </dgm:prSet>
      <dgm:spPr/>
    </dgm:pt>
  </dgm:ptLst>
  <dgm:cxnLst>
    <dgm:cxn modelId="{550F1702-6E9E-47E5-A121-E0B2188FAA76}" type="presOf" srcId="{3BC45424-5036-44F3-B6DC-83D7116936CA}" destId="{694F059C-222C-4D8F-AB6C-BBFE6C82366B}" srcOrd="0" destOrd="1" presId="urn:microsoft.com/office/officeart/2005/8/layout/hList6"/>
    <dgm:cxn modelId="{04A3A60B-FF61-4427-8F12-F50F28BC74D2}" srcId="{BA62F7FF-1B72-4C4E-BBD4-E389EA1E4F0C}" destId="{75F1E692-CB3F-479D-AD6F-93DA77444D4E}" srcOrd="4" destOrd="0" parTransId="{1DE26CF3-2027-4E5E-BF60-966ED32EFD71}" sibTransId="{4A0C9E59-8988-4A04-B772-34ECDC8CE3FF}"/>
    <dgm:cxn modelId="{D13C6A1A-33D8-43B0-B8D1-A0CA00424025}" srcId="{B0D9C05E-A14D-472F-BDA2-829C3FB7B62C}" destId="{56307E85-C62E-4124-9096-E7CDB4AB36E1}" srcOrd="0" destOrd="0" parTransId="{036146E5-1031-4262-A877-2EFE2F11E7C7}" sibTransId="{BDD56EE0-74F9-49F8-946B-79B2B26C959A}"/>
    <dgm:cxn modelId="{77EC741B-ED5F-4359-9744-201F430F82D1}" type="presOf" srcId="{6411D30E-5526-4147-ACAF-B6351A4A75EA}" destId="{694F059C-222C-4D8F-AB6C-BBFE6C82366B}" srcOrd="0" destOrd="3" presId="urn:microsoft.com/office/officeart/2005/8/layout/hList6"/>
    <dgm:cxn modelId="{6910071F-400E-4A12-BC71-30BA33113AB0}" srcId="{F5272463-81B7-4226-95D6-665AC08B19A9}" destId="{7CF662C0-CECD-44BB-9A66-F2E4997B8594}" srcOrd="2" destOrd="0" parTransId="{210233EB-566C-4BDF-AC4E-35FBF5DCBE10}" sibTransId="{11AFA689-5B3B-42A6-BC9A-E4C81B5D9959}"/>
    <dgm:cxn modelId="{FB79F622-B985-45D5-B91B-97F36438865C}" srcId="{F5272463-81B7-4226-95D6-665AC08B19A9}" destId="{63CBA5FD-7738-4223-BCE0-176800D40E19}" srcOrd="3" destOrd="0" parTransId="{FB537290-2A1F-4785-AC58-29CD06F27A17}" sibTransId="{385E7655-4056-4B3B-BA99-C0CC404ED009}"/>
    <dgm:cxn modelId="{8F670A24-AF35-426B-85BC-094315ED8EF5}" type="presOf" srcId="{58C28ED9-CEF8-4301-9D16-8EA739637DF1}" destId="{E378D1A1-150B-4328-B004-3F2B1E7946C5}" srcOrd="0" destOrd="0" presId="urn:microsoft.com/office/officeart/2005/8/layout/hList6"/>
    <dgm:cxn modelId="{2174E32D-4156-4127-834D-FAB4A71CD329}" srcId="{58C28ED9-CEF8-4301-9D16-8EA739637DF1}" destId="{A2F5EEAC-002A-4970-9DC2-53940365628B}" srcOrd="1" destOrd="0" parTransId="{8C854E7D-AACB-40E6-9517-A7E943E68F6D}" sibTransId="{EF3141BA-3AE9-4B53-8D42-F32C678C1E4A}"/>
    <dgm:cxn modelId="{FFEDFE32-46DF-48CC-A391-3D004FF4572F}" type="presOf" srcId="{81D0CAB1-748B-4004-82A8-D7B5689BAD73}" destId="{E9E38FC1-C02D-4DB9-BC8C-91596C4F0986}" srcOrd="0" destOrd="0" presId="urn:microsoft.com/office/officeart/2005/8/layout/hList6"/>
    <dgm:cxn modelId="{89864E35-11DD-452B-983C-BD18426202F2}" type="presOf" srcId="{376D0F6A-52D7-4152-B633-78DFB8B2EA25}" destId="{E378D1A1-150B-4328-B004-3F2B1E7946C5}" srcOrd="0" destOrd="1" presId="urn:microsoft.com/office/officeart/2005/8/layout/hList6"/>
    <dgm:cxn modelId="{27189535-7130-41BD-B668-DD63AD505264}" type="presOf" srcId="{91DAA141-62D4-45FA-AD4A-96812CA900EC}" destId="{32F35008-0C0D-4FE2-9032-40B17B318587}" srcOrd="0" destOrd="1" presId="urn:microsoft.com/office/officeart/2005/8/layout/hList6"/>
    <dgm:cxn modelId="{32B1DF39-E8DA-4F2E-9152-A8D2F9B17AF5}" srcId="{BA62F7FF-1B72-4C4E-BBD4-E389EA1E4F0C}" destId="{C7B1051D-65F0-4C2D-B47A-889C5ED0FD77}" srcOrd="3" destOrd="0" parTransId="{1D033FCE-16F7-4580-B6BD-0A4AD27A4261}" sibTransId="{D103124A-55B6-4E46-9608-2D8DF6BA9D0D}"/>
    <dgm:cxn modelId="{E93B093E-1BAF-4233-BADC-C880CD3C6117}" srcId="{B0D9C05E-A14D-472F-BDA2-829C3FB7B62C}" destId="{5D019C83-7C1F-4B7C-8ED6-8418009899E2}" srcOrd="1" destOrd="0" parTransId="{0CA54CCA-D5B8-4867-8A7B-7D17251DE084}" sibTransId="{0C16B888-3036-47DC-A204-365E6588CF0E}"/>
    <dgm:cxn modelId="{D73D1D40-73B1-4A57-B2BB-D24F990F825B}" type="presOf" srcId="{B0D9C05E-A14D-472F-BDA2-829C3FB7B62C}" destId="{AB274E6D-C1DD-467D-AC6E-8F46DD54E3F1}" srcOrd="0" destOrd="0" presId="urn:microsoft.com/office/officeart/2005/8/layout/hList6"/>
    <dgm:cxn modelId="{53326740-BBA0-407C-9275-0D152F072F7A}" srcId="{B0D9C05E-A14D-472F-BDA2-829C3FB7B62C}" destId="{473EEB8E-452D-410B-941D-090FC26A573E}" srcOrd="2" destOrd="0" parTransId="{CF259FCE-437F-4450-9D06-BFA1E4E02D04}" sibTransId="{E5329A95-C872-4612-916A-64BD91ADC39C}"/>
    <dgm:cxn modelId="{9A2ECA41-A00E-45CF-B86A-98D74C94302B}" srcId="{F5272463-81B7-4226-95D6-665AC08B19A9}" destId="{10F0523F-E1D6-495D-B1D7-11958571B1C7}" srcOrd="4" destOrd="0" parTransId="{69C962A9-DB71-4FF6-8DFE-2F9AF6177DFD}" sibTransId="{C21FBCE8-200C-4350-AB72-F2F858C4E32F}"/>
    <dgm:cxn modelId="{79E9BF63-DAC2-4353-ABE2-B707BE01D491}" type="presOf" srcId="{BA62F7FF-1B72-4C4E-BBD4-E389EA1E4F0C}" destId="{CF74717E-2E18-4481-9D8C-B4F2921FB000}" srcOrd="0" destOrd="0" presId="urn:microsoft.com/office/officeart/2005/8/layout/hList6"/>
    <dgm:cxn modelId="{D60E6D67-69FF-40EB-8F90-00D36915FFDA}" srcId="{81D0CAB1-748B-4004-82A8-D7B5689BAD73}" destId="{02DC1B56-65CA-459E-9097-9FE839BF336E}" srcOrd="0" destOrd="0" parTransId="{0FC506A6-6CAA-4E7C-9C05-6FF4F5A284B6}" sibTransId="{502EBE82-71E3-48BC-A559-0332EBC5CEBB}"/>
    <dgm:cxn modelId="{6CFF6448-C85C-4058-A39A-007939033FA2}" srcId="{C7B1051D-65F0-4C2D-B47A-889C5ED0FD77}" destId="{68545D7A-CAE9-44E0-A1CF-BD934853C5F0}" srcOrd="1" destOrd="0" parTransId="{228E6B5E-E441-42F4-97E1-AAF8CCD2086C}" sibTransId="{C5814E71-8CEC-443D-90C9-001A02AAD5EA}"/>
    <dgm:cxn modelId="{67CAE548-E4E9-4D44-AA2E-DC8A2FAA93A8}" srcId="{81D0CAB1-748B-4004-82A8-D7B5689BAD73}" destId="{9887D9C8-5B80-4C62-BF21-42BE77BF6974}" srcOrd="1" destOrd="0" parTransId="{51030D12-92CB-46BA-923D-DF589D947691}" sibTransId="{09EA72D8-DCC1-43FD-8E15-95ABA8C892C0}"/>
    <dgm:cxn modelId="{05BE2E6E-6771-4232-A77C-8FAAFB0E180D}" type="presOf" srcId="{994BF436-314C-422E-8F2B-B8E011BD234E}" destId="{1607FE36-366E-4E3B-BF74-9494FE64AACC}" srcOrd="0" destOrd="2" presId="urn:microsoft.com/office/officeart/2005/8/layout/hList6"/>
    <dgm:cxn modelId="{9075926E-5BD5-434E-8DB1-377FE2D04A7A}" type="presOf" srcId="{5F780C59-200C-4F46-A9F3-2E75995ABEA9}" destId="{1607FE36-366E-4E3B-BF74-9494FE64AACC}" srcOrd="0" destOrd="1" presId="urn:microsoft.com/office/officeart/2005/8/layout/hList6"/>
    <dgm:cxn modelId="{7410114F-61FA-4B3B-8C14-F1340535AA91}" srcId="{BA62F7FF-1B72-4C4E-BBD4-E389EA1E4F0C}" destId="{81D0CAB1-748B-4004-82A8-D7B5689BAD73}" srcOrd="1" destOrd="0" parTransId="{2FA0F210-BB75-477B-AF51-93A95E056D24}" sibTransId="{EF49F974-8CF3-4B14-A649-37BE52E0E4C1}"/>
    <dgm:cxn modelId="{AA2C1F71-AAA6-4477-82AD-DDD2F628F586}" type="presOf" srcId="{75F1E692-CB3F-479D-AD6F-93DA77444D4E}" destId="{1607FE36-366E-4E3B-BF74-9494FE64AACC}" srcOrd="0" destOrd="0" presId="urn:microsoft.com/office/officeart/2005/8/layout/hList6"/>
    <dgm:cxn modelId="{C0F54471-78DF-4CC2-880E-9CF898B67AC3}" type="presOf" srcId="{02DC1B56-65CA-459E-9097-9FE839BF336E}" destId="{E9E38FC1-C02D-4DB9-BC8C-91596C4F0986}" srcOrd="0" destOrd="1" presId="urn:microsoft.com/office/officeart/2005/8/layout/hList6"/>
    <dgm:cxn modelId="{4FB19977-EE3A-4176-8299-6EEB9BBDDE72}" srcId="{75F1E692-CB3F-479D-AD6F-93DA77444D4E}" destId="{5F780C59-200C-4F46-A9F3-2E75995ABEA9}" srcOrd="0" destOrd="0" parTransId="{B63959E5-7805-4FC8-96E3-4CD18220ED4A}" sibTransId="{30F08A88-003E-46C3-91EB-CD47D5DEF91A}"/>
    <dgm:cxn modelId="{2A41C557-CC23-429F-8B2A-F5CB81600CA5}" type="presOf" srcId="{902BF353-1737-441A-B813-620E2980A998}" destId="{6D9EE769-CCB1-45A9-9652-A85B180A2A22}" srcOrd="0" destOrd="1" presId="urn:microsoft.com/office/officeart/2005/8/layout/hList6"/>
    <dgm:cxn modelId="{0431F677-5AEE-48A7-AB08-CA4A9C1B703D}" srcId="{58C28ED9-CEF8-4301-9D16-8EA739637DF1}" destId="{376D0F6A-52D7-4152-B633-78DFB8B2EA25}" srcOrd="0" destOrd="0" parTransId="{4F822622-2E25-43F7-A5BF-4A7B9EC98654}" sibTransId="{25681CC8-24F1-4A7D-A4FD-BA3C946C0204}"/>
    <dgm:cxn modelId="{734B7F7B-A9AC-43C0-B506-71AA993DEB63}" type="presOf" srcId="{10F0523F-E1D6-495D-B1D7-11958571B1C7}" destId="{6D9EE769-CCB1-45A9-9652-A85B180A2A22}" srcOrd="0" destOrd="5" presId="urn:microsoft.com/office/officeart/2005/8/layout/hList6"/>
    <dgm:cxn modelId="{35E6B57D-68ED-4094-BAD8-BCDC7589AB59}" type="presOf" srcId="{68545D7A-CAE9-44E0-A1CF-BD934853C5F0}" destId="{694F059C-222C-4D8F-AB6C-BBFE6C82366B}" srcOrd="0" destOrd="2" presId="urn:microsoft.com/office/officeart/2005/8/layout/hList6"/>
    <dgm:cxn modelId="{6A8DAF7F-D4BC-498C-BC77-840B992612D0}" type="presOf" srcId="{43CD1901-D41D-4506-93EB-193F63CA72BD}" destId="{E378D1A1-150B-4328-B004-3F2B1E7946C5}" srcOrd="0" destOrd="3" presId="urn:microsoft.com/office/officeart/2005/8/layout/hList6"/>
    <dgm:cxn modelId="{D9CBD97F-F448-4828-9CA7-F975ED115CEF}" type="presOf" srcId="{63CBA5FD-7738-4223-BCE0-176800D40E19}" destId="{6D9EE769-CCB1-45A9-9652-A85B180A2A22}" srcOrd="0" destOrd="4" presId="urn:microsoft.com/office/officeart/2005/8/layout/hList6"/>
    <dgm:cxn modelId="{D7336D8A-DEE7-4817-B87E-67EA1F5CF1E3}" srcId="{BA62F7FF-1B72-4C4E-BBD4-E389EA1E4F0C}" destId="{F5272463-81B7-4226-95D6-665AC08B19A9}" srcOrd="6" destOrd="0" parTransId="{9AAE0F08-71AA-462A-88C7-612082DF8512}" sibTransId="{BEC2E28E-8175-457B-87B2-F1A6B03C8DC8}"/>
    <dgm:cxn modelId="{69CD3290-3A13-4A80-BF96-8DD1DD0E5314}" type="presOf" srcId="{F5272463-81B7-4226-95D6-665AC08B19A9}" destId="{6D9EE769-CCB1-45A9-9652-A85B180A2A22}" srcOrd="0" destOrd="0" presId="urn:microsoft.com/office/officeart/2005/8/layout/hList6"/>
    <dgm:cxn modelId="{AC952097-6918-4A57-A4A4-11E4D1545FFB}" srcId="{C7B1051D-65F0-4C2D-B47A-889C5ED0FD77}" destId="{6411D30E-5526-4147-ACAF-B6351A4A75EA}" srcOrd="2" destOrd="0" parTransId="{F397CCE5-89B2-4BE8-B1AB-8FA38F954D72}" sibTransId="{02080346-E55B-4DD3-8A16-326E5F3C87AD}"/>
    <dgm:cxn modelId="{A9945598-44C1-48A3-8DED-E9B9EF456FEB}" srcId="{58C28ED9-CEF8-4301-9D16-8EA739637DF1}" destId="{43CD1901-D41D-4506-93EB-193F63CA72BD}" srcOrd="2" destOrd="0" parTransId="{AF8340CA-636D-4E4E-9052-1AF8B0FD68EB}" sibTransId="{067F8325-C979-4633-8627-C8D350FEB89D}"/>
    <dgm:cxn modelId="{046A7499-DDBE-4455-8DB7-231B8991C5EA}" srcId="{BA62F7FF-1B72-4C4E-BBD4-E389EA1E4F0C}" destId="{58C28ED9-CEF8-4301-9D16-8EA739637DF1}" srcOrd="2" destOrd="0" parTransId="{11659215-7384-4495-9155-FA2FFDD566D9}" sibTransId="{5C773A64-5942-4A9B-937C-94B35AE3D09F}"/>
    <dgm:cxn modelId="{F318619E-E315-4D93-AAAB-0C7B869908F1}" srcId="{F1E8A266-BAE4-4C63-A2EF-29164EE6567C}" destId="{91DAA141-62D4-45FA-AD4A-96812CA900EC}" srcOrd="0" destOrd="0" parTransId="{4FCD5BD9-6170-4419-80F1-78D3326C6F09}" sibTransId="{195117AC-F195-4B6D-BFED-ED86FC66C8AF}"/>
    <dgm:cxn modelId="{319397A1-4839-4796-9E03-3E4D4F32A5B8}" srcId="{75F1E692-CB3F-479D-AD6F-93DA77444D4E}" destId="{994BF436-314C-422E-8F2B-B8E011BD234E}" srcOrd="1" destOrd="0" parTransId="{44FE4592-2537-4551-A987-2EDEBCF62A06}" sibTransId="{D475C202-EFC8-4D29-82CD-71B78A278368}"/>
    <dgm:cxn modelId="{69B87AB1-C506-4294-857E-EA1733DD67D0}" type="presOf" srcId="{C7B1051D-65F0-4C2D-B47A-889C5ED0FD77}" destId="{694F059C-222C-4D8F-AB6C-BBFE6C82366B}" srcOrd="0" destOrd="0" presId="urn:microsoft.com/office/officeart/2005/8/layout/hList6"/>
    <dgm:cxn modelId="{97E2ECC1-AD47-48B9-8905-8DDA6D34001C}" srcId="{F5272463-81B7-4226-95D6-665AC08B19A9}" destId="{1D83E461-6836-4580-8ABC-7E2820F2CBAB}" srcOrd="1" destOrd="0" parTransId="{99BE4D01-BB3E-4A64-B860-94199167B1F9}" sibTransId="{F49B2F70-E1A2-4A35-8D62-EFE29F463FD2}"/>
    <dgm:cxn modelId="{4DB2ADCC-634D-46B4-AEB7-D04AC85B2E72}" type="presOf" srcId="{473EEB8E-452D-410B-941D-090FC26A573E}" destId="{AB274E6D-C1DD-467D-AC6E-8F46DD54E3F1}" srcOrd="0" destOrd="3" presId="urn:microsoft.com/office/officeart/2005/8/layout/hList6"/>
    <dgm:cxn modelId="{3ECBCAD0-151E-475F-A8A8-3CA4DAC6D5C4}" type="presOf" srcId="{56307E85-C62E-4124-9096-E7CDB4AB36E1}" destId="{AB274E6D-C1DD-467D-AC6E-8F46DD54E3F1}" srcOrd="0" destOrd="1" presId="urn:microsoft.com/office/officeart/2005/8/layout/hList6"/>
    <dgm:cxn modelId="{88DF1AD3-B435-4D7E-ADEE-C5501EFA90F8}" type="presOf" srcId="{5D019C83-7C1F-4B7C-8ED6-8418009899E2}" destId="{AB274E6D-C1DD-467D-AC6E-8F46DD54E3F1}" srcOrd="0" destOrd="2" presId="urn:microsoft.com/office/officeart/2005/8/layout/hList6"/>
    <dgm:cxn modelId="{38F77ADD-F229-481E-A3F3-F6B9937F3589}" type="presOf" srcId="{F1E8A266-BAE4-4C63-A2EF-29164EE6567C}" destId="{32F35008-0C0D-4FE2-9032-40B17B318587}" srcOrd="0" destOrd="0" presId="urn:microsoft.com/office/officeart/2005/8/layout/hList6"/>
    <dgm:cxn modelId="{CD2B06DF-89DA-4A7C-87F9-5F5CCCF066CB}" type="presOf" srcId="{9887D9C8-5B80-4C62-BF21-42BE77BF6974}" destId="{E9E38FC1-C02D-4DB9-BC8C-91596C4F0986}" srcOrd="0" destOrd="2" presId="urn:microsoft.com/office/officeart/2005/8/layout/hList6"/>
    <dgm:cxn modelId="{19D484E1-812E-4CC1-A79D-6608DE196E10}" srcId="{C7B1051D-65F0-4C2D-B47A-889C5ED0FD77}" destId="{3BC45424-5036-44F3-B6DC-83D7116936CA}" srcOrd="0" destOrd="0" parTransId="{7B849E03-5614-435A-91DC-6D75A2A49E26}" sibTransId="{5F3FCBBC-965F-4590-A136-078ED0EF9055}"/>
    <dgm:cxn modelId="{44A0EFEB-B950-44EC-B26D-A3DBD26C3B50}" srcId="{BA62F7FF-1B72-4C4E-BBD4-E389EA1E4F0C}" destId="{F1E8A266-BAE4-4C63-A2EF-29164EE6567C}" srcOrd="5" destOrd="0" parTransId="{83E4FC97-19D8-4AB3-B55A-D56E51126F9E}" sibTransId="{F9C6AC97-AFD7-487B-8CDB-DF80D66313F5}"/>
    <dgm:cxn modelId="{B52F3DEC-B119-42BF-BE3F-BB39C9C6C64A}" type="presOf" srcId="{A2F5EEAC-002A-4970-9DC2-53940365628B}" destId="{E378D1A1-150B-4328-B004-3F2B1E7946C5}" srcOrd="0" destOrd="2" presId="urn:microsoft.com/office/officeart/2005/8/layout/hList6"/>
    <dgm:cxn modelId="{9F36A7F0-A1CA-4BFF-804D-0C6769B45918}" srcId="{BA62F7FF-1B72-4C4E-BBD4-E389EA1E4F0C}" destId="{B0D9C05E-A14D-472F-BDA2-829C3FB7B62C}" srcOrd="0" destOrd="0" parTransId="{514C3625-BC33-40E7-8E52-3FA203B78B2A}" sibTransId="{5D550970-0224-4884-80D1-D29D0C958594}"/>
    <dgm:cxn modelId="{A7C1B7F3-EEF2-461B-8CC2-D035DA39031F}" type="presOf" srcId="{7CF662C0-CECD-44BB-9A66-F2E4997B8594}" destId="{6D9EE769-CCB1-45A9-9652-A85B180A2A22}" srcOrd="0" destOrd="3" presId="urn:microsoft.com/office/officeart/2005/8/layout/hList6"/>
    <dgm:cxn modelId="{1013F1FA-85E4-40CA-B623-32A44183BB38}" srcId="{F5272463-81B7-4226-95D6-665AC08B19A9}" destId="{902BF353-1737-441A-B813-620E2980A998}" srcOrd="0" destOrd="0" parTransId="{8BB1A5F0-BFEE-4015-9C39-97ACFE9FCBD4}" sibTransId="{45F54A01-8B0C-40D9-9C45-A7840D4A24CE}"/>
    <dgm:cxn modelId="{F1A865FC-6015-46E3-AB59-29D24838F097}" type="presOf" srcId="{1D83E461-6836-4580-8ABC-7E2820F2CBAB}" destId="{6D9EE769-CCB1-45A9-9652-A85B180A2A22}" srcOrd="0" destOrd="2" presId="urn:microsoft.com/office/officeart/2005/8/layout/hList6"/>
    <dgm:cxn modelId="{5EC42FF8-727D-4B7A-9105-CDFEA3494064}" type="presParOf" srcId="{CF74717E-2E18-4481-9D8C-B4F2921FB000}" destId="{AB274E6D-C1DD-467D-AC6E-8F46DD54E3F1}" srcOrd="0" destOrd="0" presId="urn:microsoft.com/office/officeart/2005/8/layout/hList6"/>
    <dgm:cxn modelId="{C3903F35-C584-4539-B501-5A2315B2DA66}" type="presParOf" srcId="{CF74717E-2E18-4481-9D8C-B4F2921FB000}" destId="{71739673-3C5B-4946-BE3A-7D44507308FF}" srcOrd="1" destOrd="0" presId="urn:microsoft.com/office/officeart/2005/8/layout/hList6"/>
    <dgm:cxn modelId="{8684319B-E769-4FB8-B678-7C5960FD3815}" type="presParOf" srcId="{CF74717E-2E18-4481-9D8C-B4F2921FB000}" destId="{E9E38FC1-C02D-4DB9-BC8C-91596C4F0986}" srcOrd="2" destOrd="0" presId="urn:microsoft.com/office/officeart/2005/8/layout/hList6"/>
    <dgm:cxn modelId="{55F3804B-AD68-47AF-B517-F7DA39B5DF4F}" type="presParOf" srcId="{CF74717E-2E18-4481-9D8C-B4F2921FB000}" destId="{DAC343E2-3BB9-462C-92DB-4E3FBF34E959}" srcOrd="3" destOrd="0" presId="urn:microsoft.com/office/officeart/2005/8/layout/hList6"/>
    <dgm:cxn modelId="{6A4631DB-A633-4F78-A462-57568FCD6955}" type="presParOf" srcId="{CF74717E-2E18-4481-9D8C-B4F2921FB000}" destId="{E378D1A1-150B-4328-B004-3F2B1E7946C5}" srcOrd="4" destOrd="0" presId="urn:microsoft.com/office/officeart/2005/8/layout/hList6"/>
    <dgm:cxn modelId="{CB22DC54-8810-4BA5-BE7A-AC207E145E7F}" type="presParOf" srcId="{CF74717E-2E18-4481-9D8C-B4F2921FB000}" destId="{9A80BD8E-E3B3-455D-B3A7-0C4A155A48BD}" srcOrd="5" destOrd="0" presId="urn:microsoft.com/office/officeart/2005/8/layout/hList6"/>
    <dgm:cxn modelId="{A7E0FBB1-EC0A-41AB-BBC4-1C45EAA6790B}" type="presParOf" srcId="{CF74717E-2E18-4481-9D8C-B4F2921FB000}" destId="{694F059C-222C-4D8F-AB6C-BBFE6C82366B}" srcOrd="6" destOrd="0" presId="urn:microsoft.com/office/officeart/2005/8/layout/hList6"/>
    <dgm:cxn modelId="{67DC05C5-2644-4B5B-A73C-821BFD09E036}" type="presParOf" srcId="{CF74717E-2E18-4481-9D8C-B4F2921FB000}" destId="{47CB392C-E936-4EFC-B580-7AC74A9E3841}" srcOrd="7" destOrd="0" presId="urn:microsoft.com/office/officeart/2005/8/layout/hList6"/>
    <dgm:cxn modelId="{BF982D0B-8017-427C-89E9-31BD45653FB8}" type="presParOf" srcId="{CF74717E-2E18-4481-9D8C-B4F2921FB000}" destId="{1607FE36-366E-4E3B-BF74-9494FE64AACC}" srcOrd="8" destOrd="0" presId="urn:microsoft.com/office/officeart/2005/8/layout/hList6"/>
    <dgm:cxn modelId="{F2098282-E4C1-4D59-8A57-65B9CEC3710A}" type="presParOf" srcId="{CF74717E-2E18-4481-9D8C-B4F2921FB000}" destId="{7B03B16D-E118-49E2-9A86-9C829C38ABBE}" srcOrd="9" destOrd="0" presId="urn:microsoft.com/office/officeart/2005/8/layout/hList6"/>
    <dgm:cxn modelId="{3724E848-89D8-4283-A053-8A53C051D87D}" type="presParOf" srcId="{CF74717E-2E18-4481-9D8C-B4F2921FB000}" destId="{32F35008-0C0D-4FE2-9032-40B17B318587}" srcOrd="10" destOrd="0" presId="urn:microsoft.com/office/officeart/2005/8/layout/hList6"/>
    <dgm:cxn modelId="{2B073385-39AB-4067-924C-A37F216E17B8}" type="presParOf" srcId="{CF74717E-2E18-4481-9D8C-B4F2921FB000}" destId="{AA0E6326-F3AB-4184-82F7-D571DEA6EEF5}" srcOrd="11" destOrd="0" presId="urn:microsoft.com/office/officeart/2005/8/layout/hList6"/>
    <dgm:cxn modelId="{AE2D2B62-376B-4753-82AE-D85BDFFF5C2E}" type="presParOf" srcId="{CF74717E-2E18-4481-9D8C-B4F2921FB000}" destId="{6D9EE769-CCB1-45A9-9652-A85B180A2A22}" srcOrd="1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433FF2-ADCA-4757-BF97-53ADB37713B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44BF364-FB12-41C1-83CF-E198C5DF13E9}">
      <dgm:prSet phldrT="[Text]" custT="1"/>
      <dgm:spPr/>
      <dgm:t>
        <a:bodyPr/>
        <a:lstStyle/>
        <a:p>
          <a:r>
            <a:rPr lang="en-US" sz="1200"/>
            <a:t>Ensure Leadership Commitment</a:t>
          </a:r>
        </a:p>
      </dgm:t>
    </dgm:pt>
    <dgm:pt modelId="{C59DDCE3-2563-414A-8FB4-D58CF9A1A41D}" type="parTrans" cxnId="{36A42D6A-A9DE-43EC-A23C-C7B238289F9F}">
      <dgm:prSet/>
      <dgm:spPr/>
      <dgm:t>
        <a:bodyPr/>
        <a:lstStyle/>
        <a:p>
          <a:endParaRPr lang="en-US"/>
        </a:p>
      </dgm:t>
    </dgm:pt>
    <dgm:pt modelId="{BE308C18-B387-4783-9D69-5C30D3273F0C}" type="sibTrans" cxnId="{36A42D6A-A9DE-43EC-A23C-C7B238289F9F}">
      <dgm:prSet/>
      <dgm:spPr/>
      <dgm:t>
        <a:bodyPr/>
        <a:lstStyle/>
        <a:p>
          <a:endParaRPr lang="en-US"/>
        </a:p>
      </dgm:t>
    </dgm:pt>
    <dgm:pt modelId="{7DAACAAA-6DFA-4312-BBDF-5380B5F4B373}">
      <dgm:prSet phldrT="[Text]" custT="1"/>
      <dgm:spPr/>
      <dgm:t>
        <a:bodyPr/>
        <a:lstStyle/>
        <a:p>
          <a:r>
            <a:rPr lang="en-US" sz="1200"/>
            <a:t>Supply Dedicated Funding</a:t>
          </a:r>
        </a:p>
      </dgm:t>
    </dgm:pt>
    <dgm:pt modelId="{C048EEBD-CE80-4ECF-8BF0-5ED235E243E0}" type="parTrans" cxnId="{748479EB-CBAA-47D9-A3CC-340B25EF7D8E}">
      <dgm:prSet/>
      <dgm:spPr/>
      <dgm:t>
        <a:bodyPr/>
        <a:lstStyle/>
        <a:p>
          <a:endParaRPr lang="en-US"/>
        </a:p>
      </dgm:t>
    </dgm:pt>
    <dgm:pt modelId="{26131D15-B839-4B0C-A289-F4C4D1680687}" type="sibTrans" cxnId="{748479EB-CBAA-47D9-A3CC-340B25EF7D8E}">
      <dgm:prSet/>
      <dgm:spPr/>
      <dgm:t>
        <a:bodyPr/>
        <a:lstStyle/>
        <a:p>
          <a:endParaRPr lang="en-US"/>
        </a:p>
      </dgm:t>
    </dgm:pt>
    <dgm:pt modelId="{53445E74-BA36-4D6B-A747-20AB43218366}">
      <dgm:prSet phldrT="[Text]" custT="1"/>
      <dgm:spPr/>
      <dgm:t>
        <a:bodyPr/>
        <a:lstStyle/>
        <a:p>
          <a:r>
            <a:rPr lang="en-US" sz="1200"/>
            <a:t>Increase Public and Private Partnerships</a:t>
          </a:r>
        </a:p>
      </dgm:t>
    </dgm:pt>
    <dgm:pt modelId="{79189A1F-5DA4-4AD9-AA3C-F813CFF91DF3}" type="parTrans" cxnId="{5C3C146F-46B8-442C-9FB9-15D24B9F03C8}">
      <dgm:prSet/>
      <dgm:spPr/>
      <dgm:t>
        <a:bodyPr/>
        <a:lstStyle/>
        <a:p>
          <a:endParaRPr lang="en-US"/>
        </a:p>
      </dgm:t>
    </dgm:pt>
    <dgm:pt modelId="{0BD2B434-8204-4F4D-944C-46E1730DB463}" type="sibTrans" cxnId="{5C3C146F-46B8-442C-9FB9-15D24B9F03C8}">
      <dgm:prSet/>
      <dgm:spPr/>
      <dgm:t>
        <a:bodyPr/>
        <a:lstStyle/>
        <a:p>
          <a:endParaRPr lang="en-US"/>
        </a:p>
      </dgm:t>
    </dgm:pt>
    <dgm:pt modelId="{E6933293-0FAF-461A-B6AD-7FD8EB4A4B1F}">
      <dgm:prSet/>
      <dgm:spPr/>
      <dgm:t>
        <a:bodyPr/>
        <a:lstStyle/>
        <a:p>
          <a:endParaRPr lang="en-US"/>
        </a:p>
      </dgm:t>
    </dgm:pt>
    <dgm:pt modelId="{6F180DD6-A9A7-458A-8BF9-8CDA4AE0BAAE}" type="parTrans" cxnId="{AA3AE58F-6608-48FE-9209-6CB864272822}">
      <dgm:prSet/>
      <dgm:spPr/>
      <dgm:t>
        <a:bodyPr/>
        <a:lstStyle/>
        <a:p>
          <a:endParaRPr lang="en-US"/>
        </a:p>
      </dgm:t>
    </dgm:pt>
    <dgm:pt modelId="{62F52EA6-E41D-419C-89AA-C50BB5B64774}" type="sibTrans" cxnId="{AA3AE58F-6608-48FE-9209-6CB864272822}">
      <dgm:prSet/>
      <dgm:spPr/>
      <dgm:t>
        <a:bodyPr/>
        <a:lstStyle/>
        <a:p>
          <a:endParaRPr lang="en-US"/>
        </a:p>
      </dgm:t>
    </dgm:pt>
    <dgm:pt modelId="{636C29CF-D089-4ACD-8DB0-E265A246F0BA}" type="pres">
      <dgm:prSet presAssocID="{15433FF2-ADCA-4757-BF97-53ADB37713B4}" presName="linear" presStyleCnt="0">
        <dgm:presLayoutVars>
          <dgm:dir/>
          <dgm:animLvl val="lvl"/>
          <dgm:resizeHandles val="exact"/>
        </dgm:presLayoutVars>
      </dgm:prSet>
      <dgm:spPr/>
    </dgm:pt>
    <dgm:pt modelId="{927F40E8-6E61-49A3-88A4-80AD74D2E02E}" type="pres">
      <dgm:prSet presAssocID="{544BF364-FB12-41C1-83CF-E198C5DF13E9}" presName="parentLin" presStyleCnt="0"/>
      <dgm:spPr/>
    </dgm:pt>
    <dgm:pt modelId="{8EBA6354-CE5F-4DB8-96E8-AC6DBE8355F1}" type="pres">
      <dgm:prSet presAssocID="{544BF364-FB12-41C1-83CF-E198C5DF13E9}" presName="parentLeftMargin" presStyleLbl="node1" presStyleIdx="0" presStyleCnt="3"/>
      <dgm:spPr/>
    </dgm:pt>
    <dgm:pt modelId="{1DE1C25E-6912-45AA-A265-9D94BAA533C7}" type="pres">
      <dgm:prSet presAssocID="{544BF364-FB12-41C1-83CF-E198C5DF13E9}" presName="parentText" presStyleLbl="node1" presStyleIdx="0" presStyleCnt="3" custLinFactNeighborY="7350">
        <dgm:presLayoutVars>
          <dgm:chMax val="0"/>
          <dgm:bulletEnabled val="1"/>
        </dgm:presLayoutVars>
      </dgm:prSet>
      <dgm:spPr/>
    </dgm:pt>
    <dgm:pt modelId="{C2718CAC-7BB3-4189-8454-80427175DD3D}" type="pres">
      <dgm:prSet presAssocID="{544BF364-FB12-41C1-83CF-E198C5DF13E9}" presName="negativeSpace" presStyleCnt="0"/>
      <dgm:spPr/>
    </dgm:pt>
    <dgm:pt modelId="{3B343887-E52A-4131-A1B3-D15B1075FDE7}" type="pres">
      <dgm:prSet presAssocID="{544BF364-FB12-41C1-83CF-E198C5DF13E9}" presName="childText" presStyleLbl="conFgAcc1" presStyleIdx="0" presStyleCnt="3">
        <dgm:presLayoutVars>
          <dgm:bulletEnabled val="1"/>
        </dgm:presLayoutVars>
      </dgm:prSet>
      <dgm:spPr/>
    </dgm:pt>
    <dgm:pt modelId="{3E37375F-B312-4417-8C9A-525FA75D8BAA}" type="pres">
      <dgm:prSet presAssocID="{BE308C18-B387-4783-9D69-5C30D3273F0C}" presName="spaceBetweenRectangles" presStyleCnt="0"/>
      <dgm:spPr/>
    </dgm:pt>
    <dgm:pt modelId="{5202AFE4-FBAE-40F9-8471-F61B7DFEA725}" type="pres">
      <dgm:prSet presAssocID="{7DAACAAA-6DFA-4312-BBDF-5380B5F4B373}" presName="parentLin" presStyleCnt="0"/>
      <dgm:spPr/>
    </dgm:pt>
    <dgm:pt modelId="{3CFA52C0-60C6-4726-8C66-ECEE33895971}" type="pres">
      <dgm:prSet presAssocID="{7DAACAAA-6DFA-4312-BBDF-5380B5F4B373}" presName="parentLeftMargin" presStyleLbl="node1" presStyleIdx="0" presStyleCnt="3"/>
      <dgm:spPr/>
    </dgm:pt>
    <dgm:pt modelId="{862CF25B-1F5E-4AA3-A808-26D4944F46A5}" type="pres">
      <dgm:prSet presAssocID="{7DAACAAA-6DFA-4312-BBDF-5380B5F4B373}" presName="parentText" presStyleLbl="node1" presStyleIdx="1" presStyleCnt="3">
        <dgm:presLayoutVars>
          <dgm:chMax val="0"/>
          <dgm:bulletEnabled val="1"/>
        </dgm:presLayoutVars>
      </dgm:prSet>
      <dgm:spPr/>
    </dgm:pt>
    <dgm:pt modelId="{A1A21E27-2F0B-4775-BC93-1FDC7BC0C1D5}" type="pres">
      <dgm:prSet presAssocID="{7DAACAAA-6DFA-4312-BBDF-5380B5F4B373}" presName="negativeSpace" presStyleCnt="0"/>
      <dgm:spPr/>
    </dgm:pt>
    <dgm:pt modelId="{240476E1-FEA1-4C6A-82E4-F8EB0B84F8CC}" type="pres">
      <dgm:prSet presAssocID="{7DAACAAA-6DFA-4312-BBDF-5380B5F4B373}" presName="childText" presStyleLbl="conFgAcc1" presStyleIdx="1" presStyleCnt="3">
        <dgm:presLayoutVars>
          <dgm:bulletEnabled val="1"/>
        </dgm:presLayoutVars>
      </dgm:prSet>
      <dgm:spPr/>
    </dgm:pt>
    <dgm:pt modelId="{F3A6655B-CD55-4283-B096-1C91A0A69003}" type="pres">
      <dgm:prSet presAssocID="{26131D15-B839-4B0C-A289-F4C4D1680687}" presName="spaceBetweenRectangles" presStyleCnt="0"/>
      <dgm:spPr/>
    </dgm:pt>
    <dgm:pt modelId="{00B91BD7-D9C6-4378-8DDE-55661561428D}" type="pres">
      <dgm:prSet presAssocID="{53445E74-BA36-4D6B-A747-20AB43218366}" presName="parentLin" presStyleCnt="0"/>
      <dgm:spPr/>
    </dgm:pt>
    <dgm:pt modelId="{FC7924A6-EB16-41DE-B35D-F6265F5A4226}" type="pres">
      <dgm:prSet presAssocID="{53445E74-BA36-4D6B-A747-20AB43218366}" presName="parentLeftMargin" presStyleLbl="node1" presStyleIdx="1" presStyleCnt="3"/>
      <dgm:spPr/>
    </dgm:pt>
    <dgm:pt modelId="{79FF7449-D077-4C8F-8706-2633702ABEA2}" type="pres">
      <dgm:prSet presAssocID="{53445E74-BA36-4D6B-A747-20AB43218366}" presName="parentText" presStyleLbl="node1" presStyleIdx="2" presStyleCnt="3">
        <dgm:presLayoutVars>
          <dgm:chMax val="0"/>
          <dgm:bulletEnabled val="1"/>
        </dgm:presLayoutVars>
      </dgm:prSet>
      <dgm:spPr/>
    </dgm:pt>
    <dgm:pt modelId="{8D45828C-B4F8-4179-A1B6-D1A2D27B1806}" type="pres">
      <dgm:prSet presAssocID="{53445E74-BA36-4D6B-A747-20AB43218366}" presName="negativeSpace" presStyleCnt="0"/>
      <dgm:spPr/>
    </dgm:pt>
    <dgm:pt modelId="{2F9BE47A-58E4-468A-AD27-0A9AF3858D08}" type="pres">
      <dgm:prSet presAssocID="{53445E74-BA36-4D6B-A747-20AB43218366}" presName="childText" presStyleLbl="conFgAcc1" presStyleIdx="2" presStyleCnt="3">
        <dgm:presLayoutVars>
          <dgm:bulletEnabled val="1"/>
        </dgm:presLayoutVars>
      </dgm:prSet>
      <dgm:spPr/>
    </dgm:pt>
  </dgm:ptLst>
  <dgm:cxnLst>
    <dgm:cxn modelId="{C37F9234-B1F5-40AE-82EC-F80FE5CA8BC1}" type="presOf" srcId="{544BF364-FB12-41C1-83CF-E198C5DF13E9}" destId="{8EBA6354-CE5F-4DB8-96E8-AC6DBE8355F1}" srcOrd="0" destOrd="0" presId="urn:microsoft.com/office/officeart/2005/8/layout/list1"/>
    <dgm:cxn modelId="{FA52F340-515D-4194-BC5D-44CD12DC132F}" type="presOf" srcId="{544BF364-FB12-41C1-83CF-E198C5DF13E9}" destId="{1DE1C25E-6912-45AA-A265-9D94BAA533C7}" srcOrd="1" destOrd="0" presId="urn:microsoft.com/office/officeart/2005/8/layout/list1"/>
    <dgm:cxn modelId="{5D693A5E-46F2-4A78-B7B9-ADB425FBC05C}" type="presOf" srcId="{53445E74-BA36-4D6B-A747-20AB43218366}" destId="{FC7924A6-EB16-41DE-B35D-F6265F5A4226}" srcOrd="0" destOrd="0" presId="urn:microsoft.com/office/officeart/2005/8/layout/list1"/>
    <dgm:cxn modelId="{36A42D6A-A9DE-43EC-A23C-C7B238289F9F}" srcId="{15433FF2-ADCA-4757-BF97-53ADB37713B4}" destId="{544BF364-FB12-41C1-83CF-E198C5DF13E9}" srcOrd="0" destOrd="0" parTransId="{C59DDCE3-2563-414A-8FB4-D58CF9A1A41D}" sibTransId="{BE308C18-B387-4783-9D69-5C30D3273F0C}"/>
    <dgm:cxn modelId="{5C3C146F-46B8-442C-9FB9-15D24B9F03C8}" srcId="{15433FF2-ADCA-4757-BF97-53ADB37713B4}" destId="{53445E74-BA36-4D6B-A747-20AB43218366}" srcOrd="2" destOrd="0" parTransId="{79189A1F-5DA4-4AD9-AA3C-F813CFF91DF3}" sibTransId="{0BD2B434-8204-4F4D-944C-46E1730DB463}"/>
    <dgm:cxn modelId="{56392C7B-9290-40DE-806F-895E1C8D7944}" type="presOf" srcId="{7DAACAAA-6DFA-4312-BBDF-5380B5F4B373}" destId="{862CF25B-1F5E-4AA3-A808-26D4944F46A5}" srcOrd="1" destOrd="0" presId="urn:microsoft.com/office/officeart/2005/8/layout/list1"/>
    <dgm:cxn modelId="{3BB81A84-D60C-4764-B7A2-91C710C4BE4B}" type="presOf" srcId="{E6933293-0FAF-461A-B6AD-7FD8EB4A4B1F}" destId="{2F9BE47A-58E4-468A-AD27-0A9AF3858D08}" srcOrd="0" destOrd="0" presId="urn:microsoft.com/office/officeart/2005/8/layout/list1"/>
    <dgm:cxn modelId="{60A59886-3B99-4226-99D8-3644F638EEE3}" type="presOf" srcId="{7DAACAAA-6DFA-4312-BBDF-5380B5F4B373}" destId="{3CFA52C0-60C6-4726-8C66-ECEE33895971}" srcOrd="0" destOrd="0" presId="urn:microsoft.com/office/officeart/2005/8/layout/list1"/>
    <dgm:cxn modelId="{AA3AE58F-6608-48FE-9209-6CB864272822}" srcId="{53445E74-BA36-4D6B-A747-20AB43218366}" destId="{E6933293-0FAF-461A-B6AD-7FD8EB4A4B1F}" srcOrd="0" destOrd="0" parTransId="{6F180DD6-A9A7-458A-8BF9-8CDA4AE0BAAE}" sibTransId="{62F52EA6-E41D-419C-89AA-C50BB5B64774}"/>
    <dgm:cxn modelId="{5CF93AAE-32F0-4EA2-AC9C-883372DD9CE9}" type="presOf" srcId="{15433FF2-ADCA-4757-BF97-53ADB37713B4}" destId="{636C29CF-D089-4ACD-8DB0-E265A246F0BA}" srcOrd="0" destOrd="0" presId="urn:microsoft.com/office/officeart/2005/8/layout/list1"/>
    <dgm:cxn modelId="{748479EB-CBAA-47D9-A3CC-340B25EF7D8E}" srcId="{15433FF2-ADCA-4757-BF97-53ADB37713B4}" destId="{7DAACAAA-6DFA-4312-BBDF-5380B5F4B373}" srcOrd="1" destOrd="0" parTransId="{C048EEBD-CE80-4ECF-8BF0-5ED235E243E0}" sibTransId="{26131D15-B839-4B0C-A289-F4C4D1680687}"/>
    <dgm:cxn modelId="{238D56FC-084E-4ED1-8876-7117361CEC1B}" type="presOf" srcId="{53445E74-BA36-4D6B-A747-20AB43218366}" destId="{79FF7449-D077-4C8F-8706-2633702ABEA2}" srcOrd="1" destOrd="0" presId="urn:microsoft.com/office/officeart/2005/8/layout/list1"/>
    <dgm:cxn modelId="{16CCD330-BBF5-44E6-8329-759272C3FD9E}" type="presParOf" srcId="{636C29CF-D089-4ACD-8DB0-E265A246F0BA}" destId="{927F40E8-6E61-49A3-88A4-80AD74D2E02E}" srcOrd="0" destOrd="0" presId="urn:microsoft.com/office/officeart/2005/8/layout/list1"/>
    <dgm:cxn modelId="{1D76FAE7-48B6-40A7-9FFB-846335B62B5B}" type="presParOf" srcId="{927F40E8-6E61-49A3-88A4-80AD74D2E02E}" destId="{8EBA6354-CE5F-4DB8-96E8-AC6DBE8355F1}" srcOrd="0" destOrd="0" presId="urn:microsoft.com/office/officeart/2005/8/layout/list1"/>
    <dgm:cxn modelId="{AD1288A7-56A2-4309-B77E-367516A80539}" type="presParOf" srcId="{927F40E8-6E61-49A3-88A4-80AD74D2E02E}" destId="{1DE1C25E-6912-45AA-A265-9D94BAA533C7}" srcOrd="1" destOrd="0" presId="urn:microsoft.com/office/officeart/2005/8/layout/list1"/>
    <dgm:cxn modelId="{B9029287-BF53-46B4-84E8-F14CABC34DCE}" type="presParOf" srcId="{636C29CF-D089-4ACD-8DB0-E265A246F0BA}" destId="{C2718CAC-7BB3-4189-8454-80427175DD3D}" srcOrd="1" destOrd="0" presId="urn:microsoft.com/office/officeart/2005/8/layout/list1"/>
    <dgm:cxn modelId="{968D043A-7C17-4D23-93EB-EDC726F0DC50}" type="presParOf" srcId="{636C29CF-D089-4ACD-8DB0-E265A246F0BA}" destId="{3B343887-E52A-4131-A1B3-D15B1075FDE7}" srcOrd="2" destOrd="0" presId="urn:microsoft.com/office/officeart/2005/8/layout/list1"/>
    <dgm:cxn modelId="{98176184-59E2-424D-825B-3BD75DBCC9C2}" type="presParOf" srcId="{636C29CF-D089-4ACD-8DB0-E265A246F0BA}" destId="{3E37375F-B312-4417-8C9A-525FA75D8BAA}" srcOrd="3" destOrd="0" presId="urn:microsoft.com/office/officeart/2005/8/layout/list1"/>
    <dgm:cxn modelId="{9794CF02-1914-45CE-B04E-FB3D638561CB}" type="presParOf" srcId="{636C29CF-D089-4ACD-8DB0-E265A246F0BA}" destId="{5202AFE4-FBAE-40F9-8471-F61B7DFEA725}" srcOrd="4" destOrd="0" presId="urn:microsoft.com/office/officeart/2005/8/layout/list1"/>
    <dgm:cxn modelId="{88B5A3D2-73E6-467E-BB54-0F7F075DCA59}" type="presParOf" srcId="{5202AFE4-FBAE-40F9-8471-F61B7DFEA725}" destId="{3CFA52C0-60C6-4726-8C66-ECEE33895971}" srcOrd="0" destOrd="0" presId="urn:microsoft.com/office/officeart/2005/8/layout/list1"/>
    <dgm:cxn modelId="{7CAE2B71-9322-4925-BEDC-57A3814CFDE8}" type="presParOf" srcId="{5202AFE4-FBAE-40F9-8471-F61B7DFEA725}" destId="{862CF25B-1F5E-4AA3-A808-26D4944F46A5}" srcOrd="1" destOrd="0" presId="urn:microsoft.com/office/officeart/2005/8/layout/list1"/>
    <dgm:cxn modelId="{2D3D6478-879D-44D9-984C-F126BD327A65}" type="presParOf" srcId="{636C29CF-D089-4ACD-8DB0-E265A246F0BA}" destId="{A1A21E27-2F0B-4775-BC93-1FDC7BC0C1D5}" srcOrd="5" destOrd="0" presId="urn:microsoft.com/office/officeart/2005/8/layout/list1"/>
    <dgm:cxn modelId="{D44D393C-B968-4A01-83F9-999E1FF6652E}" type="presParOf" srcId="{636C29CF-D089-4ACD-8DB0-E265A246F0BA}" destId="{240476E1-FEA1-4C6A-82E4-F8EB0B84F8CC}" srcOrd="6" destOrd="0" presId="urn:microsoft.com/office/officeart/2005/8/layout/list1"/>
    <dgm:cxn modelId="{C7F16BC7-DD21-4BA5-AF5E-FBED3BF57F07}" type="presParOf" srcId="{636C29CF-D089-4ACD-8DB0-E265A246F0BA}" destId="{F3A6655B-CD55-4283-B096-1C91A0A69003}" srcOrd="7" destOrd="0" presId="urn:microsoft.com/office/officeart/2005/8/layout/list1"/>
    <dgm:cxn modelId="{F042514F-6A80-4767-8DCB-07C8068522FC}" type="presParOf" srcId="{636C29CF-D089-4ACD-8DB0-E265A246F0BA}" destId="{00B91BD7-D9C6-4378-8DDE-55661561428D}" srcOrd="8" destOrd="0" presId="urn:microsoft.com/office/officeart/2005/8/layout/list1"/>
    <dgm:cxn modelId="{E19797AE-8C4E-4C2E-BE6F-D6DFEDAB09A7}" type="presParOf" srcId="{00B91BD7-D9C6-4378-8DDE-55661561428D}" destId="{FC7924A6-EB16-41DE-B35D-F6265F5A4226}" srcOrd="0" destOrd="0" presId="urn:microsoft.com/office/officeart/2005/8/layout/list1"/>
    <dgm:cxn modelId="{7BC6B0C3-DF7D-42E7-B9B0-436722839A8B}" type="presParOf" srcId="{00B91BD7-D9C6-4378-8DDE-55661561428D}" destId="{79FF7449-D077-4C8F-8706-2633702ABEA2}" srcOrd="1" destOrd="0" presId="urn:microsoft.com/office/officeart/2005/8/layout/list1"/>
    <dgm:cxn modelId="{567332BE-0625-46FE-9196-5205A708E8DF}" type="presParOf" srcId="{636C29CF-D089-4ACD-8DB0-E265A246F0BA}" destId="{8D45828C-B4F8-4179-A1B6-D1A2D27B1806}" srcOrd="9" destOrd="0" presId="urn:microsoft.com/office/officeart/2005/8/layout/list1"/>
    <dgm:cxn modelId="{83B88ABA-D971-4E5B-93CA-700937EC0E90}" type="presParOf" srcId="{636C29CF-D089-4ACD-8DB0-E265A246F0BA}" destId="{2F9BE47A-58E4-468A-AD27-0A9AF3858D0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5D1232-529C-4EEC-80E0-F019CD75B55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E988350-8072-4040-95B5-EC864A683A3B}">
      <dgm:prSet phldrT="[Text]"/>
      <dgm:spPr/>
      <dgm:t>
        <a:bodyPr/>
        <a:lstStyle/>
        <a:p>
          <a:r>
            <a:rPr lang="en-US"/>
            <a:t>Train Employees and Raise Public Awareness</a:t>
          </a:r>
        </a:p>
      </dgm:t>
    </dgm:pt>
    <dgm:pt modelId="{C0148760-2CEA-4E86-BFF0-744FC164FC3C}" type="parTrans" cxnId="{F4224EDD-B86D-4954-A85E-35AD3A056C8E}">
      <dgm:prSet/>
      <dgm:spPr/>
      <dgm:t>
        <a:bodyPr/>
        <a:lstStyle/>
        <a:p>
          <a:endParaRPr lang="en-US"/>
        </a:p>
      </dgm:t>
    </dgm:pt>
    <dgm:pt modelId="{C1C00DD7-BC34-47DF-B680-E7439204EB06}" type="sibTrans" cxnId="{F4224EDD-B86D-4954-A85E-35AD3A056C8E}">
      <dgm:prSet/>
      <dgm:spPr/>
      <dgm:t>
        <a:bodyPr/>
        <a:lstStyle/>
        <a:p>
          <a:endParaRPr lang="en-US"/>
        </a:p>
      </dgm:t>
    </dgm:pt>
    <dgm:pt modelId="{E13E912C-9E80-4E07-A4AA-01CA3FE435C3}">
      <dgm:prSet phldrT="[Text]"/>
      <dgm:spPr/>
      <dgm:t>
        <a:bodyPr/>
        <a:lstStyle/>
        <a:p>
          <a:r>
            <a:rPr lang="en-US"/>
            <a:t>Expand Data and Information-Sharing Across Transportation Entities</a:t>
          </a:r>
        </a:p>
      </dgm:t>
    </dgm:pt>
    <dgm:pt modelId="{A1BCF38A-6EE4-4B77-A922-660E48D83875}" type="parTrans" cxnId="{58EF157F-749D-4D60-B0AC-ADED9EBFC55D}">
      <dgm:prSet/>
      <dgm:spPr/>
      <dgm:t>
        <a:bodyPr/>
        <a:lstStyle/>
        <a:p>
          <a:endParaRPr lang="en-US"/>
        </a:p>
      </dgm:t>
    </dgm:pt>
    <dgm:pt modelId="{7B30DD68-5649-4D4A-87C5-227FB119D926}" type="sibTrans" cxnId="{58EF157F-749D-4D60-B0AC-ADED9EBFC55D}">
      <dgm:prSet/>
      <dgm:spPr/>
      <dgm:t>
        <a:bodyPr/>
        <a:lstStyle/>
        <a:p>
          <a:endParaRPr lang="en-US"/>
        </a:p>
      </dgm:t>
    </dgm:pt>
    <dgm:pt modelId="{0460FD8E-F610-4FBC-8851-3E1289F6C687}">
      <dgm:prSet phldrT="[Text]"/>
      <dgm:spPr/>
      <dgm:t>
        <a:bodyPr/>
        <a:lstStyle/>
        <a:p>
          <a:r>
            <a:rPr lang="en-US"/>
            <a:t>Adopt Zero-Tolerance Policies and Protocols</a:t>
          </a:r>
        </a:p>
      </dgm:t>
    </dgm:pt>
    <dgm:pt modelId="{D8C5C1B9-0744-4D0E-A615-FA5AA3689CDB}" type="sibTrans" cxnId="{CC482EEF-0617-4C3A-B87F-E27A5A8A7121}">
      <dgm:prSet/>
      <dgm:spPr/>
      <dgm:t>
        <a:bodyPr/>
        <a:lstStyle/>
        <a:p>
          <a:endParaRPr lang="en-US"/>
        </a:p>
      </dgm:t>
    </dgm:pt>
    <dgm:pt modelId="{C47772F0-2C9E-437E-808D-773E0AF42FF4}" type="parTrans" cxnId="{CC482EEF-0617-4C3A-B87F-E27A5A8A7121}">
      <dgm:prSet/>
      <dgm:spPr/>
      <dgm:t>
        <a:bodyPr/>
        <a:lstStyle/>
        <a:p>
          <a:endParaRPr lang="en-US"/>
        </a:p>
      </dgm:t>
    </dgm:pt>
    <dgm:pt modelId="{5537A9EE-EE6F-4D3D-9DC7-1D814F3C384E}" type="pres">
      <dgm:prSet presAssocID="{A05D1232-529C-4EEC-80E0-F019CD75B558}" presName="linear" presStyleCnt="0">
        <dgm:presLayoutVars>
          <dgm:dir/>
          <dgm:animLvl val="lvl"/>
          <dgm:resizeHandles val="exact"/>
        </dgm:presLayoutVars>
      </dgm:prSet>
      <dgm:spPr/>
    </dgm:pt>
    <dgm:pt modelId="{7B881EAF-2E64-4182-B270-39586E29829F}" type="pres">
      <dgm:prSet presAssocID="{0460FD8E-F610-4FBC-8851-3E1289F6C687}" presName="parentLin" presStyleCnt="0"/>
      <dgm:spPr/>
    </dgm:pt>
    <dgm:pt modelId="{AD47F4F9-0D9D-424B-A9DF-0822D7273008}" type="pres">
      <dgm:prSet presAssocID="{0460FD8E-F610-4FBC-8851-3E1289F6C687}" presName="parentLeftMargin" presStyleLbl="node1" presStyleIdx="0" presStyleCnt="3"/>
      <dgm:spPr/>
    </dgm:pt>
    <dgm:pt modelId="{E474A54F-7D0F-4D95-9738-074055A0FEFB}" type="pres">
      <dgm:prSet presAssocID="{0460FD8E-F610-4FBC-8851-3E1289F6C687}" presName="parentText" presStyleLbl="node1" presStyleIdx="0" presStyleCnt="3">
        <dgm:presLayoutVars>
          <dgm:chMax val="0"/>
          <dgm:bulletEnabled val="1"/>
        </dgm:presLayoutVars>
      </dgm:prSet>
      <dgm:spPr/>
    </dgm:pt>
    <dgm:pt modelId="{232A01BB-E553-4E8D-99C1-64D614524C17}" type="pres">
      <dgm:prSet presAssocID="{0460FD8E-F610-4FBC-8851-3E1289F6C687}" presName="negativeSpace" presStyleCnt="0"/>
      <dgm:spPr/>
    </dgm:pt>
    <dgm:pt modelId="{E555CEC8-396C-44A8-9B1F-9AAE69F51990}" type="pres">
      <dgm:prSet presAssocID="{0460FD8E-F610-4FBC-8851-3E1289F6C687}" presName="childText" presStyleLbl="conFgAcc1" presStyleIdx="0" presStyleCnt="3">
        <dgm:presLayoutVars>
          <dgm:bulletEnabled val="1"/>
        </dgm:presLayoutVars>
      </dgm:prSet>
      <dgm:spPr/>
    </dgm:pt>
    <dgm:pt modelId="{309B3D88-2D70-4B52-ACE4-C058A2988F03}" type="pres">
      <dgm:prSet presAssocID="{D8C5C1B9-0744-4D0E-A615-FA5AA3689CDB}" presName="spaceBetweenRectangles" presStyleCnt="0"/>
      <dgm:spPr/>
    </dgm:pt>
    <dgm:pt modelId="{DBD8EB57-E59F-4695-ACF8-0ABF2EA5EA06}" type="pres">
      <dgm:prSet presAssocID="{FE988350-8072-4040-95B5-EC864A683A3B}" presName="parentLin" presStyleCnt="0"/>
      <dgm:spPr/>
    </dgm:pt>
    <dgm:pt modelId="{EB5A6C6C-4174-410B-B51B-DD821EDAE785}" type="pres">
      <dgm:prSet presAssocID="{FE988350-8072-4040-95B5-EC864A683A3B}" presName="parentLeftMargin" presStyleLbl="node1" presStyleIdx="0" presStyleCnt="3"/>
      <dgm:spPr/>
    </dgm:pt>
    <dgm:pt modelId="{0CE7BE1B-066B-4A5E-929C-0975D9B149C7}" type="pres">
      <dgm:prSet presAssocID="{FE988350-8072-4040-95B5-EC864A683A3B}" presName="parentText" presStyleLbl="node1" presStyleIdx="1" presStyleCnt="3">
        <dgm:presLayoutVars>
          <dgm:chMax val="0"/>
          <dgm:bulletEnabled val="1"/>
        </dgm:presLayoutVars>
      </dgm:prSet>
      <dgm:spPr/>
    </dgm:pt>
    <dgm:pt modelId="{B1A3E07E-2AA7-4A34-93C3-71551DA1010B}" type="pres">
      <dgm:prSet presAssocID="{FE988350-8072-4040-95B5-EC864A683A3B}" presName="negativeSpace" presStyleCnt="0"/>
      <dgm:spPr/>
    </dgm:pt>
    <dgm:pt modelId="{B3AC08BC-EE3B-4400-A1FE-31094D037EC7}" type="pres">
      <dgm:prSet presAssocID="{FE988350-8072-4040-95B5-EC864A683A3B}" presName="childText" presStyleLbl="conFgAcc1" presStyleIdx="1" presStyleCnt="3">
        <dgm:presLayoutVars>
          <dgm:bulletEnabled val="1"/>
        </dgm:presLayoutVars>
      </dgm:prSet>
      <dgm:spPr/>
    </dgm:pt>
    <dgm:pt modelId="{0B79541E-657A-4E45-AE68-30E572CDBAD7}" type="pres">
      <dgm:prSet presAssocID="{C1C00DD7-BC34-47DF-B680-E7439204EB06}" presName="spaceBetweenRectangles" presStyleCnt="0"/>
      <dgm:spPr/>
    </dgm:pt>
    <dgm:pt modelId="{54DD97A0-6212-4B8D-96EB-E426CB296040}" type="pres">
      <dgm:prSet presAssocID="{E13E912C-9E80-4E07-A4AA-01CA3FE435C3}" presName="parentLin" presStyleCnt="0"/>
      <dgm:spPr/>
    </dgm:pt>
    <dgm:pt modelId="{3DCA95B0-B8BD-4DBD-B1F8-0585780EEF86}" type="pres">
      <dgm:prSet presAssocID="{E13E912C-9E80-4E07-A4AA-01CA3FE435C3}" presName="parentLeftMargin" presStyleLbl="node1" presStyleIdx="1" presStyleCnt="3"/>
      <dgm:spPr/>
    </dgm:pt>
    <dgm:pt modelId="{60A99971-CAEC-48D3-BA58-4EFE75B14B45}" type="pres">
      <dgm:prSet presAssocID="{E13E912C-9E80-4E07-A4AA-01CA3FE435C3}" presName="parentText" presStyleLbl="node1" presStyleIdx="2" presStyleCnt="3" custLinFactNeighborX="-4187" custLinFactNeighborY="-10189">
        <dgm:presLayoutVars>
          <dgm:chMax val="0"/>
          <dgm:bulletEnabled val="1"/>
        </dgm:presLayoutVars>
      </dgm:prSet>
      <dgm:spPr/>
    </dgm:pt>
    <dgm:pt modelId="{72255BDF-AF67-49B7-9EB0-A196C9B008CE}" type="pres">
      <dgm:prSet presAssocID="{E13E912C-9E80-4E07-A4AA-01CA3FE435C3}" presName="negativeSpace" presStyleCnt="0"/>
      <dgm:spPr/>
    </dgm:pt>
    <dgm:pt modelId="{9C178BCE-9E31-48D5-9A95-79EA32A39463}" type="pres">
      <dgm:prSet presAssocID="{E13E912C-9E80-4E07-A4AA-01CA3FE435C3}" presName="childText" presStyleLbl="conFgAcc1" presStyleIdx="2" presStyleCnt="3" custLinFactY="46848" custLinFactNeighborY="100000">
        <dgm:presLayoutVars>
          <dgm:bulletEnabled val="1"/>
        </dgm:presLayoutVars>
      </dgm:prSet>
      <dgm:spPr/>
    </dgm:pt>
  </dgm:ptLst>
  <dgm:cxnLst>
    <dgm:cxn modelId="{7B8C171E-C779-4E94-9D4C-8E56EDDAC489}" type="presOf" srcId="{E13E912C-9E80-4E07-A4AA-01CA3FE435C3}" destId="{3DCA95B0-B8BD-4DBD-B1F8-0585780EEF86}" srcOrd="0" destOrd="0" presId="urn:microsoft.com/office/officeart/2005/8/layout/list1"/>
    <dgm:cxn modelId="{8C66C020-5CF8-4D55-8D8F-0B8671B0DFB5}" type="presOf" srcId="{FE988350-8072-4040-95B5-EC864A683A3B}" destId="{EB5A6C6C-4174-410B-B51B-DD821EDAE785}" srcOrd="0" destOrd="0" presId="urn:microsoft.com/office/officeart/2005/8/layout/list1"/>
    <dgm:cxn modelId="{C2CACA35-0D39-412B-8598-53419A268EFD}" type="presOf" srcId="{0460FD8E-F610-4FBC-8851-3E1289F6C687}" destId="{AD47F4F9-0D9D-424B-A9DF-0822D7273008}" srcOrd="0" destOrd="0" presId="urn:microsoft.com/office/officeart/2005/8/layout/list1"/>
    <dgm:cxn modelId="{7933C04D-B2CF-4DCA-A2DD-30E4862C3621}" type="presOf" srcId="{A05D1232-529C-4EEC-80E0-F019CD75B558}" destId="{5537A9EE-EE6F-4D3D-9DC7-1D814F3C384E}" srcOrd="0" destOrd="0" presId="urn:microsoft.com/office/officeart/2005/8/layout/list1"/>
    <dgm:cxn modelId="{58EF157F-749D-4D60-B0AC-ADED9EBFC55D}" srcId="{A05D1232-529C-4EEC-80E0-F019CD75B558}" destId="{E13E912C-9E80-4E07-A4AA-01CA3FE435C3}" srcOrd="2" destOrd="0" parTransId="{A1BCF38A-6EE4-4B77-A922-660E48D83875}" sibTransId="{7B30DD68-5649-4D4A-87C5-227FB119D926}"/>
    <dgm:cxn modelId="{4121E9B1-B6CB-4006-9599-2053140DAE1F}" type="presOf" srcId="{E13E912C-9E80-4E07-A4AA-01CA3FE435C3}" destId="{60A99971-CAEC-48D3-BA58-4EFE75B14B45}" srcOrd="1" destOrd="0" presId="urn:microsoft.com/office/officeart/2005/8/layout/list1"/>
    <dgm:cxn modelId="{1DC05EC3-DB43-4D4F-AFF9-80EA60DF4676}" type="presOf" srcId="{0460FD8E-F610-4FBC-8851-3E1289F6C687}" destId="{E474A54F-7D0F-4D95-9738-074055A0FEFB}" srcOrd="1" destOrd="0" presId="urn:microsoft.com/office/officeart/2005/8/layout/list1"/>
    <dgm:cxn modelId="{7CCDFECB-1505-4EAA-8BD4-EA0ACD24685E}" type="presOf" srcId="{FE988350-8072-4040-95B5-EC864A683A3B}" destId="{0CE7BE1B-066B-4A5E-929C-0975D9B149C7}" srcOrd="1" destOrd="0" presId="urn:microsoft.com/office/officeart/2005/8/layout/list1"/>
    <dgm:cxn modelId="{F4224EDD-B86D-4954-A85E-35AD3A056C8E}" srcId="{A05D1232-529C-4EEC-80E0-F019CD75B558}" destId="{FE988350-8072-4040-95B5-EC864A683A3B}" srcOrd="1" destOrd="0" parTransId="{C0148760-2CEA-4E86-BFF0-744FC164FC3C}" sibTransId="{C1C00DD7-BC34-47DF-B680-E7439204EB06}"/>
    <dgm:cxn modelId="{CC482EEF-0617-4C3A-B87F-E27A5A8A7121}" srcId="{A05D1232-529C-4EEC-80E0-F019CD75B558}" destId="{0460FD8E-F610-4FBC-8851-3E1289F6C687}" srcOrd="0" destOrd="0" parTransId="{C47772F0-2C9E-437E-808D-773E0AF42FF4}" sibTransId="{D8C5C1B9-0744-4D0E-A615-FA5AA3689CDB}"/>
    <dgm:cxn modelId="{C29ED38E-B55C-4283-931A-AEAF33B34BB3}" type="presParOf" srcId="{5537A9EE-EE6F-4D3D-9DC7-1D814F3C384E}" destId="{7B881EAF-2E64-4182-B270-39586E29829F}" srcOrd="0" destOrd="0" presId="urn:microsoft.com/office/officeart/2005/8/layout/list1"/>
    <dgm:cxn modelId="{7249F9A9-37D0-4549-BADC-98B9540E8A33}" type="presParOf" srcId="{7B881EAF-2E64-4182-B270-39586E29829F}" destId="{AD47F4F9-0D9D-424B-A9DF-0822D7273008}" srcOrd="0" destOrd="0" presId="urn:microsoft.com/office/officeart/2005/8/layout/list1"/>
    <dgm:cxn modelId="{CE519019-148E-463E-AEA8-E00C23BA938C}" type="presParOf" srcId="{7B881EAF-2E64-4182-B270-39586E29829F}" destId="{E474A54F-7D0F-4D95-9738-074055A0FEFB}" srcOrd="1" destOrd="0" presId="urn:microsoft.com/office/officeart/2005/8/layout/list1"/>
    <dgm:cxn modelId="{9D41C9A5-E6E2-4B3F-B2FD-94BFBD1C19AF}" type="presParOf" srcId="{5537A9EE-EE6F-4D3D-9DC7-1D814F3C384E}" destId="{232A01BB-E553-4E8D-99C1-64D614524C17}" srcOrd="1" destOrd="0" presId="urn:microsoft.com/office/officeart/2005/8/layout/list1"/>
    <dgm:cxn modelId="{4069357B-2BF1-485A-848E-78720149B5E4}" type="presParOf" srcId="{5537A9EE-EE6F-4D3D-9DC7-1D814F3C384E}" destId="{E555CEC8-396C-44A8-9B1F-9AAE69F51990}" srcOrd="2" destOrd="0" presId="urn:microsoft.com/office/officeart/2005/8/layout/list1"/>
    <dgm:cxn modelId="{91FA6FED-7AFD-43E8-BF69-3DA4868D85F7}" type="presParOf" srcId="{5537A9EE-EE6F-4D3D-9DC7-1D814F3C384E}" destId="{309B3D88-2D70-4B52-ACE4-C058A2988F03}" srcOrd="3" destOrd="0" presId="urn:microsoft.com/office/officeart/2005/8/layout/list1"/>
    <dgm:cxn modelId="{BD55FF10-4DC1-4B34-8887-F8127CD5E486}" type="presParOf" srcId="{5537A9EE-EE6F-4D3D-9DC7-1D814F3C384E}" destId="{DBD8EB57-E59F-4695-ACF8-0ABF2EA5EA06}" srcOrd="4" destOrd="0" presId="urn:microsoft.com/office/officeart/2005/8/layout/list1"/>
    <dgm:cxn modelId="{AB6BC9A9-6898-478D-9CA5-1680188493EC}" type="presParOf" srcId="{DBD8EB57-E59F-4695-ACF8-0ABF2EA5EA06}" destId="{EB5A6C6C-4174-410B-B51B-DD821EDAE785}" srcOrd="0" destOrd="0" presId="urn:microsoft.com/office/officeart/2005/8/layout/list1"/>
    <dgm:cxn modelId="{55EFF83F-569B-41B7-84F1-8C3EEF6BDAB4}" type="presParOf" srcId="{DBD8EB57-E59F-4695-ACF8-0ABF2EA5EA06}" destId="{0CE7BE1B-066B-4A5E-929C-0975D9B149C7}" srcOrd="1" destOrd="0" presId="urn:microsoft.com/office/officeart/2005/8/layout/list1"/>
    <dgm:cxn modelId="{9E38CF5D-6837-4786-A49F-B429B76D42F0}" type="presParOf" srcId="{5537A9EE-EE6F-4D3D-9DC7-1D814F3C384E}" destId="{B1A3E07E-2AA7-4A34-93C3-71551DA1010B}" srcOrd="5" destOrd="0" presId="urn:microsoft.com/office/officeart/2005/8/layout/list1"/>
    <dgm:cxn modelId="{102BE541-C7F5-48E0-8A74-043E03421AD1}" type="presParOf" srcId="{5537A9EE-EE6F-4D3D-9DC7-1D814F3C384E}" destId="{B3AC08BC-EE3B-4400-A1FE-31094D037EC7}" srcOrd="6" destOrd="0" presId="urn:microsoft.com/office/officeart/2005/8/layout/list1"/>
    <dgm:cxn modelId="{28C164F9-29D9-4E8B-AC48-1A67EE8ED5B0}" type="presParOf" srcId="{5537A9EE-EE6F-4D3D-9DC7-1D814F3C384E}" destId="{0B79541E-657A-4E45-AE68-30E572CDBAD7}" srcOrd="7" destOrd="0" presId="urn:microsoft.com/office/officeart/2005/8/layout/list1"/>
    <dgm:cxn modelId="{D8CD2327-4498-4897-8C29-5CA5AEB9E845}" type="presParOf" srcId="{5537A9EE-EE6F-4D3D-9DC7-1D814F3C384E}" destId="{54DD97A0-6212-4B8D-96EB-E426CB296040}" srcOrd="8" destOrd="0" presId="urn:microsoft.com/office/officeart/2005/8/layout/list1"/>
    <dgm:cxn modelId="{4F427FD6-DDD6-4FA9-870E-F6C3ED52BEFB}" type="presParOf" srcId="{54DD97A0-6212-4B8D-96EB-E426CB296040}" destId="{3DCA95B0-B8BD-4DBD-B1F8-0585780EEF86}" srcOrd="0" destOrd="0" presId="urn:microsoft.com/office/officeart/2005/8/layout/list1"/>
    <dgm:cxn modelId="{C11116C6-0EFA-4B89-8B1C-9E9C9A0E9C43}" type="presParOf" srcId="{54DD97A0-6212-4B8D-96EB-E426CB296040}" destId="{60A99971-CAEC-48D3-BA58-4EFE75B14B45}" srcOrd="1" destOrd="0" presId="urn:microsoft.com/office/officeart/2005/8/layout/list1"/>
    <dgm:cxn modelId="{242A85FA-50EA-4876-983E-C3CF6FDF180C}" type="presParOf" srcId="{5537A9EE-EE6F-4D3D-9DC7-1D814F3C384E}" destId="{72255BDF-AF67-49B7-9EB0-A196C9B008CE}" srcOrd="9" destOrd="0" presId="urn:microsoft.com/office/officeart/2005/8/layout/list1"/>
    <dgm:cxn modelId="{4F9EEAFC-107D-4389-BD20-AE6DB6988183}" type="presParOf" srcId="{5537A9EE-EE6F-4D3D-9DC7-1D814F3C384E}" destId="{9C178BCE-9E31-48D5-9A95-79EA32A39463}"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A71E24-022D-4089-A180-6AB77B25398E}" type="doc">
      <dgm:prSet loTypeId="urn:microsoft.com/office/officeart/2005/8/layout/hList1" loCatId="list" qsTypeId="urn:microsoft.com/office/officeart/2005/8/quickstyle/3d3" qsCatId="3D" csTypeId="urn:microsoft.com/office/officeart/2005/8/colors/accent1_2" csCatId="accent1" phldr="1"/>
      <dgm:spPr/>
      <dgm:t>
        <a:bodyPr/>
        <a:lstStyle/>
        <a:p>
          <a:endParaRPr lang="en-US"/>
        </a:p>
      </dgm:t>
    </dgm:pt>
    <dgm:pt modelId="{5D74BAB3-3CC8-46B5-AC0C-708D26E227B1}">
      <dgm:prSet phldrT="[Text]" custT="1"/>
      <dgm:spPr/>
      <dgm:t>
        <a:bodyPr/>
        <a:lstStyle/>
        <a:p>
          <a:r>
            <a:rPr lang="en-US" sz="2000"/>
            <a:t>Commit to the Work</a:t>
          </a:r>
        </a:p>
      </dgm:t>
    </dgm:pt>
    <dgm:pt modelId="{5FFB4D87-512D-458C-8B98-5534EF596D04}" type="parTrans" cxnId="{20DA6BC7-F4CB-442D-9123-8A0DF9DFD43A}">
      <dgm:prSet/>
      <dgm:spPr/>
      <dgm:t>
        <a:bodyPr/>
        <a:lstStyle/>
        <a:p>
          <a:endParaRPr lang="en-US"/>
        </a:p>
      </dgm:t>
    </dgm:pt>
    <dgm:pt modelId="{B669CDB1-FF89-473F-AAC6-C5D8FF4D1E9A}" type="sibTrans" cxnId="{20DA6BC7-F4CB-442D-9123-8A0DF9DFD43A}">
      <dgm:prSet/>
      <dgm:spPr/>
      <dgm:t>
        <a:bodyPr/>
        <a:lstStyle/>
        <a:p>
          <a:endParaRPr lang="en-US"/>
        </a:p>
      </dgm:t>
    </dgm:pt>
    <dgm:pt modelId="{A6FB40B8-1618-412C-A7AE-BDA53286AE1D}">
      <dgm:prSet phldrT="[Text]" custT="1"/>
      <dgm:spPr/>
      <dgm:t>
        <a:bodyPr anchor="ctr"/>
        <a:lstStyle/>
        <a:p>
          <a:pPr>
            <a:buFont typeface="Arial" panose="020B0604020202020204" pitchFamily="34" charset="0"/>
            <a:buChar char="•"/>
          </a:pPr>
          <a:endParaRPr lang="en-US" sz="1200">
            <a:solidFill>
              <a:schemeClr val="tx2"/>
            </a:solidFill>
          </a:endParaRPr>
        </a:p>
      </dgm:t>
    </dgm:pt>
    <dgm:pt modelId="{1C65D5C2-5DBA-411A-9B76-D106615CF4B4}" type="parTrans" cxnId="{3C1778E6-7033-4387-A6B7-AB8E40DBA09F}">
      <dgm:prSet/>
      <dgm:spPr/>
      <dgm:t>
        <a:bodyPr/>
        <a:lstStyle/>
        <a:p>
          <a:endParaRPr lang="en-US"/>
        </a:p>
      </dgm:t>
    </dgm:pt>
    <dgm:pt modelId="{34C97E5D-4B90-423A-B670-0AD7B85EF277}" type="sibTrans" cxnId="{3C1778E6-7033-4387-A6B7-AB8E40DBA09F}">
      <dgm:prSet/>
      <dgm:spPr/>
      <dgm:t>
        <a:bodyPr/>
        <a:lstStyle/>
        <a:p>
          <a:endParaRPr lang="en-US"/>
        </a:p>
      </dgm:t>
    </dgm:pt>
    <dgm:pt modelId="{5ADDB935-A8CE-459D-9E7C-F5683E8BA62B}">
      <dgm:prSet phldrT="[Text]" custT="1"/>
      <dgm:spPr/>
      <dgm:t>
        <a:bodyPr/>
        <a:lstStyle/>
        <a:p>
          <a:r>
            <a:rPr lang="en-US" sz="2000"/>
            <a:t>Create Structure for the Subs</a:t>
          </a:r>
        </a:p>
      </dgm:t>
    </dgm:pt>
    <dgm:pt modelId="{39227435-C12C-4EB5-AEBB-3A36CAF0C9D1}" type="parTrans" cxnId="{E641A4B5-7D59-4E65-956E-693B13711512}">
      <dgm:prSet/>
      <dgm:spPr/>
      <dgm:t>
        <a:bodyPr/>
        <a:lstStyle/>
        <a:p>
          <a:endParaRPr lang="en-US"/>
        </a:p>
      </dgm:t>
    </dgm:pt>
    <dgm:pt modelId="{15C541A6-36FC-4735-9FCA-0D4B40ECC077}" type="sibTrans" cxnId="{E641A4B5-7D59-4E65-956E-693B13711512}">
      <dgm:prSet/>
      <dgm:spPr/>
      <dgm:t>
        <a:bodyPr/>
        <a:lstStyle/>
        <a:p>
          <a:endParaRPr lang="en-US"/>
        </a:p>
      </dgm:t>
    </dgm:pt>
    <dgm:pt modelId="{A37DA8AE-3D35-4EDD-8953-1B1B983DD2A0}">
      <dgm:prSet phldrT="[Text]" custT="1"/>
      <dgm:spPr/>
      <dgm:t>
        <a:bodyPr anchor="ctr"/>
        <a:lstStyle/>
        <a:p>
          <a:pPr>
            <a:buFont typeface="Arial" panose="020B0604020202020204" pitchFamily="34" charset="0"/>
            <a:buChar char="•"/>
          </a:pPr>
          <a:r>
            <a:rPr lang="en-US" sz="1200"/>
            <a:t>Develop structure immediately</a:t>
          </a:r>
          <a:br>
            <a:rPr lang="en-US" sz="1200"/>
          </a:br>
          <a:endParaRPr lang="en-US" sz="1200"/>
        </a:p>
      </dgm:t>
    </dgm:pt>
    <dgm:pt modelId="{6A73E0AD-B1A1-41E4-8005-4AAAEC6B5A5A}" type="parTrans" cxnId="{BCBA6B9E-E60F-442D-9209-91E3FB975312}">
      <dgm:prSet/>
      <dgm:spPr/>
      <dgm:t>
        <a:bodyPr/>
        <a:lstStyle/>
        <a:p>
          <a:endParaRPr lang="en-US"/>
        </a:p>
      </dgm:t>
    </dgm:pt>
    <dgm:pt modelId="{5C2C1655-3937-48EB-AC88-5FBAE1B66267}" type="sibTrans" cxnId="{BCBA6B9E-E60F-442D-9209-91E3FB975312}">
      <dgm:prSet/>
      <dgm:spPr/>
      <dgm:t>
        <a:bodyPr/>
        <a:lstStyle/>
        <a:p>
          <a:endParaRPr lang="en-US"/>
        </a:p>
      </dgm:t>
    </dgm:pt>
    <dgm:pt modelId="{6D06428E-0F31-4E8F-AF54-778614CE008C}">
      <dgm:prSet phldrT="[Text]" custT="1"/>
      <dgm:spPr/>
      <dgm:t>
        <a:bodyPr/>
        <a:lstStyle/>
        <a:p>
          <a:r>
            <a:rPr lang="en-US" sz="2000"/>
            <a:t>Rely on USDOT Team</a:t>
          </a:r>
        </a:p>
      </dgm:t>
    </dgm:pt>
    <dgm:pt modelId="{902DD23C-D02A-467F-9377-289747CB6DDB}" type="parTrans" cxnId="{FB009412-C32D-45B9-AA50-2CAAFDCB8499}">
      <dgm:prSet/>
      <dgm:spPr/>
      <dgm:t>
        <a:bodyPr/>
        <a:lstStyle/>
        <a:p>
          <a:endParaRPr lang="en-US"/>
        </a:p>
      </dgm:t>
    </dgm:pt>
    <dgm:pt modelId="{0D754ADF-13AB-4D90-A02A-E47CB97C2301}" type="sibTrans" cxnId="{FB009412-C32D-45B9-AA50-2CAAFDCB8499}">
      <dgm:prSet/>
      <dgm:spPr/>
      <dgm:t>
        <a:bodyPr/>
        <a:lstStyle/>
        <a:p>
          <a:endParaRPr lang="en-US"/>
        </a:p>
      </dgm:t>
    </dgm:pt>
    <dgm:pt modelId="{19F9D669-85F4-4B6A-B5FE-8F35F23C2244}">
      <dgm:prSet phldrT="[Text]" custT="1"/>
      <dgm:spPr/>
      <dgm:t>
        <a:bodyPr anchor="ctr"/>
        <a:lstStyle/>
        <a:p>
          <a:pPr>
            <a:buFont typeface="Arial" panose="020B0604020202020204" pitchFamily="34" charset="0"/>
            <a:buChar char="•"/>
          </a:pPr>
          <a:r>
            <a:rPr lang="en-US" sz="1200"/>
            <a:t>Big task ahead and short timeframe</a:t>
          </a:r>
        </a:p>
      </dgm:t>
    </dgm:pt>
    <dgm:pt modelId="{54E5CCCC-2BBA-453D-BDB0-CA2255517AEA}" type="parTrans" cxnId="{C3AF4206-8EEC-4625-AB99-4EC2AA67979D}">
      <dgm:prSet/>
      <dgm:spPr/>
      <dgm:t>
        <a:bodyPr/>
        <a:lstStyle/>
        <a:p>
          <a:endParaRPr lang="en-US"/>
        </a:p>
      </dgm:t>
    </dgm:pt>
    <dgm:pt modelId="{D8EC359C-E401-468B-818A-BCB8333FD2AE}" type="sibTrans" cxnId="{C3AF4206-8EEC-4625-AB99-4EC2AA67979D}">
      <dgm:prSet/>
      <dgm:spPr/>
      <dgm:t>
        <a:bodyPr/>
        <a:lstStyle/>
        <a:p>
          <a:endParaRPr lang="en-US"/>
        </a:p>
      </dgm:t>
    </dgm:pt>
    <dgm:pt modelId="{19620D1A-9B1D-40F3-9864-7D2A933B4EFC}">
      <dgm:prSet phldrT="[Text]" custT="1"/>
      <dgm:spPr/>
      <dgm:t>
        <a:bodyPr anchor="ctr"/>
        <a:lstStyle/>
        <a:p>
          <a:pPr>
            <a:buFont typeface="Arial" panose="020B0604020202020204" pitchFamily="34" charset="0"/>
            <a:buChar char="•"/>
          </a:pPr>
          <a:r>
            <a:rPr lang="en-US" sz="1200"/>
            <a:t>Bring your knowledge to bear</a:t>
          </a:r>
        </a:p>
      </dgm:t>
    </dgm:pt>
    <dgm:pt modelId="{451D3A92-EF15-4289-9BF9-678633D5EBF2}" type="parTrans" cxnId="{1EC0A448-4115-43B1-BE67-45DDCE02A9E2}">
      <dgm:prSet/>
      <dgm:spPr/>
      <dgm:t>
        <a:bodyPr/>
        <a:lstStyle/>
        <a:p>
          <a:endParaRPr lang="en-US"/>
        </a:p>
      </dgm:t>
    </dgm:pt>
    <dgm:pt modelId="{83D0CD3E-DAF1-4537-A275-8D268E628E71}" type="sibTrans" cxnId="{1EC0A448-4115-43B1-BE67-45DDCE02A9E2}">
      <dgm:prSet/>
      <dgm:spPr/>
      <dgm:t>
        <a:bodyPr/>
        <a:lstStyle/>
        <a:p>
          <a:endParaRPr lang="en-US"/>
        </a:p>
      </dgm:t>
    </dgm:pt>
    <dgm:pt modelId="{8348147F-9D9A-4C1F-9872-2FB76170C196}">
      <dgm:prSet phldrT="[Text]" custT="1"/>
      <dgm:spPr/>
      <dgm:t>
        <a:bodyPr anchor="ctr"/>
        <a:lstStyle/>
        <a:p>
          <a:pPr>
            <a:buFont typeface="Arial" panose="020B0604020202020204" pitchFamily="34" charset="0"/>
            <a:buChar char="•"/>
          </a:pPr>
          <a:endParaRPr lang="en-US" sz="1200">
            <a:solidFill>
              <a:schemeClr val="tx2"/>
            </a:solidFill>
          </a:endParaRPr>
        </a:p>
      </dgm:t>
    </dgm:pt>
    <dgm:pt modelId="{DF561353-298F-4D47-8742-E6E89B9523C9}" type="parTrans" cxnId="{A5BB8768-56E8-4E26-AC57-CD08D72B046B}">
      <dgm:prSet/>
      <dgm:spPr/>
      <dgm:t>
        <a:bodyPr/>
        <a:lstStyle/>
        <a:p>
          <a:endParaRPr lang="en-US"/>
        </a:p>
      </dgm:t>
    </dgm:pt>
    <dgm:pt modelId="{49D35DEB-6299-4689-AFB0-EADB8E424542}" type="sibTrans" cxnId="{A5BB8768-56E8-4E26-AC57-CD08D72B046B}">
      <dgm:prSet/>
      <dgm:spPr/>
      <dgm:t>
        <a:bodyPr/>
        <a:lstStyle/>
        <a:p>
          <a:endParaRPr lang="en-US"/>
        </a:p>
      </dgm:t>
    </dgm:pt>
    <dgm:pt modelId="{E23AF38B-7E62-4738-9284-D5921B8C144F}">
      <dgm:prSet phldrT="[Text]" custT="1"/>
      <dgm:spPr/>
      <dgm:t>
        <a:bodyPr anchor="ctr"/>
        <a:lstStyle/>
        <a:p>
          <a:pPr>
            <a:buFont typeface="Arial" panose="020B0604020202020204" pitchFamily="34" charset="0"/>
            <a:buChar char="•"/>
          </a:pPr>
          <a:endParaRPr lang="en-US" sz="1200">
            <a:solidFill>
              <a:schemeClr val="tx2"/>
            </a:solidFill>
          </a:endParaRPr>
        </a:p>
      </dgm:t>
    </dgm:pt>
    <dgm:pt modelId="{AD7B2863-7343-4302-803C-0F00D882EF1C}" type="parTrans" cxnId="{A4323209-0D02-4649-A7FB-EC3818C0E094}">
      <dgm:prSet/>
      <dgm:spPr/>
      <dgm:t>
        <a:bodyPr/>
        <a:lstStyle/>
        <a:p>
          <a:endParaRPr lang="en-US"/>
        </a:p>
      </dgm:t>
    </dgm:pt>
    <dgm:pt modelId="{D58616AF-EE53-4E25-AB45-290E22FB29DC}" type="sibTrans" cxnId="{A4323209-0D02-4649-A7FB-EC3818C0E094}">
      <dgm:prSet/>
      <dgm:spPr/>
      <dgm:t>
        <a:bodyPr/>
        <a:lstStyle/>
        <a:p>
          <a:endParaRPr lang="en-US"/>
        </a:p>
      </dgm:t>
    </dgm:pt>
    <dgm:pt modelId="{C8A2AF0D-8C94-4906-AE9D-8DCBBAB96FA5}">
      <dgm:prSet phldrT="[Text]" custT="1"/>
      <dgm:spPr/>
      <dgm:t>
        <a:bodyPr anchor="ctr"/>
        <a:lstStyle/>
        <a:p>
          <a:pPr>
            <a:buFont typeface="Arial" panose="020B0604020202020204" pitchFamily="34" charset="0"/>
            <a:buChar char="•"/>
          </a:pPr>
          <a:endParaRPr lang="en-US" sz="1200">
            <a:solidFill>
              <a:schemeClr val="tx2"/>
            </a:solidFill>
          </a:endParaRPr>
        </a:p>
      </dgm:t>
    </dgm:pt>
    <dgm:pt modelId="{91D330A0-D33A-487B-B4F4-08117069A4AC}" type="parTrans" cxnId="{D03CC911-47B2-4191-88FF-6712BD25AC19}">
      <dgm:prSet/>
      <dgm:spPr/>
      <dgm:t>
        <a:bodyPr/>
        <a:lstStyle/>
        <a:p>
          <a:endParaRPr lang="en-US"/>
        </a:p>
      </dgm:t>
    </dgm:pt>
    <dgm:pt modelId="{A05AF386-00D4-4C2E-8A1B-11E433D28BEE}" type="sibTrans" cxnId="{D03CC911-47B2-4191-88FF-6712BD25AC19}">
      <dgm:prSet/>
      <dgm:spPr/>
      <dgm:t>
        <a:bodyPr/>
        <a:lstStyle/>
        <a:p>
          <a:endParaRPr lang="en-US"/>
        </a:p>
      </dgm:t>
    </dgm:pt>
    <dgm:pt modelId="{663C71FA-BBFE-43BB-99B4-ED20AEBDA85D}">
      <dgm:prSet phldrT="[Text]" custT="1"/>
      <dgm:spPr/>
      <dgm:t>
        <a:bodyPr anchor="ctr"/>
        <a:lstStyle/>
        <a:p>
          <a:pPr>
            <a:buFont typeface="Arial" panose="020B0604020202020204" pitchFamily="34" charset="0"/>
            <a:buChar char="•"/>
          </a:pPr>
          <a:r>
            <a:rPr lang="en-US" sz="1200"/>
            <a:t>Pull your weight</a:t>
          </a:r>
        </a:p>
      </dgm:t>
    </dgm:pt>
    <dgm:pt modelId="{2E4C4E86-77F5-4163-B239-0A8B778707B1}" type="parTrans" cxnId="{32CB6F2E-ECD2-48E9-A4B6-4C381F3E4B48}">
      <dgm:prSet/>
      <dgm:spPr/>
      <dgm:t>
        <a:bodyPr/>
        <a:lstStyle/>
        <a:p>
          <a:endParaRPr lang="en-US"/>
        </a:p>
      </dgm:t>
    </dgm:pt>
    <dgm:pt modelId="{3B27A563-71B6-461F-BCA3-8364F8146D29}" type="sibTrans" cxnId="{32CB6F2E-ECD2-48E9-A4B6-4C381F3E4B48}">
      <dgm:prSet/>
      <dgm:spPr/>
      <dgm:t>
        <a:bodyPr/>
        <a:lstStyle/>
        <a:p>
          <a:endParaRPr lang="en-US"/>
        </a:p>
      </dgm:t>
    </dgm:pt>
    <dgm:pt modelId="{BED64768-0BF0-4613-86D3-64D49CAB4B63}">
      <dgm:prSet phldrT="[Text]" custT="1"/>
      <dgm:spPr/>
      <dgm:t>
        <a:bodyPr anchor="ctr"/>
        <a:lstStyle/>
        <a:p>
          <a:pPr>
            <a:buFont typeface="Arial" panose="020B0604020202020204" pitchFamily="34" charset="0"/>
            <a:buChar char="•"/>
          </a:pPr>
          <a:endParaRPr lang="en-US" sz="1200">
            <a:solidFill>
              <a:schemeClr val="tx2"/>
            </a:solidFill>
          </a:endParaRPr>
        </a:p>
      </dgm:t>
    </dgm:pt>
    <dgm:pt modelId="{1ACAB2C7-A7DE-4636-8471-D0A8D7B85439}" type="parTrans" cxnId="{D6D48B7C-310F-4C55-B005-CCDB6D9539C1}">
      <dgm:prSet/>
      <dgm:spPr/>
      <dgm:t>
        <a:bodyPr/>
        <a:lstStyle/>
        <a:p>
          <a:endParaRPr lang="en-US"/>
        </a:p>
      </dgm:t>
    </dgm:pt>
    <dgm:pt modelId="{3C8E8F84-BDF4-49A0-9D14-7CD17430E38C}" type="sibTrans" cxnId="{D6D48B7C-310F-4C55-B005-CCDB6D9539C1}">
      <dgm:prSet/>
      <dgm:spPr/>
      <dgm:t>
        <a:bodyPr/>
        <a:lstStyle/>
        <a:p>
          <a:endParaRPr lang="en-US"/>
        </a:p>
      </dgm:t>
    </dgm:pt>
    <dgm:pt modelId="{A566D74F-2595-4175-9392-6AA8A314A8D0}">
      <dgm:prSet phldrT="[Text]" custT="1"/>
      <dgm:spPr/>
      <dgm:t>
        <a:bodyPr anchor="ctr"/>
        <a:lstStyle/>
        <a:p>
          <a:pPr>
            <a:buFont typeface="Arial" panose="020B0604020202020204" pitchFamily="34" charset="0"/>
            <a:buChar char="•"/>
          </a:pPr>
          <a:r>
            <a:rPr lang="en-US" sz="1200"/>
            <a:t>Remember the </a:t>
          </a:r>
          <a:r>
            <a:rPr lang="en-US" sz="1200" i="1"/>
            <a:t>why</a:t>
          </a:r>
        </a:p>
      </dgm:t>
    </dgm:pt>
    <dgm:pt modelId="{A48D6CD6-2DAF-416F-A3D4-D52F2A456495}" type="parTrans" cxnId="{D9B56548-3903-4426-A3D0-41D6DE9BE9A7}">
      <dgm:prSet/>
      <dgm:spPr/>
      <dgm:t>
        <a:bodyPr/>
        <a:lstStyle/>
        <a:p>
          <a:endParaRPr lang="en-US"/>
        </a:p>
      </dgm:t>
    </dgm:pt>
    <dgm:pt modelId="{2EC44572-A23F-457C-B089-C8E4B2257811}" type="sibTrans" cxnId="{D9B56548-3903-4426-A3D0-41D6DE9BE9A7}">
      <dgm:prSet/>
      <dgm:spPr/>
      <dgm:t>
        <a:bodyPr/>
        <a:lstStyle/>
        <a:p>
          <a:endParaRPr lang="en-US"/>
        </a:p>
      </dgm:t>
    </dgm:pt>
    <dgm:pt modelId="{25B4A1C3-31D9-4062-9605-EFF1C6925622}">
      <dgm:prSet phldrT="[Text]" custT="1"/>
      <dgm:spPr/>
      <dgm:t>
        <a:bodyPr anchor="ctr"/>
        <a:lstStyle/>
        <a:p>
          <a:pPr>
            <a:buFont typeface="Arial" panose="020B0604020202020204" pitchFamily="34" charset="0"/>
            <a:buChar char="•"/>
          </a:pPr>
          <a:endParaRPr lang="en-US" sz="1200">
            <a:solidFill>
              <a:schemeClr val="tx2"/>
            </a:solidFill>
          </a:endParaRPr>
        </a:p>
      </dgm:t>
    </dgm:pt>
    <dgm:pt modelId="{5A998F81-C1C4-45F2-9D04-385114F8CD75}" type="parTrans" cxnId="{F01A2FA5-E862-4AEB-B8E4-2B81C9133424}">
      <dgm:prSet/>
      <dgm:spPr/>
      <dgm:t>
        <a:bodyPr/>
        <a:lstStyle/>
        <a:p>
          <a:endParaRPr lang="en-US"/>
        </a:p>
      </dgm:t>
    </dgm:pt>
    <dgm:pt modelId="{47448B51-F616-4BA8-850B-AF6B0FB2EF7D}" type="sibTrans" cxnId="{F01A2FA5-E862-4AEB-B8E4-2B81C9133424}">
      <dgm:prSet/>
      <dgm:spPr/>
      <dgm:t>
        <a:bodyPr/>
        <a:lstStyle/>
        <a:p>
          <a:endParaRPr lang="en-US"/>
        </a:p>
      </dgm:t>
    </dgm:pt>
    <dgm:pt modelId="{5989FE16-EAE3-435E-8C6E-FAE2EDB5A13B}">
      <dgm:prSet phldrT="[Text]" custT="1"/>
      <dgm:spPr/>
      <dgm:t>
        <a:bodyPr anchor="ctr"/>
        <a:lstStyle/>
        <a:p>
          <a:pPr>
            <a:buFont typeface="Arial" panose="020B0604020202020204" pitchFamily="34" charset="0"/>
            <a:buChar char="•"/>
          </a:pPr>
          <a:r>
            <a:rPr lang="en-US" sz="1200"/>
            <a:t>Determine roles</a:t>
          </a:r>
        </a:p>
      </dgm:t>
    </dgm:pt>
    <dgm:pt modelId="{0AA64087-BEE8-4000-ACC0-84A0C2BD6BD4}" type="parTrans" cxnId="{30D3972B-EF97-4046-A343-44EFA3AF36FD}">
      <dgm:prSet/>
      <dgm:spPr/>
      <dgm:t>
        <a:bodyPr/>
        <a:lstStyle/>
        <a:p>
          <a:endParaRPr lang="en-US"/>
        </a:p>
      </dgm:t>
    </dgm:pt>
    <dgm:pt modelId="{ABA5C00B-2352-4DD0-A913-AF4CA4220583}" type="sibTrans" cxnId="{30D3972B-EF97-4046-A343-44EFA3AF36FD}">
      <dgm:prSet/>
      <dgm:spPr/>
      <dgm:t>
        <a:bodyPr/>
        <a:lstStyle/>
        <a:p>
          <a:endParaRPr lang="en-US"/>
        </a:p>
      </dgm:t>
    </dgm:pt>
    <dgm:pt modelId="{43081775-1283-4219-8666-EF21604F33AC}">
      <dgm:prSet phldrT="[Text]" custT="1"/>
      <dgm:spPr/>
      <dgm:t>
        <a:bodyPr anchor="ctr"/>
        <a:lstStyle/>
        <a:p>
          <a:pPr>
            <a:buFont typeface="Arial" panose="020B0604020202020204" pitchFamily="34" charset="0"/>
            <a:buChar char="•"/>
          </a:pPr>
          <a:endParaRPr lang="en-US" sz="1200">
            <a:solidFill>
              <a:schemeClr val="tx2"/>
            </a:solidFill>
          </a:endParaRPr>
        </a:p>
      </dgm:t>
    </dgm:pt>
    <dgm:pt modelId="{CAC909C6-5549-456B-8CE9-D8132B1F367A}" type="parTrans" cxnId="{6E32C4CE-93B8-46D7-9CD9-367CABE76668}">
      <dgm:prSet/>
      <dgm:spPr/>
      <dgm:t>
        <a:bodyPr/>
        <a:lstStyle/>
        <a:p>
          <a:endParaRPr lang="en-US"/>
        </a:p>
      </dgm:t>
    </dgm:pt>
    <dgm:pt modelId="{36FB1414-AC32-4E28-ACAE-3A970E77797B}" type="sibTrans" cxnId="{6E32C4CE-93B8-46D7-9CD9-367CABE76668}">
      <dgm:prSet/>
      <dgm:spPr/>
      <dgm:t>
        <a:bodyPr/>
        <a:lstStyle/>
        <a:p>
          <a:endParaRPr lang="en-US"/>
        </a:p>
      </dgm:t>
    </dgm:pt>
    <dgm:pt modelId="{E2E75CC1-21CF-472D-9271-446F8417FF48}">
      <dgm:prSet phldrT="[Text]" custT="1"/>
      <dgm:spPr/>
      <dgm:t>
        <a:bodyPr anchor="ctr"/>
        <a:lstStyle/>
        <a:p>
          <a:pPr>
            <a:buFont typeface="Arial" panose="020B0604020202020204" pitchFamily="34" charset="0"/>
            <a:buChar char="•"/>
          </a:pPr>
          <a:endParaRPr lang="en-US" sz="1200">
            <a:solidFill>
              <a:schemeClr val="tx2"/>
            </a:solidFill>
          </a:endParaRPr>
        </a:p>
      </dgm:t>
    </dgm:pt>
    <dgm:pt modelId="{E665F802-4CF1-487C-B5F4-B8C99F1310F3}" type="parTrans" cxnId="{246F1420-F992-44C7-A790-B099C37DE70E}">
      <dgm:prSet/>
      <dgm:spPr/>
      <dgm:t>
        <a:bodyPr/>
        <a:lstStyle/>
        <a:p>
          <a:endParaRPr lang="en-US"/>
        </a:p>
      </dgm:t>
    </dgm:pt>
    <dgm:pt modelId="{86E3C752-865C-439B-B869-FF9A1A3139FD}" type="sibTrans" cxnId="{246F1420-F992-44C7-A790-B099C37DE70E}">
      <dgm:prSet/>
      <dgm:spPr/>
      <dgm:t>
        <a:bodyPr/>
        <a:lstStyle/>
        <a:p>
          <a:endParaRPr lang="en-US"/>
        </a:p>
      </dgm:t>
    </dgm:pt>
    <dgm:pt modelId="{468C9113-8D22-4579-98CE-F47BABD46613}">
      <dgm:prSet phldrT="[Text]" custT="1"/>
      <dgm:spPr/>
      <dgm:t>
        <a:bodyPr anchor="ctr"/>
        <a:lstStyle/>
        <a:p>
          <a:pPr>
            <a:buFont typeface="Arial" panose="020B0604020202020204" pitchFamily="34" charset="0"/>
            <a:buChar char="•"/>
          </a:pPr>
          <a:r>
            <a:rPr lang="en-US" sz="1200"/>
            <a:t>Set clear intermediate deadlines </a:t>
          </a:r>
        </a:p>
      </dgm:t>
    </dgm:pt>
    <dgm:pt modelId="{440F14A5-7EF1-40FA-99FD-62092D1CAB83}" type="parTrans" cxnId="{4ED9F2F6-11E7-4CA3-8A48-0DAB11EB4D72}">
      <dgm:prSet/>
      <dgm:spPr/>
      <dgm:t>
        <a:bodyPr/>
        <a:lstStyle/>
        <a:p>
          <a:endParaRPr lang="en-US"/>
        </a:p>
      </dgm:t>
    </dgm:pt>
    <dgm:pt modelId="{CC3A81CD-0E33-444A-88DD-E0E9B24D5EFA}" type="sibTrans" cxnId="{4ED9F2F6-11E7-4CA3-8A48-0DAB11EB4D72}">
      <dgm:prSet/>
      <dgm:spPr/>
      <dgm:t>
        <a:bodyPr/>
        <a:lstStyle/>
        <a:p>
          <a:endParaRPr lang="en-US"/>
        </a:p>
      </dgm:t>
    </dgm:pt>
    <dgm:pt modelId="{30CC7E25-9DD2-4EE8-9A59-F3509BA492A1}">
      <dgm:prSet phldrT="[Text]" custT="1"/>
      <dgm:spPr/>
      <dgm:t>
        <a:bodyPr anchor="ctr"/>
        <a:lstStyle/>
        <a:p>
          <a:pPr>
            <a:buFont typeface="Arial" panose="020B0604020202020204" pitchFamily="34" charset="0"/>
            <a:buChar char="•"/>
          </a:pPr>
          <a:endParaRPr lang="en-US" sz="1200">
            <a:solidFill>
              <a:schemeClr val="tx2"/>
            </a:solidFill>
          </a:endParaRPr>
        </a:p>
      </dgm:t>
    </dgm:pt>
    <dgm:pt modelId="{70C650CB-BD72-40F9-AC94-FAA17FAE0B31}" type="parTrans" cxnId="{AC9CC1F7-B81E-40F3-B82F-D912E0000F25}">
      <dgm:prSet/>
      <dgm:spPr/>
      <dgm:t>
        <a:bodyPr/>
        <a:lstStyle/>
        <a:p>
          <a:endParaRPr lang="en-US"/>
        </a:p>
      </dgm:t>
    </dgm:pt>
    <dgm:pt modelId="{318E4B2E-A523-42D3-A9DB-DB782A7E5796}" type="sibTrans" cxnId="{AC9CC1F7-B81E-40F3-B82F-D912E0000F25}">
      <dgm:prSet/>
      <dgm:spPr/>
      <dgm:t>
        <a:bodyPr/>
        <a:lstStyle/>
        <a:p>
          <a:endParaRPr lang="en-US"/>
        </a:p>
      </dgm:t>
    </dgm:pt>
    <dgm:pt modelId="{9CB39CC9-C6AA-4449-8223-08F148B81F46}">
      <dgm:prSet phldrT="[Text]" custT="1"/>
      <dgm:spPr/>
      <dgm:t>
        <a:bodyPr anchor="ctr"/>
        <a:lstStyle/>
        <a:p>
          <a:pPr>
            <a:buFont typeface="Arial" panose="020B0604020202020204" pitchFamily="34" charset="0"/>
            <a:buChar char="•"/>
          </a:pPr>
          <a:r>
            <a:rPr lang="en-US" sz="1200"/>
            <a:t>Stay on task</a:t>
          </a:r>
        </a:p>
      </dgm:t>
    </dgm:pt>
    <dgm:pt modelId="{3A509F7C-E306-4917-9D13-458F3C071026}" type="parTrans" cxnId="{834C0CBE-40C8-4A37-A43C-02E88E9300C0}">
      <dgm:prSet/>
      <dgm:spPr/>
      <dgm:t>
        <a:bodyPr/>
        <a:lstStyle/>
        <a:p>
          <a:endParaRPr lang="en-US"/>
        </a:p>
      </dgm:t>
    </dgm:pt>
    <dgm:pt modelId="{313075F9-9BF4-4487-9F46-7F9DBB11CE57}" type="sibTrans" cxnId="{834C0CBE-40C8-4A37-A43C-02E88E9300C0}">
      <dgm:prSet/>
      <dgm:spPr/>
      <dgm:t>
        <a:bodyPr/>
        <a:lstStyle/>
        <a:p>
          <a:endParaRPr lang="en-US"/>
        </a:p>
      </dgm:t>
    </dgm:pt>
    <dgm:pt modelId="{0C864CB6-3D26-4B75-B863-273E3AD4D11C}">
      <dgm:prSet phldrT="[Text]" custT="1"/>
      <dgm:spPr/>
      <dgm:t>
        <a:bodyPr anchor="ctr"/>
        <a:lstStyle/>
        <a:p>
          <a:pPr>
            <a:buFont typeface="Arial" panose="020B0604020202020204" pitchFamily="34" charset="0"/>
            <a:buChar char="•"/>
          </a:pPr>
          <a:endParaRPr lang="en-US" sz="1200">
            <a:solidFill>
              <a:schemeClr val="tx2"/>
            </a:solidFill>
          </a:endParaRPr>
        </a:p>
      </dgm:t>
    </dgm:pt>
    <dgm:pt modelId="{67013E62-D4BB-4C73-97A5-4576D31C0A42}" type="parTrans" cxnId="{7E902D8A-56A4-4DA5-B5D5-76C8225C3730}">
      <dgm:prSet/>
      <dgm:spPr/>
      <dgm:t>
        <a:bodyPr/>
        <a:lstStyle/>
        <a:p>
          <a:endParaRPr lang="en-US"/>
        </a:p>
      </dgm:t>
    </dgm:pt>
    <dgm:pt modelId="{C2C70DB7-542A-4D1B-92DB-1EAF7527EB01}" type="sibTrans" cxnId="{7E902D8A-56A4-4DA5-B5D5-76C8225C3730}">
      <dgm:prSet/>
      <dgm:spPr/>
      <dgm:t>
        <a:bodyPr/>
        <a:lstStyle/>
        <a:p>
          <a:endParaRPr lang="en-US"/>
        </a:p>
      </dgm:t>
    </dgm:pt>
    <dgm:pt modelId="{171B92EC-F0DC-4FDD-9D68-7105C0B91554}">
      <dgm:prSet phldrT="[Text]" custT="1"/>
      <dgm:spPr/>
      <dgm:t>
        <a:bodyPr anchor="ctr"/>
        <a:lstStyle/>
        <a:p>
          <a:pPr>
            <a:buFont typeface="Arial" panose="020B0604020202020204" pitchFamily="34" charset="0"/>
            <a:buChar char="•"/>
          </a:pPr>
          <a:r>
            <a:rPr lang="en-US" sz="1200"/>
            <a:t>Provide clarity</a:t>
          </a:r>
        </a:p>
      </dgm:t>
    </dgm:pt>
    <dgm:pt modelId="{8557D4DA-D24C-49D3-B68C-AF483176F7E6}" type="parTrans" cxnId="{4DEA3844-6880-486B-AC65-86E643920BC7}">
      <dgm:prSet/>
      <dgm:spPr/>
      <dgm:t>
        <a:bodyPr/>
        <a:lstStyle/>
        <a:p>
          <a:endParaRPr lang="en-US"/>
        </a:p>
      </dgm:t>
    </dgm:pt>
    <dgm:pt modelId="{ECA5E8CB-1EEC-4350-AB2B-A78D92F662AB}" type="sibTrans" cxnId="{4DEA3844-6880-486B-AC65-86E643920BC7}">
      <dgm:prSet/>
      <dgm:spPr/>
      <dgm:t>
        <a:bodyPr/>
        <a:lstStyle/>
        <a:p>
          <a:endParaRPr lang="en-US"/>
        </a:p>
      </dgm:t>
    </dgm:pt>
    <dgm:pt modelId="{7C6CABD1-6626-4CFC-9155-09DF1DFC07AC}">
      <dgm:prSet phldrT="[Text]" custT="1"/>
      <dgm:spPr/>
      <dgm:t>
        <a:bodyPr anchor="ctr"/>
        <a:lstStyle/>
        <a:p>
          <a:pPr>
            <a:buFont typeface="Arial" panose="020B0604020202020204" pitchFamily="34" charset="0"/>
            <a:buChar char="•"/>
          </a:pPr>
          <a:endParaRPr lang="en-US" sz="1200">
            <a:solidFill>
              <a:schemeClr val="tx2"/>
            </a:solidFill>
          </a:endParaRPr>
        </a:p>
      </dgm:t>
    </dgm:pt>
    <dgm:pt modelId="{7922B56D-7BC0-4EBD-BE9A-2DCEAB5208B7}" type="parTrans" cxnId="{DF8F304D-92C7-4AC1-98A4-CBE2522C191D}">
      <dgm:prSet/>
      <dgm:spPr/>
      <dgm:t>
        <a:bodyPr/>
        <a:lstStyle/>
        <a:p>
          <a:endParaRPr lang="en-US"/>
        </a:p>
      </dgm:t>
    </dgm:pt>
    <dgm:pt modelId="{F9D2897C-E64E-42E0-80E9-DDD21D897C37}" type="sibTrans" cxnId="{DF8F304D-92C7-4AC1-98A4-CBE2522C191D}">
      <dgm:prSet/>
      <dgm:spPr/>
      <dgm:t>
        <a:bodyPr/>
        <a:lstStyle/>
        <a:p>
          <a:endParaRPr lang="en-US"/>
        </a:p>
      </dgm:t>
    </dgm:pt>
    <dgm:pt modelId="{C7E58A23-DE3A-4201-AEB9-3DD2E3D595BE}">
      <dgm:prSet phldrT="[Text]" custT="1"/>
      <dgm:spPr/>
      <dgm:t>
        <a:bodyPr anchor="ctr"/>
        <a:lstStyle/>
        <a:p>
          <a:pPr>
            <a:buFont typeface="Arial" panose="020B0604020202020204" pitchFamily="34" charset="0"/>
            <a:buChar char="•"/>
          </a:pPr>
          <a:r>
            <a:rPr lang="en-US" sz="1200"/>
            <a:t>Ask for what you need</a:t>
          </a:r>
        </a:p>
      </dgm:t>
    </dgm:pt>
    <dgm:pt modelId="{05DA387F-F68E-4316-A6D7-6C310BB2E437}" type="parTrans" cxnId="{24A47166-661B-4D90-A293-80F927180FE5}">
      <dgm:prSet/>
      <dgm:spPr/>
      <dgm:t>
        <a:bodyPr/>
        <a:lstStyle/>
        <a:p>
          <a:endParaRPr lang="en-US"/>
        </a:p>
      </dgm:t>
    </dgm:pt>
    <dgm:pt modelId="{76F2CABC-A707-4904-A357-79D91A242E5A}" type="sibTrans" cxnId="{24A47166-661B-4D90-A293-80F927180FE5}">
      <dgm:prSet/>
      <dgm:spPr/>
      <dgm:t>
        <a:bodyPr/>
        <a:lstStyle/>
        <a:p>
          <a:endParaRPr lang="en-US"/>
        </a:p>
      </dgm:t>
    </dgm:pt>
    <dgm:pt modelId="{0A1F3760-E16F-402B-ABC6-830FB86AC129}">
      <dgm:prSet phldrT="[Text]" custT="1"/>
      <dgm:spPr/>
      <dgm:t>
        <a:bodyPr anchor="ctr"/>
        <a:lstStyle/>
        <a:p>
          <a:pPr>
            <a:buFont typeface="Arial" panose="020B0604020202020204" pitchFamily="34" charset="0"/>
            <a:buChar char="•"/>
          </a:pPr>
          <a:endParaRPr lang="en-US" sz="1200">
            <a:solidFill>
              <a:schemeClr val="tx2"/>
            </a:solidFill>
          </a:endParaRPr>
        </a:p>
      </dgm:t>
    </dgm:pt>
    <dgm:pt modelId="{02DA46DD-FE00-4E35-B81B-EF7DEFDA669A}" type="parTrans" cxnId="{99040F28-88A9-431E-80C3-E913FF598CD3}">
      <dgm:prSet/>
      <dgm:spPr/>
      <dgm:t>
        <a:bodyPr/>
        <a:lstStyle/>
        <a:p>
          <a:endParaRPr lang="en-US"/>
        </a:p>
      </dgm:t>
    </dgm:pt>
    <dgm:pt modelId="{B9A3208B-B3CB-48D2-897A-DBC43368019E}" type="sibTrans" cxnId="{99040F28-88A9-431E-80C3-E913FF598CD3}">
      <dgm:prSet/>
      <dgm:spPr/>
      <dgm:t>
        <a:bodyPr/>
        <a:lstStyle/>
        <a:p>
          <a:endParaRPr lang="en-US"/>
        </a:p>
      </dgm:t>
    </dgm:pt>
    <dgm:pt modelId="{9A3EB19A-6929-438D-8784-DDA02E541F50}">
      <dgm:prSet phldrT="[Text]" custT="1"/>
      <dgm:spPr/>
      <dgm:t>
        <a:bodyPr anchor="ctr"/>
        <a:lstStyle/>
        <a:p>
          <a:pPr>
            <a:buFont typeface="Arial" panose="020B0604020202020204" pitchFamily="34" charset="0"/>
            <a:buChar char="•"/>
          </a:pPr>
          <a:r>
            <a:rPr lang="en-US" sz="1200"/>
            <a:t>All on the same team</a:t>
          </a:r>
        </a:p>
      </dgm:t>
    </dgm:pt>
    <dgm:pt modelId="{4D589BFA-E19B-41DF-B76E-8D5FF0E0F6F6}" type="parTrans" cxnId="{AB275E69-64C2-4F23-8035-7E25D3321F02}">
      <dgm:prSet/>
      <dgm:spPr/>
      <dgm:t>
        <a:bodyPr/>
        <a:lstStyle/>
        <a:p>
          <a:endParaRPr lang="en-US"/>
        </a:p>
      </dgm:t>
    </dgm:pt>
    <dgm:pt modelId="{8BCA1DB5-585B-416D-ACFB-6C99E03A1D19}" type="sibTrans" cxnId="{AB275E69-64C2-4F23-8035-7E25D3321F02}">
      <dgm:prSet/>
      <dgm:spPr/>
      <dgm:t>
        <a:bodyPr/>
        <a:lstStyle/>
        <a:p>
          <a:endParaRPr lang="en-US"/>
        </a:p>
      </dgm:t>
    </dgm:pt>
    <dgm:pt modelId="{51A0B2E9-52ED-40E7-B796-69D9EC84C2AF}">
      <dgm:prSet phldrT="[Text]" custT="1"/>
      <dgm:spPr/>
      <dgm:t>
        <a:bodyPr anchor="ctr"/>
        <a:lstStyle/>
        <a:p>
          <a:pPr>
            <a:buFont typeface="Arial" panose="020B0604020202020204" pitchFamily="34" charset="0"/>
            <a:buChar char="•"/>
          </a:pPr>
          <a:endParaRPr lang="en-US" sz="1200">
            <a:solidFill>
              <a:schemeClr val="tx2"/>
            </a:solidFill>
          </a:endParaRPr>
        </a:p>
      </dgm:t>
    </dgm:pt>
    <dgm:pt modelId="{F91805BC-080D-40A5-B451-90F0206774BE}" type="parTrans" cxnId="{19F6EB6D-44F5-4307-AD6E-9F9CFC0E47CB}">
      <dgm:prSet/>
      <dgm:spPr/>
      <dgm:t>
        <a:bodyPr/>
        <a:lstStyle/>
        <a:p>
          <a:endParaRPr lang="en-US"/>
        </a:p>
      </dgm:t>
    </dgm:pt>
    <dgm:pt modelId="{6070F930-A613-4718-8EB7-6CB5B58001AD}" type="sibTrans" cxnId="{19F6EB6D-44F5-4307-AD6E-9F9CFC0E47CB}">
      <dgm:prSet/>
      <dgm:spPr/>
      <dgm:t>
        <a:bodyPr/>
        <a:lstStyle/>
        <a:p>
          <a:endParaRPr lang="en-US"/>
        </a:p>
      </dgm:t>
    </dgm:pt>
    <dgm:pt modelId="{BBE01CD5-32E8-4256-8092-DB34048D81F2}">
      <dgm:prSet phldrT="[Text]" custT="1"/>
      <dgm:spPr/>
      <dgm:t>
        <a:bodyPr anchor="ctr"/>
        <a:lstStyle/>
        <a:p>
          <a:pPr>
            <a:buFont typeface="Arial" panose="020B0604020202020204" pitchFamily="34" charset="0"/>
            <a:buChar char="•"/>
          </a:pPr>
          <a:endParaRPr lang="en-US" sz="1200"/>
        </a:p>
      </dgm:t>
    </dgm:pt>
    <dgm:pt modelId="{747DA01D-FA53-4262-9311-3B81F101D551}" type="parTrans" cxnId="{A871F200-A894-466B-91AD-77EB67A62C66}">
      <dgm:prSet/>
      <dgm:spPr/>
      <dgm:t>
        <a:bodyPr/>
        <a:lstStyle/>
        <a:p>
          <a:endParaRPr lang="en-US"/>
        </a:p>
      </dgm:t>
    </dgm:pt>
    <dgm:pt modelId="{047C77AF-0B67-4905-8AB0-3F2A8885635A}" type="sibTrans" cxnId="{A871F200-A894-466B-91AD-77EB67A62C66}">
      <dgm:prSet/>
      <dgm:spPr/>
      <dgm:t>
        <a:bodyPr/>
        <a:lstStyle/>
        <a:p>
          <a:endParaRPr lang="en-US"/>
        </a:p>
      </dgm:t>
    </dgm:pt>
    <dgm:pt modelId="{B740635A-A02D-47D8-9C26-A5068944BE11}">
      <dgm:prSet phldrT="[Text]" custT="1"/>
      <dgm:spPr/>
      <dgm:t>
        <a:bodyPr anchor="ctr"/>
        <a:lstStyle/>
        <a:p>
          <a:pPr>
            <a:buFont typeface="Arial" panose="020B0604020202020204" pitchFamily="34" charset="0"/>
            <a:buChar char="•"/>
          </a:pPr>
          <a:r>
            <a:rPr lang="en-US" sz="1200"/>
            <a:t>Foundational supports</a:t>
          </a:r>
        </a:p>
      </dgm:t>
    </dgm:pt>
    <dgm:pt modelId="{4A03EC8A-EEF2-4C0A-BE57-402AC4E3B163}" type="parTrans" cxnId="{BF531F98-12FA-439E-8283-8D68521D50AE}">
      <dgm:prSet/>
      <dgm:spPr/>
      <dgm:t>
        <a:bodyPr/>
        <a:lstStyle/>
        <a:p>
          <a:endParaRPr lang="en-US"/>
        </a:p>
      </dgm:t>
    </dgm:pt>
    <dgm:pt modelId="{5A9FEE75-E117-45BA-B125-E573A4ADE0A3}" type="sibTrans" cxnId="{BF531F98-12FA-439E-8283-8D68521D50AE}">
      <dgm:prSet/>
      <dgm:spPr/>
      <dgm:t>
        <a:bodyPr/>
        <a:lstStyle/>
        <a:p>
          <a:endParaRPr lang="en-US"/>
        </a:p>
      </dgm:t>
    </dgm:pt>
    <dgm:pt modelId="{D96A0F1C-4294-4429-AEB3-7EA08E22600C}" type="pres">
      <dgm:prSet presAssocID="{F1A71E24-022D-4089-A180-6AB77B25398E}" presName="Name0" presStyleCnt="0">
        <dgm:presLayoutVars>
          <dgm:dir/>
          <dgm:animLvl val="lvl"/>
          <dgm:resizeHandles val="exact"/>
        </dgm:presLayoutVars>
      </dgm:prSet>
      <dgm:spPr/>
    </dgm:pt>
    <dgm:pt modelId="{64E289E2-EB6D-498B-A216-C39F762A5281}" type="pres">
      <dgm:prSet presAssocID="{5D74BAB3-3CC8-46B5-AC0C-708D26E227B1}" presName="composite" presStyleCnt="0"/>
      <dgm:spPr/>
    </dgm:pt>
    <dgm:pt modelId="{76CA4D08-B2E3-4697-BB45-774FB2546462}" type="pres">
      <dgm:prSet presAssocID="{5D74BAB3-3CC8-46B5-AC0C-708D26E227B1}" presName="parTx" presStyleLbl="alignNode1" presStyleIdx="0" presStyleCnt="3">
        <dgm:presLayoutVars>
          <dgm:chMax val="0"/>
          <dgm:chPref val="0"/>
          <dgm:bulletEnabled val="1"/>
        </dgm:presLayoutVars>
      </dgm:prSet>
      <dgm:spPr/>
    </dgm:pt>
    <dgm:pt modelId="{03841016-3B9B-4FB0-A21B-CB7BCB89C060}" type="pres">
      <dgm:prSet presAssocID="{5D74BAB3-3CC8-46B5-AC0C-708D26E227B1}" presName="desTx" presStyleLbl="alignAccFollowNode1" presStyleIdx="0" presStyleCnt="3">
        <dgm:presLayoutVars>
          <dgm:bulletEnabled val="1"/>
        </dgm:presLayoutVars>
      </dgm:prSet>
      <dgm:spPr/>
    </dgm:pt>
    <dgm:pt modelId="{60C7B0F1-C972-4D0E-B4BD-FC3F983311A9}" type="pres">
      <dgm:prSet presAssocID="{B669CDB1-FF89-473F-AAC6-C5D8FF4D1E9A}" presName="space" presStyleCnt="0"/>
      <dgm:spPr/>
    </dgm:pt>
    <dgm:pt modelId="{A834CB16-E049-4843-B314-19A687A9B1CA}" type="pres">
      <dgm:prSet presAssocID="{5ADDB935-A8CE-459D-9E7C-F5683E8BA62B}" presName="composite" presStyleCnt="0"/>
      <dgm:spPr/>
    </dgm:pt>
    <dgm:pt modelId="{25E52B4B-D8AE-489C-A647-93404A175FD1}" type="pres">
      <dgm:prSet presAssocID="{5ADDB935-A8CE-459D-9E7C-F5683E8BA62B}" presName="parTx" presStyleLbl="alignNode1" presStyleIdx="1" presStyleCnt="3">
        <dgm:presLayoutVars>
          <dgm:chMax val="0"/>
          <dgm:chPref val="0"/>
          <dgm:bulletEnabled val="1"/>
        </dgm:presLayoutVars>
      </dgm:prSet>
      <dgm:spPr/>
    </dgm:pt>
    <dgm:pt modelId="{27721D30-A357-4F98-A9CA-5526708D49CE}" type="pres">
      <dgm:prSet presAssocID="{5ADDB935-A8CE-459D-9E7C-F5683E8BA62B}" presName="desTx" presStyleLbl="alignAccFollowNode1" presStyleIdx="1" presStyleCnt="3">
        <dgm:presLayoutVars>
          <dgm:bulletEnabled val="1"/>
        </dgm:presLayoutVars>
      </dgm:prSet>
      <dgm:spPr/>
    </dgm:pt>
    <dgm:pt modelId="{C520EBC9-4DE8-42C2-99E6-F3024C86BE2A}" type="pres">
      <dgm:prSet presAssocID="{15C541A6-36FC-4735-9FCA-0D4B40ECC077}" presName="space" presStyleCnt="0"/>
      <dgm:spPr/>
    </dgm:pt>
    <dgm:pt modelId="{E60B5202-4C9E-462A-85BF-ED48CB218F29}" type="pres">
      <dgm:prSet presAssocID="{6D06428E-0F31-4E8F-AF54-778614CE008C}" presName="composite" presStyleCnt="0"/>
      <dgm:spPr/>
    </dgm:pt>
    <dgm:pt modelId="{D0266033-6180-4669-BDF7-2F87CD9D36D6}" type="pres">
      <dgm:prSet presAssocID="{6D06428E-0F31-4E8F-AF54-778614CE008C}" presName="parTx" presStyleLbl="alignNode1" presStyleIdx="2" presStyleCnt="3">
        <dgm:presLayoutVars>
          <dgm:chMax val="0"/>
          <dgm:chPref val="0"/>
          <dgm:bulletEnabled val="1"/>
        </dgm:presLayoutVars>
      </dgm:prSet>
      <dgm:spPr/>
    </dgm:pt>
    <dgm:pt modelId="{AF23F8D3-58A8-4A3B-89BC-1BC364DAC11B}" type="pres">
      <dgm:prSet presAssocID="{6D06428E-0F31-4E8F-AF54-778614CE008C}" presName="desTx" presStyleLbl="alignAccFollowNode1" presStyleIdx="2" presStyleCnt="3">
        <dgm:presLayoutVars>
          <dgm:bulletEnabled val="1"/>
        </dgm:presLayoutVars>
      </dgm:prSet>
      <dgm:spPr/>
    </dgm:pt>
  </dgm:ptLst>
  <dgm:cxnLst>
    <dgm:cxn modelId="{A871F200-A894-466B-91AD-77EB67A62C66}" srcId="{5ADDB935-A8CE-459D-9E7C-F5683E8BA62B}" destId="{BBE01CD5-32E8-4256-8092-DB34048D81F2}" srcOrd="0" destOrd="0" parTransId="{747DA01D-FA53-4262-9311-3B81F101D551}" sibTransId="{047C77AF-0B67-4905-8AB0-3F2A8885635A}"/>
    <dgm:cxn modelId="{C3AF4206-8EEC-4625-AB99-4EC2AA67979D}" srcId="{5D74BAB3-3CC8-46B5-AC0C-708D26E227B1}" destId="{19F9D669-85F4-4B6A-B5FE-8F35F23C2244}" srcOrd="1" destOrd="0" parTransId="{54E5CCCC-2BBA-453D-BDB0-CA2255517AEA}" sibTransId="{D8EC359C-E401-468B-818A-BCB8333FD2AE}"/>
    <dgm:cxn modelId="{A4323209-0D02-4649-A7FB-EC3818C0E094}" srcId="{5D74BAB3-3CC8-46B5-AC0C-708D26E227B1}" destId="{E23AF38B-7E62-4738-9284-D5921B8C144F}" srcOrd="9" destOrd="0" parTransId="{AD7B2863-7343-4302-803C-0F00D882EF1C}" sibTransId="{D58616AF-EE53-4E25-AB45-290E22FB29DC}"/>
    <dgm:cxn modelId="{CD66F70A-23A2-4A4F-8B4D-C7D08F7B7C5B}" type="presOf" srcId="{0C864CB6-3D26-4B75-B863-273E3AD4D11C}" destId="{27721D30-A357-4F98-A9CA-5526708D49CE}" srcOrd="0" destOrd="5" presId="urn:microsoft.com/office/officeart/2005/8/layout/hList1"/>
    <dgm:cxn modelId="{7D844C0F-32DC-4BD2-BD9E-965FE2785F0E}" type="presOf" srcId="{A566D74F-2595-4175-9392-6AA8A314A8D0}" destId="{03841016-3B9B-4FB0-A21B-CB7BCB89C060}" srcOrd="0" destOrd="7" presId="urn:microsoft.com/office/officeart/2005/8/layout/hList1"/>
    <dgm:cxn modelId="{D03CC911-47B2-4191-88FF-6712BD25AC19}" srcId="{5D74BAB3-3CC8-46B5-AC0C-708D26E227B1}" destId="{C8A2AF0D-8C94-4906-AE9D-8DCBBAB96FA5}" srcOrd="8" destOrd="0" parTransId="{91D330A0-D33A-487B-B4F4-08117069A4AC}" sibTransId="{A05AF386-00D4-4C2E-8A1B-11E433D28BEE}"/>
    <dgm:cxn modelId="{FB009412-C32D-45B9-AA50-2CAAFDCB8499}" srcId="{F1A71E24-022D-4089-A180-6AB77B25398E}" destId="{6D06428E-0F31-4E8F-AF54-778614CE008C}" srcOrd="2" destOrd="0" parTransId="{902DD23C-D02A-467F-9377-289747CB6DDB}" sibTransId="{0D754ADF-13AB-4D90-A02A-E47CB97C2301}"/>
    <dgm:cxn modelId="{09B91013-8C4D-48F3-AC77-EC482D5F422E}" type="presOf" srcId="{A6FB40B8-1618-412C-A7AE-BDA53286AE1D}" destId="{03841016-3B9B-4FB0-A21B-CB7BCB89C060}" srcOrd="0" destOrd="0" presId="urn:microsoft.com/office/officeart/2005/8/layout/hList1"/>
    <dgm:cxn modelId="{44144A15-B183-40DD-A38D-6DC3B4BC679A}" type="presOf" srcId="{663C71FA-BBFE-43BB-99B4-ED20AEBDA85D}" destId="{03841016-3B9B-4FB0-A21B-CB7BCB89C060}" srcOrd="0" destOrd="5" presId="urn:microsoft.com/office/officeart/2005/8/layout/hList1"/>
    <dgm:cxn modelId="{8419D217-0259-429A-8EA7-F75CFD517C63}" type="presOf" srcId="{7C6CABD1-6626-4CFC-9155-09DF1DFC07AC}" destId="{AF23F8D3-58A8-4A3B-89BC-1BC364DAC11B}" srcOrd="0" destOrd="1" presId="urn:microsoft.com/office/officeart/2005/8/layout/hList1"/>
    <dgm:cxn modelId="{246F1420-F992-44C7-A790-B099C37DE70E}" srcId="{5ADDB935-A8CE-459D-9E7C-F5683E8BA62B}" destId="{E2E75CC1-21CF-472D-9271-446F8417FF48}" srcOrd="7" destOrd="0" parTransId="{E665F802-4CF1-487C-B5F4-B8C99F1310F3}" sibTransId="{86E3C752-865C-439B-B869-FF9A1A3139FD}"/>
    <dgm:cxn modelId="{41817623-8391-4F97-AE64-AA710D772A89}" type="presOf" srcId="{9CB39CC9-C6AA-4449-8223-08F148B81F46}" destId="{27721D30-A357-4F98-A9CA-5526708D49CE}" srcOrd="0" destOrd="6" presId="urn:microsoft.com/office/officeart/2005/8/layout/hList1"/>
    <dgm:cxn modelId="{AA20E223-148D-4457-BF93-2BB4AC6EAD80}" type="presOf" srcId="{51A0B2E9-52ED-40E7-B796-69D9EC84C2AF}" destId="{AF23F8D3-58A8-4A3B-89BC-1BC364DAC11B}" srcOrd="0" destOrd="5" presId="urn:microsoft.com/office/officeart/2005/8/layout/hList1"/>
    <dgm:cxn modelId="{4E449626-FDDE-4D89-B319-419F35BA7417}" type="presOf" srcId="{C8A2AF0D-8C94-4906-AE9D-8DCBBAB96FA5}" destId="{03841016-3B9B-4FB0-A21B-CB7BCB89C060}" srcOrd="0" destOrd="8" presId="urn:microsoft.com/office/officeart/2005/8/layout/hList1"/>
    <dgm:cxn modelId="{99040F28-88A9-431E-80C3-E913FF598CD3}" srcId="{6D06428E-0F31-4E8F-AF54-778614CE008C}" destId="{0A1F3760-E16F-402B-ABC6-830FB86AC129}" srcOrd="3" destOrd="0" parTransId="{02DA46DD-FE00-4E35-B81B-EF7DEFDA669A}" sibTransId="{B9A3208B-B3CB-48D2-897A-DBC43368019E}"/>
    <dgm:cxn modelId="{30D3972B-EF97-4046-A343-44EFA3AF36FD}" srcId="{5ADDB935-A8CE-459D-9E7C-F5683E8BA62B}" destId="{5989FE16-EAE3-435E-8C6E-FAE2EDB5A13B}" srcOrd="2" destOrd="0" parTransId="{0AA64087-BEE8-4000-ACC0-84A0C2BD6BD4}" sibTransId="{ABA5C00B-2352-4DD0-A913-AF4CA4220583}"/>
    <dgm:cxn modelId="{32CB6F2E-ECD2-48E9-A4B6-4C381F3E4B48}" srcId="{5D74BAB3-3CC8-46B5-AC0C-708D26E227B1}" destId="{663C71FA-BBFE-43BB-99B4-ED20AEBDA85D}" srcOrd="5" destOrd="0" parTransId="{2E4C4E86-77F5-4163-B239-0A8B778707B1}" sibTransId="{3B27A563-71B6-461F-BCA3-8364F8146D29}"/>
    <dgm:cxn modelId="{68F06535-C3C5-4C82-982E-54B4B351EBC6}" type="presOf" srcId="{5ADDB935-A8CE-459D-9E7C-F5683E8BA62B}" destId="{25E52B4B-D8AE-489C-A647-93404A175FD1}" srcOrd="0" destOrd="0" presId="urn:microsoft.com/office/officeart/2005/8/layout/hList1"/>
    <dgm:cxn modelId="{4DEA3844-6880-486B-AC65-86E643920BC7}" srcId="{6D06428E-0F31-4E8F-AF54-778614CE008C}" destId="{171B92EC-F0DC-4FDD-9D68-7105C0B91554}" srcOrd="2" destOrd="0" parTransId="{8557D4DA-D24C-49D3-B68C-AF483176F7E6}" sibTransId="{ECA5E8CB-1EEC-4350-AB2B-A78D92F662AB}"/>
    <dgm:cxn modelId="{24A47166-661B-4D90-A293-80F927180FE5}" srcId="{6D06428E-0F31-4E8F-AF54-778614CE008C}" destId="{C7E58A23-DE3A-4201-AEB9-3DD2E3D595BE}" srcOrd="4" destOrd="0" parTransId="{05DA387F-F68E-4316-A6D7-6C310BB2E437}" sibTransId="{76F2CABC-A707-4904-A357-79D91A242E5A}"/>
    <dgm:cxn modelId="{D9B56548-3903-4426-A3D0-41D6DE9BE9A7}" srcId="{5D74BAB3-3CC8-46B5-AC0C-708D26E227B1}" destId="{A566D74F-2595-4175-9392-6AA8A314A8D0}" srcOrd="7" destOrd="0" parTransId="{A48D6CD6-2DAF-416F-A3D4-D52F2A456495}" sibTransId="{2EC44572-A23F-457C-B089-C8E4B2257811}"/>
    <dgm:cxn modelId="{A5BB8768-56E8-4E26-AC57-CD08D72B046B}" srcId="{5D74BAB3-3CC8-46B5-AC0C-708D26E227B1}" destId="{8348147F-9D9A-4C1F-9872-2FB76170C196}" srcOrd="2" destOrd="0" parTransId="{DF561353-298F-4D47-8742-E6E89B9523C9}" sibTransId="{49D35DEB-6299-4689-AFB0-EADB8E424542}"/>
    <dgm:cxn modelId="{1EC0A448-4115-43B1-BE67-45DDCE02A9E2}" srcId="{5D74BAB3-3CC8-46B5-AC0C-708D26E227B1}" destId="{19620D1A-9B1D-40F3-9864-7D2A933B4EFC}" srcOrd="3" destOrd="0" parTransId="{451D3A92-EF15-4289-9BF9-678633D5EBF2}" sibTransId="{83D0CD3E-DAF1-4537-A275-8D268E628E71}"/>
    <dgm:cxn modelId="{AB275E69-64C2-4F23-8035-7E25D3321F02}" srcId="{6D06428E-0F31-4E8F-AF54-778614CE008C}" destId="{9A3EB19A-6929-438D-8784-DDA02E541F50}" srcOrd="6" destOrd="0" parTransId="{4D589BFA-E19B-41DF-B76E-8D5FF0E0F6F6}" sibTransId="{8BCA1DB5-585B-416D-ACFB-6C99E03A1D19}"/>
    <dgm:cxn modelId="{DF8F304D-92C7-4AC1-98A4-CBE2522C191D}" srcId="{6D06428E-0F31-4E8F-AF54-778614CE008C}" destId="{7C6CABD1-6626-4CFC-9155-09DF1DFC07AC}" srcOrd="1" destOrd="0" parTransId="{7922B56D-7BC0-4EBD-BE9A-2DCEAB5208B7}" sibTransId="{F9D2897C-E64E-42E0-80E9-DDD21D897C37}"/>
    <dgm:cxn modelId="{19F6EB6D-44F5-4307-AD6E-9F9CFC0E47CB}" srcId="{6D06428E-0F31-4E8F-AF54-778614CE008C}" destId="{51A0B2E9-52ED-40E7-B796-69D9EC84C2AF}" srcOrd="5" destOrd="0" parTransId="{F91805BC-080D-40A5-B451-90F0206774BE}" sibTransId="{6070F930-A613-4718-8EB7-6CB5B58001AD}"/>
    <dgm:cxn modelId="{9878F36E-E560-45CA-B4A9-D91A186270CA}" type="presOf" srcId="{5989FE16-EAE3-435E-8C6E-FAE2EDB5A13B}" destId="{27721D30-A357-4F98-A9CA-5526708D49CE}" srcOrd="0" destOrd="2" presId="urn:microsoft.com/office/officeart/2005/8/layout/hList1"/>
    <dgm:cxn modelId="{6DBE1E4F-1CCB-40E3-861F-2889D4915DE0}" type="presOf" srcId="{8348147F-9D9A-4C1F-9872-2FB76170C196}" destId="{03841016-3B9B-4FB0-A21B-CB7BCB89C060}" srcOrd="0" destOrd="2" presId="urn:microsoft.com/office/officeart/2005/8/layout/hList1"/>
    <dgm:cxn modelId="{31A69C71-9813-428F-B089-ACB50BE3B0D7}" type="presOf" srcId="{171B92EC-F0DC-4FDD-9D68-7105C0B91554}" destId="{AF23F8D3-58A8-4A3B-89BC-1BC364DAC11B}" srcOrd="0" destOrd="2" presId="urn:microsoft.com/office/officeart/2005/8/layout/hList1"/>
    <dgm:cxn modelId="{C1F5A754-5A46-45D5-AD2F-475EBB9F4660}" type="presOf" srcId="{E2E75CC1-21CF-472D-9271-446F8417FF48}" destId="{27721D30-A357-4F98-A9CA-5526708D49CE}" srcOrd="0" destOrd="7" presId="urn:microsoft.com/office/officeart/2005/8/layout/hList1"/>
    <dgm:cxn modelId="{D6D48B7C-310F-4C55-B005-CCDB6D9539C1}" srcId="{5D74BAB3-3CC8-46B5-AC0C-708D26E227B1}" destId="{BED64768-0BF0-4613-86D3-64D49CAB4B63}" srcOrd="4" destOrd="0" parTransId="{1ACAB2C7-A7DE-4636-8471-D0A8D7B85439}" sibTransId="{3C8E8F84-BDF4-49A0-9D14-7CD17430E38C}"/>
    <dgm:cxn modelId="{D498A17D-3585-465D-A381-586CAE01590F}" type="presOf" srcId="{6D06428E-0F31-4E8F-AF54-778614CE008C}" destId="{D0266033-6180-4669-BDF7-2F87CD9D36D6}" srcOrd="0" destOrd="0" presId="urn:microsoft.com/office/officeart/2005/8/layout/hList1"/>
    <dgm:cxn modelId="{7E902D8A-56A4-4DA5-B5D5-76C8225C3730}" srcId="{5ADDB935-A8CE-459D-9E7C-F5683E8BA62B}" destId="{0C864CB6-3D26-4B75-B863-273E3AD4D11C}" srcOrd="5" destOrd="0" parTransId="{67013E62-D4BB-4C73-97A5-4576D31C0A42}" sibTransId="{C2C70DB7-542A-4D1B-92DB-1EAF7527EB01}"/>
    <dgm:cxn modelId="{22361398-DE19-4C8B-8BD9-DE893EFB041D}" type="presOf" srcId="{B740635A-A02D-47D8-9C26-A5068944BE11}" destId="{AF23F8D3-58A8-4A3B-89BC-1BC364DAC11B}" srcOrd="0" destOrd="0" presId="urn:microsoft.com/office/officeart/2005/8/layout/hList1"/>
    <dgm:cxn modelId="{BF531F98-12FA-439E-8283-8D68521D50AE}" srcId="{6D06428E-0F31-4E8F-AF54-778614CE008C}" destId="{B740635A-A02D-47D8-9C26-A5068944BE11}" srcOrd="0" destOrd="0" parTransId="{4A03EC8A-EEF2-4C0A-BE57-402AC4E3B163}" sibTransId="{5A9FEE75-E117-45BA-B125-E573A4ADE0A3}"/>
    <dgm:cxn modelId="{2D44AC99-6E2A-411B-A2F5-8E9474BB1400}" type="presOf" srcId="{F1A71E24-022D-4089-A180-6AB77B25398E}" destId="{D96A0F1C-4294-4429-AEB3-7EA08E22600C}" srcOrd="0" destOrd="0" presId="urn:microsoft.com/office/officeart/2005/8/layout/hList1"/>
    <dgm:cxn modelId="{FC4D619A-6CDE-4CE2-B7A5-7E36F85CA1E0}" type="presOf" srcId="{A37DA8AE-3D35-4EDD-8953-1B1B983DD2A0}" destId="{27721D30-A357-4F98-A9CA-5526708D49CE}" srcOrd="0" destOrd="1" presId="urn:microsoft.com/office/officeart/2005/8/layout/hList1"/>
    <dgm:cxn modelId="{DC702F9C-B233-4880-9EE4-AF5C8C5A2F90}" type="presOf" srcId="{0A1F3760-E16F-402B-ABC6-830FB86AC129}" destId="{AF23F8D3-58A8-4A3B-89BC-1BC364DAC11B}" srcOrd="0" destOrd="3" presId="urn:microsoft.com/office/officeart/2005/8/layout/hList1"/>
    <dgm:cxn modelId="{BCBA6B9E-E60F-442D-9209-91E3FB975312}" srcId="{5ADDB935-A8CE-459D-9E7C-F5683E8BA62B}" destId="{A37DA8AE-3D35-4EDD-8953-1B1B983DD2A0}" srcOrd="1" destOrd="0" parTransId="{6A73E0AD-B1A1-41E4-8005-4AAAEC6B5A5A}" sibTransId="{5C2C1655-3937-48EB-AC88-5FBAE1B66267}"/>
    <dgm:cxn modelId="{F01A2FA5-E862-4AEB-B8E4-2B81C9133424}" srcId="{5D74BAB3-3CC8-46B5-AC0C-708D26E227B1}" destId="{25B4A1C3-31D9-4062-9605-EFF1C6925622}" srcOrd="6" destOrd="0" parTransId="{5A998F81-C1C4-45F2-9D04-385114F8CD75}" sibTransId="{47448B51-F616-4BA8-850B-AF6B0FB2EF7D}"/>
    <dgm:cxn modelId="{1E75FCA7-1DC1-4D9A-A7F6-A6AE1DE51C86}" type="presOf" srcId="{9A3EB19A-6929-438D-8784-DDA02E541F50}" destId="{AF23F8D3-58A8-4A3B-89BC-1BC364DAC11B}" srcOrd="0" destOrd="6" presId="urn:microsoft.com/office/officeart/2005/8/layout/hList1"/>
    <dgm:cxn modelId="{D21931AC-7572-4BCC-AD3B-C5BD9D549CA0}" type="presOf" srcId="{C7E58A23-DE3A-4201-AEB9-3DD2E3D595BE}" destId="{AF23F8D3-58A8-4A3B-89BC-1BC364DAC11B}" srcOrd="0" destOrd="4" presId="urn:microsoft.com/office/officeart/2005/8/layout/hList1"/>
    <dgm:cxn modelId="{E641A4B5-7D59-4E65-956E-693B13711512}" srcId="{F1A71E24-022D-4089-A180-6AB77B25398E}" destId="{5ADDB935-A8CE-459D-9E7C-F5683E8BA62B}" srcOrd="1" destOrd="0" parTransId="{39227435-C12C-4EB5-AEBB-3A36CAF0C9D1}" sibTransId="{15C541A6-36FC-4735-9FCA-0D4B40ECC077}"/>
    <dgm:cxn modelId="{834C0CBE-40C8-4A37-A43C-02E88E9300C0}" srcId="{5ADDB935-A8CE-459D-9E7C-F5683E8BA62B}" destId="{9CB39CC9-C6AA-4449-8223-08F148B81F46}" srcOrd="6" destOrd="0" parTransId="{3A509F7C-E306-4917-9D13-458F3C071026}" sibTransId="{313075F9-9BF4-4487-9F46-7F9DBB11CE57}"/>
    <dgm:cxn modelId="{A38DCEC5-1497-4BB7-BBBC-2D8F200CAA45}" type="presOf" srcId="{43081775-1283-4219-8666-EF21604F33AC}" destId="{27721D30-A357-4F98-A9CA-5526708D49CE}" srcOrd="0" destOrd="8" presId="urn:microsoft.com/office/officeart/2005/8/layout/hList1"/>
    <dgm:cxn modelId="{20DA6BC7-F4CB-442D-9123-8A0DF9DFD43A}" srcId="{F1A71E24-022D-4089-A180-6AB77B25398E}" destId="{5D74BAB3-3CC8-46B5-AC0C-708D26E227B1}" srcOrd="0" destOrd="0" parTransId="{5FFB4D87-512D-458C-8B98-5534EF596D04}" sibTransId="{B669CDB1-FF89-473F-AAC6-C5D8FF4D1E9A}"/>
    <dgm:cxn modelId="{F00EF0C9-5263-48F7-A5D2-FD0BCFE55D1F}" type="presOf" srcId="{5D74BAB3-3CC8-46B5-AC0C-708D26E227B1}" destId="{76CA4D08-B2E3-4697-BB45-774FB2546462}" srcOrd="0" destOrd="0" presId="urn:microsoft.com/office/officeart/2005/8/layout/hList1"/>
    <dgm:cxn modelId="{90C345CD-AFF4-43D9-802D-9B0D32860EF1}" type="presOf" srcId="{468C9113-8D22-4579-98CE-F47BABD46613}" destId="{27721D30-A357-4F98-A9CA-5526708D49CE}" srcOrd="0" destOrd="4" presId="urn:microsoft.com/office/officeart/2005/8/layout/hList1"/>
    <dgm:cxn modelId="{6E32C4CE-93B8-46D7-9CD9-367CABE76668}" srcId="{5ADDB935-A8CE-459D-9E7C-F5683E8BA62B}" destId="{43081775-1283-4219-8666-EF21604F33AC}" srcOrd="8" destOrd="0" parTransId="{CAC909C6-5549-456B-8CE9-D8132B1F367A}" sibTransId="{36FB1414-AC32-4E28-ACAE-3A970E77797B}"/>
    <dgm:cxn modelId="{E9B2A6D4-9642-4FCC-9A8A-7A0793D07F56}" type="presOf" srcId="{19620D1A-9B1D-40F3-9864-7D2A933B4EFC}" destId="{03841016-3B9B-4FB0-A21B-CB7BCB89C060}" srcOrd="0" destOrd="3" presId="urn:microsoft.com/office/officeart/2005/8/layout/hList1"/>
    <dgm:cxn modelId="{75045CD9-394F-402A-B194-53453129F64B}" type="presOf" srcId="{BBE01CD5-32E8-4256-8092-DB34048D81F2}" destId="{27721D30-A357-4F98-A9CA-5526708D49CE}" srcOrd="0" destOrd="0" presId="urn:microsoft.com/office/officeart/2005/8/layout/hList1"/>
    <dgm:cxn modelId="{734565DB-21A3-41FF-9005-EED7745FF236}" type="presOf" srcId="{25B4A1C3-31D9-4062-9605-EFF1C6925622}" destId="{03841016-3B9B-4FB0-A21B-CB7BCB89C060}" srcOrd="0" destOrd="6" presId="urn:microsoft.com/office/officeart/2005/8/layout/hList1"/>
    <dgm:cxn modelId="{331CF1DB-7875-452F-B4FB-9F1B1E96EEE1}" type="presOf" srcId="{BED64768-0BF0-4613-86D3-64D49CAB4B63}" destId="{03841016-3B9B-4FB0-A21B-CB7BCB89C060}" srcOrd="0" destOrd="4" presId="urn:microsoft.com/office/officeart/2005/8/layout/hList1"/>
    <dgm:cxn modelId="{2A597DE1-FD19-4D4C-8D63-F7740BCD33DF}" type="presOf" srcId="{19F9D669-85F4-4B6A-B5FE-8F35F23C2244}" destId="{03841016-3B9B-4FB0-A21B-CB7BCB89C060}" srcOrd="0" destOrd="1" presId="urn:microsoft.com/office/officeart/2005/8/layout/hList1"/>
    <dgm:cxn modelId="{3C1778E6-7033-4387-A6B7-AB8E40DBA09F}" srcId="{5D74BAB3-3CC8-46B5-AC0C-708D26E227B1}" destId="{A6FB40B8-1618-412C-A7AE-BDA53286AE1D}" srcOrd="0" destOrd="0" parTransId="{1C65D5C2-5DBA-411A-9B76-D106615CF4B4}" sibTransId="{34C97E5D-4B90-423A-B670-0AD7B85EF277}"/>
    <dgm:cxn modelId="{E7797BED-11E8-49A5-81C5-FFCC02EF03D1}" type="presOf" srcId="{30CC7E25-9DD2-4EE8-9A59-F3509BA492A1}" destId="{27721D30-A357-4F98-A9CA-5526708D49CE}" srcOrd="0" destOrd="3" presId="urn:microsoft.com/office/officeart/2005/8/layout/hList1"/>
    <dgm:cxn modelId="{3F511EF5-DC85-45AA-A675-00253718A4E6}" type="presOf" srcId="{E23AF38B-7E62-4738-9284-D5921B8C144F}" destId="{03841016-3B9B-4FB0-A21B-CB7BCB89C060}" srcOrd="0" destOrd="9" presId="urn:microsoft.com/office/officeart/2005/8/layout/hList1"/>
    <dgm:cxn modelId="{4ED9F2F6-11E7-4CA3-8A48-0DAB11EB4D72}" srcId="{5ADDB935-A8CE-459D-9E7C-F5683E8BA62B}" destId="{468C9113-8D22-4579-98CE-F47BABD46613}" srcOrd="4" destOrd="0" parTransId="{440F14A5-7EF1-40FA-99FD-62092D1CAB83}" sibTransId="{CC3A81CD-0E33-444A-88DD-E0E9B24D5EFA}"/>
    <dgm:cxn modelId="{AC9CC1F7-B81E-40F3-B82F-D912E0000F25}" srcId="{5ADDB935-A8CE-459D-9E7C-F5683E8BA62B}" destId="{30CC7E25-9DD2-4EE8-9A59-F3509BA492A1}" srcOrd="3" destOrd="0" parTransId="{70C650CB-BD72-40F9-AC94-FAA17FAE0B31}" sibTransId="{318E4B2E-A523-42D3-A9DB-DB782A7E5796}"/>
    <dgm:cxn modelId="{9EF56BFA-33FD-4A0B-80F3-41C817993AE9}" type="presParOf" srcId="{D96A0F1C-4294-4429-AEB3-7EA08E22600C}" destId="{64E289E2-EB6D-498B-A216-C39F762A5281}" srcOrd="0" destOrd="0" presId="urn:microsoft.com/office/officeart/2005/8/layout/hList1"/>
    <dgm:cxn modelId="{B372ED84-1405-4557-9EAF-7796C2E4989C}" type="presParOf" srcId="{64E289E2-EB6D-498B-A216-C39F762A5281}" destId="{76CA4D08-B2E3-4697-BB45-774FB2546462}" srcOrd="0" destOrd="0" presId="urn:microsoft.com/office/officeart/2005/8/layout/hList1"/>
    <dgm:cxn modelId="{F7A13C44-4368-40E1-87A2-6072512DFBCB}" type="presParOf" srcId="{64E289E2-EB6D-498B-A216-C39F762A5281}" destId="{03841016-3B9B-4FB0-A21B-CB7BCB89C060}" srcOrd="1" destOrd="0" presId="urn:microsoft.com/office/officeart/2005/8/layout/hList1"/>
    <dgm:cxn modelId="{152C8EF6-B871-4D53-980D-77EDDC248E56}" type="presParOf" srcId="{D96A0F1C-4294-4429-AEB3-7EA08E22600C}" destId="{60C7B0F1-C972-4D0E-B4BD-FC3F983311A9}" srcOrd="1" destOrd="0" presId="urn:microsoft.com/office/officeart/2005/8/layout/hList1"/>
    <dgm:cxn modelId="{733EFDF0-B7C4-49B6-9CD7-A40D0A00A0AB}" type="presParOf" srcId="{D96A0F1C-4294-4429-AEB3-7EA08E22600C}" destId="{A834CB16-E049-4843-B314-19A687A9B1CA}" srcOrd="2" destOrd="0" presId="urn:microsoft.com/office/officeart/2005/8/layout/hList1"/>
    <dgm:cxn modelId="{266CCE0C-691A-4DD0-9C7D-0E29A8320376}" type="presParOf" srcId="{A834CB16-E049-4843-B314-19A687A9B1CA}" destId="{25E52B4B-D8AE-489C-A647-93404A175FD1}" srcOrd="0" destOrd="0" presId="urn:microsoft.com/office/officeart/2005/8/layout/hList1"/>
    <dgm:cxn modelId="{8D23C6CF-E01A-4D89-8091-B2FC31FB01CD}" type="presParOf" srcId="{A834CB16-E049-4843-B314-19A687A9B1CA}" destId="{27721D30-A357-4F98-A9CA-5526708D49CE}" srcOrd="1" destOrd="0" presId="urn:microsoft.com/office/officeart/2005/8/layout/hList1"/>
    <dgm:cxn modelId="{7BD20DF8-C940-4AAA-9CF1-0793A4A72680}" type="presParOf" srcId="{D96A0F1C-4294-4429-AEB3-7EA08E22600C}" destId="{C520EBC9-4DE8-42C2-99E6-F3024C86BE2A}" srcOrd="3" destOrd="0" presId="urn:microsoft.com/office/officeart/2005/8/layout/hList1"/>
    <dgm:cxn modelId="{1D2D26D6-25D4-42D5-B38D-C263D5036711}" type="presParOf" srcId="{D96A0F1C-4294-4429-AEB3-7EA08E22600C}" destId="{E60B5202-4C9E-462A-85BF-ED48CB218F29}" srcOrd="4" destOrd="0" presId="urn:microsoft.com/office/officeart/2005/8/layout/hList1"/>
    <dgm:cxn modelId="{5C40FC47-4FC5-42ED-AF77-C0A4D6BA7843}" type="presParOf" srcId="{E60B5202-4C9E-462A-85BF-ED48CB218F29}" destId="{D0266033-6180-4669-BDF7-2F87CD9D36D6}" srcOrd="0" destOrd="0" presId="urn:microsoft.com/office/officeart/2005/8/layout/hList1"/>
    <dgm:cxn modelId="{A808CDE6-F887-46A2-81D5-3931148C943D}" type="presParOf" srcId="{E60B5202-4C9E-462A-85BF-ED48CB218F29}" destId="{AF23F8D3-58A8-4A3B-89BC-1BC364DAC11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2ABFC-05F5-435B-8692-3C3F2DC00C39}">
      <dsp:nvSpPr>
        <dsp:cNvPr id="0" name=""/>
        <dsp:cNvSpPr/>
      </dsp:nvSpPr>
      <dsp:spPr>
        <a:xfrm rot="5400000">
          <a:off x="6813677" y="-2797059"/>
          <a:ext cx="1043516" cy="690393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Mandated employee code of conduct &amp; competencies</a:t>
          </a:r>
        </a:p>
        <a:p>
          <a:pPr marL="114300" lvl="1" indent="-114300" algn="l" defTabSz="622300">
            <a:lnSpc>
              <a:spcPct val="90000"/>
            </a:lnSpc>
            <a:spcBef>
              <a:spcPct val="0"/>
            </a:spcBef>
            <a:spcAft>
              <a:spcPct val="15000"/>
            </a:spcAft>
            <a:buChar char="•"/>
          </a:pPr>
          <a:r>
            <a:rPr lang="en-US" sz="1400" kern="1200"/>
            <a:t>EX-21, October 2018</a:t>
          </a:r>
        </a:p>
      </dsp:txBody>
      <dsp:txXfrm rot="-5400000">
        <a:off x="3883466" y="184092"/>
        <a:ext cx="6852999" cy="941636"/>
      </dsp:txXfrm>
    </dsp:sp>
    <dsp:sp modelId="{B7522C1F-B51D-46FC-A879-F8D1C219C8AF}">
      <dsp:nvSpPr>
        <dsp:cNvPr id="0" name=""/>
        <dsp:cNvSpPr/>
      </dsp:nvSpPr>
      <dsp:spPr>
        <a:xfrm>
          <a:off x="0" y="2711"/>
          <a:ext cx="3883466" cy="13043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Policy &amp; Protocol Change</a:t>
          </a:r>
        </a:p>
      </dsp:txBody>
      <dsp:txXfrm>
        <a:off x="63675" y="66386"/>
        <a:ext cx="3756116" cy="1177045"/>
      </dsp:txXfrm>
    </dsp:sp>
    <dsp:sp modelId="{C0619B65-CD6A-4C1E-9A5C-38EAEB2D21B0}">
      <dsp:nvSpPr>
        <dsp:cNvPr id="0" name=""/>
        <dsp:cNvSpPr/>
      </dsp:nvSpPr>
      <dsp:spPr>
        <a:xfrm rot="5400000">
          <a:off x="6813677" y="-1427444"/>
          <a:ext cx="1043516" cy="690393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Flights to Freedom, Ports to Freedom in LMS</a:t>
          </a:r>
        </a:p>
        <a:p>
          <a:pPr marL="114300" lvl="1" indent="-114300" algn="l" defTabSz="622300" rtl="0">
            <a:lnSpc>
              <a:spcPct val="90000"/>
            </a:lnSpc>
            <a:spcBef>
              <a:spcPct val="0"/>
            </a:spcBef>
            <a:spcAft>
              <a:spcPct val="15000"/>
            </a:spcAft>
            <a:buChar char="•"/>
          </a:pPr>
          <a:r>
            <a:rPr lang="en-US" sz="1400" kern="1200">
              <a:latin typeface="Calibri Light" panose="020F0302020204030204"/>
            </a:rPr>
            <a:t>Connection of refresher training &amp; the badging process</a:t>
          </a:r>
        </a:p>
        <a:p>
          <a:pPr marL="114300" lvl="1" indent="-114300" algn="l" defTabSz="622300">
            <a:lnSpc>
              <a:spcPct val="90000"/>
            </a:lnSpc>
            <a:spcBef>
              <a:spcPct val="0"/>
            </a:spcBef>
            <a:spcAft>
              <a:spcPct val="15000"/>
            </a:spcAft>
            <a:buChar char="•"/>
          </a:pPr>
          <a:r>
            <a:rPr lang="en-US" sz="1400" kern="1200"/>
            <a:t>Port of Seattle completion rate: 98-99%</a:t>
          </a:r>
        </a:p>
        <a:p>
          <a:pPr marL="114300" lvl="1" indent="-114300" algn="l" defTabSz="622300">
            <a:lnSpc>
              <a:spcPct val="90000"/>
            </a:lnSpc>
            <a:spcBef>
              <a:spcPct val="0"/>
            </a:spcBef>
            <a:spcAft>
              <a:spcPct val="15000"/>
            </a:spcAft>
            <a:buChar char="•"/>
          </a:pPr>
          <a:r>
            <a:rPr lang="en-US" sz="1400" kern="1200"/>
            <a:t>Law Enforcement Specific Training for Port Police</a:t>
          </a:r>
        </a:p>
      </dsp:txBody>
      <dsp:txXfrm rot="-5400000">
        <a:off x="3883466" y="1553707"/>
        <a:ext cx="6852999" cy="941636"/>
      </dsp:txXfrm>
    </dsp:sp>
    <dsp:sp modelId="{2C2D98C3-E0F6-4FD4-AC33-974E51EB0732}">
      <dsp:nvSpPr>
        <dsp:cNvPr id="0" name=""/>
        <dsp:cNvSpPr/>
      </dsp:nvSpPr>
      <dsp:spPr>
        <a:xfrm>
          <a:off x="0" y="1372327"/>
          <a:ext cx="3883466" cy="13043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Training</a:t>
          </a:r>
        </a:p>
      </dsp:txBody>
      <dsp:txXfrm>
        <a:off x="63675" y="1436002"/>
        <a:ext cx="3756116" cy="1177045"/>
      </dsp:txXfrm>
    </dsp:sp>
    <dsp:sp modelId="{932B3A22-861A-46D9-9D53-C0C5726E6CC9}">
      <dsp:nvSpPr>
        <dsp:cNvPr id="0" name=""/>
        <dsp:cNvSpPr/>
      </dsp:nvSpPr>
      <dsp:spPr>
        <a:xfrm rot="5400000">
          <a:off x="6813677" y="-57828"/>
          <a:ext cx="1043516" cy="690393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Regional Awareness Campaign Launch, January 2019</a:t>
          </a:r>
        </a:p>
        <a:p>
          <a:pPr marL="114300" lvl="1" indent="-114300" algn="l" defTabSz="622300">
            <a:lnSpc>
              <a:spcPct val="90000"/>
            </a:lnSpc>
            <a:spcBef>
              <a:spcPct val="0"/>
            </a:spcBef>
            <a:spcAft>
              <a:spcPct val="15000"/>
            </a:spcAft>
            <a:buChar char="•"/>
          </a:pPr>
          <a:r>
            <a:rPr lang="en-US" sz="1400" kern="1200"/>
            <a:t>#NotAlone Campaign Launch 2021</a:t>
          </a:r>
        </a:p>
        <a:p>
          <a:pPr marL="114300" lvl="1" indent="-114300" algn="l" defTabSz="622300">
            <a:lnSpc>
              <a:spcPct val="90000"/>
            </a:lnSpc>
            <a:spcBef>
              <a:spcPct val="0"/>
            </a:spcBef>
            <a:spcAft>
              <a:spcPct val="15000"/>
            </a:spcAft>
            <a:buChar char="•"/>
          </a:pPr>
          <a:r>
            <a:rPr lang="en-US" sz="1400" kern="1200"/>
            <a:t>Signage posted across Port facilities in Maritime &amp; SEA</a:t>
          </a:r>
        </a:p>
      </dsp:txBody>
      <dsp:txXfrm rot="-5400000">
        <a:off x="3883466" y="2923323"/>
        <a:ext cx="6852999" cy="941636"/>
      </dsp:txXfrm>
    </dsp:sp>
    <dsp:sp modelId="{42E212F5-0220-41C5-873A-20819E7B3A55}">
      <dsp:nvSpPr>
        <dsp:cNvPr id="0" name=""/>
        <dsp:cNvSpPr/>
      </dsp:nvSpPr>
      <dsp:spPr>
        <a:xfrm>
          <a:off x="0" y="2741943"/>
          <a:ext cx="3883466" cy="13043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Public Awareness</a:t>
          </a:r>
        </a:p>
      </dsp:txBody>
      <dsp:txXfrm>
        <a:off x="63675" y="2805618"/>
        <a:ext cx="3756116" cy="1177045"/>
      </dsp:txXfrm>
    </dsp:sp>
    <dsp:sp modelId="{249A2207-E2EF-443B-B8B3-5DF85A2BD9E2}">
      <dsp:nvSpPr>
        <dsp:cNvPr id="0" name=""/>
        <dsp:cNvSpPr/>
      </dsp:nvSpPr>
      <dsp:spPr>
        <a:xfrm rot="5400000">
          <a:off x="6813677" y="1311787"/>
          <a:ext cx="1043516" cy="690393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US DOT, Washington AG’s Office, King County, City of Seattle, Sound Transit, Alaska Airlines, Delta Airlines, Lyft, Uber, Multiple Local Non-Profit Survivor Advocacy Groups, Aviation and Maritime Industry Professional Organizations</a:t>
          </a:r>
        </a:p>
      </dsp:txBody>
      <dsp:txXfrm rot="-5400000">
        <a:off x="3883466" y="4292938"/>
        <a:ext cx="6852999" cy="941636"/>
      </dsp:txXfrm>
    </dsp:sp>
    <dsp:sp modelId="{C4155D3B-EAA6-4A2E-9C32-EC0E3FFAD13F}">
      <dsp:nvSpPr>
        <dsp:cNvPr id="0" name=""/>
        <dsp:cNvSpPr/>
      </dsp:nvSpPr>
      <dsp:spPr>
        <a:xfrm>
          <a:off x="0" y="4111559"/>
          <a:ext cx="3883466" cy="13043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Partnerships</a:t>
          </a:r>
        </a:p>
      </dsp:txBody>
      <dsp:txXfrm>
        <a:off x="63675" y="4175234"/>
        <a:ext cx="3756116" cy="11770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74E6D-C1DD-467D-AC6E-8F46DD54E3F1}">
      <dsp:nvSpPr>
        <dsp:cNvPr id="0" name=""/>
        <dsp:cNvSpPr/>
      </dsp:nvSpPr>
      <dsp:spPr>
        <a:xfrm rot="16200000">
          <a:off x="-1320656" y="1329057"/>
          <a:ext cx="4208362" cy="1550246"/>
        </a:xfrm>
        <a:prstGeom prst="flowChartManualOperati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3571" bIns="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Commercial Fishing</a:t>
          </a:r>
          <a:endParaRPr lang="en-US" sz="18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 Pledge </a:t>
          </a:r>
          <a:endParaRPr lang="en-US" sz="14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 Spread the Word</a:t>
          </a:r>
          <a:endParaRPr lang="en-US" sz="14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Community Outreach </a:t>
          </a:r>
        </a:p>
      </dsp:txBody>
      <dsp:txXfrm rot="5400000">
        <a:off x="8402" y="841671"/>
        <a:ext cx="1550246" cy="2525018"/>
      </dsp:txXfrm>
    </dsp:sp>
    <dsp:sp modelId="{E9E38FC1-C02D-4DB9-BC8C-91596C4F0986}">
      <dsp:nvSpPr>
        <dsp:cNvPr id="0" name=""/>
        <dsp:cNvSpPr/>
      </dsp:nvSpPr>
      <dsp:spPr>
        <a:xfrm rot="16200000">
          <a:off x="345858" y="1329057"/>
          <a:ext cx="4208362" cy="1550246"/>
        </a:xfrm>
        <a:prstGeom prst="flowChartManualOperation">
          <a:avLst/>
        </a:prstGeom>
        <a:solidFill>
          <a:schemeClr val="accent1">
            <a:shade val="80000"/>
            <a:hueOff val="51041"/>
            <a:satOff val="-732"/>
            <a:lumOff val="42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3571" bIns="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Recreational Boating </a:t>
          </a:r>
          <a:endParaRPr lang="en-US" sz="18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 Pledge </a:t>
          </a:r>
          <a:endParaRPr lang="en-US" sz="14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 Community Outreach</a:t>
          </a:r>
          <a:endParaRPr lang="en-US" sz="1400" kern="1200"/>
        </a:p>
      </dsp:txBody>
      <dsp:txXfrm rot="5400000">
        <a:off x="1674916" y="841671"/>
        <a:ext cx="1550246" cy="2525018"/>
      </dsp:txXfrm>
    </dsp:sp>
    <dsp:sp modelId="{E378D1A1-150B-4328-B004-3F2B1E7946C5}">
      <dsp:nvSpPr>
        <dsp:cNvPr id="0" name=""/>
        <dsp:cNvSpPr/>
      </dsp:nvSpPr>
      <dsp:spPr>
        <a:xfrm rot="16200000">
          <a:off x="2012373" y="1329057"/>
          <a:ext cx="4208362" cy="1550246"/>
        </a:xfrm>
        <a:prstGeom prst="flowChartManualOperation">
          <a:avLst/>
        </a:prstGeom>
        <a:solidFill>
          <a:schemeClr val="accent1">
            <a:shade val="80000"/>
            <a:hueOff val="102082"/>
            <a:satOff val="-1464"/>
            <a:lumOff val="8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3571" bIns="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 Container Terminals </a:t>
          </a:r>
          <a:endParaRPr lang="en-US" sz="18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Pledge (NSWA/Terminal Operators)</a:t>
          </a:r>
        </a:p>
        <a:p>
          <a:pPr marL="114300" lvl="1" indent="-114300" algn="l" defTabSz="622300" rtl="0">
            <a:lnSpc>
              <a:spcPct val="90000"/>
            </a:lnSpc>
            <a:spcBef>
              <a:spcPct val="0"/>
            </a:spcBef>
            <a:spcAft>
              <a:spcPct val="15000"/>
            </a:spcAft>
            <a:buChar char="•"/>
          </a:pPr>
          <a:r>
            <a:rPr lang="en-US" sz="1400" kern="1200">
              <a:latin typeface="Calibri Light" panose="020F0302020204030204"/>
            </a:rPr>
            <a:t> Truck Drivers</a:t>
          </a:r>
        </a:p>
        <a:p>
          <a:pPr marL="114300" lvl="1" indent="-114300" algn="l" defTabSz="622300" rtl="0">
            <a:lnSpc>
              <a:spcPct val="90000"/>
            </a:lnSpc>
            <a:spcBef>
              <a:spcPct val="0"/>
            </a:spcBef>
            <a:spcAft>
              <a:spcPct val="15000"/>
            </a:spcAft>
            <a:buChar char="•"/>
          </a:pPr>
          <a:r>
            <a:rPr lang="en-US" sz="1400" kern="1200">
              <a:latin typeface="Calibri Light" panose="020F0302020204030204"/>
            </a:rPr>
            <a:t> Department of Transportation</a:t>
          </a:r>
        </a:p>
      </dsp:txBody>
      <dsp:txXfrm rot="5400000">
        <a:off x="3341431" y="841671"/>
        <a:ext cx="1550246" cy="2525018"/>
      </dsp:txXfrm>
    </dsp:sp>
    <dsp:sp modelId="{694F059C-222C-4D8F-AB6C-BBFE6C82366B}">
      <dsp:nvSpPr>
        <dsp:cNvPr id="0" name=""/>
        <dsp:cNvSpPr/>
      </dsp:nvSpPr>
      <dsp:spPr>
        <a:xfrm rot="16200000">
          <a:off x="3678888" y="1329057"/>
          <a:ext cx="4208362" cy="1550246"/>
        </a:xfrm>
        <a:prstGeom prst="flowChartManualOperation">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3571" bIns="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Cruise</a:t>
          </a:r>
        </a:p>
        <a:p>
          <a:pPr marL="114300" lvl="1" indent="-114300" algn="l" defTabSz="622300">
            <a:lnSpc>
              <a:spcPct val="90000"/>
            </a:lnSpc>
            <a:spcBef>
              <a:spcPct val="0"/>
            </a:spcBef>
            <a:spcAft>
              <a:spcPct val="15000"/>
            </a:spcAft>
            <a:buChar char="•"/>
          </a:pPr>
          <a:r>
            <a:rPr lang="en-US" sz="1400" kern="1200">
              <a:latin typeface="Calibri Light" panose="020F0302020204030204"/>
            </a:rPr>
            <a:t> Pledge</a:t>
          </a:r>
          <a:endParaRPr lang="en-US" sz="14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 Seek opportunities for bystander messaging</a:t>
          </a:r>
        </a:p>
        <a:p>
          <a:pPr marL="114300" lvl="1" indent="-114300" algn="l" defTabSz="622300" rtl="0">
            <a:lnSpc>
              <a:spcPct val="90000"/>
            </a:lnSpc>
            <a:spcBef>
              <a:spcPct val="0"/>
            </a:spcBef>
            <a:spcAft>
              <a:spcPct val="15000"/>
            </a:spcAft>
            <a:buChar char="•"/>
          </a:pPr>
          <a:r>
            <a:rPr lang="en-US" sz="1400" kern="1200">
              <a:latin typeface="Calibri Light" panose="020F0302020204030204"/>
            </a:rPr>
            <a:t>Signage in Employee Accessible Areas</a:t>
          </a:r>
        </a:p>
      </dsp:txBody>
      <dsp:txXfrm rot="5400000">
        <a:off x="5007946" y="841671"/>
        <a:ext cx="1550246" cy="2525018"/>
      </dsp:txXfrm>
    </dsp:sp>
    <dsp:sp modelId="{1607FE36-366E-4E3B-BF74-9494FE64AACC}">
      <dsp:nvSpPr>
        <dsp:cNvPr id="0" name=""/>
        <dsp:cNvSpPr/>
      </dsp:nvSpPr>
      <dsp:spPr>
        <a:xfrm rot="16200000">
          <a:off x="5345403" y="1329057"/>
          <a:ext cx="4208362" cy="1550246"/>
        </a:xfrm>
        <a:prstGeom prst="flowChartManualOperation">
          <a:avLst/>
        </a:prstGeom>
        <a:solidFill>
          <a:schemeClr val="accent1">
            <a:shade val="80000"/>
            <a:hueOff val="204164"/>
            <a:satOff val="-2928"/>
            <a:lumOff val="170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3571" bIns="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Real Estate </a:t>
          </a:r>
          <a:endParaRPr lang="en-US" sz="18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 Pledge </a:t>
          </a:r>
          <a:endParaRPr lang="en-US" sz="1400" kern="1200"/>
        </a:p>
        <a:p>
          <a:pPr marL="114300" lvl="1" indent="-114300" algn="l" defTabSz="622300" rtl="0">
            <a:lnSpc>
              <a:spcPct val="90000"/>
            </a:lnSpc>
            <a:spcBef>
              <a:spcPct val="0"/>
            </a:spcBef>
            <a:spcAft>
              <a:spcPct val="15000"/>
            </a:spcAft>
            <a:buChar char="•"/>
          </a:pPr>
          <a:r>
            <a:rPr lang="en-US" sz="1400" kern="1200">
              <a:latin typeface="Calibri Light" panose="020F0302020204030204"/>
            </a:rPr>
            <a:t> Community Outreach</a:t>
          </a:r>
        </a:p>
      </dsp:txBody>
      <dsp:txXfrm rot="5400000">
        <a:off x="6674461" y="841671"/>
        <a:ext cx="1550246" cy="2525018"/>
      </dsp:txXfrm>
    </dsp:sp>
    <dsp:sp modelId="{32F35008-0C0D-4FE2-9032-40B17B318587}">
      <dsp:nvSpPr>
        <dsp:cNvPr id="0" name=""/>
        <dsp:cNvSpPr/>
      </dsp:nvSpPr>
      <dsp:spPr>
        <a:xfrm rot="16200000">
          <a:off x="7011918" y="1329057"/>
          <a:ext cx="4208362" cy="1550246"/>
        </a:xfrm>
        <a:prstGeom prst="flowChartManualOperation">
          <a:avLst/>
        </a:prstGeom>
        <a:solidFill>
          <a:schemeClr val="accent1">
            <a:shade val="80000"/>
            <a:hueOff val="255205"/>
            <a:satOff val="-3660"/>
            <a:lumOff val="213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3571" bIns="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 Buildings, Parks, Restrooms </a:t>
          </a:r>
        </a:p>
        <a:p>
          <a:pPr marL="114300" lvl="1" indent="-114300" algn="l" defTabSz="622300" rtl="0">
            <a:lnSpc>
              <a:spcPct val="90000"/>
            </a:lnSpc>
            <a:spcBef>
              <a:spcPct val="0"/>
            </a:spcBef>
            <a:spcAft>
              <a:spcPct val="15000"/>
            </a:spcAft>
            <a:buChar char="•"/>
          </a:pPr>
          <a:r>
            <a:rPr lang="en-US" sz="1400" kern="1200">
              <a:latin typeface="Calibri Light" panose="020F0302020204030204"/>
            </a:rPr>
            <a:t> Signage (Durable)</a:t>
          </a:r>
        </a:p>
      </dsp:txBody>
      <dsp:txXfrm rot="5400000">
        <a:off x="8340976" y="841671"/>
        <a:ext cx="1550246" cy="2525018"/>
      </dsp:txXfrm>
    </dsp:sp>
    <dsp:sp modelId="{6D9EE769-CCB1-45A9-9652-A85B180A2A22}">
      <dsp:nvSpPr>
        <dsp:cNvPr id="0" name=""/>
        <dsp:cNvSpPr/>
      </dsp:nvSpPr>
      <dsp:spPr>
        <a:xfrm rot="16200000">
          <a:off x="8678433" y="1329057"/>
          <a:ext cx="4208362" cy="1550246"/>
        </a:xfrm>
        <a:prstGeom prst="flowChartManualOperation">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3571" bIns="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Special Events </a:t>
          </a:r>
        </a:p>
        <a:p>
          <a:pPr marL="114300" lvl="1" indent="-114300" algn="l" defTabSz="622300" rtl="0">
            <a:lnSpc>
              <a:spcPct val="90000"/>
            </a:lnSpc>
            <a:spcBef>
              <a:spcPct val="0"/>
            </a:spcBef>
            <a:spcAft>
              <a:spcPct val="15000"/>
            </a:spcAft>
            <a:buChar char="•"/>
          </a:pPr>
          <a:r>
            <a:rPr lang="en-US" sz="1400" kern="1200">
              <a:latin typeface="Calibri Light" panose="020F0302020204030204"/>
            </a:rPr>
            <a:t>Seattle Boat Show </a:t>
          </a:r>
        </a:p>
        <a:p>
          <a:pPr marL="114300" lvl="1" indent="-114300" algn="l" defTabSz="622300" rtl="0">
            <a:lnSpc>
              <a:spcPct val="90000"/>
            </a:lnSpc>
            <a:spcBef>
              <a:spcPct val="0"/>
            </a:spcBef>
            <a:spcAft>
              <a:spcPct val="15000"/>
            </a:spcAft>
            <a:buChar char="•"/>
          </a:pPr>
          <a:r>
            <a:rPr lang="en-US" sz="1400" kern="1200">
              <a:latin typeface="Calibri Light" panose="020F0302020204030204"/>
            </a:rPr>
            <a:t> Seafair </a:t>
          </a:r>
        </a:p>
        <a:p>
          <a:pPr marL="114300" lvl="1" indent="-114300" algn="l" defTabSz="622300" rtl="0">
            <a:lnSpc>
              <a:spcPct val="90000"/>
            </a:lnSpc>
            <a:spcBef>
              <a:spcPct val="0"/>
            </a:spcBef>
            <a:spcAft>
              <a:spcPct val="15000"/>
            </a:spcAft>
            <a:buChar char="•"/>
          </a:pPr>
          <a:r>
            <a:rPr lang="en-US" sz="1400" kern="1200">
              <a:latin typeface="Calibri Light" panose="020F0302020204030204"/>
            </a:rPr>
            <a:t> Pacific Marine Expo</a:t>
          </a:r>
        </a:p>
        <a:p>
          <a:pPr marL="114300" lvl="1" indent="-114300" algn="l" defTabSz="622300" rtl="0">
            <a:lnSpc>
              <a:spcPct val="90000"/>
            </a:lnSpc>
            <a:spcBef>
              <a:spcPct val="0"/>
            </a:spcBef>
            <a:spcAft>
              <a:spcPct val="15000"/>
            </a:spcAft>
            <a:buChar char="•"/>
          </a:pPr>
          <a:r>
            <a:rPr lang="en-US" sz="1400" kern="1200">
              <a:latin typeface="Calibri Light" panose="020F0302020204030204"/>
            </a:rPr>
            <a:t>  Parks </a:t>
          </a:r>
        </a:p>
        <a:p>
          <a:pPr marL="114300" lvl="1" indent="-114300" algn="l" defTabSz="622300" rtl="0">
            <a:lnSpc>
              <a:spcPct val="90000"/>
            </a:lnSpc>
            <a:spcBef>
              <a:spcPct val="0"/>
            </a:spcBef>
            <a:spcAft>
              <a:spcPct val="15000"/>
            </a:spcAft>
            <a:buChar char="•"/>
          </a:pPr>
          <a:r>
            <a:rPr lang="en-US" sz="1400" kern="1200">
              <a:latin typeface="Calibri Light" panose="020F0302020204030204"/>
            </a:rPr>
            <a:t>  Others </a:t>
          </a:r>
        </a:p>
      </dsp:txBody>
      <dsp:txXfrm rot="5400000">
        <a:off x="10007491" y="841671"/>
        <a:ext cx="1550246" cy="25250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43887-E52A-4131-A1B3-D15B1075FDE7}">
      <dsp:nvSpPr>
        <dsp:cNvPr id="0" name=""/>
        <dsp:cNvSpPr/>
      </dsp:nvSpPr>
      <dsp:spPr>
        <a:xfrm>
          <a:off x="0" y="242807"/>
          <a:ext cx="9350376"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1C25E-6912-45AA-A265-9D94BAA533C7}">
      <dsp:nvSpPr>
        <dsp:cNvPr id="0" name=""/>
        <dsp:cNvSpPr/>
      </dsp:nvSpPr>
      <dsp:spPr>
        <a:xfrm>
          <a:off x="467518" y="41363"/>
          <a:ext cx="654526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395" tIns="0" rIns="247395" bIns="0" numCol="1" spcCol="1270" anchor="ctr" anchorCtr="0">
          <a:noAutofit/>
        </a:bodyPr>
        <a:lstStyle/>
        <a:p>
          <a:pPr marL="0" lvl="0" indent="0" algn="l" defTabSz="533400">
            <a:lnSpc>
              <a:spcPct val="90000"/>
            </a:lnSpc>
            <a:spcBef>
              <a:spcPct val="0"/>
            </a:spcBef>
            <a:spcAft>
              <a:spcPct val="35000"/>
            </a:spcAft>
            <a:buNone/>
          </a:pPr>
          <a:r>
            <a:rPr lang="en-US" sz="1200" kern="1200"/>
            <a:t>Ensure Leadership Commitment</a:t>
          </a:r>
        </a:p>
      </dsp:txBody>
      <dsp:txXfrm>
        <a:off x="490575" y="64420"/>
        <a:ext cx="6499149" cy="426206"/>
      </dsp:txXfrm>
    </dsp:sp>
    <dsp:sp modelId="{240476E1-FEA1-4C6A-82E4-F8EB0B84F8CC}">
      <dsp:nvSpPr>
        <dsp:cNvPr id="0" name=""/>
        <dsp:cNvSpPr/>
      </dsp:nvSpPr>
      <dsp:spPr>
        <a:xfrm>
          <a:off x="0" y="968567"/>
          <a:ext cx="9350376"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2CF25B-1F5E-4AA3-A808-26D4944F46A5}">
      <dsp:nvSpPr>
        <dsp:cNvPr id="0" name=""/>
        <dsp:cNvSpPr/>
      </dsp:nvSpPr>
      <dsp:spPr>
        <a:xfrm>
          <a:off x="467518" y="732407"/>
          <a:ext cx="654526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395" tIns="0" rIns="247395" bIns="0" numCol="1" spcCol="1270" anchor="ctr" anchorCtr="0">
          <a:noAutofit/>
        </a:bodyPr>
        <a:lstStyle/>
        <a:p>
          <a:pPr marL="0" lvl="0" indent="0" algn="l" defTabSz="533400">
            <a:lnSpc>
              <a:spcPct val="90000"/>
            </a:lnSpc>
            <a:spcBef>
              <a:spcPct val="0"/>
            </a:spcBef>
            <a:spcAft>
              <a:spcPct val="35000"/>
            </a:spcAft>
            <a:buNone/>
          </a:pPr>
          <a:r>
            <a:rPr lang="en-US" sz="1200" kern="1200"/>
            <a:t>Supply Dedicated Funding</a:t>
          </a:r>
        </a:p>
      </dsp:txBody>
      <dsp:txXfrm>
        <a:off x="490575" y="755464"/>
        <a:ext cx="6499149" cy="426206"/>
      </dsp:txXfrm>
    </dsp:sp>
    <dsp:sp modelId="{2F9BE47A-58E4-468A-AD27-0A9AF3858D08}">
      <dsp:nvSpPr>
        <dsp:cNvPr id="0" name=""/>
        <dsp:cNvSpPr/>
      </dsp:nvSpPr>
      <dsp:spPr>
        <a:xfrm>
          <a:off x="0" y="1694327"/>
          <a:ext cx="9350376"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5693" tIns="333248" rIns="725693" bIns="113792" numCol="1" spcCol="1270" anchor="t" anchorCtr="0">
          <a:noAutofit/>
        </a:bodyPr>
        <a:lstStyle/>
        <a:p>
          <a:pPr marL="171450" lvl="1" indent="-171450" algn="l" defTabSz="711200">
            <a:lnSpc>
              <a:spcPct val="90000"/>
            </a:lnSpc>
            <a:spcBef>
              <a:spcPct val="0"/>
            </a:spcBef>
            <a:spcAft>
              <a:spcPct val="15000"/>
            </a:spcAft>
            <a:buChar char="•"/>
          </a:pPr>
          <a:endParaRPr lang="en-US" sz="1600" kern="1200"/>
        </a:p>
      </dsp:txBody>
      <dsp:txXfrm>
        <a:off x="0" y="1694327"/>
        <a:ext cx="9350376" cy="403200"/>
      </dsp:txXfrm>
    </dsp:sp>
    <dsp:sp modelId="{79FF7449-D077-4C8F-8706-2633702ABEA2}">
      <dsp:nvSpPr>
        <dsp:cNvPr id="0" name=""/>
        <dsp:cNvSpPr/>
      </dsp:nvSpPr>
      <dsp:spPr>
        <a:xfrm>
          <a:off x="467518" y="1458167"/>
          <a:ext cx="654526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395" tIns="0" rIns="247395" bIns="0" numCol="1" spcCol="1270" anchor="ctr" anchorCtr="0">
          <a:noAutofit/>
        </a:bodyPr>
        <a:lstStyle/>
        <a:p>
          <a:pPr marL="0" lvl="0" indent="0" algn="l" defTabSz="533400">
            <a:lnSpc>
              <a:spcPct val="90000"/>
            </a:lnSpc>
            <a:spcBef>
              <a:spcPct val="0"/>
            </a:spcBef>
            <a:spcAft>
              <a:spcPct val="35000"/>
            </a:spcAft>
            <a:buNone/>
          </a:pPr>
          <a:r>
            <a:rPr lang="en-US" sz="1200" kern="1200"/>
            <a:t>Increase Public and Private Partnerships</a:t>
          </a:r>
        </a:p>
      </dsp:txBody>
      <dsp:txXfrm>
        <a:off x="490575" y="1481224"/>
        <a:ext cx="6499149"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5CEC8-396C-44A8-9B1F-9AAE69F51990}">
      <dsp:nvSpPr>
        <dsp:cNvPr id="0" name=""/>
        <dsp:cNvSpPr/>
      </dsp:nvSpPr>
      <dsp:spPr>
        <a:xfrm>
          <a:off x="0" y="272465"/>
          <a:ext cx="9350375"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74A54F-7D0F-4D95-9738-074055A0FEFB}">
      <dsp:nvSpPr>
        <dsp:cNvPr id="0" name=""/>
        <dsp:cNvSpPr/>
      </dsp:nvSpPr>
      <dsp:spPr>
        <a:xfrm>
          <a:off x="467518" y="80585"/>
          <a:ext cx="654526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395" tIns="0" rIns="247395" bIns="0" numCol="1" spcCol="1270" anchor="ctr" anchorCtr="0">
          <a:noAutofit/>
        </a:bodyPr>
        <a:lstStyle/>
        <a:p>
          <a:pPr marL="0" lvl="0" indent="0" algn="l" defTabSz="577850">
            <a:lnSpc>
              <a:spcPct val="90000"/>
            </a:lnSpc>
            <a:spcBef>
              <a:spcPct val="0"/>
            </a:spcBef>
            <a:spcAft>
              <a:spcPct val="35000"/>
            </a:spcAft>
            <a:buNone/>
          </a:pPr>
          <a:r>
            <a:rPr lang="en-US" sz="1300" kern="1200"/>
            <a:t>Adopt Zero-Tolerance Policies and Protocols</a:t>
          </a:r>
        </a:p>
      </dsp:txBody>
      <dsp:txXfrm>
        <a:off x="486252" y="99319"/>
        <a:ext cx="6507794" cy="346292"/>
      </dsp:txXfrm>
    </dsp:sp>
    <dsp:sp modelId="{B3AC08BC-EE3B-4400-A1FE-31094D037EC7}">
      <dsp:nvSpPr>
        <dsp:cNvPr id="0" name=""/>
        <dsp:cNvSpPr/>
      </dsp:nvSpPr>
      <dsp:spPr>
        <a:xfrm>
          <a:off x="0" y="862146"/>
          <a:ext cx="9350375"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E7BE1B-066B-4A5E-929C-0975D9B149C7}">
      <dsp:nvSpPr>
        <dsp:cNvPr id="0" name=""/>
        <dsp:cNvSpPr/>
      </dsp:nvSpPr>
      <dsp:spPr>
        <a:xfrm>
          <a:off x="467518" y="670266"/>
          <a:ext cx="654526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395" tIns="0" rIns="247395" bIns="0" numCol="1" spcCol="1270" anchor="ctr" anchorCtr="0">
          <a:noAutofit/>
        </a:bodyPr>
        <a:lstStyle/>
        <a:p>
          <a:pPr marL="0" lvl="0" indent="0" algn="l" defTabSz="577850">
            <a:lnSpc>
              <a:spcPct val="90000"/>
            </a:lnSpc>
            <a:spcBef>
              <a:spcPct val="0"/>
            </a:spcBef>
            <a:spcAft>
              <a:spcPct val="35000"/>
            </a:spcAft>
            <a:buNone/>
          </a:pPr>
          <a:r>
            <a:rPr lang="en-US" sz="1300" kern="1200"/>
            <a:t>Train Employees and Raise Public Awareness</a:t>
          </a:r>
        </a:p>
      </dsp:txBody>
      <dsp:txXfrm>
        <a:off x="486252" y="689000"/>
        <a:ext cx="6507794" cy="346292"/>
      </dsp:txXfrm>
    </dsp:sp>
    <dsp:sp modelId="{9C178BCE-9E31-48D5-9A95-79EA32A39463}">
      <dsp:nvSpPr>
        <dsp:cNvPr id="0" name=""/>
        <dsp:cNvSpPr/>
      </dsp:nvSpPr>
      <dsp:spPr>
        <a:xfrm>
          <a:off x="0" y="1532412"/>
          <a:ext cx="9350375"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A99971-CAEC-48D3-BA58-4EFE75B14B45}">
      <dsp:nvSpPr>
        <dsp:cNvPr id="0" name=""/>
        <dsp:cNvSpPr/>
      </dsp:nvSpPr>
      <dsp:spPr>
        <a:xfrm>
          <a:off x="447943" y="1220844"/>
          <a:ext cx="654526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395" tIns="0" rIns="247395" bIns="0" numCol="1" spcCol="1270" anchor="ctr" anchorCtr="0">
          <a:noAutofit/>
        </a:bodyPr>
        <a:lstStyle/>
        <a:p>
          <a:pPr marL="0" lvl="0" indent="0" algn="l" defTabSz="577850">
            <a:lnSpc>
              <a:spcPct val="90000"/>
            </a:lnSpc>
            <a:spcBef>
              <a:spcPct val="0"/>
            </a:spcBef>
            <a:spcAft>
              <a:spcPct val="35000"/>
            </a:spcAft>
            <a:buNone/>
          </a:pPr>
          <a:r>
            <a:rPr lang="en-US" sz="1300" kern="1200"/>
            <a:t>Expand Data and Information-Sharing Across Transportation Entities</a:t>
          </a:r>
        </a:p>
      </dsp:txBody>
      <dsp:txXfrm>
        <a:off x="466677" y="1239578"/>
        <a:ext cx="6507794"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D08-B2E3-4697-BB45-774FB2546462}">
      <dsp:nvSpPr>
        <dsp:cNvPr id="0" name=""/>
        <dsp:cNvSpPr/>
      </dsp:nvSpPr>
      <dsp:spPr>
        <a:xfrm>
          <a:off x="2571" y="335045"/>
          <a:ext cx="2506888" cy="100275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Commit to the Work</a:t>
          </a:r>
        </a:p>
      </dsp:txBody>
      <dsp:txXfrm>
        <a:off x="2571" y="335045"/>
        <a:ext cx="2506888" cy="1002755"/>
      </dsp:txXfrm>
    </dsp:sp>
    <dsp:sp modelId="{03841016-3B9B-4FB0-A21B-CB7BCB89C060}">
      <dsp:nvSpPr>
        <dsp:cNvPr id="0" name=""/>
        <dsp:cNvSpPr/>
      </dsp:nvSpPr>
      <dsp:spPr>
        <a:xfrm>
          <a:off x="2571" y="1337801"/>
          <a:ext cx="2506888" cy="28548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Big task ahead and short timeframe</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Bring your knowledge to bear</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Pull your weight</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Remember the </a:t>
          </a:r>
          <a:r>
            <a:rPr lang="en-US" sz="1200" i="1" kern="1200"/>
            <a:t>why</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dsp:txBody>
      <dsp:txXfrm>
        <a:off x="2571" y="1337801"/>
        <a:ext cx="2506888" cy="2854800"/>
      </dsp:txXfrm>
    </dsp:sp>
    <dsp:sp modelId="{25E52B4B-D8AE-489C-A647-93404A175FD1}">
      <dsp:nvSpPr>
        <dsp:cNvPr id="0" name=""/>
        <dsp:cNvSpPr/>
      </dsp:nvSpPr>
      <dsp:spPr>
        <a:xfrm>
          <a:off x="2860423" y="335045"/>
          <a:ext cx="2506888" cy="100275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Create Structure for the Subs</a:t>
          </a:r>
        </a:p>
      </dsp:txBody>
      <dsp:txXfrm>
        <a:off x="2860423" y="335045"/>
        <a:ext cx="2506888" cy="1002755"/>
      </dsp:txXfrm>
    </dsp:sp>
    <dsp:sp modelId="{27721D30-A357-4F98-A9CA-5526708D49CE}">
      <dsp:nvSpPr>
        <dsp:cNvPr id="0" name=""/>
        <dsp:cNvSpPr/>
      </dsp:nvSpPr>
      <dsp:spPr>
        <a:xfrm>
          <a:off x="2860423" y="1337801"/>
          <a:ext cx="2506888" cy="28548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Develop structure immediately</a:t>
          </a:r>
          <a:br>
            <a:rPr lang="en-US" sz="1200" kern="1200"/>
          </a:b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Determine roles</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Set clear intermediate deadlines </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Stay on task</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dsp:txBody>
      <dsp:txXfrm>
        <a:off x="2860423" y="1337801"/>
        <a:ext cx="2506888" cy="2854800"/>
      </dsp:txXfrm>
    </dsp:sp>
    <dsp:sp modelId="{D0266033-6180-4669-BDF7-2F87CD9D36D6}">
      <dsp:nvSpPr>
        <dsp:cNvPr id="0" name=""/>
        <dsp:cNvSpPr/>
      </dsp:nvSpPr>
      <dsp:spPr>
        <a:xfrm>
          <a:off x="5718276" y="335045"/>
          <a:ext cx="2506888" cy="100275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Rely on USDOT Team</a:t>
          </a:r>
        </a:p>
      </dsp:txBody>
      <dsp:txXfrm>
        <a:off x="5718276" y="335045"/>
        <a:ext cx="2506888" cy="1002755"/>
      </dsp:txXfrm>
    </dsp:sp>
    <dsp:sp modelId="{AF23F8D3-58A8-4A3B-89BC-1BC364DAC11B}">
      <dsp:nvSpPr>
        <dsp:cNvPr id="0" name=""/>
        <dsp:cNvSpPr/>
      </dsp:nvSpPr>
      <dsp:spPr>
        <a:xfrm>
          <a:off x="5718276" y="1337801"/>
          <a:ext cx="2506888" cy="28548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Foundational supports</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Provide clarity</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Ask for what you need</a:t>
          </a:r>
        </a:p>
        <a:p>
          <a:pPr marL="114300" lvl="1" indent="-114300" algn="l" defTabSz="533400">
            <a:lnSpc>
              <a:spcPct val="90000"/>
            </a:lnSpc>
            <a:spcBef>
              <a:spcPct val="0"/>
            </a:spcBef>
            <a:spcAft>
              <a:spcPct val="15000"/>
            </a:spcAft>
            <a:buFont typeface="Arial" panose="020B0604020202020204" pitchFamily="34" charset="0"/>
            <a:buChar char="•"/>
          </a:pPr>
          <a:endParaRPr lang="en-US" sz="1200" kern="1200">
            <a:solidFill>
              <a:schemeClr val="tx2"/>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All on the same team</a:t>
          </a:r>
        </a:p>
      </dsp:txBody>
      <dsp:txXfrm>
        <a:off x="5718276" y="1337801"/>
        <a:ext cx="2506888"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19840-B3DC-4C4A-BF98-BB997051D79F}"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94429-195C-471B-A3D7-1B5C0BAC2E3E}" type="slidenum">
              <a:rPr lang="en-US" smtClean="0"/>
              <a:t>‹#›</a:t>
            </a:fld>
            <a:endParaRPr lang="en-US"/>
          </a:p>
        </p:txBody>
      </p:sp>
    </p:spTree>
    <p:extLst>
      <p:ext uri="{BB962C8B-B14F-4D97-AF65-F5344CB8AC3E}">
        <p14:creationId xmlns:p14="http://schemas.microsoft.com/office/powerpoint/2010/main" val="136501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justice.gov/usao-wdwa/pr/seattle-man-who-trafficked-young-juveniles-sentenced-ten-years-priso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340E5-03E8-4F35-BABD-D9CFA97EB9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47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6197600" cy="4183380"/>
          </a:xfrm>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07459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F870BDD4-7CFC-417A-932A-AFC39EF7252C}" type="slidenum">
              <a:rPr lang="en-US" smtClean="0"/>
              <a:t>11</a:t>
            </a:fld>
            <a:endParaRPr lang="en-US"/>
          </a:p>
        </p:txBody>
      </p:sp>
    </p:spTree>
    <p:extLst>
      <p:ext uri="{BB962C8B-B14F-4D97-AF65-F5344CB8AC3E}">
        <p14:creationId xmlns:p14="http://schemas.microsoft.com/office/powerpoint/2010/main" val="3919630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84088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1" y="4415790"/>
            <a:ext cx="6197600" cy="4183380"/>
          </a:xfrm>
        </p:spPr>
        <p:txBody>
          <a:bodyPr/>
          <a:lstStyle/>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742338" y="8496592"/>
            <a:ext cx="3037840" cy="46482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4756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6197600" cy="4183380"/>
          </a:xfrm>
        </p:spPr>
        <p:txBody>
          <a:bodyPr/>
          <a:lstStyle/>
          <a:p>
            <a:pPr marL="0" lv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280877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70BDD4-7CFC-417A-932A-AFC39EF7252C}" type="slidenum">
              <a:rPr lang="en-US" smtClean="0"/>
              <a:t>15</a:t>
            </a:fld>
            <a:endParaRPr lang="en-US"/>
          </a:p>
        </p:txBody>
      </p:sp>
    </p:spTree>
    <p:extLst>
      <p:ext uri="{BB962C8B-B14F-4D97-AF65-F5344CB8AC3E}">
        <p14:creationId xmlns:p14="http://schemas.microsoft.com/office/powerpoint/2010/main" val="27261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be2e8493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1be2e8493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c22a1c1ee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Megan</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I’d like to tell you a bit about the Trafficking Hotline program.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National Human Trafficking Hotline connects victims and survivors of sex and labor trafficking with services and supports to get help and stay safe. The Trafficking Hotline also receives tips about potential situations of sex and labor trafficking and facilitates reporting that information to the appropriate authorities in certain cases.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Hotline itself is available 24/7, 365 and can assist people in a variety of languages through bilingual advocates and tele-interpretation. The Trafficking Hotline is confidential - meaning we don’t share any information about who has called us without the permission of the caller themselves.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Additionally, we operate from a person-centered approach, which means that particularly with trafficking situations involving adults we always endeavor to learn from the victim/survivor about their wishes - what is safest for them in terms of next steps? We report situations involving immediate danger, threats of harm to oneself or others and abuse, neglect and trafficking to minors as required by law.</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Over the years of operating the Trafficking Hotline we have found those who have proximity and context to trafficking situations (survivors, victims, those close to them such as family and friends) are the individuals/groups with the most information to share and benefit most from the support provided by the NHTH.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five ways that individuals can connect with us are: phone, text, webchat, online tip reporting/webform and email. Incoming phone signals are the highest </a:t>
            </a:r>
            <a:r>
              <a:rPr lang="en" i="1"/>
              <a:t>volume </a:t>
            </a:r>
            <a:r>
              <a:rPr lang="en"/>
              <a:t>but text messages are the </a:t>
            </a:r>
            <a:r>
              <a:rPr lang="en" i="1"/>
              <a:t>fastest growing</a:t>
            </a:r>
            <a:r>
              <a:rPr lang="en"/>
              <a:t> method for reaching out to the Trafficking Hotline.</a:t>
            </a:r>
            <a:endParaRPr/>
          </a:p>
        </p:txBody>
      </p:sp>
      <p:sp>
        <p:nvSpPr>
          <p:cNvPr id="386" name="Google Shape;386;g1c22a1c1e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86c610dc73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86c610dc73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86c610dc73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86c610dc73_0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b="1"/>
              <a:t>24/7 Coordination Center</a:t>
            </a:r>
            <a:endParaRPr/>
          </a:p>
          <a:p>
            <a:pPr marL="174981" lvl="0" indent="-174981" algn="l" rtl="0">
              <a:spcBef>
                <a:spcPts val="0"/>
              </a:spcBef>
              <a:spcAft>
                <a:spcPts val="0"/>
              </a:spcAft>
              <a:buClr>
                <a:schemeClr val="dk1"/>
              </a:buClr>
              <a:buSzPts val="1400"/>
              <a:buFont typeface="Arial"/>
              <a:buChar char="•"/>
            </a:pPr>
            <a:r>
              <a:rPr lang="en" sz="1400"/>
              <a:t>The Hotline has the infrastructure and resources to assist victims and survivors and the anti-trafficking field 24 hours a day, 7 days a week, anywhere in the U.S. and U.S. territories, in more than 200 hundred languages.</a:t>
            </a:r>
            <a:endParaRPr/>
          </a:p>
          <a:p>
            <a:pPr marL="174981" lvl="0" indent="-174981" algn="l" rtl="0">
              <a:spcBef>
                <a:spcPts val="0"/>
              </a:spcBef>
              <a:spcAft>
                <a:spcPts val="0"/>
              </a:spcAft>
              <a:buClr>
                <a:schemeClr val="dk1"/>
              </a:buClr>
              <a:buSzPts val="1400"/>
              <a:buFont typeface="Arial"/>
              <a:buChar char="•"/>
            </a:pPr>
            <a:r>
              <a:rPr lang="en" sz="1400"/>
              <a:t>Has the staff capacity to respond to multiple calls simultaneously</a:t>
            </a:r>
            <a:endParaRPr/>
          </a:p>
          <a:p>
            <a:pPr marL="174981" lvl="0" indent="-174981" algn="l" rtl="0">
              <a:spcBef>
                <a:spcPts val="0"/>
              </a:spcBef>
              <a:spcAft>
                <a:spcPts val="0"/>
              </a:spcAft>
              <a:buClr>
                <a:schemeClr val="dk1"/>
              </a:buClr>
              <a:buSzPts val="1400"/>
              <a:buFont typeface="Arial"/>
              <a:buChar char="•"/>
            </a:pPr>
            <a:r>
              <a:rPr lang="en" sz="1400"/>
              <a:t>National scope, but with local scope– allows us to :</a:t>
            </a:r>
            <a:endParaRPr/>
          </a:p>
          <a:p>
            <a:pPr marL="641600" lvl="1" indent="-174981" algn="l" rtl="0">
              <a:spcBef>
                <a:spcPts val="0"/>
              </a:spcBef>
              <a:spcAft>
                <a:spcPts val="0"/>
              </a:spcAft>
              <a:buClr>
                <a:schemeClr val="dk1"/>
              </a:buClr>
              <a:buSzPts val="1400"/>
              <a:buFont typeface="Arial"/>
              <a:buChar char="•"/>
            </a:pPr>
            <a:r>
              <a:rPr lang="en" sz="1400"/>
              <a:t>Manage complex, long-term, and multi-jurisdictional cases </a:t>
            </a:r>
            <a:endParaRPr/>
          </a:p>
          <a:p>
            <a:pPr marL="641600" lvl="1" indent="-174981" algn="l" rtl="0">
              <a:spcBef>
                <a:spcPts val="0"/>
              </a:spcBef>
              <a:spcAft>
                <a:spcPts val="0"/>
              </a:spcAft>
              <a:buClr>
                <a:schemeClr val="dk1"/>
              </a:buClr>
              <a:buSzPts val="1400"/>
              <a:buFont typeface="Arial"/>
              <a:buChar char="•"/>
            </a:pPr>
            <a:r>
              <a:rPr lang="en" sz="1400"/>
              <a:t>Provide continuity for callers</a:t>
            </a:r>
            <a:endParaRPr/>
          </a:p>
          <a:p>
            <a:pPr marL="641600" lvl="1" indent="-174981" algn="l" rtl="0">
              <a:spcBef>
                <a:spcPts val="0"/>
              </a:spcBef>
              <a:spcAft>
                <a:spcPts val="0"/>
              </a:spcAft>
              <a:buClr>
                <a:schemeClr val="dk1"/>
              </a:buClr>
              <a:buSzPts val="1400"/>
              <a:buFont typeface="Arial"/>
              <a:buChar char="•"/>
            </a:pPr>
            <a:r>
              <a:rPr lang="en" sz="1400"/>
              <a:t>Partnerships we have developed across the country and make-up the nearly 4,000 service providers, NGOs, government agencies, and law enforcement entities listed in the Referral Directory. </a:t>
            </a:r>
            <a:endParaRPr/>
          </a:p>
          <a:p>
            <a:pPr marL="0" lvl="0" indent="0" algn="l" rtl="0">
              <a:spcBef>
                <a:spcPts val="0"/>
              </a:spcBef>
              <a:spcAft>
                <a:spcPts val="0"/>
              </a:spcAft>
              <a:buNone/>
            </a:pPr>
            <a:r>
              <a:rPr lang="en" sz="1400" b="1"/>
              <a:t>Single Memorable Number</a:t>
            </a:r>
            <a:endParaRPr/>
          </a:p>
          <a:p>
            <a:pPr marL="174981" lvl="0" indent="-174981" algn="l" rtl="0">
              <a:spcBef>
                <a:spcPts val="0"/>
              </a:spcBef>
              <a:spcAft>
                <a:spcPts val="0"/>
              </a:spcAft>
              <a:buClr>
                <a:schemeClr val="dk1"/>
              </a:buClr>
              <a:buSzPts val="1400"/>
              <a:buFont typeface="Arial"/>
              <a:buChar char="•"/>
            </a:pPr>
            <a:r>
              <a:rPr lang="en" sz="1400"/>
              <a:t>Human trafficking victims are frequently moved and they may not be able to call a local hotline or know what the local hotline # is </a:t>
            </a:r>
            <a:endParaRPr/>
          </a:p>
          <a:p>
            <a:pPr marL="174981" lvl="0" indent="-174981" algn="l" rtl="0">
              <a:spcBef>
                <a:spcPts val="0"/>
              </a:spcBef>
              <a:spcAft>
                <a:spcPts val="0"/>
              </a:spcAft>
              <a:buClr>
                <a:schemeClr val="dk1"/>
              </a:buClr>
              <a:buSzPts val="1400"/>
              <a:buFont typeface="Arial"/>
              <a:buChar char="•"/>
            </a:pPr>
            <a:r>
              <a:rPr lang="en" sz="1400"/>
              <a:t>With one memorable number, victims/survivors don’t have to spend time researching who to call at their new location, instead they can call our hotline and we can connect them with individualized services</a:t>
            </a:r>
            <a:endParaRPr/>
          </a:p>
          <a:p>
            <a:pPr marL="0" lvl="0" indent="0" algn="l" rtl="0">
              <a:spcBef>
                <a:spcPts val="0"/>
              </a:spcBef>
              <a:spcAft>
                <a:spcPts val="0"/>
              </a:spcAft>
              <a:buNone/>
            </a:pPr>
            <a:r>
              <a:rPr lang="en" sz="1400" b="1"/>
              <a:t>Centralized Data Collection &amp; Analysis</a:t>
            </a:r>
            <a:endParaRPr/>
          </a:p>
          <a:p>
            <a:pPr marL="174981" lvl="0" indent="-174981" algn="l" rtl="0">
              <a:spcBef>
                <a:spcPts val="0"/>
              </a:spcBef>
              <a:spcAft>
                <a:spcPts val="0"/>
              </a:spcAft>
              <a:buClr>
                <a:schemeClr val="dk1"/>
              </a:buClr>
              <a:buSzPts val="1400"/>
              <a:buFont typeface="Arial"/>
              <a:buChar char="•"/>
            </a:pPr>
            <a:r>
              <a:rPr lang="en" sz="1400"/>
              <a:t>Centralized data collection allows us to detect new trends and identify promising practices and gaps in trafficking networks, in law enforcement response, and in victim services.</a:t>
            </a:r>
            <a:endParaRPr/>
          </a:p>
          <a:p>
            <a:pPr marL="174981" lvl="0" indent="-174981" algn="l" rtl="0">
              <a:spcBef>
                <a:spcPts val="0"/>
              </a:spcBef>
              <a:spcAft>
                <a:spcPts val="0"/>
              </a:spcAft>
              <a:buClr>
                <a:schemeClr val="dk1"/>
              </a:buClr>
              <a:buSzPts val="1400"/>
              <a:buFont typeface="Arial"/>
              <a:buChar char="•"/>
            </a:pPr>
            <a:r>
              <a:rPr lang="en" sz="1400"/>
              <a:t>Also ensures that all calls/cases are viewed from the same lens.</a:t>
            </a:r>
            <a:endParaRPr/>
          </a:p>
          <a:p>
            <a:pPr marL="0" lvl="0" indent="0" algn="l" rtl="0">
              <a:spcBef>
                <a:spcPts val="0"/>
              </a:spcBef>
              <a:spcAft>
                <a:spcPts val="0"/>
              </a:spcAft>
              <a:buNone/>
            </a:pPr>
            <a:endParaRPr sz="1400"/>
          </a:p>
        </p:txBody>
      </p:sp>
      <p:sp>
        <p:nvSpPr>
          <p:cNvPr id="398" name="Google Shape;398;g286c610dc73_0_3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B340E5-03E8-4F35-BABD-D9CFA97EB916}" type="slidenum">
              <a:rPr lang="en-US" smtClean="0"/>
              <a:t>2</a:t>
            </a:fld>
            <a:endParaRPr lang="en-US"/>
          </a:p>
        </p:txBody>
      </p:sp>
    </p:spTree>
    <p:extLst>
      <p:ext uri="{BB962C8B-B14F-4D97-AF65-F5344CB8AC3E}">
        <p14:creationId xmlns:p14="http://schemas.microsoft.com/office/powerpoint/2010/main" val="2118470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6c610dc7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286c610dc7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86c610dc73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286c610dc7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86c610dc73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286c610dc73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859d02c9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859d02c9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859d02c9b9_0_12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859d02c9b9_0_121: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Calibri"/>
              <a:buNone/>
            </a:pPr>
            <a:endParaRPr sz="1100">
              <a:solidFill>
                <a:srgbClr val="000000"/>
              </a:solidFill>
            </a:endParaRPr>
          </a:p>
        </p:txBody>
      </p:sp>
      <p:sp>
        <p:nvSpPr>
          <p:cNvPr id="434" name="Google Shape;434;g2859d02c9b9_0_121: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859d02c9b9_0_12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859d02c9b9_0_128: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298450" algn="l" rtl="0">
              <a:lnSpc>
                <a:spcPct val="115000"/>
              </a:lnSpc>
              <a:spcBef>
                <a:spcPts val="0"/>
              </a:spcBef>
              <a:spcAft>
                <a:spcPts val="0"/>
              </a:spcAft>
              <a:buClr>
                <a:srgbClr val="000000"/>
              </a:buClr>
              <a:buSzPts val="1100"/>
              <a:buFont typeface="Calibri"/>
              <a:buChar char="●"/>
            </a:pPr>
            <a:r>
              <a:rPr lang="en" sz="1100">
                <a:solidFill>
                  <a:srgbClr val="000000"/>
                </a:solidFill>
              </a:rPr>
              <a:t>Provide travel vouchers or point’s donations</a:t>
            </a:r>
            <a:endParaRPr sz="1100">
              <a:solidFill>
                <a:srgbClr val="000000"/>
              </a:solidFill>
            </a:endParaRPr>
          </a:p>
          <a:p>
            <a:pPr marL="914400" lvl="1" indent="-298450" algn="l" rtl="0">
              <a:lnSpc>
                <a:spcPct val="115000"/>
              </a:lnSpc>
              <a:spcBef>
                <a:spcPts val="0"/>
              </a:spcBef>
              <a:spcAft>
                <a:spcPts val="0"/>
              </a:spcAft>
              <a:buClr>
                <a:srgbClr val="000000"/>
              </a:buClr>
              <a:buSzPts val="1100"/>
              <a:buFont typeface="Calibri"/>
              <a:buChar char="○"/>
            </a:pPr>
            <a:r>
              <a:rPr lang="en" sz="1100">
                <a:solidFill>
                  <a:srgbClr val="000000"/>
                </a:solidFill>
              </a:rPr>
              <a:t>This can be used by victims to escape trafficking situations as well as aid them in rebuilding their lives.</a:t>
            </a:r>
            <a:endParaRPr sz="1100">
              <a:solidFill>
                <a:srgbClr val="000000"/>
              </a:solidFill>
            </a:endParaRPr>
          </a:p>
          <a:p>
            <a:pPr marL="914400" lvl="1" indent="-298450" algn="l" rtl="0">
              <a:lnSpc>
                <a:spcPct val="115000"/>
              </a:lnSpc>
              <a:spcBef>
                <a:spcPts val="0"/>
              </a:spcBef>
              <a:spcAft>
                <a:spcPts val="0"/>
              </a:spcAft>
              <a:buSzPts val="1100"/>
              <a:buChar char="○"/>
            </a:pPr>
            <a:r>
              <a:rPr lang="en"/>
              <a:t>In 2022, thanks to partners such as Delta and Southwest Airlines, we assisted 194 survivors with in-kind resources, including 177 flights and 186 nights in hotels.</a:t>
            </a:r>
            <a:endParaRPr/>
          </a:p>
          <a:p>
            <a:pPr marL="457200" lvl="0" indent="-298450" algn="l" rtl="0">
              <a:lnSpc>
                <a:spcPct val="115000"/>
              </a:lnSpc>
              <a:spcBef>
                <a:spcPts val="0"/>
              </a:spcBef>
              <a:spcAft>
                <a:spcPts val="0"/>
              </a:spcAft>
              <a:buClr>
                <a:srgbClr val="000000"/>
              </a:buClr>
              <a:buSzPts val="1100"/>
              <a:buFont typeface="Calibri"/>
              <a:buChar char="●"/>
            </a:pPr>
            <a:r>
              <a:rPr lang="en" sz="1100">
                <a:solidFill>
                  <a:srgbClr val="000000"/>
                </a:solidFill>
              </a:rPr>
              <a:t>Prevention based materials at transit hubs</a:t>
            </a:r>
            <a:endParaRPr sz="1100">
              <a:solidFill>
                <a:srgbClr val="000000"/>
              </a:solidFill>
            </a:endParaRPr>
          </a:p>
          <a:p>
            <a:pPr marL="914400" lvl="1" indent="-298450" algn="l" rtl="0">
              <a:lnSpc>
                <a:spcPct val="115000"/>
              </a:lnSpc>
              <a:spcBef>
                <a:spcPts val="0"/>
              </a:spcBef>
              <a:spcAft>
                <a:spcPts val="0"/>
              </a:spcAft>
              <a:buSzPts val="1100"/>
              <a:buChar char="○"/>
            </a:pPr>
            <a:r>
              <a:rPr lang="en"/>
              <a:t>Directed a people who have experienced trafficking and those close to them</a:t>
            </a:r>
            <a:endParaRPr/>
          </a:p>
          <a:p>
            <a:pPr marL="914400" lvl="1" indent="-298450" algn="l" rtl="0">
              <a:lnSpc>
                <a:spcPct val="115000"/>
              </a:lnSpc>
              <a:spcBef>
                <a:spcPts val="0"/>
              </a:spcBef>
              <a:spcAft>
                <a:spcPts val="0"/>
              </a:spcAft>
              <a:buSzPts val="1100"/>
              <a:buChar char="○"/>
            </a:pPr>
            <a:r>
              <a:rPr lang="en"/>
              <a:t>Language access </a:t>
            </a:r>
            <a:endParaRPr/>
          </a:p>
        </p:txBody>
      </p:sp>
      <p:sp>
        <p:nvSpPr>
          <p:cNvPr id="442" name="Google Shape;442;g2859d02c9b9_0_128: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859d02c9b9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g2859d02c9b9_0_5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Other common ways victims and survivors access help are via access to health services (19%), via general social services (13%) and via access to social media (11%)</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59d02c9b9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2859d02c9b9_0_7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859d02c9b9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859d02c9b9_0_7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
              <a:t>Truckers Against Trafficking examples.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f933ac7837_0_9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4" name="Google Shape;474;gf933ac7837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70BDD4-7CFC-417A-932A-AFC39EF7252C}" type="slidenum">
              <a:rPr lang="en-US" smtClean="0"/>
              <a:t>3</a:t>
            </a:fld>
            <a:endParaRPr lang="en-US"/>
          </a:p>
        </p:txBody>
      </p:sp>
    </p:spTree>
    <p:extLst>
      <p:ext uri="{BB962C8B-B14F-4D97-AF65-F5344CB8AC3E}">
        <p14:creationId xmlns:p14="http://schemas.microsoft.com/office/powerpoint/2010/main" val="4191568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2E8D0F-8D4A-49D2-875E-8FD8687D2490}" type="slidenum">
              <a:rPr lang="en-US" smtClean="0"/>
              <a:pPr>
                <a:defRPr/>
              </a:pPr>
              <a:t>41</a:t>
            </a:fld>
            <a:endParaRPr lang="en-US"/>
          </a:p>
        </p:txBody>
      </p:sp>
    </p:spTree>
    <p:extLst>
      <p:ext uri="{BB962C8B-B14F-4D97-AF65-F5344CB8AC3E}">
        <p14:creationId xmlns:p14="http://schemas.microsoft.com/office/powerpoint/2010/main" val="4090341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171450" indent="-171450">
              <a:lnSpc>
                <a:spcPct val="150000"/>
              </a:lnSpc>
              <a:buFont typeface="Arial,Sans-Serif" panose="020B0604020202020204" pitchFamily="34" charset="0"/>
              <a:buChar char="•"/>
            </a:pPr>
            <a:r>
              <a:rPr lang="en-US"/>
              <a:t>The Port of Seattle is a county-wide special purpose public agency.  </a:t>
            </a:r>
          </a:p>
          <a:p>
            <a:pPr marL="171450" indent="-171450">
              <a:lnSpc>
                <a:spcPct val="150000"/>
              </a:lnSpc>
              <a:buFont typeface="Arial,Sans-Serif" panose="020B0604020202020204" pitchFamily="34" charset="0"/>
              <a:buChar char="•"/>
            </a:pPr>
            <a:r>
              <a:rPr lang="en-US"/>
              <a:t>Washington state law gives the Port of Seattle the authority to run a diverse set of lines of business.  </a:t>
            </a:r>
            <a:endParaRPr lang="en-US">
              <a:cs typeface="Calibri"/>
            </a:endParaRPr>
          </a:p>
          <a:p>
            <a:pPr marL="171450" indent="-171450">
              <a:lnSpc>
                <a:spcPct val="150000"/>
              </a:lnSpc>
              <a:buFont typeface="Arial,Sans-Serif" panose="020B0604020202020204" pitchFamily="34" charset="0"/>
              <a:buChar char="•"/>
            </a:pPr>
            <a:r>
              <a:rPr lang="en-US">
                <a:cs typeface="Calibri"/>
              </a:rPr>
              <a:t>To my knowledge, the Port of Seattle is unique among ports nationwide in that we operate a major seaport, airport, cruise terminal, and fishing fleet. </a:t>
            </a:r>
            <a:endParaRPr lang="en-US"/>
          </a:p>
          <a:p>
            <a:pPr marL="171450" indent="-171450">
              <a:lnSpc>
                <a:spcPct val="150000"/>
              </a:lnSpc>
              <a:buFont typeface="Arial,Sans-Serif" panose="020B0604020202020204" pitchFamily="34" charset="0"/>
              <a:buChar char="•"/>
            </a:pPr>
            <a:r>
              <a:rPr lang="en-US"/>
              <a:t>Washington state law also designates elected officials to provide oversight and policy direction for the Port's investments and initiatives. </a:t>
            </a:r>
            <a:endParaRPr lang="en-US">
              <a:cs typeface="Calibri"/>
            </a:endParaRPr>
          </a:p>
          <a:p>
            <a:pPr marL="171450" indent="-171450">
              <a:lnSpc>
                <a:spcPct val="150000"/>
              </a:lnSpc>
              <a:buFont typeface="Arial,Sans-Serif" panose="020B0604020202020204" pitchFamily="34" charset="0"/>
              <a:buChar char="•"/>
            </a:pPr>
            <a:r>
              <a:rPr lang="en-US"/>
              <a:t>Our county elects five at large Commissioners every four years, I am one of these Commissioners.   </a:t>
            </a:r>
            <a:endParaRPr lang="en-US">
              <a:cs typeface="Calibri"/>
            </a:endParaRPr>
          </a:p>
          <a:p>
            <a:pPr marL="171450" indent="-171450">
              <a:lnSpc>
                <a:spcPct val="150000"/>
              </a:lnSpc>
              <a:buFont typeface="Arial,Sans-Serif" panose="020B0604020202020204" pitchFamily="34" charset="0"/>
              <a:buChar char="•"/>
            </a:pPr>
            <a:endParaRPr lang="en-US">
              <a:cs typeface="Calibri"/>
            </a:endParaRPr>
          </a:p>
          <a:p>
            <a:endParaRPr lang="en-US" sz="1600">
              <a:cs typeface="Calibri" panose="020F0502020204030204"/>
            </a:endParaRPr>
          </a:p>
          <a:p>
            <a:pPr marL="171450" indent="-171450">
              <a:buFont typeface="Arial" panose="020B0604020202020204" pitchFamily="34" charset="0"/>
              <a:buChar char="•"/>
            </a:pPr>
            <a:endParaRPr lang="en-US" sz="1600"/>
          </a:p>
        </p:txBody>
      </p:sp>
      <p:sp>
        <p:nvSpPr>
          <p:cNvPr id="4" name="Slide Number Placeholder 3"/>
          <p:cNvSpPr>
            <a:spLocks noGrp="1"/>
          </p:cNvSpPr>
          <p:nvPr>
            <p:ph type="sldNum" sz="quarter" idx="10"/>
          </p:nvPr>
        </p:nvSpPr>
        <p:spPr/>
        <p:txBody>
          <a:bodyPr/>
          <a:lstStyle/>
          <a:p>
            <a:fld id="{BA7DB0A4-0145-4DAE-AD61-1B50EC4B1070}" type="slidenum">
              <a:rPr lang="en-US" smtClean="0"/>
              <a:t>42</a:t>
            </a:fld>
            <a:endParaRPr lang="en-US"/>
          </a:p>
        </p:txBody>
      </p:sp>
    </p:spTree>
    <p:extLst>
      <p:ext uri="{BB962C8B-B14F-4D97-AF65-F5344CB8AC3E}">
        <p14:creationId xmlns:p14="http://schemas.microsoft.com/office/powerpoint/2010/main" val="4076300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panose="020F0502020204030204"/>
              </a:rPr>
              <a:t>The Port really does feel a strong need to act to combat human trafficking, both as a responsible public agency, and, lets be real, a tempting target for human traffickers looking to move people from Asia into the United States. </a:t>
            </a:r>
          </a:p>
          <a:p>
            <a:pPr marL="171450" indent="-171450">
              <a:buFont typeface="Arial"/>
              <a:buChar char="•"/>
            </a:pPr>
            <a:r>
              <a:rPr lang="en-US">
                <a:cs typeface="Calibri" panose="020F0502020204030204"/>
              </a:rPr>
              <a:t>Personally, this issue has impacted my community, and partially inspired my run for office. </a:t>
            </a:r>
          </a:p>
        </p:txBody>
      </p:sp>
      <p:sp>
        <p:nvSpPr>
          <p:cNvPr id="4" name="Slide Number Placeholder 3"/>
          <p:cNvSpPr>
            <a:spLocks noGrp="1"/>
          </p:cNvSpPr>
          <p:nvPr>
            <p:ph type="sldNum" sz="quarter" idx="5"/>
          </p:nvPr>
        </p:nvSpPr>
        <p:spPr/>
        <p:txBody>
          <a:bodyPr/>
          <a:lstStyle/>
          <a:p>
            <a:fld id="{B3ABA4AA-A790-433F-9557-3CAB5239502C}" type="slidenum">
              <a:rPr lang="en-US" smtClean="0"/>
              <a:t>43</a:t>
            </a:fld>
            <a:endParaRPr lang="en-US"/>
          </a:p>
        </p:txBody>
      </p:sp>
    </p:spTree>
    <p:extLst>
      <p:ext uri="{BB962C8B-B14F-4D97-AF65-F5344CB8AC3E}">
        <p14:creationId xmlns:p14="http://schemas.microsoft.com/office/powerpoint/2010/main" val="2156029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Training in place &amp; being developed includes – Refresher video on knowing the signs of potential trafficking and reporting in all airport badge holder trainings, pledge kits to PAAHT member companies with training materials, cobranded posters with DHS under the umbrella of the Blue Lightning Campaign, BEST training materials for Port employees (Ports to Freedom/Flights to Freedom), recurring speaker series, 2024 National Human Trafficking Awareness Day breakfast &amp; moderated speaker event, </a:t>
            </a:r>
          </a:p>
          <a:p>
            <a:pPr marL="171450" indent="-171450">
              <a:buFont typeface="Arial" panose="020B0604020202020204" pitchFamily="34" charset="0"/>
              <a:buChar char="•"/>
            </a:pPr>
            <a:r>
              <a:rPr lang="en-US"/>
              <a:t>We are working to create &amp; implement a 3</a:t>
            </a:r>
            <a:r>
              <a:rPr lang="en-US" baseline="30000"/>
              <a:t>rd</a:t>
            </a:r>
            <a:r>
              <a:rPr lang="en-US"/>
              <a:t> party code of conduct as well. </a:t>
            </a:r>
          </a:p>
        </p:txBody>
      </p:sp>
      <p:sp>
        <p:nvSpPr>
          <p:cNvPr id="4" name="Slide Number Placeholder 3"/>
          <p:cNvSpPr>
            <a:spLocks noGrp="1"/>
          </p:cNvSpPr>
          <p:nvPr>
            <p:ph type="sldNum" sz="quarter" idx="5"/>
          </p:nvPr>
        </p:nvSpPr>
        <p:spPr/>
        <p:txBody>
          <a:bodyPr/>
          <a:lstStyle/>
          <a:p>
            <a:fld id="{B3ABA4AA-A790-433F-9557-3CAB5239502C}" type="slidenum">
              <a:rPr lang="en-US" smtClean="0"/>
              <a:t>44</a:t>
            </a:fld>
            <a:endParaRPr lang="en-US"/>
          </a:p>
        </p:txBody>
      </p:sp>
    </p:spTree>
    <p:extLst>
      <p:ext uri="{BB962C8B-B14F-4D97-AF65-F5344CB8AC3E}">
        <p14:creationId xmlns:p14="http://schemas.microsoft.com/office/powerpoint/2010/main" val="2570055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BA4AA-A790-433F-9557-3CAB5239502C}" type="slidenum">
              <a:rPr lang="en-US" smtClean="0"/>
              <a:t>45</a:t>
            </a:fld>
            <a:endParaRPr lang="en-US"/>
          </a:p>
        </p:txBody>
      </p:sp>
    </p:spTree>
    <p:extLst>
      <p:ext uri="{BB962C8B-B14F-4D97-AF65-F5344CB8AC3E}">
        <p14:creationId xmlns:p14="http://schemas.microsoft.com/office/powerpoint/2010/main" val="2082809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Port’s anti-trafficking efforts are authorized under a 2018 Commission motion, the broad elements of which you can see here.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3ABA4AA-A790-433F-9557-3CAB5239502C}" type="slidenum">
              <a:rPr lang="en-US" smtClean="0"/>
              <a:t>46</a:t>
            </a:fld>
            <a:endParaRPr lang="en-US"/>
          </a:p>
        </p:txBody>
      </p:sp>
    </p:spTree>
    <p:extLst>
      <p:ext uri="{BB962C8B-B14F-4D97-AF65-F5344CB8AC3E}">
        <p14:creationId xmlns:p14="http://schemas.microsoft.com/office/powerpoint/2010/main" val="2606232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Training: Port/Flights to Freedom in partnership with BEST</a:t>
            </a:r>
          </a:p>
          <a:p>
            <a:r>
              <a:rPr lang="en-US"/>
              <a:t>Public Awareness: Not Alone in partnership with BEST</a:t>
            </a:r>
          </a:p>
          <a:p>
            <a:r>
              <a:rPr lang="en-US"/>
              <a:t>Partnerships: Those listed plus BEST, DHS, </a:t>
            </a:r>
            <a:r>
              <a:rPr lang="en-US" err="1"/>
              <a:t>TwentyFour</a:t>
            </a:r>
            <a:r>
              <a:rPr lang="en-US"/>
              <a:t>-Seven, Inc. (survivor owned company with QR code that drives people to a Port specific educations website. Also provides resources to victims &amp; the company works with survivors to develop material that is used on our site)</a:t>
            </a:r>
          </a:p>
        </p:txBody>
      </p:sp>
      <p:sp>
        <p:nvSpPr>
          <p:cNvPr id="4" name="Slide Number Placeholder 3"/>
          <p:cNvSpPr>
            <a:spLocks noGrp="1"/>
          </p:cNvSpPr>
          <p:nvPr>
            <p:ph type="sldNum" sz="quarter" idx="5"/>
          </p:nvPr>
        </p:nvSpPr>
        <p:spPr/>
        <p:txBody>
          <a:bodyPr/>
          <a:lstStyle/>
          <a:p>
            <a:fld id="{B3ABA4AA-A790-433F-9557-3CAB5239502C}" type="slidenum">
              <a:rPr lang="en-US" smtClean="0"/>
              <a:t>47</a:t>
            </a:fld>
            <a:endParaRPr lang="en-US"/>
          </a:p>
        </p:txBody>
      </p:sp>
    </p:spTree>
    <p:extLst>
      <p:ext uri="{BB962C8B-B14F-4D97-AF65-F5344CB8AC3E}">
        <p14:creationId xmlns:p14="http://schemas.microsoft.com/office/powerpoint/2010/main" val="3939882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panose="020F0502020204030204"/>
              </a:rPr>
              <a:t>While most of our anti-trafficking efforts to date have focused on the Aviation side, the Port is rolling out anti-trafficking efforts across our operations and lines of business. </a:t>
            </a:r>
          </a:p>
          <a:p>
            <a:pPr marL="171450" indent="-171450">
              <a:buFont typeface="Arial"/>
              <a:buChar char="•"/>
            </a:pPr>
            <a:r>
              <a:rPr lang="en-US">
                <a:cs typeface="Calibri" panose="020F0502020204030204"/>
              </a:rPr>
              <a:t>Here you can see the work that we have done on our Maritime side. </a:t>
            </a:r>
          </a:p>
        </p:txBody>
      </p:sp>
      <p:sp>
        <p:nvSpPr>
          <p:cNvPr id="4" name="Slide Number Placeholder 3"/>
          <p:cNvSpPr>
            <a:spLocks noGrp="1"/>
          </p:cNvSpPr>
          <p:nvPr>
            <p:ph type="sldNum" sz="quarter" idx="5"/>
          </p:nvPr>
        </p:nvSpPr>
        <p:spPr/>
        <p:txBody>
          <a:bodyPr/>
          <a:lstStyle/>
          <a:p>
            <a:fld id="{B3ABA4AA-A790-433F-9557-3CAB5239502C}" type="slidenum">
              <a:rPr lang="en-US" smtClean="0"/>
              <a:t>48</a:t>
            </a:fld>
            <a:endParaRPr lang="en-US"/>
          </a:p>
        </p:txBody>
      </p:sp>
    </p:spTree>
    <p:extLst>
      <p:ext uri="{BB962C8B-B14F-4D97-AF65-F5344CB8AC3E}">
        <p14:creationId xmlns:p14="http://schemas.microsoft.com/office/powerpoint/2010/main" val="2273962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PAAHT</a:t>
            </a:r>
            <a:endParaRPr lang="en-US"/>
          </a:p>
          <a:p>
            <a:endParaRPr lang="en-US"/>
          </a:p>
          <a:p>
            <a:r>
              <a:rPr lang="en-US"/>
              <a:t>-The Port of Seattle’s Port Allies Against Human Trafficking initiative calls on all Port Stakeholders within the Business Development, Maritime, and Aviation Industries to joins us in our commitment to employee education, raising public awareness and measuring our collective impact by standing together to stop Human Trafficking.</a:t>
            </a:r>
            <a:endParaRPr lang="en-US">
              <a:cs typeface="Calibri"/>
            </a:endParaRPr>
          </a:p>
          <a:p>
            <a:endParaRPr lang="en-US"/>
          </a:p>
          <a:p>
            <a:r>
              <a:rPr lang="en-US"/>
              <a:t>-In signing, allies pledge to join the Port of Seattle to combat Human Trafficking by: </a:t>
            </a:r>
            <a:endParaRPr lang="en-US">
              <a:cs typeface="Calibri"/>
            </a:endParaRPr>
          </a:p>
          <a:p>
            <a:r>
              <a:rPr lang="en-US"/>
              <a:t>    » Endorsing and amplifying Port-led public education campaigns on human trafficking at and around all Port facilities </a:t>
            </a:r>
            <a:endParaRPr lang="en-US">
              <a:cs typeface="Calibri"/>
            </a:endParaRPr>
          </a:p>
          <a:p>
            <a:r>
              <a:rPr lang="en-US"/>
              <a:t>    » Promoting participation in awareness training opportunities to build staff knowledge to recognize typical trafficking signs and behaviors </a:t>
            </a:r>
            <a:endParaRPr lang="en-US">
              <a:cs typeface="Calibri"/>
            </a:endParaRPr>
          </a:p>
          <a:p>
            <a:r>
              <a:rPr lang="en-US"/>
              <a:t>    » Educating and urging our staff and bystanders about how to report occurrences of such signs and behaviors by calling 9-1-1 </a:t>
            </a:r>
            <a:endParaRPr lang="en-US">
              <a:cs typeface="Calibri" panose="020F0502020204030204"/>
            </a:endParaRPr>
          </a:p>
          <a:p>
            <a:r>
              <a:rPr lang="en-US"/>
              <a:t>    » Setting a zero-tolerance expectation with our employees in regard to supporting or engaging in human trafficking </a:t>
            </a:r>
            <a:endParaRPr lang="en-US">
              <a:cs typeface="Calibri"/>
            </a:endParaRPr>
          </a:p>
          <a:p>
            <a:endParaRPr lang="en-US"/>
          </a:p>
          <a:p>
            <a:r>
              <a:rPr lang="en-US"/>
              <a:t>By uniting our efforts across the Port of Seattle and our local community, we will see greater progress in reaching our ultimate goal of ending human trafficking. </a:t>
            </a:r>
            <a:endParaRPr lang="en-US">
              <a:cs typeface="Calibri"/>
            </a:endParaRPr>
          </a:p>
          <a:p>
            <a:endParaRPr lang="en-US">
              <a:cs typeface="Calibri"/>
            </a:endParaRPr>
          </a:p>
          <a:p>
            <a:endParaRPr lang="en-US">
              <a:cs typeface="Calibri"/>
            </a:endParaRPr>
          </a:p>
          <a:p>
            <a:r>
              <a:rPr lang="en-US">
                <a:cs typeface="Calibri"/>
              </a:rPr>
              <a:t>24/7 Anti-Trafficking QR Codes</a:t>
            </a:r>
            <a:endParaRPr lang="en-US"/>
          </a:p>
          <a:p>
            <a:endParaRPr lang="en-US">
              <a:cs typeface="Calibri"/>
            </a:endParaRPr>
          </a:p>
          <a:p>
            <a:r>
              <a:rPr lang="en-US">
                <a:cs typeface="Calibri"/>
              </a:rPr>
              <a:t> -We have a signed contract and will be deploying the QR codes across all business lines and facilities, from Port owned properties and Parks to Cruise Terminals and Fishermen's Terminal to Seattle-Tacoma International Airport.</a:t>
            </a:r>
            <a:endParaRPr lang="en-US"/>
          </a:p>
          <a:p>
            <a:endParaRPr lang="en-US"/>
          </a:p>
          <a:p>
            <a:r>
              <a:rPr lang="en-US"/>
              <a:t> -The </a:t>
            </a:r>
            <a:r>
              <a:rPr lang="en-US" err="1"/>
              <a:t>Twentyfour</a:t>
            </a:r>
            <a:r>
              <a:rPr lang="en-US"/>
              <a:t>- Seven Anti-trafficking QR Codes® can be placed anywhere where potential victims may be. Strategic placement is a deciding factor in providing a victim with the opportunity to seek help or an observer to report signs of trafficking.</a:t>
            </a:r>
            <a:endParaRPr lang="en-US">
              <a:cs typeface="Calibri"/>
            </a:endParaRPr>
          </a:p>
          <a:p>
            <a:endParaRPr lang="en-US"/>
          </a:p>
          <a:p>
            <a:r>
              <a:rPr lang="en-US"/>
              <a:t> -</a:t>
            </a:r>
            <a:r>
              <a:rPr lang="en-US" err="1"/>
              <a:t>Twentyfour</a:t>
            </a:r>
            <a:r>
              <a:rPr lang="en-US"/>
              <a:t> -Seven has developed patented method of delivering crucial information to victims in transit anywhere in the world by giving survivors and by standards the ability to select their language to request help, request information or report suspicious activity.  The implementation of the QR code will allow a more timely response for potential human trafficking situations and allow us to better measure reports and requests for information.</a:t>
            </a:r>
            <a:endParaRPr lang="en-US">
              <a:cs typeface="+mn-lt"/>
            </a:endParaRPr>
          </a:p>
          <a:p>
            <a:r>
              <a:rPr lang="en-US"/>
              <a:t> </a:t>
            </a:r>
            <a:endParaRPr lang="en-US">
              <a:cs typeface="Calibri"/>
            </a:endParaRPr>
          </a:p>
          <a:p>
            <a:r>
              <a:rPr lang="en-US">
                <a:cs typeface="Calibri"/>
              </a:rPr>
              <a:t>Blue Lightning Campaign</a:t>
            </a:r>
          </a:p>
          <a:p>
            <a:endParaRPr lang="en-US">
              <a:cs typeface="Calibri"/>
            </a:endParaRPr>
          </a:p>
          <a:p>
            <a:r>
              <a:rPr lang="en-US">
                <a:cs typeface="Calibri"/>
              </a:rPr>
              <a:t>-The MOU allows the Port access to the Blue Lightning Initiative  awareness training, allows the Port to Produce Co-Branded collateral such as Indicator cards, Posters and Signage</a:t>
            </a:r>
          </a:p>
          <a:p>
            <a:endParaRPr lang="en-US">
              <a:cs typeface="Calibri"/>
            </a:endParaRPr>
          </a:p>
          <a:p>
            <a:r>
              <a:rPr lang="en-US">
                <a:cs typeface="Calibri"/>
              </a:rPr>
              <a:t>-This partnership also allows Port and especially SEA align with airports across the country that are partnered with the Blue Lightning Campaign and currently use the BLI Training, signage and indicator cards.</a:t>
            </a:r>
          </a:p>
        </p:txBody>
      </p:sp>
      <p:sp>
        <p:nvSpPr>
          <p:cNvPr id="4" name="Slide Number Placeholder 3"/>
          <p:cNvSpPr>
            <a:spLocks noGrp="1"/>
          </p:cNvSpPr>
          <p:nvPr>
            <p:ph type="sldNum" sz="quarter" idx="5"/>
          </p:nvPr>
        </p:nvSpPr>
        <p:spPr/>
        <p:txBody>
          <a:bodyPr/>
          <a:lstStyle/>
          <a:p>
            <a:fld id="{B3ABA4AA-A790-433F-9557-3CAB5239502C}" type="slidenum">
              <a:rPr lang="en-US" smtClean="0"/>
              <a:t>49</a:t>
            </a:fld>
            <a:endParaRPr lang="en-US"/>
          </a:p>
        </p:txBody>
      </p:sp>
    </p:spTree>
    <p:extLst>
      <p:ext uri="{BB962C8B-B14F-4D97-AF65-F5344CB8AC3E}">
        <p14:creationId xmlns:p14="http://schemas.microsoft.com/office/powerpoint/2010/main" val="2703313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-Multi-lingual signs on all restroom stall door</a:t>
            </a:r>
          </a:p>
          <a:p>
            <a:endParaRPr lang="en-US">
              <a:cs typeface="Calibri"/>
            </a:endParaRPr>
          </a:p>
          <a:p>
            <a:r>
              <a:rPr lang="en-US">
                <a:cs typeface="Calibri"/>
              </a:rPr>
              <a:t>-Survivor focused Statewide Awareness Campaign lead by Business Ending Slavery and Trafficking, these posters are throughout our Port Facilites and properties across all business lines (AV, Maritime, Parks and Economic Development Properties)</a:t>
            </a:r>
          </a:p>
        </p:txBody>
      </p:sp>
      <p:sp>
        <p:nvSpPr>
          <p:cNvPr id="4" name="Slide Number Placeholder 3"/>
          <p:cNvSpPr>
            <a:spLocks noGrp="1"/>
          </p:cNvSpPr>
          <p:nvPr>
            <p:ph type="sldNum" sz="quarter" idx="5"/>
          </p:nvPr>
        </p:nvSpPr>
        <p:spPr/>
        <p:txBody>
          <a:bodyPr/>
          <a:lstStyle/>
          <a:p>
            <a:fld id="{B3ABA4AA-A790-433F-9557-3CAB5239502C}" type="slidenum">
              <a:rPr lang="en-US" smtClean="0"/>
              <a:t>50</a:t>
            </a:fld>
            <a:endParaRPr lang="en-US"/>
          </a:p>
        </p:txBody>
      </p:sp>
    </p:spTree>
    <p:extLst>
      <p:ext uri="{BB962C8B-B14F-4D97-AF65-F5344CB8AC3E}">
        <p14:creationId xmlns:p14="http://schemas.microsoft.com/office/powerpoint/2010/main" val="81775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70BDD4-7CFC-417A-932A-AFC39EF7252C}" type="slidenum">
              <a:rPr lang="en-US" smtClean="0"/>
              <a:t>4</a:t>
            </a:fld>
            <a:endParaRPr lang="en-US"/>
          </a:p>
        </p:txBody>
      </p:sp>
    </p:spTree>
    <p:extLst>
      <p:ext uri="{BB962C8B-B14F-4D97-AF65-F5344CB8AC3E}">
        <p14:creationId xmlns:p14="http://schemas.microsoft.com/office/powerpoint/2010/main" val="353781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20000"/>
              </a:spcBef>
              <a:buFont typeface="Arial"/>
              <a:buChar char="•"/>
            </a:pPr>
            <a:r>
              <a:rPr lang="en-US">
                <a:cs typeface="Calibri"/>
              </a:rPr>
              <a:t>On a final note, I will call out the following case that resulted in the arrest last year of a trafficker after a tip on the National Human Trafficking hotline and a joint investigation by Port of Seattle Police, the Seattle Police Department, and the FBI.  </a:t>
            </a:r>
            <a:endParaRPr lang="en-US"/>
          </a:p>
          <a:p>
            <a:pPr marL="171450" indent="-171450">
              <a:spcBef>
                <a:spcPct val="20000"/>
              </a:spcBef>
              <a:buFont typeface="Arial"/>
              <a:buChar char="•"/>
            </a:pPr>
            <a:endParaRPr lang="en-US">
              <a:cs typeface="Calibri"/>
            </a:endParaRPr>
          </a:p>
          <a:p>
            <a:pPr marL="171450" indent="-171450">
              <a:spcBef>
                <a:spcPct val="20000"/>
              </a:spcBef>
              <a:buFont typeface="Arial"/>
              <a:buChar char="•"/>
            </a:pPr>
            <a:r>
              <a:rPr lang="en-US"/>
              <a:t>Release linked here </a:t>
            </a:r>
            <a:r>
              <a:rPr lang="en-US">
                <a:hlinkClick r:id="rId3"/>
              </a:rPr>
              <a:t>https://www.justice.gov/usao-wdwa/pr/seattle-man-who-trafficked-young-juveniles-sentenced-ten-years-prison</a:t>
            </a:r>
            <a:r>
              <a:rPr lang="en-US"/>
              <a:t> </a:t>
            </a:r>
          </a:p>
          <a:p>
            <a:endParaRPr lang="en-US">
              <a:cs typeface="Calibri"/>
            </a:endParaRPr>
          </a:p>
          <a:p>
            <a:r>
              <a:rPr lang="en-US"/>
              <a:t>Seattle – A 23-year-old Seattle man, was sentenced today in U.S. District Court in Seattle to ten years in prison for attempted sex trafficking of a minor, announced U.S. Attorney Nick Brown.  </a:t>
            </a:r>
            <a:r>
              <a:rPr lang="en-US" b="1" u="sng"/>
              <a:t>Issac </a:t>
            </a:r>
            <a:r>
              <a:rPr lang="en-US" b="1" u="sng" err="1"/>
              <a:t>Shorack</a:t>
            </a:r>
            <a:r>
              <a:rPr lang="en-US" b="1" u="sng"/>
              <a:t> was arrested at Sea-Tac Airport in February 2022 as he drove to the arrivals area to pick up a person he believed to be a 17-year-old minor.  </a:t>
            </a:r>
            <a:r>
              <a:rPr lang="en-US"/>
              <a:t>In fact, </a:t>
            </a:r>
            <a:r>
              <a:rPr lang="en-US" err="1"/>
              <a:t>Shorack</a:t>
            </a:r>
            <a:r>
              <a:rPr lang="en-US"/>
              <a:t> had been communicating with an undercover agent about traveling to Seattle to work as a prostitute.  </a:t>
            </a:r>
            <a:r>
              <a:rPr lang="en-US" err="1"/>
              <a:t>Shorack</a:t>
            </a:r>
            <a:r>
              <a:rPr lang="en-US"/>
              <a:t> first came to the attention of law enforcement in November 2021, with a tip to a National Human Trafficking hotline alleging he was trafficking juveniles.  At today’s sentencing hearing, U.S. District Judge Tana Lin said </a:t>
            </a:r>
            <a:r>
              <a:rPr lang="en-US" err="1"/>
              <a:t>Shorack</a:t>
            </a:r>
            <a:r>
              <a:rPr lang="en-US"/>
              <a:t> preyed on “Young, confused, and impressionable girls…. You were looking for young vulnerable girls, and when they were afraid, you threatened them with violence.”</a:t>
            </a:r>
            <a:endParaRPr lang="en-US">
              <a:cs typeface="Calibri"/>
            </a:endParaRPr>
          </a:p>
          <a:p>
            <a:endParaRPr lang="en-US"/>
          </a:p>
          <a:p>
            <a:r>
              <a:rPr lang="en-US"/>
              <a:t>“Mr. </a:t>
            </a:r>
            <a:r>
              <a:rPr lang="en-US" err="1"/>
              <a:t>Shorack</a:t>
            </a:r>
            <a:r>
              <a:rPr lang="en-US"/>
              <a:t> used threats and violence to control vulnerable juveniles who he sold for sex on Aurora Avenue,” said U.S. Attorney Nick Brown.  “He made hundreds of thousands of dollars by exploiting and endangering young women and used the money to fund his lavish lifestyle.”</a:t>
            </a:r>
            <a:endParaRPr lang="en-US">
              <a:cs typeface="Calibri"/>
            </a:endParaRPr>
          </a:p>
          <a:p>
            <a:endParaRPr lang="en-US">
              <a:cs typeface="Calibri"/>
            </a:endParaRPr>
          </a:p>
          <a:p>
            <a:r>
              <a:rPr lang="en-US" b="1" u="sng"/>
              <a:t>According to records in the case, the investigation began with a call to the National Human Trafficking Hotline in November 2021.  The caller reported information about minors who were being trafficked in the Seattle area – in the location known as “the track” or “the blade” on Aurora Avenue North.  </a:t>
            </a:r>
            <a:r>
              <a:rPr lang="en-US"/>
              <a:t>The FBI began an investigation and was able to trace some of the activities of </a:t>
            </a:r>
            <a:r>
              <a:rPr lang="en-US" err="1"/>
              <a:t>Shorack</a:t>
            </a:r>
            <a:r>
              <a:rPr lang="en-US"/>
              <a:t> and the minors he controlled for sex trafficking.  Forensic examination of electronic devices revealed text messages showing </a:t>
            </a:r>
            <a:r>
              <a:rPr lang="en-US" err="1"/>
              <a:t>Shorack</a:t>
            </a:r>
            <a:r>
              <a:rPr lang="en-US"/>
              <a:t> in control of the minors’ activities including pricing, what sex acts they should engage in with sex buyers, the use of condoms and information about whether they were earning enough money for him.  Investigators analyzed </a:t>
            </a:r>
            <a:r>
              <a:rPr lang="en-US" err="1"/>
              <a:t>Shorack’s</a:t>
            </a:r>
            <a:r>
              <a:rPr lang="en-US"/>
              <a:t> texts to the minors about how much money they were making and saw that they correlated with cash deposits made into his bank accounts.  In his text messages, </a:t>
            </a:r>
            <a:r>
              <a:rPr lang="en-US" err="1"/>
              <a:t>Shorack</a:t>
            </a:r>
            <a:r>
              <a:rPr lang="en-US"/>
              <a:t> also bragged about physically assaulting another victim and threatened physical violence if the victims did not follow his orders.  </a:t>
            </a:r>
            <a:r>
              <a:rPr lang="en-US" err="1"/>
              <a:t>Shorack</a:t>
            </a:r>
            <a:r>
              <a:rPr lang="en-US"/>
              <a:t> also admitted that he knew at least three of his victims were minors.</a:t>
            </a:r>
            <a:endParaRPr lang="en-US">
              <a:cs typeface="Calibri"/>
            </a:endParaRPr>
          </a:p>
          <a:p>
            <a:endParaRPr lang="en-US"/>
          </a:p>
          <a:p>
            <a:r>
              <a:rPr lang="en-US"/>
              <a:t>The FBI used an experienced undercover agent based out of state to reach out to </a:t>
            </a:r>
            <a:r>
              <a:rPr lang="en-US" err="1"/>
              <a:t>Shorack</a:t>
            </a:r>
            <a:r>
              <a:rPr lang="en-US"/>
              <a:t> posing as a 17-year-old minor.  </a:t>
            </a:r>
            <a:r>
              <a:rPr lang="en-US" err="1"/>
              <a:t>Shorack</a:t>
            </a:r>
            <a:r>
              <a:rPr lang="en-US"/>
              <a:t> communicated with the “minor” via phone and text messages and attempted to entice her to travel to Seattle and work for him as a prostitute.  </a:t>
            </a:r>
            <a:r>
              <a:rPr lang="en-US" err="1"/>
              <a:t>Shorack</a:t>
            </a:r>
            <a:r>
              <a:rPr lang="en-US"/>
              <a:t> had some of the minors under his control reach out to the undercover officer as well to try to recruit her to work for him.   </a:t>
            </a:r>
            <a:r>
              <a:rPr lang="en-US" err="1"/>
              <a:t>Shorack</a:t>
            </a:r>
            <a:r>
              <a:rPr lang="en-US"/>
              <a:t> used various questions to try to determine whether the undercover was law enforcement.  Ultimately, </a:t>
            </a:r>
            <a:r>
              <a:rPr lang="en-US" err="1"/>
              <a:t>Shorack</a:t>
            </a:r>
            <a:r>
              <a:rPr lang="en-US"/>
              <a:t> purchased a ticket for the “minor” to fly to Seattle and told her he would pick her up outside baggage claim.  </a:t>
            </a:r>
            <a:r>
              <a:rPr lang="en-US" b="1" u="sng"/>
              <a:t>Instead, </a:t>
            </a:r>
            <a:r>
              <a:rPr lang="en-US" b="1" u="sng" err="1"/>
              <a:t>Shorack</a:t>
            </a:r>
            <a:r>
              <a:rPr lang="en-US" b="1" u="sng"/>
              <a:t> was arrested by Port of Seattle Police.</a:t>
            </a:r>
            <a:endParaRPr lang="en-US" b="1" u="sng">
              <a:cs typeface="Calibri"/>
            </a:endParaRPr>
          </a:p>
          <a:p>
            <a:endParaRPr lang="en-US">
              <a:cs typeface="Calibri"/>
            </a:endParaRPr>
          </a:p>
          <a:p>
            <a:r>
              <a:rPr lang="en-US"/>
              <a:t>“Mr. </a:t>
            </a:r>
            <a:r>
              <a:rPr lang="en-US" err="1"/>
              <a:t>Shorack</a:t>
            </a:r>
            <a:r>
              <a:rPr lang="en-US"/>
              <a:t> used threats and violence to control vulnerable juveniles who he sold for sex on Aurora Avenue,” said U.S. Attorney Nick Brown.  “He made hundreds of thousands of dollars by exploiting and endangering young women and used the money to fund his lavish lifestyle.”</a:t>
            </a:r>
            <a:endParaRPr lang="en-US">
              <a:cs typeface="Calibri"/>
            </a:endParaRPr>
          </a:p>
          <a:p>
            <a:endParaRPr lang="en-US">
              <a:cs typeface="Calibri"/>
            </a:endParaRPr>
          </a:p>
          <a:p>
            <a:r>
              <a:rPr lang="en-US"/>
              <a:t>“It is deplorable that Mr. </a:t>
            </a:r>
            <a:r>
              <a:rPr lang="en-US" err="1"/>
              <a:t>Shorack</a:t>
            </a:r>
            <a:r>
              <a:rPr lang="en-US"/>
              <a:t> not only recruited minors from across the country, but he also demonstrated zero concern for his victims’ well-being,” said Richard A. </a:t>
            </a:r>
            <a:r>
              <a:rPr lang="en-US" err="1"/>
              <a:t>Collodi</a:t>
            </a:r>
            <a:r>
              <a:rPr lang="en-US"/>
              <a:t>, Special Agent in Charge of the FBI’s Seattle field Office. “The work the FBI and our law enforcement partners are doing to combat modern-day slavery is critical in ending this dehumanizing crime.”</a:t>
            </a:r>
            <a:endParaRPr lang="en-US">
              <a:cs typeface="Calibri"/>
            </a:endParaRPr>
          </a:p>
          <a:p>
            <a:endParaRPr lang="en-US"/>
          </a:p>
          <a:p>
            <a:r>
              <a:rPr lang="en-US"/>
              <a:t>An analysis of </a:t>
            </a:r>
            <a:r>
              <a:rPr lang="en-US" err="1"/>
              <a:t>Shorack’s</a:t>
            </a:r>
            <a:r>
              <a:rPr lang="en-US"/>
              <a:t> bank accounts revealed he deposited more than $360,000 in prostitution proceeds.  Today Judge Lin </a:t>
            </a:r>
            <a:r>
              <a:rPr lang="en-US" b="1" u="sng"/>
              <a:t>ordered </a:t>
            </a:r>
            <a:r>
              <a:rPr lang="en-US" b="1" u="sng" err="1"/>
              <a:t>Shorack</a:t>
            </a:r>
            <a:r>
              <a:rPr lang="en-US" b="1" u="sng"/>
              <a:t> to pay $50,000 in restitution to each of his three minor victims for a total of $150,000.</a:t>
            </a:r>
            <a:endParaRPr lang="en-US" b="1" u="sng">
              <a:cs typeface="Calibri"/>
            </a:endParaRPr>
          </a:p>
          <a:p>
            <a:endParaRPr lang="en-US"/>
          </a:p>
          <a:p>
            <a:r>
              <a:rPr lang="en-US"/>
              <a:t>In asking for a </a:t>
            </a:r>
            <a:r>
              <a:rPr lang="en-US" b="1" u="sng"/>
              <a:t>12-year-sentece with ten years of community supervision to follow</a:t>
            </a:r>
            <a:r>
              <a:rPr lang="en-US"/>
              <a:t>, Assistant United States Attorney Kate </a:t>
            </a:r>
            <a:r>
              <a:rPr lang="en-US" err="1"/>
              <a:t>Crisham</a:t>
            </a:r>
            <a:r>
              <a:rPr lang="en-US"/>
              <a:t> wrote to the court, </a:t>
            </a:r>
            <a:r>
              <a:rPr lang="en-US" err="1"/>
              <a:t>Shorack</a:t>
            </a:r>
            <a:r>
              <a:rPr lang="en-US"/>
              <a:t> “is a predatory person who was willing to recruit and live off the prostitution profits of vulnerable juveniles and young women. By virtue of engaging in this conduct, he poses a very real danger to the community and has the potential to continue to sexually exploit women upon his release.”</a:t>
            </a:r>
            <a:endParaRPr lang="en-US">
              <a:cs typeface="Calibri"/>
            </a:endParaRPr>
          </a:p>
          <a:p>
            <a:endParaRPr lang="en-US"/>
          </a:p>
          <a:p>
            <a:r>
              <a:rPr lang="en-US" err="1"/>
              <a:t>Shorack</a:t>
            </a:r>
            <a:r>
              <a:rPr lang="en-US"/>
              <a:t> will be on </a:t>
            </a:r>
            <a:r>
              <a:rPr lang="en-US" b="1" u="sng"/>
              <a:t>ten years of supervised release following prison, and will be required to register as a sex offender.</a:t>
            </a:r>
            <a:endParaRPr lang="en-US" b="1" u="sng">
              <a:cs typeface="Calibri"/>
            </a:endParaRPr>
          </a:p>
          <a:p>
            <a:endParaRPr lang="en-US"/>
          </a:p>
          <a:p>
            <a:r>
              <a:rPr lang="en-US"/>
              <a:t>The National Human Trafficking Hotline is 1-888-373-7888.  </a:t>
            </a:r>
            <a:r>
              <a:rPr lang="en-US" b="1" u="sng"/>
              <a:t>The case was investigated by the FBI with assistance from the Seattle Police Department and the Port of Seattle Police.</a:t>
            </a:r>
            <a:endParaRPr lang="en-US" b="1" u="sng">
              <a:cs typeface="Calibri"/>
            </a:endParaRPr>
          </a:p>
          <a:p>
            <a:endParaRPr lang="en-US"/>
          </a:p>
          <a:p>
            <a:r>
              <a:rPr lang="en-US"/>
              <a:t>The case was prosecuted by Assistant United States Attorney Kate </a:t>
            </a:r>
            <a:r>
              <a:rPr lang="en-US" err="1"/>
              <a:t>Crisham</a:t>
            </a:r>
            <a:r>
              <a:rPr lang="en-US"/>
              <a:t>. Ms. </a:t>
            </a:r>
            <a:r>
              <a:rPr lang="en-US" err="1"/>
              <a:t>Crisham</a:t>
            </a:r>
            <a:r>
              <a:rPr lang="en-US"/>
              <a:t> is the Anti-Human Trafficking Coordinator for the Western District of Washington.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3ABA4AA-A790-433F-9557-3CAB5239502C}" type="slidenum">
              <a:rPr lang="en-US" smtClean="0"/>
              <a:t>51</a:t>
            </a:fld>
            <a:endParaRPr lang="en-US"/>
          </a:p>
        </p:txBody>
      </p:sp>
    </p:spTree>
    <p:extLst>
      <p:ext uri="{BB962C8B-B14F-4D97-AF65-F5344CB8AC3E}">
        <p14:creationId xmlns:p14="http://schemas.microsoft.com/office/powerpoint/2010/main" val="2265824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latin typeface="Arial" panose="020B0604020202020204" pitchFamily="34" charset="0"/>
                <a:ea typeface="Times New Roman" panose="02020603050405020304" pitchFamily="18" charset="0"/>
                <a:cs typeface="Times New Roman" panose="02020603050405020304" pitchFamily="18" charset="0"/>
              </a:rPr>
              <a:t>Good morning everyone! I’m Leslie Richards – SEPTA’s General Manager and CEO</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a:p>
            <a:pPr defTabSz="956476">
              <a:lnSpc>
                <a:spcPct val="107000"/>
              </a:lnSpc>
              <a:defRPr/>
            </a:pPr>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759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583" lvl="1">
              <a:spcAft>
                <a:spcPts val="1209"/>
              </a:spcAft>
            </a:pPr>
            <a:r>
              <a:rPr lang="en-US" sz="1100">
                <a:latin typeface="Arial" panose="020B0604020202020204" pitchFamily="34" charset="0"/>
                <a:ea typeface="Times New Roman" panose="02020603050405020304" pitchFamily="18" charset="0"/>
                <a:cs typeface="Times New Roman" panose="02020603050405020304" pitchFamily="18" charset="0"/>
              </a:rPr>
              <a:t>According to the National Human Trafficking Hotline, in 2021 there were 51,073 signals received nationwide.</a:t>
            </a:r>
          </a:p>
          <a:p>
            <a:pPr marL="460583" lvl="1">
              <a:spcAft>
                <a:spcPts val="1209"/>
              </a:spcAft>
            </a:pPr>
            <a:endParaRPr lang="en-US" sz="11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pPr>
            <a:r>
              <a:rPr lang="en-US" sz="1100">
                <a:latin typeface="Arial" panose="020B0604020202020204" pitchFamily="34" charset="0"/>
                <a:ea typeface="Times New Roman" panose="02020603050405020304" pitchFamily="18" charset="0"/>
                <a:cs typeface="Times New Roman" panose="02020603050405020304" pitchFamily="18" charset="0"/>
              </a:rPr>
              <a:t>10.360 of them occurred in Pennsylvania, ranking it 9</a:t>
            </a:r>
            <a:r>
              <a:rPr lang="en-US" sz="1100" baseline="30000">
                <a:latin typeface="Arial" panose="020B0604020202020204" pitchFamily="34" charset="0"/>
                <a:ea typeface="Times New Roman" panose="02020603050405020304" pitchFamily="18" charset="0"/>
                <a:cs typeface="Times New Roman" panose="02020603050405020304" pitchFamily="18" charset="0"/>
              </a:rPr>
              <a:t>th</a:t>
            </a:r>
            <a:r>
              <a:rPr lang="en-US" sz="1100">
                <a:latin typeface="Arial" panose="020B0604020202020204" pitchFamily="34" charset="0"/>
                <a:ea typeface="Times New Roman" panose="02020603050405020304" pitchFamily="18" charset="0"/>
                <a:cs typeface="Times New Roman" panose="02020603050405020304" pitchFamily="18" charset="0"/>
              </a:rPr>
              <a:t> in the nation</a:t>
            </a:r>
            <a:r>
              <a:rPr lang="en-US" sz="800">
                <a:latin typeface="Calibri" panose="020F0502020204030204" pitchFamily="34" charset="0"/>
                <a:ea typeface="Calibri" panose="020F0502020204030204" pitchFamily="34" charset="0"/>
                <a:cs typeface="Times New Roman" panose="02020603050405020304" pitchFamily="18" charset="0"/>
              </a:rPr>
              <a:t> </a:t>
            </a:r>
          </a:p>
          <a:p>
            <a:pPr marL="460583" lvl="1">
              <a:spcAft>
                <a:spcPts val="1209"/>
              </a:spcAft>
            </a:pPr>
            <a:endParaRPr lang="en-US" sz="80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a:p>
          <a:p>
            <a:pPr defTabSz="956476">
              <a:lnSpc>
                <a:spcPct val="107000"/>
              </a:lnSpc>
              <a:defRPr/>
            </a:pPr>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019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8448" lvl="1" indent="-287865">
              <a:spcAft>
                <a:spcPts val="1209"/>
              </a:spcAft>
              <a:buFont typeface="Symbol" panose="05050102010706020507" pitchFamily="18" charset="2"/>
              <a:buChar char=""/>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SEPTA is the fifth largest mass transit system in the country with 9,300 employees, 2,800 vehicles, 285 subway and rail stations, 13,000 bus and trolley stops and 150 routes,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748448" lvl="1" indent="-287865">
              <a:spcAft>
                <a:spcPts val="1209"/>
              </a:spcAft>
              <a:buFont typeface="Symbol" panose="05050102010706020507" pitchFamily="18" charset="2"/>
              <a:buChar char=""/>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The agency plays a critical role in halting human trafficking in southeastern Pennsylvania.</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748448" lvl="1" indent="-287865">
              <a:spcAft>
                <a:spcPts val="1209"/>
              </a:spcAft>
              <a:buFont typeface="Symbol" panose="05050102010706020507" pitchFamily="18" charset="2"/>
              <a:buChar char=""/>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We are proud to be one of the leading transportation agencies working to prevent human trafficking</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pPr defTabSz="956476">
              <a:lnSpc>
                <a:spcPct val="107000"/>
              </a:lnSpc>
              <a:defRPr/>
            </a:pPr>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616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latin typeface="Arial" panose="020B0604020202020204" pitchFamily="34" charset="0"/>
                <a:ea typeface="Times New Roman" panose="02020603050405020304" pitchFamily="18" charset="0"/>
                <a:cs typeface="Times New Roman" panose="02020603050405020304" pitchFamily="18" charset="0"/>
              </a:rPr>
              <a:t>At SEPTA, we have several initiatives that prioritize this issue include strategic partnerships, signage, training, our transit watch app and highlighting human trafficking awareness month.</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a:p>
            <a:pPr defTabSz="956476">
              <a:lnSpc>
                <a:spcPct val="107000"/>
              </a:lnSpc>
              <a:defRPr/>
            </a:pPr>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550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latin typeface="Arial" panose="020B0604020202020204" pitchFamily="34" charset="0"/>
                <a:ea typeface="Times New Roman" panose="02020603050405020304" pitchFamily="18" charset="0"/>
                <a:cs typeface="Times New Roman" panose="02020603050405020304" pitchFamily="18" charset="0"/>
              </a:rPr>
              <a:t>For Human Trafficking Awareness Month SEPTA promoted a video on its social media channels outlining tips to help customers recognizing a potential trafficking situation and report it. </a:t>
            </a:r>
          </a:p>
          <a:p>
            <a:pPr defTabSz="921167">
              <a:defRPr/>
            </a:pPr>
            <a:endParaRPr lang="en-US">
              <a:latin typeface="Arial" panose="020B0604020202020204" pitchFamily="34" charset="0"/>
              <a:ea typeface="Calibri" panose="020F0502020204030204" pitchFamily="34" charset="0"/>
              <a:cs typeface="Times New Roman" panose="02020603050405020304" pitchFamily="18" charset="0"/>
            </a:endParaRPr>
          </a:p>
          <a:p>
            <a:pPr defTabSz="921167">
              <a:defRPr/>
            </a:pP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87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583" lvl="1">
              <a:spcAft>
                <a:spcPts val="1209"/>
              </a:spcAft>
              <a:tabLst>
                <a:tab pos="5301825" algn="l"/>
              </a:tabLst>
            </a:pPr>
            <a:r>
              <a:rPr lang="en-US">
                <a:latin typeface="Arial" panose="020B0604020202020204" pitchFamily="34" charset="0"/>
                <a:ea typeface="Times New Roman" panose="02020603050405020304" pitchFamily="18" charset="0"/>
                <a:cs typeface="Times New Roman" panose="02020603050405020304" pitchFamily="18" charset="0"/>
              </a:rPr>
              <a:t>SEPTA is displaying the National Human Trafficking Hotline across all digital screens on the system</a:t>
            </a:r>
          </a:p>
          <a:p>
            <a:pPr marL="460583" lvl="1">
              <a:spcAft>
                <a:spcPts val="1209"/>
              </a:spcAft>
              <a:tabLst>
                <a:tab pos="5301825" algn="l"/>
              </a:tabLst>
            </a:pPr>
            <a:endParaRPr lang="en-US">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a:latin typeface="Arial" panose="020B0604020202020204" pitchFamily="34" charset="0"/>
                <a:ea typeface="Times New Roman" panose="02020603050405020304" pitchFamily="18" charset="0"/>
                <a:cs typeface="Times New Roman" panose="02020603050405020304" pitchFamily="18" charset="0"/>
              </a:rPr>
              <a:t>And since 2014, we have installed permanent signage at select Transit and Regional Rail stations </a:t>
            </a:r>
          </a:p>
          <a:p>
            <a:pPr marL="460583" lvl="1">
              <a:spcAft>
                <a:spcPts val="1209"/>
              </a:spcAft>
              <a:tabLst>
                <a:tab pos="5301825" algn="l"/>
              </a:tabLst>
            </a:pPr>
            <a:endParaRPr lang="en-US">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a:latin typeface="Arial" panose="020B0604020202020204" pitchFamily="34" charset="0"/>
                <a:ea typeface="Times New Roman" panose="02020603050405020304" pitchFamily="18" charset="0"/>
                <a:cs typeface="Times New Roman" panose="02020603050405020304" pitchFamily="18" charset="0"/>
              </a:rPr>
              <a:t>These signs promoting the hotline are now part of SEPTA’s standard sign package.</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001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In addition to signage, every frontline employee is trained to recognize the characteristics of trafficking </a:t>
            </a: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and SEPTA Transit Police officers attend the Villanova Law Institute to learn how to investigate these crimes</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10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While January is National Human Trafficking Prevention Month, human trafficking happens every day, and SEPTA encourages everyone to be part of the solution by learning how to spot the signs</a:t>
            </a: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Human trafficking is a report category on the SEPTA Transit Watch app, which gives riders the ability to discreetly report safety and security issues to SEPTA Transit Police</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9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We’ve partnering with Dr. Ellyn Jo Waller, the founder of the She’s My Sister Anti-Human Trafficking Ministry at Enon Tabernacle Baptist Church</a:t>
            </a: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The ministry supports the Salvation Army’s New Day Center in Kensington, which provides a consistent, safe, and welcoming environment for women exploited by the commercial sex industry.</a:t>
            </a:r>
          </a:p>
          <a:p>
            <a:pPr marL="460583" lvl="1">
              <a:spcAft>
                <a:spcPts val="1209"/>
              </a:spcAft>
              <a:tabLst>
                <a:tab pos="5301825" algn="l"/>
              </a:tabLst>
            </a:pPr>
            <a:endParaRPr lang="en-US" sz="1800">
              <a:latin typeface="Arial" panose="020B060402020202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11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FDB4A1-B3FF-49E0-A1CD-F895DA4E4D02}" type="slidenum">
              <a:rPr lang="en-US" smtClean="0"/>
              <a:t>5</a:t>
            </a:fld>
            <a:endParaRPr lang="en-US"/>
          </a:p>
        </p:txBody>
      </p:sp>
    </p:spTree>
    <p:extLst>
      <p:ext uri="{BB962C8B-B14F-4D97-AF65-F5344CB8AC3E}">
        <p14:creationId xmlns:p14="http://schemas.microsoft.com/office/powerpoint/2010/main" val="3922837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March of this year, I joined Nuria Fernandez, Esther </a:t>
            </a:r>
            <a:r>
              <a:rPr lang="en-US" err="1"/>
              <a:t>Goetsch</a:t>
            </a:r>
            <a:r>
              <a:rPr lang="en-US"/>
              <a:t> and Shea Rhodes at SXSW to raise awareness around transportations role in stopping human trafficking.</a:t>
            </a:r>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04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These efforts are paying off – SEPTA Transit Police have investigated several cases of suspected human trafficking over the years</a:t>
            </a: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A SEPTA Transit Police investigation found a woman was being trafficked in the Kensington section of the City and the investigation was referred to the Department of Homeland Security.</a:t>
            </a: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SEPTA Transit police came in contact with a woman who was riding on the Market-Frankford Line. She was of diminished capacity and told officers that she lived in a motel with a man who she only knew as “Black Bird.” She was transported to Philadelphia’s Special Victims Unit and a human trafficking case was initiated.</a:t>
            </a: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Shirley Russell, a SEPTA bus operator, put her training into action to stop the attempted abduction of a 14-year-old girl.</a:t>
            </a:r>
          </a:p>
          <a:p>
            <a:pPr marL="460583" lvl="1">
              <a:spcAft>
                <a:spcPts val="1209"/>
              </a:spcAft>
              <a:tabLst>
                <a:tab pos="5301825"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0583" lvl="1">
              <a:spcAft>
                <a:spcPts val="1209"/>
              </a:spcAft>
              <a:tabLst>
                <a:tab pos="5301825" algn="l"/>
              </a:tabLst>
            </a:pPr>
            <a:r>
              <a:rPr lang="en-US" sz="1800">
                <a:latin typeface="Arial" panose="020B0604020202020204" pitchFamily="34" charset="0"/>
                <a:ea typeface="Times New Roman" panose="02020603050405020304" pitchFamily="18" charset="0"/>
                <a:cs typeface="Times New Roman" panose="02020603050405020304" pitchFamily="18" charset="0"/>
              </a:rPr>
              <a:t>Shirley joined me and other transportation leaders from across the county at the U.S. Department of Transportation’s Put the Brakes on Human Trafficking event in Washington DC. While there, I signed the Transportation Leaders Against Human Trafficking Pledge.</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6281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9449" rtl="0" eaLnBrk="1" fontAlgn="auto" latinLnBrk="0" hangingPunct="1">
              <a:lnSpc>
                <a:spcPct val="100000"/>
              </a:lnSpc>
              <a:spcBef>
                <a:spcPts val="0"/>
              </a:spcBef>
              <a:spcAft>
                <a:spcPts val="0"/>
              </a:spcAft>
              <a:buClrTx/>
              <a:buSzTx/>
              <a:buFontTx/>
              <a:buNone/>
              <a:tabLst/>
              <a:defRPr/>
            </a:pPr>
            <a:fld id="{217A3D7F-6AB8-4923-B68D-42D6C1D6B2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49"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50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49DB1-CF9B-2D4C-BCA2-7748C581686D}"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233805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B340E5-03E8-4F35-BABD-D9CFA97EB91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18470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1" y="4415790"/>
            <a:ext cx="6197600" cy="4183380"/>
          </a:xfrm>
        </p:spPr>
        <p:txBody>
          <a:bodyPr/>
          <a:lstStyle/>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742338" y="8496592"/>
            <a:ext cx="3037840" cy="46482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59917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6197600" cy="4183380"/>
          </a:xfrm>
        </p:spPr>
        <p:txBody>
          <a:bodyPr/>
          <a:lstStyle/>
          <a:p>
            <a:pPr marL="0" lv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28087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FDB4A1-B3FF-49E0-A1CD-F895DA4E4D02}" type="slidenum">
              <a:rPr lang="en-US" smtClean="0"/>
              <a:t>6</a:t>
            </a:fld>
            <a:endParaRPr lang="en-US"/>
          </a:p>
        </p:txBody>
      </p:sp>
    </p:spTree>
    <p:extLst>
      <p:ext uri="{BB962C8B-B14F-4D97-AF65-F5344CB8AC3E}">
        <p14:creationId xmlns:p14="http://schemas.microsoft.com/office/powerpoint/2010/main" val="43198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0474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1" y="4415790"/>
            <a:ext cx="6197600" cy="4183380"/>
          </a:xfrm>
        </p:spPr>
        <p:txBody>
          <a:bodyPr/>
          <a:lstStyle/>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742338" y="8496592"/>
            <a:ext cx="3037840" cy="46482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70BDD4-7CFC-417A-932A-AFC39EF7252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5991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l"/>
            <a:endParaRPr lang="en-US"/>
          </a:p>
        </p:txBody>
      </p:sp>
    </p:spTree>
    <p:extLst>
      <p:ext uri="{BB962C8B-B14F-4D97-AF65-F5344CB8AC3E}">
        <p14:creationId xmlns:p14="http://schemas.microsoft.com/office/powerpoint/2010/main" val="3588937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1851806"/>
            <a:ext cx="9023616" cy="1405843"/>
          </a:xfrm>
        </p:spPr>
        <p:txBody>
          <a:bodyPr/>
          <a:lstStyle>
            <a:lvl1pPr>
              <a:lnSpc>
                <a:spcPct val="80000"/>
              </a:lnSpc>
              <a:defRPr sz="4909" b="1" cap="none" baseline="0">
                <a:solidFill>
                  <a:schemeClr val="bg1"/>
                </a:solidFill>
                <a:latin typeface="Arial Black" panose="020B0A04020102020204" pitchFamily="34" charset="0"/>
                <a:cs typeface="Arial" panose="020B0604020202020204" pitchFamily="34" charset="0"/>
              </a:defRPr>
            </a:lvl1pPr>
          </a:lstStyle>
          <a:p>
            <a:r>
              <a:rPr lang="en-US"/>
              <a:t>Click to Edit Presentation Title</a:t>
            </a:r>
          </a:p>
        </p:txBody>
      </p:sp>
      <p:pic>
        <p:nvPicPr>
          <p:cNvPr id="5" name="Picture 4" descr="Amtrak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4401" y="703416"/>
            <a:ext cx="3907569" cy="361375"/>
          </a:xfrm>
          <a:prstGeom prst="rect">
            <a:avLst/>
          </a:prstGeom>
        </p:spPr>
      </p:pic>
      <p:cxnSp>
        <p:nvCxnSpPr>
          <p:cNvPr id="8" name="Straight Connector 7"/>
          <p:cNvCxnSpPr>
            <a:cxnSpLocks/>
          </p:cNvCxnSpPr>
          <p:nvPr userDrawn="1"/>
        </p:nvCxnSpPr>
        <p:spPr>
          <a:xfrm flipV="1">
            <a:off x="-153238" y="5602639"/>
            <a:ext cx="11981868" cy="549473"/>
          </a:xfrm>
          <a:prstGeom prst="line">
            <a:avLst/>
          </a:prstGeom>
          <a:ln w="825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userDrawn="1"/>
        </p:nvCxnSpPr>
        <p:spPr>
          <a:xfrm>
            <a:off x="9502588" y="-155864"/>
            <a:ext cx="2326042" cy="5758503"/>
          </a:xfrm>
          <a:prstGeom prst="line">
            <a:avLst/>
          </a:prstGeom>
          <a:ln w="82550" cmpd="sng">
            <a:solidFill>
              <a:schemeClr val="bg1">
                <a:alpha val="35000"/>
              </a:schemeClr>
            </a:solidFill>
          </a:ln>
          <a:effectLst/>
        </p:spPr>
        <p:style>
          <a:lnRef idx="2">
            <a:schemeClr val="accent1"/>
          </a:lnRef>
          <a:fillRef idx="0">
            <a:schemeClr val="accent1"/>
          </a:fillRef>
          <a:effectRef idx="1">
            <a:schemeClr val="accent1"/>
          </a:effectRef>
          <a:fontRef idx="minor">
            <a:schemeClr val="tx1"/>
          </a:fontRef>
        </p:style>
      </p:cxnSp>
      <p:sp>
        <p:nvSpPr>
          <p:cNvPr id="10" name="Subtitle 2"/>
          <p:cNvSpPr>
            <a:spLocks noGrp="1"/>
          </p:cNvSpPr>
          <p:nvPr>
            <p:ph type="subTitle" idx="1" hasCustomPrompt="1"/>
          </p:nvPr>
        </p:nvSpPr>
        <p:spPr>
          <a:xfrm>
            <a:off x="914401" y="3445744"/>
            <a:ext cx="10363200" cy="559621"/>
          </a:xfrm>
        </p:spPr>
        <p:txBody>
          <a:bodyPr/>
          <a:lstStyle>
            <a:lvl1pPr marL="0" indent="0" algn="l">
              <a:buNone/>
              <a:defRPr sz="2727">
                <a:solidFill>
                  <a:schemeClr val="bg1"/>
                </a:solidFill>
              </a:defRPr>
            </a:lvl1pPr>
            <a:lvl2pPr marL="498713" indent="0" algn="ctr">
              <a:buNone/>
              <a:defRPr>
                <a:solidFill>
                  <a:schemeClr val="tx1">
                    <a:tint val="75000"/>
                  </a:schemeClr>
                </a:solidFill>
              </a:defRPr>
            </a:lvl2pPr>
            <a:lvl3pPr marL="997424" indent="0" algn="ctr">
              <a:buNone/>
              <a:defRPr>
                <a:solidFill>
                  <a:schemeClr val="tx1">
                    <a:tint val="75000"/>
                  </a:schemeClr>
                </a:solidFill>
              </a:defRPr>
            </a:lvl3pPr>
            <a:lvl4pPr marL="1496137" indent="0" algn="ctr">
              <a:buNone/>
              <a:defRPr>
                <a:solidFill>
                  <a:schemeClr val="tx1">
                    <a:tint val="75000"/>
                  </a:schemeClr>
                </a:solidFill>
              </a:defRPr>
            </a:lvl4pPr>
            <a:lvl5pPr marL="1994850" indent="0" algn="ctr">
              <a:buNone/>
              <a:defRPr>
                <a:solidFill>
                  <a:schemeClr val="tx1">
                    <a:tint val="75000"/>
                  </a:schemeClr>
                </a:solidFill>
              </a:defRPr>
            </a:lvl5pPr>
            <a:lvl6pPr marL="2493561" indent="0" algn="ctr">
              <a:buNone/>
              <a:defRPr>
                <a:solidFill>
                  <a:schemeClr val="tx1">
                    <a:tint val="75000"/>
                  </a:schemeClr>
                </a:solidFill>
              </a:defRPr>
            </a:lvl6pPr>
            <a:lvl7pPr marL="2992274" indent="0" algn="ctr">
              <a:buNone/>
              <a:defRPr>
                <a:solidFill>
                  <a:schemeClr val="tx1">
                    <a:tint val="75000"/>
                  </a:schemeClr>
                </a:solidFill>
              </a:defRPr>
            </a:lvl7pPr>
            <a:lvl8pPr marL="3490987" indent="0" algn="ctr">
              <a:buNone/>
              <a:defRPr>
                <a:solidFill>
                  <a:schemeClr val="tx1">
                    <a:tint val="75000"/>
                  </a:schemeClr>
                </a:solidFill>
              </a:defRPr>
            </a:lvl8pPr>
            <a:lvl9pPr marL="3989699" indent="0" algn="ctr">
              <a:buNone/>
              <a:defRPr>
                <a:solidFill>
                  <a:schemeClr val="tx1">
                    <a:tint val="75000"/>
                  </a:schemeClr>
                </a:solidFill>
              </a:defRPr>
            </a:lvl9pPr>
          </a:lstStyle>
          <a:p>
            <a:r>
              <a:rPr lang="en-US"/>
              <a:t>Click to edit subtitle</a:t>
            </a:r>
          </a:p>
        </p:txBody>
      </p:sp>
      <p:sp>
        <p:nvSpPr>
          <p:cNvPr id="18" name="Text Placeholder 3"/>
          <p:cNvSpPr>
            <a:spLocks noGrp="1"/>
          </p:cNvSpPr>
          <p:nvPr>
            <p:ph type="body" sz="half" idx="2" hasCustomPrompt="1"/>
          </p:nvPr>
        </p:nvSpPr>
        <p:spPr>
          <a:xfrm>
            <a:off x="914401" y="4935210"/>
            <a:ext cx="4303059" cy="548770"/>
          </a:xfrm>
        </p:spPr>
        <p:txBody>
          <a:bodyPr/>
          <a:lstStyle>
            <a:lvl1pPr marL="0" indent="0">
              <a:buNone/>
              <a:defRPr sz="1909">
                <a:solidFill>
                  <a:srgbClr val="FFFFFF"/>
                </a:solidFill>
              </a:defRPr>
            </a:lvl1pPr>
            <a:lvl2pPr marL="311719" indent="0">
              <a:buNone/>
              <a:defRPr sz="818"/>
            </a:lvl2pPr>
            <a:lvl3pPr marL="623438" indent="0">
              <a:buNone/>
              <a:defRPr sz="682"/>
            </a:lvl3pPr>
            <a:lvl4pPr marL="935157" indent="0">
              <a:buNone/>
              <a:defRPr sz="614"/>
            </a:lvl4pPr>
            <a:lvl5pPr marL="1246876" indent="0">
              <a:buNone/>
              <a:defRPr sz="614"/>
            </a:lvl5pPr>
            <a:lvl6pPr marL="1558595" indent="0">
              <a:buNone/>
              <a:defRPr sz="614"/>
            </a:lvl6pPr>
            <a:lvl7pPr marL="1870314" indent="0">
              <a:buNone/>
              <a:defRPr sz="614"/>
            </a:lvl7pPr>
            <a:lvl8pPr marL="2182033" indent="0">
              <a:buNone/>
              <a:defRPr sz="614"/>
            </a:lvl8pPr>
            <a:lvl9pPr marL="2493752" indent="0">
              <a:buNone/>
              <a:defRPr sz="614"/>
            </a:lvl9pPr>
          </a:lstStyle>
          <a:p>
            <a:pPr lvl="0"/>
            <a:r>
              <a:rPr lang="en-US"/>
              <a:t>Date</a:t>
            </a:r>
          </a:p>
        </p:txBody>
      </p:sp>
      <p:sp>
        <p:nvSpPr>
          <p:cNvPr id="7" name="Oval 6"/>
          <p:cNvSpPr/>
          <p:nvPr userDrawn="1"/>
        </p:nvSpPr>
        <p:spPr>
          <a:xfrm>
            <a:off x="11663484" y="5459074"/>
            <a:ext cx="330293" cy="28713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spTree>
    <p:extLst>
      <p:ext uri="{BB962C8B-B14F-4D97-AF65-F5344CB8AC3E}">
        <p14:creationId xmlns:p14="http://schemas.microsoft.com/office/powerpoint/2010/main" val="374260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0048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52"/>
        <p:cNvGrpSpPr/>
        <p:nvPr/>
      </p:nvGrpSpPr>
      <p:grpSpPr>
        <a:xfrm>
          <a:off x="0" y="0"/>
          <a:ext cx="0" cy="0"/>
          <a:chOff x="0" y="0"/>
          <a:chExt cx="0" cy="0"/>
        </a:xfrm>
      </p:grpSpPr>
      <p:sp>
        <p:nvSpPr>
          <p:cNvPr id="153" name="Google Shape;153;g2859d02c9b9_0_196"/>
          <p:cNvSpPr txBox="1">
            <a:spLocks noGrp="1"/>
          </p:cNvSpPr>
          <p:nvPr>
            <p:ph type="body" idx="1"/>
          </p:nvPr>
        </p:nvSpPr>
        <p:spPr>
          <a:xfrm>
            <a:off x="609600" y="1619783"/>
            <a:ext cx="5386800" cy="640000"/>
          </a:xfrm>
          <a:prstGeom prst="rect">
            <a:avLst/>
          </a:prstGeom>
          <a:noFill/>
          <a:ln>
            <a:noFill/>
          </a:ln>
        </p:spPr>
        <p:txBody>
          <a:bodyPr spcFirstLastPara="1" wrap="square" lIns="68575" tIns="34275" rIns="68575" bIns="34275" anchor="b" anchorCtr="0">
            <a:noAutofit/>
          </a:bodyPr>
          <a:lstStyle>
            <a:lvl1pPr marL="609585" marR="0" lvl="0" indent="-304792" algn="l" rtl="0">
              <a:lnSpc>
                <a:spcPct val="100000"/>
              </a:lnSpc>
              <a:spcBef>
                <a:spcPts val="533"/>
              </a:spcBef>
              <a:spcAft>
                <a:spcPts val="0"/>
              </a:spcAft>
              <a:buClr>
                <a:srgbClr val="6D6E71"/>
              </a:buClr>
              <a:buSzPts val="1800"/>
              <a:buFont typeface="Arial"/>
              <a:buNone/>
              <a:defRPr sz="2400" b="1" i="0" u="none" strike="noStrike" cap="none">
                <a:solidFill>
                  <a:srgbClr val="7F7F7F"/>
                </a:solidFill>
                <a:latin typeface="Calibri"/>
                <a:ea typeface="Calibri"/>
                <a:cs typeface="Calibri"/>
                <a:sym typeface="Calibri"/>
              </a:defRPr>
            </a:lvl1pPr>
            <a:lvl2pPr marL="1219170" marR="0" lvl="1" indent="-304792" algn="l" rtl="0">
              <a:lnSpc>
                <a:spcPct val="100000"/>
              </a:lnSpc>
              <a:spcBef>
                <a:spcPts val="400"/>
              </a:spcBef>
              <a:spcAft>
                <a:spcPts val="0"/>
              </a:spcAft>
              <a:buClr>
                <a:srgbClr val="7F7F7F"/>
              </a:buClr>
              <a:buSzPts val="1500"/>
              <a:buFont typeface="Arial"/>
              <a:buNone/>
              <a:defRPr sz="2000" b="1"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400"/>
              </a:spcBef>
              <a:spcAft>
                <a:spcPts val="0"/>
              </a:spcAft>
              <a:buClr>
                <a:srgbClr val="7F7F7F"/>
              </a:buClr>
              <a:buSzPts val="1400"/>
              <a:buFont typeface="Arial"/>
              <a:buNone/>
              <a:defRPr sz="1867" b="1"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4" name="Google Shape;154;g2859d02c9b9_0_196"/>
          <p:cNvSpPr txBox="1">
            <a:spLocks noGrp="1"/>
          </p:cNvSpPr>
          <p:nvPr>
            <p:ph type="body" idx="2"/>
          </p:nvPr>
        </p:nvSpPr>
        <p:spPr>
          <a:xfrm>
            <a:off x="609600" y="2259545"/>
            <a:ext cx="5386800" cy="39512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100000"/>
              </a:lnSpc>
              <a:spcBef>
                <a:spcPts val="533"/>
              </a:spcBef>
              <a:spcAft>
                <a:spcPts val="0"/>
              </a:spcAft>
              <a:buClr>
                <a:srgbClr val="6D6E71"/>
              </a:buClr>
              <a:buSzPts val="1800"/>
              <a:buFont typeface="Arial"/>
              <a:buChar char="•"/>
              <a:defRPr sz="2400" b="0" i="0" u="none" strike="noStrike" cap="none">
                <a:solidFill>
                  <a:srgbClr val="7F7F7F"/>
                </a:solidFill>
                <a:latin typeface="Calibri"/>
                <a:ea typeface="Calibri"/>
                <a:cs typeface="Calibri"/>
                <a:sym typeface="Calibri"/>
              </a:defRPr>
            </a:lvl1pPr>
            <a:lvl2pPr marL="1219170" marR="0" lvl="1"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2pPr>
            <a:lvl3pPr marL="1828754" marR="0" lvl="2"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3pPr>
            <a:lvl4pPr marL="2438339" marR="0" lvl="3"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4pPr>
            <a:lvl5pPr marL="3047924" marR="0" lvl="4"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5pPr>
            <a:lvl6pPr marL="3657509" marR="0" lvl="5"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6pPr>
            <a:lvl7pPr marL="4267093" marR="0" lvl="6"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7pPr>
            <a:lvl8pPr marL="4876678" marR="0" lvl="7"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8pPr>
            <a:lvl9pPr marL="5486263" marR="0" lvl="8"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5" name="Google Shape;155;g2859d02c9b9_0_196"/>
          <p:cNvSpPr txBox="1">
            <a:spLocks noGrp="1"/>
          </p:cNvSpPr>
          <p:nvPr>
            <p:ph type="body" idx="3"/>
          </p:nvPr>
        </p:nvSpPr>
        <p:spPr>
          <a:xfrm>
            <a:off x="6193367" y="1619783"/>
            <a:ext cx="5389200" cy="640000"/>
          </a:xfrm>
          <a:prstGeom prst="rect">
            <a:avLst/>
          </a:prstGeom>
          <a:noFill/>
          <a:ln>
            <a:noFill/>
          </a:ln>
        </p:spPr>
        <p:txBody>
          <a:bodyPr spcFirstLastPara="1" wrap="square" lIns="68575" tIns="34275" rIns="68575" bIns="34275" anchor="b" anchorCtr="0">
            <a:noAutofit/>
          </a:bodyPr>
          <a:lstStyle>
            <a:lvl1pPr marL="609585" marR="0" lvl="0" indent="-304792" algn="l" rtl="0">
              <a:lnSpc>
                <a:spcPct val="100000"/>
              </a:lnSpc>
              <a:spcBef>
                <a:spcPts val="533"/>
              </a:spcBef>
              <a:spcAft>
                <a:spcPts val="0"/>
              </a:spcAft>
              <a:buClr>
                <a:srgbClr val="6D6E71"/>
              </a:buClr>
              <a:buSzPts val="1800"/>
              <a:buFont typeface="Arial"/>
              <a:buNone/>
              <a:defRPr sz="2400" b="1" i="0" u="none" strike="noStrike" cap="none">
                <a:solidFill>
                  <a:srgbClr val="7F7F7F"/>
                </a:solidFill>
                <a:latin typeface="Calibri"/>
                <a:ea typeface="Calibri"/>
                <a:cs typeface="Calibri"/>
                <a:sym typeface="Calibri"/>
              </a:defRPr>
            </a:lvl1pPr>
            <a:lvl2pPr marL="1219170" marR="0" lvl="1" indent="-304792" algn="l" rtl="0">
              <a:lnSpc>
                <a:spcPct val="100000"/>
              </a:lnSpc>
              <a:spcBef>
                <a:spcPts val="400"/>
              </a:spcBef>
              <a:spcAft>
                <a:spcPts val="0"/>
              </a:spcAft>
              <a:buClr>
                <a:srgbClr val="7F7F7F"/>
              </a:buClr>
              <a:buSzPts val="1500"/>
              <a:buFont typeface="Arial"/>
              <a:buNone/>
              <a:defRPr sz="2000" b="1"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400"/>
              </a:spcBef>
              <a:spcAft>
                <a:spcPts val="0"/>
              </a:spcAft>
              <a:buClr>
                <a:srgbClr val="7F7F7F"/>
              </a:buClr>
              <a:buSzPts val="1400"/>
              <a:buFont typeface="Arial"/>
              <a:buNone/>
              <a:defRPr sz="1867" b="1"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6" name="Google Shape;156;g2859d02c9b9_0_196"/>
          <p:cNvSpPr txBox="1">
            <a:spLocks noGrp="1"/>
          </p:cNvSpPr>
          <p:nvPr>
            <p:ph type="body" idx="4"/>
          </p:nvPr>
        </p:nvSpPr>
        <p:spPr>
          <a:xfrm>
            <a:off x="6193367" y="2259545"/>
            <a:ext cx="5389200" cy="39512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100000"/>
              </a:lnSpc>
              <a:spcBef>
                <a:spcPts val="533"/>
              </a:spcBef>
              <a:spcAft>
                <a:spcPts val="0"/>
              </a:spcAft>
              <a:buClr>
                <a:srgbClr val="6D6E71"/>
              </a:buClr>
              <a:buSzPts val="1800"/>
              <a:buFont typeface="Arial"/>
              <a:buChar char="•"/>
              <a:defRPr sz="2400" b="0" i="0" u="none" strike="noStrike" cap="none">
                <a:solidFill>
                  <a:srgbClr val="7F7F7F"/>
                </a:solidFill>
                <a:latin typeface="Calibri"/>
                <a:ea typeface="Calibri"/>
                <a:cs typeface="Calibri"/>
                <a:sym typeface="Calibri"/>
              </a:defRPr>
            </a:lvl1pPr>
            <a:lvl2pPr marL="1219170" marR="0" lvl="1"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2pPr>
            <a:lvl3pPr marL="1828754" marR="0" lvl="2"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3pPr>
            <a:lvl4pPr marL="2438339" marR="0" lvl="3"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4pPr>
            <a:lvl5pPr marL="3047924" marR="0" lvl="4"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5pPr>
            <a:lvl6pPr marL="3657509" marR="0" lvl="5"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6pPr>
            <a:lvl7pPr marL="4267093" marR="0" lvl="6"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7pPr>
            <a:lvl8pPr marL="4876678" marR="0" lvl="7"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8pPr>
            <a:lvl9pPr marL="5486263" marR="0" lvl="8"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7" name="Google Shape;157;g2859d02c9b9_0_196"/>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58" name="Google Shape;158;g2859d02c9b9_0_196"/>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Tree>
    <p:extLst>
      <p:ext uri="{BB962C8B-B14F-4D97-AF65-F5344CB8AC3E}">
        <p14:creationId xmlns:p14="http://schemas.microsoft.com/office/powerpoint/2010/main" val="4111108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00337F"/>
        </a:solidFill>
        <a:effectLst/>
      </p:bgPr>
    </p:bg>
    <p:spTree>
      <p:nvGrpSpPr>
        <p:cNvPr id="1" name="Shape 159"/>
        <p:cNvGrpSpPr/>
        <p:nvPr/>
      </p:nvGrpSpPr>
      <p:grpSpPr>
        <a:xfrm>
          <a:off x="0" y="0"/>
          <a:ext cx="0" cy="0"/>
          <a:chOff x="0" y="0"/>
          <a:chExt cx="0" cy="0"/>
        </a:xfrm>
      </p:grpSpPr>
      <p:sp>
        <p:nvSpPr>
          <p:cNvPr id="160" name="Google Shape;160;g2859d02c9b9_0_203"/>
          <p:cNvSpPr txBox="1">
            <a:spLocks noGrp="1"/>
          </p:cNvSpPr>
          <p:nvPr>
            <p:ph type="title"/>
          </p:nvPr>
        </p:nvSpPr>
        <p:spPr>
          <a:xfrm>
            <a:off x="609600" y="2734733"/>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pic>
        <p:nvPicPr>
          <p:cNvPr id="161" name="Google Shape;161;g2859d02c9b9_0_203" descr="/Users/sesepauldesign/Desktop/Polaris_Stars_White.png"/>
          <p:cNvPicPr preferRelativeResize="0"/>
          <p:nvPr/>
        </p:nvPicPr>
        <p:blipFill rotWithShape="1">
          <a:blip r:embed="rId2">
            <a:alphaModFix/>
          </a:blip>
          <a:srcRect/>
          <a:stretch/>
        </p:blipFill>
        <p:spPr>
          <a:xfrm>
            <a:off x="6762044" y="-1509540"/>
            <a:ext cx="5429955" cy="2419287"/>
          </a:xfrm>
          <a:prstGeom prst="rect">
            <a:avLst/>
          </a:prstGeom>
          <a:noFill/>
          <a:ln>
            <a:noFill/>
          </a:ln>
        </p:spPr>
      </p:pic>
      <p:pic>
        <p:nvPicPr>
          <p:cNvPr id="162" name="Google Shape;162;g2859d02c9b9_0_203" descr="/Users/sesepauldesign/Documents/CLIENTS/PolarisProject_xxx14_Stationery/PolarisLogoWTag_July1/PNG/Polaris_LogoWTag_StackedWhitesmalluse.png"/>
          <p:cNvPicPr preferRelativeResize="0"/>
          <p:nvPr/>
        </p:nvPicPr>
        <p:blipFill rotWithShape="1">
          <a:blip r:embed="rId3">
            <a:alphaModFix/>
          </a:blip>
          <a:srcRect/>
          <a:stretch/>
        </p:blipFill>
        <p:spPr>
          <a:xfrm>
            <a:off x="609600" y="487675"/>
            <a:ext cx="2940757" cy="1314719"/>
          </a:xfrm>
          <a:prstGeom prst="rect">
            <a:avLst/>
          </a:prstGeom>
          <a:noFill/>
          <a:ln>
            <a:noFill/>
          </a:ln>
        </p:spPr>
      </p:pic>
    </p:spTree>
    <p:extLst>
      <p:ext uri="{BB962C8B-B14F-4D97-AF65-F5344CB8AC3E}">
        <p14:creationId xmlns:p14="http://schemas.microsoft.com/office/powerpoint/2010/main" val="968377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3"/>
        <p:cNvGrpSpPr/>
        <p:nvPr/>
      </p:nvGrpSpPr>
      <p:grpSpPr>
        <a:xfrm>
          <a:off x="0" y="0"/>
          <a:ext cx="0" cy="0"/>
          <a:chOff x="0" y="0"/>
          <a:chExt cx="0" cy="0"/>
        </a:xfrm>
      </p:grpSpPr>
      <p:sp>
        <p:nvSpPr>
          <p:cNvPr id="164" name="Google Shape;164;g2859d02c9b9_0_207"/>
          <p:cNvSpPr txBox="1">
            <a:spLocks noGrp="1"/>
          </p:cNvSpPr>
          <p:nvPr>
            <p:ph type="title"/>
          </p:nvPr>
        </p:nvSpPr>
        <p:spPr>
          <a:xfrm>
            <a:off x="609600" y="273051"/>
            <a:ext cx="4011200" cy="1162000"/>
          </a:xfrm>
          <a:prstGeom prst="rect">
            <a:avLst/>
          </a:prstGeom>
          <a:solidFill>
            <a:srgbClr val="00337F"/>
          </a:solid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FFFFFF"/>
              </a:buClr>
              <a:buSzPts val="1500"/>
              <a:buFont typeface="Calibri"/>
              <a:buNone/>
              <a:defRPr sz="2000" b="1" i="0" u="none" strike="noStrike" cap="none">
                <a:solidFill>
                  <a:srgbClr val="FFFFFF"/>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65" name="Google Shape;165;g2859d02c9b9_0_207"/>
          <p:cNvSpPr txBox="1">
            <a:spLocks noGrp="1"/>
          </p:cNvSpPr>
          <p:nvPr>
            <p:ph type="body" idx="1"/>
          </p:nvPr>
        </p:nvSpPr>
        <p:spPr>
          <a:xfrm>
            <a:off x="4766733" y="273051"/>
            <a:ext cx="6815600" cy="5853200"/>
          </a:xfrm>
          <a:prstGeom prst="rect">
            <a:avLst/>
          </a:prstGeom>
          <a:noFill/>
          <a:ln>
            <a:noFill/>
          </a:ln>
        </p:spPr>
        <p:txBody>
          <a:bodyPr spcFirstLastPara="1" wrap="square" lIns="68575" tIns="34275" rIns="68575" bIns="34275" anchor="t" anchorCtr="0">
            <a:noAutofit/>
          </a:bodyPr>
          <a:lstStyle>
            <a:lvl1pPr marL="609585" marR="0" lvl="0" indent="-507987" algn="l" rtl="0">
              <a:lnSpc>
                <a:spcPct val="100000"/>
              </a:lnSpc>
              <a:spcBef>
                <a:spcPts val="667"/>
              </a:spcBef>
              <a:spcAft>
                <a:spcPts val="0"/>
              </a:spcAft>
              <a:buClr>
                <a:srgbClr val="6D6E71"/>
              </a:buClr>
              <a:buSzPts val="2400"/>
              <a:buFont typeface="Arial"/>
              <a:buChar char="•"/>
              <a:defRPr sz="3200" b="0" i="0" u="none" strike="noStrike" cap="none">
                <a:solidFill>
                  <a:srgbClr val="7F7F7F"/>
                </a:solidFill>
                <a:latin typeface="Calibri"/>
                <a:ea typeface="Calibri"/>
                <a:cs typeface="Calibri"/>
                <a:sym typeface="Calibri"/>
              </a:defRPr>
            </a:lvl1pPr>
            <a:lvl2pPr marL="1219170" marR="0" lvl="1" indent="-482588" algn="l" rtl="0">
              <a:lnSpc>
                <a:spcPct val="100000"/>
              </a:lnSpc>
              <a:spcBef>
                <a:spcPts val="533"/>
              </a:spcBef>
              <a:spcAft>
                <a:spcPts val="0"/>
              </a:spcAft>
              <a:buClr>
                <a:srgbClr val="7F7F7F"/>
              </a:buClr>
              <a:buSzPts val="2100"/>
              <a:buFont typeface="Arial"/>
              <a:buChar char="–"/>
              <a:defRPr sz="2800" b="0" i="0" u="none" strike="noStrike" cap="none">
                <a:solidFill>
                  <a:srgbClr val="7F7F7F"/>
                </a:solidFill>
                <a:latin typeface="Calibri"/>
                <a:ea typeface="Calibri"/>
                <a:cs typeface="Calibri"/>
                <a:sym typeface="Calibri"/>
              </a:defRPr>
            </a:lvl2pPr>
            <a:lvl3pPr marL="1828754" marR="0" lvl="2"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3pPr>
            <a:lvl4pPr marL="2438339" marR="0" lvl="3"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4pPr>
            <a:lvl5pPr marL="3047924" marR="0" lvl="4"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g2859d02c9b9_0_207"/>
          <p:cNvSpPr txBox="1">
            <a:spLocks noGrp="1"/>
          </p:cNvSpPr>
          <p:nvPr>
            <p:ph type="body" idx="2"/>
          </p:nvPr>
        </p:nvSpPr>
        <p:spPr>
          <a:xfrm>
            <a:off x="609600" y="1435100"/>
            <a:ext cx="4011200" cy="46912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00000"/>
              </a:lnSpc>
              <a:spcBef>
                <a:spcPts val="267"/>
              </a:spcBef>
              <a:spcAft>
                <a:spcPts val="0"/>
              </a:spcAft>
              <a:buClr>
                <a:srgbClr val="6D6E71"/>
              </a:buClr>
              <a:buSzPts val="1100"/>
              <a:buFont typeface="Arial"/>
              <a:buNone/>
              <a:defRPr sz="1467" b="0" i="0" u="none" strike="noStrike" cap="none">
                <a:solidFill>
                  <a:schemeClr val="dk1"/>
                </a:solidFill>
                <a:latin typeface="Calibri"/>
                <a:ea typeface="Calibri"/>
                <a:cs typeface="Calibri"/>
                <a:sym typeface="Calibri"/>
              </a:defRPr>
            </a:lvl1pPr>
            <a:lvl2pPr marL="1219170" marR="0" lvl="1" indent="-304792" algn="l" rtl="0">
              <a:lnSpc>
                <a:spcPct val="100000"/>
              </a:lnSpc>
              <a:spcBef>
                <a:spcPts val="267"/>
              </a:spcBef>
              <a:spcAft>
                <a:spcPts val="0"/>
              </a:spcAft>
              <a:buClr>
                <a:srgbClr val="7F7F7F"/>
              </a:buClr>
              <a:buSzPts val="900"/>
              <a:buFont typeface="Arial"/>
              <a:buNone/>
              <a:defRPr sz="1200" b="0"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267"/>
              </a:spcBef>
              <a:spcAft>
                <a:spcPts val="0"/>
              </a:spcAft>
              <a:buClr>
                <a:srgbClr val="7F7F7F"/>
              </a:buClr>
              <a:buSzPts val="800"/>
              <a:buFont typeface="Arial"/>
              <a:buNone/>
              <a:defRPr sz="1067" b="0"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9pPr>
          </a:lstStyle>
          <a:p>
            <a:endParaRPr/>
          </a:p>
        </p:txBody>
      </p:sp>
      <p:pic>
        <p:nvPicPr>
          <p:cNvPr id="167" name="Google Shape;167;g2859d02c9b9_0_207" descr="/Users/sesepauldesign/Desktop/polaris_Logo_RGB_smalluse.png"/>
          <p:cNvPicPr preferRelativeResize="0"/>
          <p:nvPr/>
        </p:nvPicPr>
        <p:blipFill rotWithShape="1">
          <a:blip r:embed="rId2">
            <a:alphaModFix/>
          </a:blip>
          <a:srcRect/>
          <a:stretch/>
        </p:blipFill>
        <p:spPr>
          <a:xfrm>
            <a:off x="10261600" y="6315516"/>
            <a:ext cx="1625600" cy="403417"/>
          </a:xfrm>
          <a:prstGeom prst="rect">
            <a:avLst/>
          </a:prstGeom>
          <a:noFill/>
          <a:ln>
            <a:noFill/>
          </a:ln>
        </p:spPr>
      </p:pic>
    </p:spTree>
    <p:extLst>
      <p:ext uri="{BB962C8B-B14F-4D97-AF65-F5344CB8AC3E}">
        <p14:creationId xmlns:p14="http://schemas.microsoft.com/office/powerpoint/2010/main" val="3032557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68"/>
        <p:cNvGrpSpPr/>
        <p:nvPr/>
      </p:nvGrpSpPr>
      <p:grpSpPr>
        <a:xfrm>
          <a:off x="0" y="0"/>
          <a:ext cx="0" cy="0"/>
          <a:chOff x="0" y="0"/>
          <a:chExt cx="0" cy="0"/>
        </a:xfrm>
      </p:grpSpPr>
      <p:sp>
        <p:nvSpPr>
          <p:cNvPr id="169" name="Google Shape;169;g2859d02c9b9_0_212"/>
          <p:cNvSpPr txBox="1">
            <a:spLocks noGrp="1"/>
          </p:cNvSpPr>
          <p:nvPr>
            <p:ph type="title"/>
          </p:nvPr>
        </p:nvSpPr>
        <p:spPr>
          <a:xfrm>
            <a:off x="609600" y="273051"/>
            <a:ext cx="4011200" cy="1162000"/>
          </a:xfrm>
          <a:prstGeom prst="rect">
            <a:avLst/>
          </a:prstGeom>
          <a:solidFill>
            <a:srgbClr val="00337F"/>
          </a:solid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FFFFFF"/>
              </a:buClr>
              <a:buSzPts val="1500"/>
              <a:buFont typeface="Calibri"/>
              <a:buNone/>
              <a:defRPr sz="2000" b="1" i="0" u="none" strike="noStrike" cap="none">
                <a:solidFill>
                  <a:srgbClr val="FFFFFF"/>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70" name="Google Shape;170;g2859d02c9b9_0_212"/>
          <p:cNvSpPr txBox="1">
            <a:spLocks noGrp="1"/>
          </p:cNvSpPr>
          <p:nvPr>
            <p:ph type="body" idx="1"/>
          </p:nvPr>
        </p:nvSpPr>
        <p:spPr>
          <a:xfrm>
            <a:off x="4766733" y="273051"/>
            <a:ext cx="6815600" cy="5853200"/>
          </a:xfrm>
          <a:prstGeom prst="rect">
            <a:avLst/>
          </a:prstGeom>
          <a:noFill/>
          <a:ln>
            <a:noFill/>
          </a:ln>
        </p:spPr>
        <p:txBody>
          <a:bodyPr spcFirstLastPara="1" wrap="square" lIns="68575" tIns="34275" rIns="68575" bIns="34275" anchor="t" anchorCtr="0">
            <a:noAutofit/>
          </a:bodyPr>
          <a:lstStyle>
            <a:lvl1pPr marL="609585" marR="0" lvl="0" indent="-507987" algn="l" rtl="0">
              <a:lnSpc>
                <a:spcPct val="100000"/>
              </a:lnSpc>
              <a:spcBef>
                <a:spcPts val="667"/>
              </a:spcBef>
              <a:spcAft>
                <a:spcPts val="0"/>
              </a:spcAft>
              <a:buClr>
                <a:srgbClr val="6D6E71"/>
              </a:buClr>
              <a:buSzPts val="2400"/>
              <a:buFont typeface="Arial"/>
              <a:buChar char="•"/>
              <a:defRPr sz="3200" b="0" i="0" u="none" strike="noStrike" cap="none">
                <a:solidFill>
                  <a:srgbClr val="7F7F7F"/>
                </a:solidFill>
                <a:latin typeface="Calibri"/>
                <a:ea typeface="Calibri"/>
                <a:cs typeface="Calibri"/>
                <a:sym typeface="Calibri"/>
              </a:defRPr>
            </a:lvl1pPr>
            <a:lvl2pPr marL="1219170" marR="0" lvl="1" indent="-482588" algn="l" rtl="0">
              <a:lnSpc>
                <a:spcPct val="100000"/>
              </a:lnSpc>
              <a:spcBef>
                <a:spcPts val="533"/>
              </a:spcBef>
              <a:spcAft>
                <a:spcPts val="0"/>
              </a:spcAft>
              <a:buClr>
                <a:srgbClr val="7F7F7F"/>
              </a:buClr>
              <a:buSzPts val="2100"/>
              <a:buFont typeface="Arial"/>
              <a:buChar char="–"/>
              <a:defRPr sz="2800" b="0" i="0" u="none" strike="noStrike" cap="none">
                <a:solidFill>
                  <a:srgbClr val="7F7F7F"/>
                </a:solidFill>
                <a:latin typeface="Calibri"/>
                <a:ea typeface="Calibri"/>
                <a:cs typeface="Calibri"/>
                <a:sym typeface="Calibri"/>
              </a:defRPr>
            </a:lvl2pPr>
            <a:lvl3pPr marL="1828754" marR="0" lvl="2"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3pPr>
            <a:lvl4pPr marL="2438339" marR="0" lvl="3"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4pPr>
            <a:lvl5pPr marL="3047924" marR="0" lvl="4"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Google Shape;171;g2859d02c9b9_0_212"/>
          <p:cNvSpPr txBox="1">
            <a:spLocks noGrp="1"/>
          </p:cNvSpPr>
          <p:nvPr>
            <p:ph type="body" idx="2"/>
          </p:nvPr>
        </p:nvSpPr>
        <p:spPr>
          <a:xfrm>
            <a:off x="609600" y="1435100"/>
            <a:ext cx="4011200" cy="46912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00000"/>
              </a:lnSpc>
              <a:spcBef>
                <a:spcPts val="267"/>
              </a:spcBef>
              <a:spcAft>
                <a:spcPts val="0"/>
              </a:spcAft>
              <a:buClr>
                <a:srgbClr val="6D6E71"/>
              </a:buClr>
              <a:buSzPts val="1100"/>
              <a:buFont typeface="Arial"/>
              <a:buNone/>
              <a:defRPr sz="1467" b="0" i="0" u="none" strike="noStrike" cap="none">
                <a:solidFill>
                  <a:schemeClr val="dk1"/>
                </a:solidFill>
                <a:latin typeface="Calibri"/>
                <a:ea typeface="Calibri"/>
                <a:cs typeface="Calibri"/>
                <a:sym typeface="Calibri"/>
              </a:defRPr>
            </a:lvl1pPr>
            <a:lvl2pPr marL="1219170" marR="0" lvl="1" indent="-304792" algn="l" rtl="0">
              <a:lnSpc>
                <a:spcPct val="100000"/>
              </a:lnSpc>
              <a:spcBef>
                <a:spcPts val="267"/>
              </a:spcBef>
              <a:spcAft>
                <a:spcPts val="0"/>
              </a:spcAft>
              <a:buClr>
                <a:srgbClr val="7F7F7F"/>
              </a:buClr>
              <a:buSzPts val="900"/>
              <a:buFont typeface="Arial"/>
              <a:buNone/>
              <a:defRPr sz="1200" b="0"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267"/>
              </a:spcBef>
              <a:spcAft>
                <a:spcPts val="0"/>
              </a:spcAft>
              <a:buClr>
                <a:srgbClr val="7F7F7F"/>
              </a:buClr>
              <a:buSzPts val="800"/>
              <a:buFont typeface="Arial"/>
              <a:buNone/>
              <a:defRPr sz="1067" b="0"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442178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2"/>
        <p:cNvGrpSpPr/>
        <p:nvPr/>
      </p:nvGrpSpPr>
      <p:grpSpPr>
        <a:xfrm>
          <a:off x="0" y="0"/>
          <a:ext cx="0" cy="0"/>
          <a:chOff x="0" y="0"/>
          <a:chExt cx="0" cy="0"/>
        </a:xfrm>
      </p:grpSpPr>
      <p:sp>
        <p:nvSpPr>
          <p:cNvPr id="173" name="Google Shape;173;g2859d02c9b9_0_216"/>
          <p:cNvSpPr txBox="1">
            <a:spLocks noGrp="1"/>
          </p:cNvSpPr>
          <p:nvPr>
            <p:ph type="title"/>
          </p:nvPr>
        </p:nvSpPr>
        <p:spPr>
          <a:xfrm>
            <a:off x="2389717" y="4800600"/>
            <a:ext cx="7315200" cy="566800"/>
          </a:xfrm>
          <a:prstGeom prst="rect">
            <a:avLst/>
          </a:prstGeom>
          <a:solidFill>
            <a:srgbClr val="00337F"/>
          </a:solid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lt1"/>
              </a:buClr>
              <a:buSzPts val="1500"/>
              <a:buFont typeface="Calibri"/>
              <a:buNone/>
              <a:defRPr sz="20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74" name="Google Shape;174;g2859d02c9b9_0_216"/>
          <p:cNvSpPr>
            <a:spLocks noGrp="1"/>
          </p:cNvSpPr>
          <p:nvPr>
            <p:ph type="pic" idx="2"/>
          </p:nvPr>
        </p:nvSpPr>
        <p:spPr>
          <a:xfrm>
            <a:off x="2389717" y="612775"/>
            <a:ext cx="7315200" cy="4114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667"/>
              </a:spcBef>
              <a:spcAft>
                <a:spcPts val="0"/>
              </a:spcAft>
              <a:buClr>
                <a:srgbClr val="6D6E71"/>
              </a:buClr>
              <a:buSzPts val="2400"/>
              <a:buFont typeface="Arial"/>
              <a:buNone/>
              <a:defRPr sz="3200" b="0" i="0" u="none" strike="noStrike" cap="none">
                <a:solidFill>
                  <a:srgbClr val="7F7F7F"/>
                </a:solidFill>
                <a:latin typeface="Calibri"/>
                <a:ea typeface="Calibri"/>
                <a:cs typeface="Calibri"/>
                <a:sym typeface="Calibri"/>
              </a:defRPr>
            </a:lvl1pPr>
            <a:lvl2pPr marR="0" lvl="1" algn="l" rtl="0">
              <a:lnSpc>
                <a:spcPct val="100000"/>
              </a:lnSpc>
              <a:spcBef>
                <a:spcPts val="533"/>
              </a:spcBef>
              <a:spcAft>
                <a:spcPts val="0"/>
              </a:spcAft>
              <a:buClr>
                <a:srgbClr val="7F7F7F"/>
              </a:buClr>
              <a:buSzPts val="2100"/>
              <a:buFont typeface="Arial"/>
              <a:buNone/>
              <a:defRPr sz="2800" b="0" i="0" u="none" strike="noStrike" cap="none">
                <a:solidFill>
                  <a:srgbClr val="7F7F7F"/>
                </a:solidFill>
                <a:latin typeface="Calibri"/>
                <a:ea typeface="Calibri"/>
                <a:cs typeface="Calibri"/>
                <a:sym typeface="Calibri"/>
              </a:defRPr>
            </a:lvl2pPr>
            <a:lvl3pPr marR="0" lvl="2" algn="l" rtl="0">
              <a:lnSpc>
                <a:spcPct val="100000"/>
              </a:lnSpc>
              <a:spcBef>
                <a:spcPts val="533"/>
              </a:spcBef>
              <a:spcAft>
                <a:spcPts val="0"/>
              </a:spcAft>
              <a:buClr>
                <a:srgbClr val="7F7F7F"/>
              </a:buClr>
              <a:buSzPts val="1800"/>
              <a:buFont typeface="Arial"/>
              <a:buNone/>
              <a:defRPr sz="2400" b="0" i="0" u="none" strike="noStrike" cap="none">
                <a:solidFill>
                  <a:srgbClr val="7F7F7F"/>
                </a:solidFill>
                <a:latin typeface="Calibri"/>
                <a:ea typeface="Calibri"/>
                <a:cs typeface="Calibri"/>
                <a:sym typeface="Calibri"/>
              </a:defRPr>
            </a:lvl3pPr>
            <a:lvl4pPr marR="0" lvl="3" algn="l" rtl="0">
              <a:lnSpc>
                <a:spcPct val="100000"/>
              </a:lnSpc>
              <a:spcBef>
                <a:spcPts val="400"/>
              </a:spcBef>
              <a:spcAft>
                <a:spcPts val="0"/>
              </a:spcAft>
              <a:buClr>
                <a:srgbClr val="7F7F7F"/>
              </a:buClr>
              <a:buSzPts val="1500"/>
              <a:buFont typeface="Arial"/>
              <a:buNone/>
              <a:defRPr sz="2000" b="0" i="0" u="none" strike="noStrike" cap="none">
                <a:solidFill>
                  <a:srgbClr val="7F7F7F"/>
                </a:solidFill>
                <a:latin typeface="Calibri"/>
                <a:ea typeface="Calibri"/>
                <a:cs typeface="Calibri"/>
                <a:sym typeface="Calibri"/>
              </a:defRPr>
            </a:lvl4pPr>
            <a:lvl5pPr marR="0" lvl="4" algn="l" rtl="0">
              <a:lnSpc>
                <a:spcPct val="100000"/>
              </a:lnSpc>
              <a:spcBef>
                <a:spcPts val="400"/>
              </a:spcBef>
              <a:spcAft>
                <a:spcPts val="0"/>
              </a:spcAft>
              <a:buClr>
                <a:srgbClr val="7F7F7F"/>
              </a:buClr>
              <a:buSzPts val="1500"/>
              <a:buFont typeface="Arial"/>
              <a:buNone/>
              <a:defRPr sz="2000" b="0" i="0" u="none" strike="noStrike" cap="none">
                <a:solidFill>
                  <a:srgbClr val="7F7F7F"/>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5" name="Google Shape;175;g2859d02c9b9_0_216"/>
          <p:cNvSpPr txBox="1">
            <a:spLocks noGrp="1"/>
          </p:cNvSpPr>
          <p:nvPr>
            <p:ph type="body" idx="1"/>
          </p:nvPr>
        </p:nvSpPr>
        <p:spPr>
          <a:xfrm>
            <a:off x="2389717" y="5367337"/>
            <a:ext cx="7315200" cy="8048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00000"/>
              </a:lnSpc>
              <a:spcBef>
                <a:spcPts val="267"/>
              </a:spcBef>
              <a:spcAft>
                <a:spcPts val="0"/>
              </a:spcAft>
              <a:buClr>
                <a:srgbClr val="6D6E71"/>
              </a:buClr>
              <a:buSzPts val="1100"/>
              <a:buFont typeface="Arial"/>
              <a:buNone/>
              <a:defRPr sz="1467" b="0" i="0" u="none" strike="noStrike" cap="none">
                <a:solidFill>
                  <a:srgbClr val="7F7F7F"/>
                </a:solidFill>
                <a:latin typeface="Calibri"/>
                <a:ea typeface="Calibri"/>
                <a:cs typeface="Calibri"/>
                <a:sym typeface="Calibri"/>
              </a:defRPr>
            </a:lvl1pPr>
            <a:lvl2pPr marL="1219170" marR="0" lvl="1" indent="-304792" algn="l" rtl="0">
              <a:lnSpc>
                <a:spcPct val="100000"/>
              </a:lnSpc>
              <a:spcBef>
                <a:spcPts val="267"/>
              </a:spcBef>
              <a:spcAft>
                <a:spcPts val="0"/>
              </a:spcAft>
              <a:buClr>
                <a:srgbClr val="7F7F7F"/>
              </a:buClr>
              <a:buSzPts val="900"/>
              <a:buFont typeface="Arial"/>
              <a:buNone/>
              <a:defRPr sz="1200" b="0"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267"/>
              </a:spcBef>
              <a:spcAft>
                <a:spcPts val="0"/>
              </a:spcAft>
              <a:buClr>
                <a:srgbClr val="7F7F7F"/>
              </a:buClr>
              <a:buSzPts val="800"/>
              <a:buFont typeface="Arial"/>
              <a:buNone/>
              <a:defRPr sz="1067" b="0"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9pPr>
          </a:lstStyle>
          <a:p>
            <a:endParaRPr/>
          </a:p>
        </p:txBody>
      </p:sp>
      <p:pic>
        <p:nvPicPr>
          <p:cNvPr id="176" name="Google Shape;176;g2859d02c9b9_0_216" descr="/Users/sesepauldesign/Desktop/polaris_Logo_RGB_smalluse.png"/>
          <p:cNvPicPr preferRelativeResize="0"/>
          <p:nvPr/>
        </p:nvPicPr>
        <p:blipFill rotWithShape="1">
          <a:blip r:embed="rId2">
            <a:alphaModFix/>
          </a:blip>
          <a:srcRect/>
          <a:stretch/>
        </p:blipFill>
        <p:spPr>
          <a:xfrm>
            <a:off x="10261600" y="6315516"/>
            <a:ext cx="1625600" cy="403417"/>
          </a:xfrm>
          <a:prstGeom prst="rect">
            <a:avLst/>
          </a:prstGeom>
          <a:noFill/>
          <a:ln>
            <a:noFill/>
          </a:ln>
        </p:spPr>
      </p:pic>
    </p:spTree>
    <p:extLst>
      <p:ext uri="{BB962C8B-B14F-4D97-AF65-F5344CB8AC3E}">
        <p14:creationId xmlns:p14="http://schemas.microsoft.com/office/powerpoint/2010/main" val="25014151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77"/>
        <p:cNvGrpSpPr/>
        <p:nvPr/>
      </p:nvGrpSpPr>
      <p:grpSpPr>
        <a:xfrm>
          <a:off x="0" y="0"/>
          <a:ext cx="0" cy="0"/>
          <a:chOff x="0" y="0"/>
          <a:chExt cx="0" cy="0"/>
        </a:xfrm>
      </p:grpSpPr>
      <p:sp>
        <p:nvSpPr>
          <p:cNvPr id="178" name="Google Shape;178;g2859d02c9b9_0_221"/>
          <p:cNvSpPr txBox="1">
            <a:spLocks noGrp="1"/>
          </p:cNvSpPr>
          <p:nvPr>
            <p:ph type="title"/>
          </p:nvPr>
        </p:nvSpPr>
        <p:spPr>
          <a:xfrm>
            <a:off x="2389717" y="4800600"/>
            <a:ext cx="7315200" cy="566800"/>
          </a:xfrm>
          <a:prstGeom prst="rect">
            <a:avLst/>
          </a:prstGeom>
          <a:solidFill>
            <a:srgbClr val="00337F"/>
          </a:solid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lt1"/>
              </a:buClr>
              <a:buSzPts val="1500"/>
              <a:buFont typeface="Calibri"/>
              <a:buNone/>
              <a:defRPr sz="20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79" name="Google Shape;179;g2859d02c9b9_0_221"/>
          <p:cNvSpPr>
            <a:spLocks noGrp="1"/>
          </p:cNvSpPr>
          <p:nvPr>
            <p:ph type="pic" idx="2"/>
          </p:nvPr>
        </p:nvSpPr>
        <p:spPr>
          <a:xfrm>
            <a:off x="2389717" y="612775"/>
            <a:ext cx="7315200" cy="4114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667"/>
              </a:spcBef>
              <a:spcAft>
                <a:spcPts val="0"/>
              </a:spcAft>
              <a:buClr>
                <a:srgbClr val="6D6E71"/>
              </a:buClr>
              <a:buSzPts val="2400"/>
              <a:buFont typeface="Arial"/>
              <a:buNone/>
              <a:defRPr sz="3200" b="0" i="0" u="none" strike="noStrike" cap="none">
                <a:solidFill>
                  <a:srgbClr val="7F7F7F"/>
                </a:solidFill>
                <a:latin typeface="Calibri"/>
                <a:ea typeface="Calibri"/>
                <a:cs typeface="Calibri"/>
                <a:sym typeface="Calibri"/>
              </a:defRPr>
            </a:lvl1pPr>
            <a:lvl2pPr marR="0" lvl="1" algn="l" rtl="0">
              <a:lnSpc>
                <a:spcPct val="100000"/>
              </a:lnSpc>
              <a:spcBef>
                <a:spcPts val="533"/>
              </a:spcBef>
              <a:spcAft>
                <a:spcPts val="0"/>
              </a:spcAft>
              <a:buClr>
                <a:srgbClr val="7F7F7F"/>
              </a:buClr>
              <a:buSzPts val="2100"/>
              <a:buFont typeface="Arial"/>
              <a:buNone/>
              <a:defRPr sz="2800" b="0" i="0" u="none" strike="noStrike" cap="none">
                <a:solidFill>
                  <a:srgbClr val="7F7F7F"/>
                </a:solidFill>
                <a:latin typeface="Calibri"/>
                <a:ea typeface="Calibri"/>
                <a:cs typeface="Calibri"/>
                <a:sym typeface="Calibri"/>
              </a:defRPr>
            </a:lvl2pPr>
            <a:lvl3pPr marR="0" lvl="2" algn="l" rtl="0">
              <a:lnSpc>
                <a:spcPct val="100000"/>
              </a:lnSpc>
              <a:spcBef>
                <a:spcPts val="533"/>
              </a:spcBef>
              <a:spcAft>
                <a:spcPts val="0"/>
              </a:spcAft>
              <a:buClr>
                <a:srgbClr val="7F7F7F"/>
              </a:buClr>
              <a:buSzPts val="1800"/>
              <a:buFont typeface="Arial"/>
              <a:buNone/>
              <a:defRPr sz="2400" b="0" i="0" u="none" strike="noStrike" cap="none">
                <a:solidFill>
                  <a:srgbClr val="7F7F7F"/>
                </a:solidFill>
                <a:latin typeface="Calibri"/>
                <a:ea typeface="Calibri"/>
                <a:cs typeface="Calibri"/>
                <a:sym typeface="Calibri"/>
              </a:defRPr>
            </a:lvl3pPr>
            <a:lvl4pPr marR="0" lvl="3" algn="l" rtl="0">
              <a:lnSpc>
                <a:spcPct val="100000"/>
              </a:lnSpc>
              <a:spcBef>
                <a:spcPts val="400"/>
              </a:spcBef>
              <a:spcAft>
                <a:spcPts val="0"/>
              </a:spcAft>
              <a:buClr>
                <a:srgbClr val="7F7F7F"/>
              </a:buClr>
              <a:buSzPts val="1500"/>
              <a:buFont typeface="Arial"/>
              <a:buNone/>
              <a:defRPr sz="2000" b="0" i="0" u="none" strike="noStrike" cap="none">
                <a:solidFill>
                  <a:srgbClr val="7F7F7F"/>
                </a:solidFill>
                <a:latin typeface="Calibri"/>
                <a:ea typeface="Calibri"/>
                <a:cs typeface="Calibri"/>
                <a:sym typeface="Calibri"/>
              </a:defRPr>
            </a:lvl4pPr>
            <a:lvl5pPr marR="0" lvl="4" algn="l" rtl="0">
              <a:lnSpc>
                <a:spcPct val="100000"/>
              </a:lnSpc>
              <a:spcBef>
                <a:spcPts val="400"/>
              </a:spcBef>
              <a:spcAft>
                <a:spcPts val="0"/>
              </a:spcAft>
              <a:buClr>
                <a:srgbClr val="7F7F7F"/>
              </a:buClr>
              <a:buSzPts val="1500"/>
              <a:buFont typeface="Arial"/>
              <a:buNone/>
              <a:defRPr sz="2000" b="0" i="0" u="none" strike="noStrike" cap="none">
                <a:solidFill>
                  <a:srgbClr val="7F7F7F"/>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0" name="Google Shape;180;g2859d02c9b9_0_221"/>
          <p:cNvSpPr txBox="1">
            <a:spLocks noGrp="1"/>
          </p:cNvSpPr>
          <p:nvPr>
            <p:ph type="body" idx="1"/>
          </p:nvPr>
        </p:nvSpPr>
        <p:spPr>
          <a:xfrm>
            <a:off x="2389717" y="5367337"/>
            <a:ext cx="7315200" cy="8048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00000"/>
              </a:lnSpc>
              <a:spcBef>
                <a:spcPts val="267"/>
              </a:spcBef>
              <a:spcAft>
                <a:spcPts val="0"/>
              </a:spcAft>
              <a:buClr>
                <a:srgbClr val="6D6E71"/>
              </a:buClr>
              <a:buSzPts val="1100"/>
              <a:buFont typeface="Arial"/>
              <a:buNone/>
              <a:defRPr sz="1467" b="0" i="0" u="none" strike="noStrike" cap="none">
                <a:solidFill>
                  <a:srgbClr val="7F7F7F"/>
                </a:solidFill>
                <a:latin typeface="Calibri"/>
                <a:ea typeface="Calibri"/>
                <a:cs typeface="Calibri"/>
                <a:sym typeface="Calibri"/>
              </a:defRPr>
            </a:lvl1pPr>
            <a:lvl2pPr marL="1219170" marR="0" lvl="1" indent="-304792" algn="l" rtl="0">
              <a:lnSpc>
                <a:spcPct val="100000"/>
              </a:lnSpc>
              <a:spcBef>
                <a:spcPts val="267"/>
              </a:spcBef>
              <a:spcAft>
                <a:spcPts val="0"/>
              </a:spcAft>
              <a:buClr>
                <a:srgbClr val="7F7F7F"/>
              </a:buClr>
              <a:buSzPts val="900"/>
              <a:buFont typeface="Arial"/>
              <a:buNone/>
              <a:defRPr sz="1200" b="0"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267"/>
              </a:spcBef>
              <a:spcAft>
                <a:spcPts val="0"/>
              </a:spcAft>
              <a:buClr>
                <a:srgbClr val="7F7F7F"/>
              </a:buClr>
              <a:buSzPts val="800"/>
              <a:buFont typeface="Arial"/>
              <a:buNone/>
              <a:defRPr sz="1067" b="0"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133"/>
              </a:spcBef>
              <a:spcAft>
                <a:spcPts val="0"/>
              </a:spcAft>
              <a:buClr>
                <a:srgbClr val="7F7F7F"/>
              </a:buClr>
              <a:buSzPts val="700"/>
              <a:buFont typeface="Arial"/>
              <a:buNone/>
              <a:defRPr sz="933" b="0"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133"/>
              </a:spcBef>
              <a:spcAft>
                <a:spcPts val="0"/>
              </a:spcAft>
              <a:buClr>
                <a:schemeClr val="dk1"/>
              </a:buClr>
              <a:buSzPts val="700"/>
              <a:buFont typeface="Arial"/>
              <a:buNone/>
              <a:defRPr sz="93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623081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a:alphaModFix/>
          </a:blip>
          <a:stretch>
            <a:fillRect/>
          </a:stretch>
        </a:blip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3882972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82"/>
        <p:cNvGrpSpPr/>
        <p:nvPr/>
      </p:nvGrpSpPr>
      <p:grpSpPr>
        <a:xfrm>
          <a:off x="0" y="0"/>
          <a:ext cx="0" cy="0"/>
          <a:chOff x="0" y="0"/>
          <a:chExt cx="0" cy="0"/>
        </a:xfrm>
      </p:grpSpPr>
      <p:sp>
        <p:nvSpPr>
          <p:cNvPr id="183" name="Google Shape;183;g2859d02c9b9_0_226"/>
          <p:cNvSpPr txBox="1">
            <a:spLocks noGrp="1"/>
          </p:cNvSpPr>
          <p:nvPr>
            <p:ph type="body" idx="1"/>
          </p:nvPr>
        </p:nvSpPr>
        <p:spPr>
          <a:xfrm>
            <a:off x="609600" y="1600200"/>
            <a:ext cx="5384800" cy="45260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100000"/>
              </a:lnSpc>
              <a:spcBef>
                <a:spcPts val="533"/>
              </a:spcBef>
              <a:spcAft>
                <a:spcPts val="0"/>
              </a:spcAft>
              <a:buClr>
                <a:srgbClr val="6D6E71"/>
              </a:buClr>
              <a:buSzPts val="2100"/>
              <a:buFont typeface="Arial"/>
              <a:buChar char="•"/>
              <a:defRPr sz="2800" b="0" i="0" u="none" strike="noStrike" cap="none">
                <a:solidFill>
                  <a:srgbClr val="7F7F7F"/>
                </a:solidFill>
                <a:latin typeface="Calibri"/>
                <a:ea typeface="Calibri"/>
                <a:cs typeface="Calibri"/>
                <a:sym typeface="Calibri"/>
              </a:defRPr>
            </a:lvl1pPr>
            <a:lvl2pPr marL="1219170" marR="0" lvl="1"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2pPr>
            <a:lvl3pPr marL="1828754" marR="0" lvl="2"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3pPr>
            <a:lvl4pPr marL="2438339" marR="0" lvl="3"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4pPr>
            <a:lvl5pPr marL="3047924" marR="0" lvl="4"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5pPr>
            <a:lvl6pPr marL="3657509" marR="0" lvl="5"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84" name="Google Shape;184;g2859d02c9b9_0_226"/>
          <p:cNvSpPr txBox="1">
            <a:spLocks noGrp="1"/>
          </p:cNvSpPr>
          <p:nvPr>
            <p:ph type="body" idx="2"/>
          </p:nvPr>
        </p:nvSpPr>
        <p:spPr>
          <a:xfrm>
            <a:off x="6197600" y="1600200"/>
            <a:ext cx="5384800" cy="45260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100000"/>
              </a:lnSpc>
              <a:spcBef>
                <a:spcPts val="533"/>
              </a:spcBef>
              <a:spcAft>
                <a:spcPts val="0"/>
              </a:spcAft>
              <a:buClr>
                <a:srgbClr val="6D6E71"/>
              </a:buClr>
              <a:buSzPts val="2100"/>
              <a:buFont typeface="Arial"/>
              <a:buChar char="•"/>
              <a:defRPr sz="2800" b="0" i="0" u="none" strike="noStrike" cap="none">
                <a:solidFill>
                  <a:srgbClr val="7F7F7F"/>
                </a:solidFill>
                <a:latin typeface="Calibri"/>
                <a:ea typeface="Calibri"/>
                <a:cs typeface="Calibri"/>
                <a:sym typeface="Calibri"/>
              </a:defRPr>
            </a:lvl1pPr>
            <a:lvl2pPr marL="1219170" marR="0" lvl="1"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2pPr>
            <a:lvl3pPr marL="1828754" marR="0" lvl="2"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3pPr>
            <a:lvl4pPr marL="2438339" marR="0" lvl="3"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4pPr>
            <a:lvl5pPr marL="3047924" marR="0" lvl="4"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5pPr>
            <a:lvl6pPr marL="3657509" marR="0" lvl="5"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85" name="Google Shape;185;g2859d02c9b9_0_226"/>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86" name="Google Shape;186;g2859d02c9b9_0_226"/>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pic>
        <p:nvPicPr>
          <p:cNvPr id="187" name="Google Shape;187;g2859d02c9b9_0_226" descr="/Users/sesepauldesign/Documents/CLIENTS/PolarisProject_xxx14_Stationery/polaris_StarSilo.png"/>
          <p:cNvPicPr preferRelativeResize="0"/>
          <p:nvPr/>
        </p:nvPicPr>
        <p:blipFill rotWithShape="1">
          <a:blip r:embed="rId2">
            <a:alphaModFix/>
          </a:blip>
          <a:srcRect/>
          <a:stretch/>
        </p:blipFill>
        <p:spPr>
          <a:xfrm>
            <a:off x="243887" y="160012"/>
            <a:ext cx="304800" cy="228600"/>
          </a:xfrm>
          <a:prstGeom prst="rect">
            <a:avLst/>
          </a:prstGeom>
          <a:noFill/>
          <a:ln>
            <a:noFill/>
          </a:ln>
        </p:spPr>
      </p:pic>
    </p:spTree>
    <p:extLst>
      <p:ext uri="{BB962C8B-B14F-4D97-AF65-F5344CB8AC3E}">
        <p14:creationId xmlns:p14="http://schemas.microsoft.com/office/powerpoint/2010/main" val="24163741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Hotline Powerpoint Design - 2021" type="title">
  <p:cSld name="Hotline Powerpoint Design - 2021">
    <p:spTree>
      <p:nvGrpSpPr>
        <p:cNvPr id="1" name="Shape 194"/>
        <p:cNvGrpSpPr/>
        <p:nvPr/>
      </p:nvGrpSpPr>
      <p:grpSpPr>
        <a:xfrm>
          <a:off x="0" y="0"/>
          <a:ext cx="0" cy="0"/>
          <a:chOff x="0" y="0"/>
          <a:chExt cx="0" cy="0"/>
        </a:xfrm>
      </p:grpSpPr>
      <p:sp>
        <p:nvSpPr>
          <p:cNvPr id="195" name="Google Shape;195;g2859d02c9b9_0_606"/>
          <p:cNvSpPr txBox="1">
            <a:spLocks noGrp="1"/>
          </p:cNvSpPr>
          <p:nvPr>
            <p:ph type="ctrTitle"/>
          </p:nvPr>
        </p:nvSpPr>
        <p:spPr>
          <a:xfrm>
            <a:off x="1524000" y="1978249"/>
            <a:ext cx="9144000" cy="22708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00337F"/>
              </a:buClr>
              <a:buSzPts val="4500"/>
              <a:buNone/>
              <a:defRPr sz="6000">
                <a:solidFill>
                  <a:srgbClr val="00337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6" name="Google Shape;196;g2859d02c9b9_0_606"/>
          <p:cNvSpPr txBox="1">
            <a:spLocks noGrp="1"/>
          </p:cNvSpPr>
          <p:nvPr>
            <p:ph type="subTitle" idx="1"/>
          </p:nvPr>
        </p:nvSpPr>
        <p:spPr>
          <a:xfrm>
            <a:off x="1524000" y="4336351"/>
            <a:ext cx="9144000" cy="15744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2100"/>
              <a:buFont typeface="Calibri"/>
              <a:buNone/>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197" name="Google Shape;197;g2859d02c9b9_0_60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8" name="Google Shape;198;g2859d02c9b9_0_60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9" name="Google Shape;199;g2859d02c9b9_0_60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00" name="Google Shape;200;g2859d02c9b9_0_606"/>
          <p:cNvSpPr/>
          <p:nvPr/>
        </p:nvSpPr>
        <p:spPr>
          <a:xfrm>
            <a:off x="0" y="876947"/>
            <a:ext cx="12192000" cy="1101200"/>
          </a:xfrm>
          <a:prstGeom prst="rect">
            <a:avLst/>
          </a:prstGeom>
          <a:solidFill>
            <a:srgbClr val="EEEEEE"/>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01" name="Google Shape;201;g2859d02c9b9_0_606"/>
          <p:cNvSpPr txBox="1"/>
          <p:nvPr/>
        </p:nvSpPr>
        <p:spPr>
          <a:xfrm>
            <a:off x="786147" y="5910870"/>
            <a:ext cx="9272400" cy="913351"/>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1067" b="0" i="0" u="none" strike="noStrike" cap="none">
                <a:solidFill>
                  <a:srgbClr val="4C4845"/>
                </a:solidFill>
                <a:latin typeface="Calibri"/>
                <a:ea typeface="Calibri"/>
                <a:cs typeface="Calibri"/>
                <a:sym typeface="Calibri"/>
              </a:rPr>
              <a:t>The National Human Trafficking Hotline is supported by the Administration for Children and Families (ACF) of the United States (U.S.) Department of Health and Human Services (HHS) as part of a financial assistance award totaling $3.5 million with 71.87% percentage funded by ACF/HHS and $1.37 million and 28.13% percentage funded by non-government source(s). The contents are those of the author(s) and do not necessarily represent the official views of, nor an endorsement, by ACF/HHS, or the U.S. Government. For more information, please visit the ACF website, Administrative and National Policy Requirements: https://www.acf.hhs.gov/administrative-and-national-policy-requirements#chapter-8.</a:t>
            </a:r>
            <a:endParaRPr sz="1467" b="0" i="0" u="none" strike="noStrike" cap="none">
              <a:solidFill>
                <a:srgbClr val="000000"/>
              </a:solidFill>
              <a:latin typeface="Arial"/>
              <a:ea typeface="Arial"/>
              <a:cs typeface="Arial"/>
              <a:sym typeface="Arial"/>
            </a:endParaRPr>
          </a:p>
        </p:txBody>
      </p:sp>
      <p:pic>
        <p:nvPicPr>
          <p:cNvPr id="202" name="Google Shape;202;g2859d02c9b9_0_606"/>
          <p:cNvPicPr preferRelativeResize="0"/>
          <p:nvPr/>
        </p:nvPicPr>
        <p:blipFill rotWithShape="1">
          <a:blip r:embed="rId2">
            <a:alphaModFix/>
          </a:blip>
          <a:srcRect t="12489" b="24967"/>
          <a:stretch/>
        </p:blipFill>
        <p:spPr>
          <a:xfrm>
            <a:off x="472967" y="513544"/>
            <a:ext cx="2852127" cy="1782849"/>
          </a:xfrm>
          <a:prstGeom prst="rect">
            <a:avLst/>
          </a:prstGeom>
          <a:noFill/>
          <a:ln>
            <a:noFill/>
          </a:ln>
        </p:spPr>
      </p:pic>
      <p:sp>
        <p:nvSpPr>
          <p:cNvPr id="203" name="Google Shape;203;g2859d02c9b9_0_606"/>
          <p:cNvSpPr txBox="1"/>
          <p:nvPr/>
        </p:nvSpPr>
        <p:spPr>
          <a:xfrm>
            <a:off x="10270047" y="6063270"/>
            <a:ext cx="890000" cy="256505"/>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1067" b="0" i="1" u="none" strike="noStrike" cap="none">
                <a:solidFill>
                  <a:srgbClr val="4C4845"/>
                </a:solidFill>
                <a:latin typeface="Calibri"/>
                <a:ea typeface="Calibri"/>
                <a:cs typeface="Calibri"/>
                <a:sym typeface="Calibri"/>
              </a:rPr>
              <a:t>Operated by</a:t>
            </a:r>
            <a:endParaRPr sz="1067" b="0" i="1" u="none" strike="noStrike" cap="none">
              <a:solidFill>
                <a:srgbClr val="4C4845"/>
              </a:solidFill>
              <a:latin typeface="Calibri"/>
              <a:ea typeface="Calibri"/>
              <a:cs typeface="Calibri"/>
              <a:sym typeface="Calibri"/>
            </a:endParaRPr>
          </a:p>
        </p:txBody>
      </p:sp>
      <p:pic>
        <p:nvPicPr>
          <p:cNvPr id="204" name="Google Shape;204;g2859d02c9b9_0_606"/>
          <p:cNvPicPr preferRelativeResize="0"/>
          <p:nvPr/>
        </p:nvPicPr>
        <p:blipFill rotWithShape="1">
          <a:blip r:embed="rId3">
            <a:alphaModFix/>
          </a:blip>
          <a:srcRect b="42548"/>
          <a:stretch/>
        </p:blipFill>
        <p:spPr>
          <a:xfrm>
            <a:off x="10528139" y="6324879"/>
            <a:ext cx="1194124" cy="408944"/>
          </a:xfrm>
          <a:prstGeom prst="rect">
            <a:avLst/>
          </a:prstGeom>
          <a:noFill/>
          <a:ln>
            <a:noFill/>
          </a:ln>
        </p:spPr>
      </p:pic>
    </p:spTree>
    <p:extLst>
      <p:ext uri="{BB962C8B-B14F-4D97-AF65-F5344CB8AC3E}">
        <p14:creationId xmlns:p14="http://schemas.microsoft.com/office/powerpoint/2010/main" val="807870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
        <p:cNvGrpSpPr/>
        <p:nvPr/>
      </p:nvGrpSpPr>
      <p:grpSpPr>
        <a:xfrm>
          <a:off x="0" y="0"/>
          <a:ext cx="0" cy="0"/>
          <a:chOff x="0" y="0"/>
          <a:chExt cx="0" cy="0"/>
        </a:xfrm>
      </p:grpSpPr>
      <p:sp>
        <p:nvSpPr>
          <p:cNvPr id="206" name="Google Shape;206;g2859d02c9b9_0_6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7" name="Google Shape;207;g2859d02c9b9_0_6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8" name="Google Shape;208;g2859d02c9b9_0_6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09" name="Google Shape;209;g2859d02c9b9_0_617"/>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Tree>
    <p:extLst>
      <p:ext uri="{BB962C8B-B14F-4D97-AF65-F5344CB8AC3E}">
        <p14:creationId xmlns:p14="http://schemas.microsoft.com/office/powerpoint/2010/main" val="392346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6072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0"/>
        <p:cNvGrpSpPr/>
        <p:nvPr/>
      </p:nvGrpSpPr>
      <p:grpSpPr>
        <a:xfrm>
          <a:off x="0" y="0"/>
          <a:ext cx="0" cy="0"/>
          <a:chOff x="0" y="0"/>
          <a:chExt cx="0" cy="0"/>
        </a:xfrm>
      </p:grpSpPr>
      <p:sp>
        <p:nvSpPr>
          <p:cNvPr id="211" name="Google Shape;211;g2859d02c9b9_0_622"/>
          <p:cNvSpPr/>
          <p:nvPr/>
        </p:nvSpPr>
        <p:spPr>
          <a:xfrm>
            <a:off x="0" y="0"/>
            <a:ext cx="12192000" cy="1524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12" name="Google Shape;212;g2859d02c9b9_0_622"/>
          <p:cNvSpPr txBox="1">
            <a:spLocks noGrp="1"/>
          </p:cNvSpPr>
          <p:nvPr>
            <p:ph type="title"/>
          </p:nvPr>
        </p:nvSpPr>
        <p:spPr>
          <a:xfrm>
            <a:off x="838200" y="7"/>
            <a:ext cx="10515600" cy="1524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3" name="Google Shape;213;g2859d02c9b9_0_6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4" name="Google Shape;214;g2859d02c9b9_0_6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g2859d02c9b9_0_6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16" name="Google Shape;216;g2859d02c9b9_0_622"/>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Tree>
    <p:extLst>
      <p:ext uri="{BB962C8B-B14F-4D97-AF65-F5344CB8AC3E}">
        <p14:creationId xmlns:p14="http://schemas.microsoft.com/office/powerpoint/2010/main" val="20542629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7"/>
        <p:cNvGrpSpPr/>
        <p:nvPr/>
      </p:nvGrpSpPr>
      <p:grpSpPr>
        <a:xfrm>
          <a:off x="0" y="0"/>
          <a:ext cx="0" cy="0"/>
          <a:chOff x="0" y="0"/>
          <a:chExt cx="0" cy="0"/>
        </a:xfrm>
      </p:grpSpPr>
      <p:sp>
        <p:nvSpPr>
          <p:cNvPr id="218" name="Google Shape;218;g2859d02c9b9_0_629"/>
          <p:cNvSpPr/>
          <p:nvPr/>
        </p:nvSpPr>
        <p:spPr>
          <a:xfrm>
            <a:off x="0" y="0"/>
            <a:ext cx="12192000" cy="1524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19" name="Google Shape;219;g2859d02c9b9_0_629"/>
          <p:cNvSpPr txBox="1">
            <a:spLocks noGrp="1"/>
          </p:cNvSpPr>
          <p:nvPr>
            <p:ph type="title"/>
          </p:nvPr>
        </p:nvSpPr>
        <p:spPr>
          <a:xfrm>
            <a:off x="838200" y="0"/>
            <a:ext cx="10515600" cy="1524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solidFill>
                  <a:schemeClr val="lt1"/>
                </a:solidFill>
              </a:defRPr>
            </a:lvl1pPr>
            <a:lvl2pPr lvl="1" algn="l" rtl="0">
              <a:lnSpc>
                <a:spcPct val="100000"/>
              </a:lnSpc>
              <a:spcBef>
                <a:spcPts val="0"/>
              </a:spcBef>
              <a:spcAft>
                <a:spcPts val="0"/>
              </a:spcAft>
              <a:buClr>
                <a:schemeClr val="lt1"/>
              </a:buClr>
              <a:buSzPts val="1100"/>
              <a:buNone/>
              <a:defRPr>
                <a:solidFill>
                  <a:schemeClr val="lt1"/>
                </a:solidFill>
              </a:defRPr>
            </a:lvl2pPr>
            <a:lvl3pPr lvl="2" algn="l" rtl="0">
              <a:lnSpc>
                <a:spcPct val="100000"/>
              </a:lnSpc>
              <a:spcBef>
                <a:spcPts val="0"/>
              </a:spcBef>
              <a:spcAft>
                <a:spcPts val="0"/>
              </a:spcAft>
              <a:buClr>
                <a:schemeClr val="lt1"/>
              </a:buClr>
              <a:buSzPts val="1100"/>
              <a:buNone/>
              <a:defRPr>
                <a:solidFill>
                  <a:schemeClr val="lt1"/>
                </a:solidFill>
              </a:defRPr>
            </a:lvl3pPr>
            <a:lvl4pPr lvl="3" algn="l" rtl="0">
              <a:lnSpc>
                <a:spcPct val="100000"/>
              </a:lnSpc>
              <a:spcBef>
                <a:spcPts val="0"/>
              </a:spcBef>
              <a:spcAft>
                <a:spcPts val="0"/>
              </a:spcAft>
              <a:buClr>
                <a:schemeClr val="lt1"/>
              </a:buClr>
              <a:buSzPts val="1100"/>
              <a:buNone/>
              <a:defRPr>
                <a:solidFill>
                  <a:schemeClr val="lt1"/>
                </a:solidFill>
              </a:defRPr>
            </a:lvl4pPr>
            <a:lvl5pPr lvl="4" algn="l" rtl="0">
              <a:lnSpc>
                <a:spcPct val="100000"/>
              </a:lnSpc>
              <a:spcBef>
                <a:spcPts val="0"/>
              </a:spcBef>
              <a:spcAft>
                <a:spcPts val="0"/>
              </a:spcAft>
              <a:buClr>
                <a:schemeClr val="lt1"/>
              </a:buClr>
              <a:buSzPts val="1100"/>
              <a:buNone/>
              <a:defRPr>
                <a:solidFill>
                  <a:schemeClr val="lt1"/>
                </a:solidFill>
              </a:defRPr>
            </a:lvl5pPr>
            <a:lvl6pPr lvl="5" algn="l" rtl="0">
              <a:lnSpc>
                <a:spcPct val="100000"/>
              </a:lnSpc>
              <a:spcBef>
                <a:spcPts val="0"/>
              </a:spcBef>
              <a:spcAft>
                <a:spcPts val="0"/>
              </a:spcAft>
              <a:buClr>
                <a:schemeClr val="lt1"/>
              </a:buClr>
              <a:buSzPts val="1100"/>
              <a:buNone/>
              <a:defRPr>
                <a:solidFill>
                  <a:schemeClr val="lt1"/>
                </a:solidFill>
              </a:defRPr>
            </a:lvl6pPr>
            <a:lvl7pPr lvl="6" algn="l" rtl="0">
              <a:lnSpc>
                <a:spcPct val="100000"/>
              </a:lnSpc>
              <a:spcBef>
                <a:spcPts val="0"/>
              </a:spcBef>
              <a:spcAft>
                <a:spcPts val="0"/>
              </a:spcAft>
              <a:buClr>
                <a:schemeClr val="lt1"/>
              </a:buClr>
              <a:buSzPts val="1100"/>
              <a:buNone/>
              <a:defRPr>
                <a:solidFill>
                  <a:schemeClr val="lt1"/>
                </a:solidFill>
              </a:defRPr>
            </a:lvl7pPr>
            <a:lvl8pPr lvl="7" algn="l" rtl="0">
              <a:lnSpc>
                <a:spcPct val="100000"/>
              </a:lnSpc>
              <a:spcBef>
                <a:spcPts val="0"/>
              </a:spcBef>
              <a:spcAft>
                <a:spcPts val="0"/>
              </a:spcAft>
              <a:buClr>
                <a:schemeClr val="lt1"/>
              </a:buClr>
              <a:buSzPts val="1100"/>
              <a:buNone/>
              <a:defRPr>
                <a:solidFill>
                  <a:schemeClr val="lt1"/>
                </a:solidFill>
              </a:defRPr>
            </a:lvl8pPr>
            <a:lvl9pPr lvl="8" algn="l" rtl="0">
              <a:lnSpc>
                <a:spcPct val="100000"/>
              </a:lnSpc>
              <a:spcBef>
                <a:spcPts val="0"/>
              </a:spcBef>
              <a:spcAft>
                <a:spcPts val="0"/>
              </a:spcAft>
              <a:buClr>
                <a:schemeClr val="lt1"/>
              </a:buClr>
              <a:buSzPts val="1100"/>
              <a:buNone/>
              <a:defRPr>
                <a:solidFill>
                  <a:schemeClr val="lt1"/>
                </a:solidFill>
              </a:defRPr>
            </a:lvl9pPr>
          </a:lstStyle>
          <a:p>
            <a:endParaRPr/>
          </a:p>
        </p:txBody>
      </p:sp>
      <p:sp>
        <p:nvSpPr>
          <p:cNvPr id="220" name="Google Shape;220;g2859d02c9b9_0_62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21" name="Google Shape;221;g2859d02c9b9_0_62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2" name="Google Shape;222;g2859d02c9b9_0_62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3" name="Google Shape;223;g2859d02c9b9_0_62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24" name="Google Shape;224;g2859d02c9b9_0_629"/>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Tree>
    <p:extLst>
      <p:ext uri="{BB962C8B-B14F-4D97-AF65-F5344CB8AC3E}">
        <p14:creationId xmlns:p14="http://schemas.microsoft.com/office/powerpoint/2010/main" val="3640708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5"/>
        <p:cNvGrpSpPr/>
        <p:nvPr/>
      </p:nvGrpSpPr>
      <p:grpSpPr>
        <a:xfrm>
          <a:off x="0" y="0"/>
          <a:ext cx="0" cy="0"/>
          <a:chOff x="0" y="0"/>
          <a:chExt cx="0" cy="0"/>
        </a:xfrm>
      </p:grpSpPr>
      <p:sp>
        <p:nvSpPr>
          <p:cNvPr id="226" name="Google Shape;226;g2859d02c9b9_0_637"/>
          <p:cNvSpPr/>
          <p:nvPr/>
        </p:nvSpPr>
        <p:spPr>
          <a:xfrm>
            <a:off x="0" y="2242451"/>
            <a:ext cx="12192000" cy="2612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227" name="Google Shape;227;g2859d02c9b9_0_637"/>
          <p:cNvSpPr txBox="1">
            <a:spLocks noGrp="1"/>
          </p:cNvSpPr>
          <p:nvPr>
            <p:ph type="title"/>
          </p:nvPr>
        </p:nvSpPr>
        <p:spPr>
          <a:xfrm>
            <a:off x="261251" y="2242451"/>
            <a:ext cx="11086400" cy="2612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4500"/>
              <a:buNone/>
              <a:defRPr sz="6000" b="1">
                <a:solidFill>
                  <a:schemeClr val="lt1"/>
                </a:solidFill>
              </a:defRPr>
            </a:lvl1pPr>
            <a:lvl2pPr lvl="1" algn="l" rtl="0">
              <a:lnSpc>
                <a:spcPct val="100000"/>
              </a:lnSpc>
              <a:spcBef>
                <a:spcPts val="0"/>
              </a:spcBef>
              <a:spcAft>
                <a:spcPts val="0"/>
              </a:spcAft>
              <a:buSzPts val="1100"/>
              <a:buFont typeface="Calibri"/>
              <a:buNone/>
              <a:defRPr>
                <a:latin typeface="Calibri"/>
                <a:ea typeface="Calibri"/>
                <a:cs typeface="Calibri"/>
                <a:sym typeface="Calibri"/>
              </a:defRPr>
            </a:lvl2pPr>
            <a:lvl3pPr lvl="2" algn="l" rtl="0">
              <a:lnSpc>
                <a:spcPct val="100000"/>
              </a:lnSpc>
              <a:spcBef>
                <a:spcPts val="0"/>
              </a:spcBef>
              <a:spcAft>
                <a:spcPts val="0"/>
              </a:spcAft>
              <a:buSzPts val="1100"/>
              <a:buFont typeface="Calibri"/>
              <a:buNone/>
              <a:defRPr>
                <a:latin typeface="Calibri"/>
                <a:ea typeface="Calibri"/>
                <a:cs typeface="Calibri"/>
                <a:sym typeface="Calibri"/>
              </a:defRPr>
            </a:lvl3pPr>
            <a:lvl4pPr lvl="3" algn="l" rtl="0">
              <a:lnSpc>
                <a:spcPct val="100000"/>
              </a:lnSpc>
              <a:spcBef>
                <a:spcPts val="0"/>
              </a:spcBef>
              <a:spcAft>
                <a:spcPts val="0"/>
              </a:spcAft>
              <a:buSzPts val="1100"/>
              <a:buFont typeface="Calibri"/>
              <a:buNone/>
              <a:defRPr>
                <a:latin typeface="Calibri"/>
                <a:ea typeface="Calibri"/>
                <a:cs typeface="Calibri"/>
                <a:sym typeface="Calibri"/>
              </a:defRPr>
            </a:lvl4pPr>
            <a:lvl5pPr lvl="4" algn="l" rtl="0">
              <a:lnSpc>
                <a:spcPct val="100000"/>
              </a:lnSpc>
              <a:spcBef>
                <a:spcPts val="0"/>
              </a:spcBef>
              <a:spcAft>
                <a:spcPts val="0"/>
              </a:spcAft>
              <a:buSzPts val="1100"/>
              <a:buFont typeface="Calibri"/>
              <a:buNone/>
              <a:defRPr>
                <a:latin typeface="Calibri"/>
                <a:ea typeface="Calibri"/>
                <a:cs typeface="Calibri"/>
                <a:sym typeface="Calibri"/>
              </a:defRPr>
            </a:lvl5pPr>
            <a:lvl6pPr lvl="5" algn="l" rtl="0">
              <a:lnSpc>
                <a:spcPct val="100000"/>
              </a:lnSpc>
              <a:spcBef>
                <a:spcPts val="0"/>
              </a:spcBef>
              <a:spcAft>
                <a:spcPts val="0"/>
              </a:spcAft>
              <a:buSzPts val="1100"/>
              <a:buFont typeface="Calibri"/>
              <a:buNone/>
              <a:defRPr>
                <a:latin typeface="Calibri"/>
                <a:ea typeface="Calibri"/>
                <a:cs typeface="Calibri"/>
                <a:sym typeface="Calibri"/>
              </a:defRPr>
            </a:lvl6pPr>
            <a:lvl7pPr lvl="6" algn="l" rtl="0">
              <a:lnSpc>
                <a:spcPct val="100000"/>
              </a:lnSpc>
              <a:spcBef>
                <a:spcPts val="0"/>
              </a:spcBef>
              <a:spcAft>
                <a:spcPts val="0"/>
              </a:spcAft>
              <a:buSzPts val="1100"/>
              <a:buFont typeface="Calibri"/>
              <a:buNone/>
              <a:defRPr>
                <a:latin typeface="Calibri"/>
                <a:ea typeface="Calibri"/>
                <a:cs typeface="Calibri"/>
                <a:sym typeface="Calibri"/>
              </a:defRPr>
            </a:lvl7pPr>
            <a:lvl8pPr lvl="7" algn="l" rtl="0">
              <a:lnSpc>
                <a:spcPct val="100000"/>
              </a:lnSpc>
              <a:spcBef>
                <a:spcPts val="0"/>
              </a:spcBef>
              <a:spcAft>
                <a:spcPts val="0"/>
              </a:spcAft>
              <a:buSzPts val="1100"/>
              <a:buFont typeface="Calibri"/>
              <a:buNone/>
              <a:defRPr>
                <a:latin typeface="Calibri"/>
                <a:ea typeface="Calibri"/>
                <a:cs typeface="Calibri"/>
                <a:sym typeface="Calibri"/>
              </a:defRPr>
            </a:lvl8pPr>
            <a:lvl9pPr lvl="8" algn="l" rtl="0">
              <a:lnSpc>
                <a:spcPct val="100000"/>
              </a:lnSpc>
              <a:spcBef>
                <a:spcPts val="0"/>
              </a:spcBef>
              <a:spcAft>
                <a:spcPts val="0"/>
              </a:spcAft>
              <a:buSzPts val="1100"/>
              <a:buFont typeface="Calibri"/>
              <a:buNone/>
              <a:defRPr>
                <a:latin typeface="Calibri"/>
                <a:ea typeface="Calibri"/>
                <a:cs typeface="Calibri"/>
                <a:sym typeface="Calibri"/>
              </a:defRPr>
            </a:lvl9pPr>
          </a:lstStyle>
          <a:p>
            <a:endParaRPr/>
          </a:p>
        </p:txBody>
      </p:sp>
      <p:sp>
        <p:nvSpPr>
          <p:cNvPr id="228" name="Google Shape;228;g2859d02c9b9_0_637"/>
          <p:cNvSpPr txBox="1">
            <a:spLocks noGrp="1"/>
          </p:cNvSpPr>
          <p:nvPr>
            <p:ph type="body" idx="1"/>
          </p:nvPr>
        </p:nvSpPr>
        <p:spPr>
          <a:xfrm>
            <a:off x="831851" y="4855148"/>
            <a:ext cx="10515600" cy="1234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29" name="Google Shape;229;g2859d02c9b9_0_63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0" name="Google Shape;230;g2859d02c9b9_0_63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1" name="Google Shape;231;g2859d02c9b9_0_63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32" name="Google Shape;232;g2859d02c9b9_0_637"/>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Tree>
    <p:extLst>
      <p:ext uri="{BB962C8B-B14F-4D97-AF65-F5344CB8AC3E}">
        <p14:creationId xmlns:p14="http://schemas.microsoft.com/office/powerpoint/2010/main" val="34932820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g2859d02c9b9_0_645"/>
          <p:cNvSpPr txBox="1">
            <a:spLocks noGrp="1"/>
          </p:cNvSpPr>
          <p:nvPr>
            <p:ph type="title"/>
          </p:nvPr>
        </p:nvSpPr>
        <p:spPr>
          <a:xfrm>
            <a:off x="415600" y="593367"/>
            <a:ext cx="11360800" cy="763600"/>
          </a:xfrm>
          <a:prstGeom prst="rect">
            <a:avLst/>
          </a:prstGeom>
          <a:noFill/>
          <a:ln>
            <a:noFill/>
          </a:ln>
        </p:spPr>
        <p:txBody>
          <a:bodyPr spcFirstLastPara="1" wrap="square" lIns="88375" tIns="88375" rIns="88375" bIns="88375" anchor="t" anchorCtr="0">
            <a:normAutofit/>
          </a:bodyPr>
          <a:lstStyle>
            <a:lvl1pPr lvl="0" algn="l" rtl="0">
              <a:lnSpc>
                <a:spcPct val="100000"/>
              </a:lnSpc>
              <a:spcBef>
                <a:spcPts val="0"/>
              </a:spcBef>
              <a:spcAft>
                <a:spcPts val="0"/>
              </a:spcAft>
              <a:buClr>
                <a:srgbClr val="000000"/>
              </a:buClr>
              <a:buSzPts val="3500"/>
              <a:buNone/>
              <a:defRPr sz="4667">
                <a:solidFill>
                  <a:srgbClr val="000000"/>
                </a:solidFill>
              </a:defRPr>
            </a:lvl1pPr>
            <a:lvl2pPr lvl="1" algn="l" rtl="0">
              <a:lnSpc>
                <a:spcPct val="100000"/>
              </a:lnSpc>
              <a:spcBef>
                <a:spcPts val="0"/>
              </a:spcBef>
              <a:spcAft>
                <a:spcPts val="0"/>
              </a:spcAft>
              <a:buSzPts val="2700"/>
              <a:buNone/>
              <a:defRPr/>
            </a:lvl2pPr>
            <a:lvl3pPr lvl="2" algn="l" rtl="0">
              <a:lnSpc>
                <a:spcPct val="100000"/>
              </a:lnSpc>
              <a:spcBef>
                <a:spcPts val="0"/>
              </a:spcBef>
              <a:spcAft>
                <a:spcPts val="0"/>
              </a:spcAft>
              <a:buSzPts val="2700"/>
              <a:buNone/>
              <a:defRPr/>
            </a:lvl3pPr>
            <a:lvl4pPr lvl="3" algn="l" rtl="0">
              <a:lnSpc>
                <a:spcPct val="100000"/>
              </a:lnSpc>
              <a:spcBef>
                <a:spcPts val="0"/>
              </a:spcBef>
              <a:spcAft>
                <a:spcPts val="0"/>
              </a:spcAft>
              <a:buSzPts val="2700"/>
              <a:buNone/>
              <a:defRPr/>
            </a:lvl4pPr>
            <a:lvl5pPr lvl="4" algn="l" rtl="0">
              <a:lnSpc>
                <a:spcPct val="100000"/>
              </a:lnSpc>
              <a:spcBef>
                <a:spcPts val="0"/>
              </a:spcBef>
              <a:spcAft>
                <a:spcPts val="0"/>
              </a:spcAft>
              <a:buSzPts val="2700"/>
              <a:buNone/>
              <a:defRPr/>
            </a:lvl5pPr>
            <a:lvl6pPr lvl="5" algn="l" rtl="0">
              <a:lnSpc>
                <a:spcPct val="100000"/>
              </a:lnSpc>
              <a:spcBef>
                <a:spcPts val="0"/>
              </a:spcBef>
              <a:spcAft>
                <a:spcPts val="0"/>
              </a:spcAft>
              <a:buSzPts val="2700"/>
              <a:buNone/>
              <a:defRPr/>
            </a:lvl6pPr>
            <a:lvl7pPr lvl="6" algn="l" rtl="0">
              <a:lnSpc>
                <a:spcPct val="100000"/>
              </a:lnSpc>
              <a:spcBef>
                <a:spcPts val="0"/>
              </a:spcBef>
              <a:spcAft>
                <a:spcPts val="0"/>
              </a:spcAft>
              <a:buSzPts val="2700"/>
              <a:buNone/>
              <a:defRPr/>
            </a:lvl7pPr>
            <a:lvl8pPr lvl="7" algn="l" rtl="0">
              <a:lnSpc>
                <a:spcPct val="100000"/>
              </a:lnSpc>
              <a:spcBef>
                <a:spcPts val="0"/>
              </a:spcBef>
              <a:spcAft>
                <a:spcPts val="0"/>
              </a:spcAft>
              <a:buSzPts val="2700"/>
              <a:buNone/>
              <a:defRPr/>
            </a:lvl8pPr>
            <a:lvl9pPr lvl="8" algn="l" rtl="0">
              <a:lnSpc>
                <a:spcPct val="100000"/>
              </a:lnSpc>
              <a:spcBef>
                <a:spcPts val="0"/>
              </a:spcBef>
              <a:spcAft>
                <a:spcPts val="0"/>
              </a:spcAft>
              <a:buSzPts val="2700"/>
              <a:buNone/>
              <a:defRPr/>
            </a:lvl9pPr>
          </a:lstStyle>
          <a:p>
            <a:endParaRPr/>
          </a:p>
        </p:txBody>
      </p:sp>
      <p:sp>
        <p:nvSpPr>
          <p:cNvPr id="235" name="Google Shape;235;g2859d02c9b9_0_645"/>
          <p:cNvSpPr txBox="1">
            <a:spLocks noGrp="1"/>
          </p:cNvSpPr>
          <p:nvPr>
            <p:ph type="body" idx="1"/>
          </p:nvPr>
        </p:nvSpPr>
        <p:spPr>
          <a:xfrm>
            <a:off x="415600" y="1536633"/>
            <a:ext cx="11360800" cy="4555200"/>
          </a:xfrm>
          <a:prstGeom prst="rect">
            <a:avLst/>
          </a:prstGeom>
          <a:noFill/>
          <a:ln>
            <a:noFill/>
          </a:ln>
        </p:spPr>
        <p:txBody>
          <a:bodyPr spcFirstLastPara="1" wrap="square" lIns="88375" tIns="88375" rIns="88375" bIns="88375" anchor="t" anchorCtr="0">
            <a:normAutofit/>
          </a:bodyPr>
          <a:lstStyle>
            <a:lvl1pPr marL="609585" marR="0" lvl="0" indent="-482588" algn="l" rtl="0">
              <a:lnSpc>
                <a:spcPct val="100000"/>
              </a:lnSpc>
              <a:spcBef>
                <a:spcPts val="0"/>
              </a:spcBef>
              <a:spcAft>
                <a:spcPts val="0"/>
              </a:spcAft>
              <a:buClr>
                <a:srgbClr val="000000"/>
              </a:buClr>
              <a:buSzPts val="2100"/>
              <a:buFont typeface="Calibri"/>
              <a:buChar char="●"/>
              <a:defRPr sz="2267" i="0" u="none" strike="noStrike" cap="none">
                <a:solidFill>
                  <a:schemeClr val="dk1"/>
                </a:solidFill>
                <a:latin typeface="Calibri"/>
                <a:ea typeface="Calibri"/>
                <a:cs typeface="Calibri"/>
                <a:sym typeface="Calibri"/>
              </a:defRPr>
            </a:lvl1pPr>
            <a:lvl2pPr marL="1219170" marR="0" lvl="1"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2pPr>
            <a:lvl3pPr marL="1828754" marR="0" lvl="2"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3pPr>
            <a:lvl4pPr marL="2438339" marR="0" lvl="3"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4pPr>
            <a:lvl5pPr marL="3047924" marR="0" lvl="4"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5pPr>
            <a:lvl6pPr marL="3657509" marR="0" lvl="5"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6pPr>
            <a:lvl7pPr marL="4267093" marR="0" lvl="6"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7pPr>
            <a:lvl8pPr marL="4876678" marR="0" lvl="7"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8pPr>
            <a:lvl9pPr marL="5486263" marR="0" lvl="8" indent="-448722" algn="l" rtl="0">
              <a:lnSpc>
                <a:spcPct val="100000"/>
              </a:lnSpc>
              <a:spcBef>
                <a:spcPts val="2133"/>
              </a:spcBef>
              <a:spcAft>
                <a:spcPts val="2133"/>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9pPr>
          </a:lstStyle>
          <a:p>
            <a:endParaRPr/>
          </a:p>
        </p:txBody>
      </p:sp>
      <p:sp>
        <p:nvSpPr>
          <p:cNvPr id="236" name="Google Shape;236;g2859d02c9b9_0_645"/>
          <p:cNvSpPr txBox="1">
            <a:spLocks noGrp="1"/>
          </p:cNvSpPr>
          <p:nvPr>
            <p:ph type="sldNum" idx="12"/>
          </p:nvPr>
        </p:nvSpPr>
        <p:spPr>
          <a:xfrm>
            <a:off x="11296611" y="6217623"/>
            <a:ext cx="731600" cy="524800"/>
          </a:xfrm>
          <a:prstGeom prst="rect">
            <a:avLst/>
          </a:prstGeom>
          <a:noFill/>
          <a:ln>
            <a:noFill/>
          </a:ln>
        </p:spPr>
        <p:txBody>
          <a:bodyPr spcFirstLastPara="1" wrap="square" lIns="88375" tIns="88375" rIns="88375" bIns="8837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96785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37"/>
        <p:cNvGrpSpPr/>
        <p:nvPr/>
      </p:nvGrpSpPr>
      <p:grpSpPr>
        <a:xfrm>
          <a:off x="0" y="0"/>
          <a:ext cx="0" cy="0"/>
          <a:chOff x="0" y="0"/>
          <a:chExt cx="0" cy="0"/>
        </a:xfrm>
      </p:grpSpPr>
      <p:sp>
        <p:nvSpPr>
          <p:cNvPr id="238" name="Google Shape;238;g2859d02c9b9_0_649"/>
          <p:cNvSpPr/>
          <p:nvPr/>
        </p:nvSpPr>
        <p:spPr>
          <a:xfrm>
            <a:off x="5988000" y="0"/>
            <a:ext cx="6204000" cy="6858000"/>
          </a:xfrm>
          <a:prstGeom prst="rect">
            <a:avLst/>
          </a:prstGeom>
          <a:solidFill>
            <a:schemeClr val="lt2"/>
          </a:solidFill>
          <a:ln w="9525" cap="flat" cmpd="sng">
            <a:solidFill>
              <a:srgbClr val="EEEEEE"/>
            </a:solidFill>
            <a:prstDash val="solid"/>
            <a:round/>
            <a:headEnd type="none" w="sm" len="sm"/>
            <a:tailEnd type="none" w="sm" len="sm"/>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239" name="Google Shape;239;g2859d02c9b9_0_649"/>
          <p:cNvSpPr txBox="1">
            <a:spLocks noGrp="1"/>
          </p:cNvSpPr>
          <p:nvPr>
            <p:ph type="title"/>
          </p:nvPr>
        </p:nvSpPr>
        <p:spPr>
          <a:xfrm>
            <a:off x="838200" y="365125"/>
            <a:ext cx="4654000" cy="26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0" name="Google Shape;240;g2859d02c9b9_0_649"/>
          <p:cNvSpPr txBox="1">
            <a:spLocks noGrp="1"/>
          </p:cNvSpPr>
          <p:nvPr>
            <p:ph type="body" idx="1"/>
          </p:nvPr>
        </p:nvSpPr>
        <p:spPr>
          <a:xfrm>
            <a:off x="838200" y="3222175"/>
            <a:ext cx="4654000" cy="295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
        <p:nvSpPr>
          <p:cNvPr id="241" name="Google Shape;241;g2859d02c9b9_0_64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2" name="Google Shape;242;g2859d02c9b9_0_64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3" name="Google Shape;243;g2859d02c9b9_0_64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44" name="Google Shape;244;g2859d02c9b9_0_649"/>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Tree>
    <p:extLst>
      <p:ext uri="{BB962C8B-B14F-4D97-AF65-F5344CB8AC3E}">
        <p14:creationId xmlns:p14="http://schemas.microsoft.com/office/powerpoint/2010/main" val="6094816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5"/>
        <p:cNvGrpSpPr/>
        <p:nvPr/>
      </p:nvGrpSpPr>
      <p:grpSpPr>
        <a:xfrm>
          <a:off x="0" y="0"/>
          <a:ext cx="0" cy="0"/>
          <a:chOff x="0" y="0"/>
          <a:chExt cx="0" cy="0"/>
        </a:xfrm>
      </p:grpSpPr>
      <p:sp>
        <p:nvSpPr>
          <p:cNvPr id="246" name="Google Shape;246;g2859d02c9b9_0_657"/>
          <p:cNvSpPr/>
          <p:nvPr/>
        </p:nvSpPr>
        <p:spPr>
          <a:xfrm>
            <a:off x="0" y="0"/>
            <a:ext cx="12192000" cy="1524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47" name="Google Shape;247;g2859d02c9b9_0_657"/>
          <p:cNvSpPr txBox="1">
            <a:spLocks noGrp="1"/>
          </p:cNvSpPr>
          <p:nvPr>
            <p:ph type="title"/>
          </p:nvPr>
        </p:nvSpPr>
        <p:spPr>
          <a:xfrm>
            <a:off x="838200" y="0"/>
            <a:ext cx="10515600" cy="1524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solidFill>
                  <a:schemeClr val="lt1"/>
                </a:solidFill>
              </a:defRPr>
            </a:lvl1pPr>
            <a:lvl2pPr lvl="1" algn="l" rtl="0">
              <a:lnSpc>
                <a:spcPct val="100000"/>
              </a:lnSpc>
              <a:spcBef>
                <a:spcPts val="0"/>
              </a:spcBef>
              <a:spcAft>
                <a:spcPts val="0"/>
              </a:spcAft>
              <a:buClr>
                <a:schemeClr val="lt1"/>
              </a:buClr>
              <a:buSzPts val="1100"/>
              <a:buNone/>
              <a:defRPr>
                <a:solidFill>
                  <a:schemeClr val="lt1"/>
                </a:solidFill>
              </a:defRPr>
            </a:lvl2pPr>
            <a:lvl3pPr lvl="2" algn="l" rtl="0">
              <a:lnSpc>
                <a:spcPct val="100000"/>
              </a:lnSpc>
              <a:spcBef>
                <a:spcPts val="0"/>
              </a:spcBef>
              <a:spcAft>
                <a:spcPts val="0"/>
              </a:spcAft>
              <a:buClr>
                <a:schemeClr val="lt1"/>
              </a:buClr>
              <a:buSzPts val="1100"/>
              <a:buNone/>
              <a:defRPr>
                <a:solidFill>
                  <a:schemeClr val="lt1"/>
                </a:solidFill>
              </a:defRPr>
            </a:lvl3pPr>
            <a:lvl4pPr lvl="3" algn="l" rtl="0">
              <a:lnSpc>
                <a:spcPct val="100000"/>
              </a:lnSpc>
              <a:spcBef>
                <a:spcPts val="0"/>
              </a:spcBef>
              <a:spcAft>
                <a:spcPts val="0"/>
              </a:spcAft>
              <a:buClr>
                <a:schemeClr val="lt1"/>
              </a:buClr>
              <a:buSzPts val="1100"/>
              <a:buNone/>
              <a:defRPr>
                <a:solidFill>
                  <a:schemeClr val="lt1"/>
                </a:solidFill>
              </a:defRPr>
            </a:lvl4pPr>
            <a:lvl5pPr lvl="4" algn="l" rtl="0">
              <a:lnSpc>
                <a:spcPct val="100000"/>
              </a:lnSpc>
              <a:spcBef>
                <a:spcPts val="0"/>
              </a:spcBef>
              <a:spcAft>
                <a:spcPts val="0"/>
              </a:spcAft>
              <a:buClr>
                <a:schemeClr val="lt1"/>
              </a:buClr>
              <a:buSzPts val="1100"/>
              <a:buNone/>
              <a:defRPr>
                <a:solidFill>
                  <a:schemeClr val="lt1"/>
                </a:solidFill>
              </a:defRPr>
            </a:lvl5pPr>
            <a:lvl6pPr lvl="5" algn="l" rtl="0">
              <a:lnSpc>
                <a:spcPct val="100000"/>
              </a:lnSpc>
              <a:spcBef>
                <a:spcPts val="0"/>
              </a:spcBef>
              <a:spcAft>
                <a:spcPts val="0"/>
              </a:spcAft>
              <a:buClr>
                <a:schemeClr val="lt1"/>
              </a:buClr>
              <a:buSzPts val="1100"/>
              <a:buNone/>
              <a:defRPr>
                <a:solidFill>
                  <a:schemeClr val="lt1"/>
                </a:solidFill>
              </a:defRPr>
            </a:lvl6pPr>
            <a:lvl7pPr lvl="6" algn="l" rtl="0">
              <a:lnSpc>
                <a:spcPct val="100000"/>
              </a:lnSpc>
              <a:spcBef>
                <a:spcPts val="0"/>
              </a:spcBef>
              <a:spcAft>
                <a:spcPts val="0"/>
              </a:spcAft>
              <a:buClr>
                <a:schemeClr val="lt1"/>
              </a:buClr>
              <a:buSzPts val="1100"/>
              <a:buNone/>
              <a:defRPr>
                <a:solidFill>
                  <a:schemeClr val="lt1"/>
                </a:solidFill>
              </a:defRPr>
            </a:lvl7pPr>
            <a:lvl8pPr lvl="7" algn="l" rtl="0">
              <a:lnSpc>
                <a:spcPct val="100000"/>
              </a:lnSpc>
              <a:spcBef>
                <a:spcPts val="0"/>
              </a:spcBef>
              <a:spcAft>
                <a:spcPts val="0"/>
              </a:spcAft>
              <a:buClr>
                <a:schemeClr val="lt1"/>
              </a:buClr>
              <a:buSzPts val="1100"/>
              <a:buNone/>
              <a:defRPr>
                <a:solidFill>
                  <a:schemeClr val="lt1"/>
                </a:solidFill>
              </a:defRPr>
            </a:lvl8pPr>
            <a:lvl9pPr lvl="8" algn="l" rtl="0">
              <a:lnSpc>
                <a:spcPct val="100000"/>
              </a:lnSpc>
              <a:spcBef>
                <a:spcPts val="0"/>
              </a:spcBef>
              <a:spcAft>
                <a:spcPts val="0"/>
              </a:spcAft>
              <a:buClr>
                <a:schemeClr val="lt1"/>
              </a:buClr>
              <a:buSzPts val="1100"/>
              <a:buNone/>
              <a:defRPr>
                <a:solidFill>
                  <a:schemeClr val="lt1"/>
                </a:solidFill>
              </a:defRPr>
            </a:lvl9pPr>
          </a:lstStyle>
          <a:p>
            <a:endParaRPr/>
          </a:p>
        </p:txBody>
      </p:sp>
      <p:sp>
        <p:nvSpPr>
          <p:cNvPr id="248" name="Google Shape;248;g2859d02c9b9_0_657"/>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49" name="Google Shape;249;g2859d02c9b9_0_657"/>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50" name="Google Shape;250;g2859d02c9b9_0_65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1" name="Google Shape;251;g2859d02c9b9_0_65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2" name="Google Shape;252;g2859d02c9b9_0_65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53" name="Google Shape;253;g2859d02c9b9_0_657"/>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Tree>
    <p:extLst>
      <p:ext uri="{BB962C8B-B14F-4D97-AF65-F5344CB8AC3E}">
        <p14:creationId xmlns:p14="http://schemas.microsoft.com/office/powerpoint/2010/main" val="4139363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54"/>
        <p:cNvGrpSpPr/>
        <p:nvPr/>
      </p:nvGrpSpPr>
      <p:grpSpPr>
        <a:xfrm>
          <a:off x="0" y="0"/>
          <a:ext cx="0" cy="0"/>
          <a:chOff x="0" y="0"/>
          <a:chExt cx="0" cy="0"/>
        </a:xfrm>
      </p:grpSpPr>
      <p:sp>
        <p:nvSpPr>
          <p:cNvPr id="255" name="Google Shape;255;g2859d02c9b9_0_666"/>
          <p:cNvSpPr/>
          <p:nvPr/>
        </p:nvSpPr>
        <p:spPr>
          <a:xfrm>
            <a:off x="0" y="0"/>
            <a:ext cx="12192000" cy="1524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56" name="Google Shape;256;g2859d02c9b9_0_666"/>
          <p:cNvSpPr txBox="1">
            <a:spLocks noGrp="1"/>
          </p:cNvSpPr>
          <p:nvPr>
            <p:ph type="title"/>
          </p:nvPr>
        </p:nvSpPr>
        <p:spPr>
          <a:xfrm>
            <a:off x="839800" y="0"/>
            <a:ext cx="10515600" cy="1524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solidFill>
                  <a:schemeClr val="lt1"/>
                </a:solidFill>
              </a:defRPr>
            </a:lvl1pPr>
            <a:lvl2pPr lvl="1" algn="l" rtl="0">
              <a:lnSpc>
                <a:spcPct val="100000"/>
              </a:lnSpc>
              <a:spcBef>
                <a:spcPts val="0"/>
              </a:spcBef>
              <a:spcAft>
                <a:spcPts val="0"/>
              </a:spcAft>
              <a:buClr>
                <a:schemeClr val="lt1"/>
              </a:buClr>
              <a:buSzPts val="1100"/>
              <a:buNone/>
              <a:defRPr>
                <a:solidFill>
                  <a:schemeClr val="lt1"/>
                </a:solidFill>
              </a:defRPr>
            </a:lvl2pPr>
            <a:lvl3pPr lvl="2" algn="l" rtl="0">
              <a:lnSpc>
                <a:spcPct val="100000"/>
              </a:lnSpc>
              <a:spcBef>
                <a:spcPts val="0"/>
              </a:spcBef>
              <a:spcAft>
                <a:spcPts val="0"/>
              </a:spcAft>
              <a:buClr>
                <a:schemeClr val="lt1"/>
              </a:buClr>
              <a:buSzPts val="1100"/>
              <a:buNone/>
              <a:defRPr>
                <a:solidFill>
                  <a:schemeClr val="lt1"/>
                </a:solidFill>
              </a:defRPr>
            </a:lvl3pPr>
            <a:lvl4pPr lvl="3" algn="l" rtl="0">
              <a:lnSpc>
                <a:spcPct val="100000"/>
              </a:lnSpc>
              <a:spcBef>
                <a:spcPts val="0"/>
              </a:spcBef>
              <a:spcAft>
                <a:spcPts val="0"/>
              </a:spcAft>
              <a:buClr>
                <a:schemeClr val="lt1"/>
              </a:buClr>
              <a:buSzPts val="1100"/>
              <a:buNone/>
              <a:defRPr>
                <a:solidFill>
                  <a:schemeClr val="lt1"/>
                </a:solidFill>
              </a:defRPr>
            </a:lvl4pPr>
            <a:lvl5pPr lvl="4" algn="l" rtl="0">
              <a:lnSpc>
                <a:spcPct val="100000"/>
              </a:lnSpc>
              <a:spcBef>
                <a:spcPts val="0"/>
              </a:spcBef>
              <a:spcAft>
                <a:spcPts val="0"/>
              </a:spcAft>
              <a:buClr>
                <a:schemeClr val="lt1"/>
              </a:buClr>
              <a:buSzPts val="1100"/>
              <a:buNone/>
              <a:defRPr>
                <a:solidFill>
                  <a:schemeClr val="lt1"/>
                </a:solidFill>
              </a:defRPr>
            </a:lvl5pPr>
            <a:lvl6pPr lvl="5" algn="l" rtl="0">
              <a:lnSpc>
                <a:spcPct val="100000"/>
              </a:lnSpc>
              <a:spcBef>
                <a:spcPts val="0"/>
              </a:spcBef>
              <a:spcAft>
                <a:spcPts val="0"/>
              </a:spcAft>
              <a:buClr>
                <a:schemeClr val="lt1"/>
              </a:buClr>
              <a:buSzPts val="1100"/>
              <a:buNone/>
              <a:defRPr>
                <a:solidFill>
                  <a:schemeClr val="lt1"/>
                </a:solidFill>
              </a:defRPr>
            </a:lvl6pPr>
            <a:lvl7pPr lvl="6" algn="l" rtl="0">
              <a:lnSpc>
                <a:spcPct val="100000"/>
              </a:lnSpc>
              <a:spcBef>
                <a:spcPts val="0"/>
              </a:spcBef>
              <a:spcAft>
                <a:spcPts val="0"/>
              </a:spcAft>
              <a:buClr>
                <a:schemeClr val="lt1"/>
              </a:buClr>
              <a:buSzPts val="1100"/>
              <a:buNone/>
              <a:defRPr>
                <a:solidFill>
                  <a:schemeClr val="lt1"/>
                </a:solidFill>
              </a:defRPr>
            </a:lvl7pPr>
            <a:lvl8pPr lvl="7" algn="l" rtl="0">
              <a:lnSpc>
                <a:spcPct val="100000"/>
              </a:lnSpc>
              <a:spcBef>
                <a:spcPts val="0"/>
              </a:spcBef>
              <a:spcAft>
                <a:spcPts val="0"/>
              </a:spcAft>
              <a:buClr>
                <a:schemeClr val="lt1"/>
              </a:buClr>
              <a:buSzPts val="1100"/>
              <a:buNone/>
              <a:defRPr>
                <a:solidFill>
                  <a:schemeClr val="lt1"/>
                </a:solidFill>
              </a:defRPr>
            </a:lvl8pPr>
            <a:lvl9pPr lvl="8" algn="l" rtl="0">
              <a:lnSpc>
                <a:spcPct val="100000"/>
              </a:lnSpc>
              <a:spcBef>
                <a:spcPts val="0"/>
              </a:spcBef>
              <a:spcAft>
                <a:spcPts val="0"/>
              </a:spcAft>
              <a:buClr>
                <a:schemeClr val="lt1"/>
              </a:buClr>
              <a:buSzPts val="1100"/>
              <a:buNone/>
              <a:defRPr>
                <a:solidFill>
                  <a:schemeClr val="lt1"/>
                </a:solidFill>
              </a:defRPr>
            </a:lvl9pPr>
          </a:lstStyle>
          <a:p>
            <a:endParaRPr/>
          </a:p>
        </p:txBody>
      </p:sp>
      <p:sp>
        <p:nvSpPr>
          <p:cNvPr id="257" name="Google Shape;257;g2859d02c9b9_0_666"/>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258" name="Google Shape;258;g2859d02c9b9_0_666"/>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59" name="Google Shape;259;g2859d02c9b9_0_666"/>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260" name="Google Shape;260;g2859d02c9b9_0_666"/>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61" name="Google Shape;261;g2859d02c9b9_0_66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2" name="Google Shape;262;g2859d02c9b9_0_66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3" name="Google Shape;263;g2859d02c9b9_0_66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64" name="Google Shape;264;g2859d02c9b9_0_666"/>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Tree>
    <p:extLst>
      <p:ext uri="{BB962C8B-B14F-4D97-AF65-F5344CB8AC3E}">
        <p14:creationId xmlns:p14="http://schemas.microsoft.com/office/powerpoint/2010/main" val="5060205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65"/>
        <p:cNvGrpSpPr/>
        <p:nvPr/>
      </p:nvGrpSpPr>
      <p:grpSpPr>
        <a:xfrm>
          <a:off x="0" y="0"/>
          <a:ext cx="0" cy="0"/>
          <a:chOff x="0" y="0"/>
          <a:chExt cx="0" cy="0"/>
        </a:xfrm>
      </p:grpSpPr>
      <p:sp>
        <p:nvSpPr>
          <p:cNvPr id="266" name="Google Shape;266;g2859d02c9b9_0_677"/>
          <p:cNvSpPr txBox="1">
            <a:spLocks noGrp="1"/>
          </p:cNvSpPr>
          <p:nvPr>
            <p:ph type="title"/>
          </p:nvPr>
        </p:nvSpPr>
        <p:spPr>
          <a:xfrm>
            <a:off x="797725" y="5395751"/>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7" name="Google Shape;267;g2859d02c9b9_0_67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8" name="Google Shape;268;g2859d02c9b9_0_67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9" name="Google Shape;269;g2859d02c9b9_0_67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70" name="Google Shape;270;g2859d02c9b9_0_677"/>
          <p:cNvPicPr preferRelativeResize="0"/>
          <p:nvPr/>
        </p:nvPicPr>
        <p:blipFill rotWithShape="1">
          <a:blip r:embed="rId2">
            <a:alphaModFix/>
          </a:blip>
          <a:srcRect t="12489" b="24967"/>
          <a:stretch/>
        </p:blipFill>
        <p:spPr>
          <a:xfrm>
            <a:off x="10904125" y="6104226"/>
            <a:ext cx="1205857" cy="753775"/>
          </a:xfrm>
          <a:prstGeom prst="rect">
            <a:avLst/>
          </a:prstGeom>
          <a:noFill/>
          <a:ln>
            <a:noFill/>
          </a:ln>
        </p:spPr>
      </p:pic>
      <p:sp>
        <p:nvSpPr>
          <p:cNvPr id="271" name="Google Shape;271;g2859d02c9b9_0_677"/>
          <p:cNvSpPr/>
          <p:nvPr/>
        </p:nvSpPr>
        <p:spPr>
          <a:xfrm>
            <a:off x="0" y="0"/>
            <a:ext cx="12202400" cy="5350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28958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72"/>
        <p:cNvGrpSpPr/>
        <p:nvPr/>
      </p:nvGrpSpPr>
      <p:grpSpPr>
        <a:xfrm>
          <a:off x="0" y="0"/>
          <a:ext cx="0" cy="0"/>
          <a:chOff x="0" y="0"/>
          <a:chExt cx="0" cy="0"/>
        </a:xfrm>
      </p:grpSpPr>
      <p:sp>
        <p:nvSpPr>
          <p:cNvPr id="273" name="Google Shape;273;g2859d02c9b9_0_68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4" name="Google Shape;274;g2859d02c9b9_0_68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5" name="Google Shape;275;g2859d02c9b9_0_68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76" name="Google Shape;276;g2859d02c9b9_0_684"/>
          <p:cNvSpPr/>
          <p:nvPr/>
        </p:nvSpPr>
        <p:spPr>
          <a:xfrm>
            <a:off x="0" y="3661872"/>
            <a:ext cx="12192000" cy="1012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77" name="Google Shape;277;g2859d02c9b9_0_684"/>
          <p:cNvSpPr/>
          <p:nvPr/>
        </p:nvSpPr>
        <p:spPr>
          <a:xfrm>
            <a:off x="0" y="881319"/>
            <a:ext cx="12192000" cy="1101200"/>
          </a:xfrm>
          <a:prstGeom prst="rect">
            <a:avLst/>
          </a:prstGeom>
          <a:solidFill>
            <a:srgbClr val="EEEEEE"/>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278" name="Google Shape;278;g2859d02c9b9_0_684"/>
          <p:cNvPicPr preferRelativeResize="0"/>
          <p:nvPr/>
        </p:nvPicPr>
        <p:blipFill rotWithShape="1">
          <a:blip r:embed="rId2">
            <a:alphaModFix/>
          </a:blip>
          <a:srcRect b="42548"/>
          <a:stretch/>
        </p:blipFill>
        <p:spPr>
          <a:xfrm>
            <a:off x="10177265" y="6256521"/>
            <a:ext cx="1616259" cy="553511"/>
          </a:xfrm>
          <a:prstGeom prst="rect">
            <a:avLst/>
          </a:prstGeom>
          <a:noFill/>
          <a:ln>
            <a:noFill/>
          </a:ln>
        </p:spPr>
      </p:pic>
      <p:sp>
        <p:nvSpPr>
          <p:cNvPr id="279" name="Google Shape;279;g2859d02c9b9_0_684"/>
          <p:cNvSpPr txBox="1"/>
          <p:nvPr/>
        </p:nvSpPr>
        <p:spPr>
          <a:xfrm>
            <a:off x="9771580" y="5994911"/>
            <a:ext cx="890000" cy="256505"/>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1067" b="0" i="1" u="none" strike="noStrike" cap="none">
                <a:solidFill>
                  <a:srgbClr val="4C4845"/>
                </a:solidFill>
                <a:latin typeface="Calibri"/>
                <a:ea typeface="Calibri"/>
                <a:cs typeface="Calibri"/>
                <a:sym typeface="Calibri"/>
              </a:rPr>
              <a:t>Operated by</a:t>
            </a:r>
            <a:endParaRPr sz="1067" b="0" i="1" u="none" strike="noStrike" cap="none">
              <a:solidFill>
                <a:srgbClr val="4C4845"/>
              </a:solidFill>
              <a:latin typeface="Calibri"/>
              <a:ea typeface="Calibri"/>
              <a:cs typeface="Calibri"/>
              <a:sym typeface="Calibri"/>
            </a:endParaRPr>
          </a:p>
        </p:txBody>
      </p:sp>
      <p:pic>
        <p:nvPicPr>
          <p:cNvPr id="280" name="Google Shape;280;g2859d02c9b9_0_684"/>
          <p:cNvPicPr preferRelativeResize="0"/>
          <p:nvPr/>
        </p:nvPicPr>
        <p:blipFill rotWithShape="1">
          <a:blip r:embed="rId3">
            <a:alphaModFix/>
          </a:blip>
          <a:srcRect t="12489" b="24967"/>
          <a:stretch/>
        </p:blipFill>
        <p:spPr>
          <a:xfrm>
            <a:off x="833651" y="265253"/>
            <a:ext cx="3733141" cy="2333569"/>
          </a:xfrm>
          <a:prstGeom prst="rect">
            <a:avLst/>
          </a:prstGeom>
          <a:noFill/>
          <a:ln>
            <a:noFill/>
          </a:ln>
        </p:spPr>
      </p:pic>
      <p:pic>
        <p:nvPicPr>
          <p:cNvPr id="281" name="Google Shape;281;g2859d02c9b9_0_684"/>
          <p:cNvPicPr preferRelativeResize="0"/>
          <p:nvPr/>
        </p:nvPicPr>
        <p:blipFill rotWithShape="1">
          <a:blip r:embed="rId4">
            <a:alphaModFix/>
          </a:blip>
          <a:srcRect l="34396" t="28411" r="15220" b="46998"/>
          <a:stretch/>
        </p:blipFill>
        <p:spPr>
          <a:xfrm>
            <a:off x="3832128" y="3662008"/>
            <a:ext cx="3112681" cy="996995"/>
          </a:xfrm>
          <a:prstGeom prst="rect">
            <a:avLst/>
          </a:prstGeom>
          <a:noFill/>
          <a:ln>
            <a:noFill/>
          </a:ln>
        </p:spPr>
      </p:pic>
      <p:pic>
        <p:nvPicPr>
          <p:cNvPr id="282" name="Google Shape;282;g2859d02c9b9_0_684"/>
          <p:cNvPicPr preferRelativeResize="0"/>
          <p:nvPr/>
        </p:nvPicPr>
        <p:blipFill rotWithShape="1">
          <a:blip r:embed="rId4">
            <a:alphaModFix/>
          </a:blip>
          <a:srcRect l="34391" t="51382" r="1743" b="24026"/>
          <a:stretch/>
        </p:blipFill>
        <p:spPr>
          <a:xfrm>
            <a:off x="6944809" y="3661872"/>
            <a:ext cx="3945847" cy="996995"/>
          </a:xfrm>
          <a:prstGeom prst="rect">
            <a:avLst/>
          </a:prstGeom>
          <a:noFill/>
          <a:ln>
            <a:noFill/>
          </a:ln>
        </p:spPr>
      </p:pic>
      <p:pic>
        <p:nvPicPr>
          <p:cNvPr id="283" name="Google Shape;283;g2859d02c9b9_0_684"/>
          <p:cNvPicPr preferRelativeResize="0"/>
          <p:nvPr/>
        </p:nvPicPr>
        <p:blipFill rotWithShape="1">
          <a:blip r:embed="rId4">
            <a:alphaModFix/>
          </a:blip>
          <a:srcRect l="34394" t="4978" r="23513" b="71166"/>
          <a:stretch/>
        </p:blipFill>
        <p:spPr>
          <a:xfrm>
            <a:off x="1153418" y="3662975"/>
            <a:ext cx="2678709" cy="996164"/>
          </a:xfrm>
          <a:prstGeom prst="rect">
            <a:avLst/>
          </a:prstGeom>
          <a:noFill/>
          <a:ln>
            <a:noFill/>
          </a:ln>
        </p:spPr>
      </p:pic>
      <p:sp>
        <p:nvSpPr>
          <p:cNvPr id="284" name="Google Shape;284;g2859d02c9b9_0_684"/>
          <p:cNvSpPr/>
          <p:nvPr/>
        </p:nvSpPr>
        <p:spPr>
          <a:xfrm>
            <a:off x="0" y="4658867"/>
            <a:ext cx="12192000" cy="453200"/>
          </a:xfrm>
          <a:prstGeom prst="rect">
            <a:avLst/>
          </a:prstGeom>
          <a:solidFill>
            <a:srgbClr val="48C9F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85" name="Google Shape;285;g2859d02c9b9_0_684"/>
          <p:cNvSpPr txBox="1"/>
          <p:nvPr/>
        </p:nvSpPr>
        <p:spPr>
          <a:xfrm>
            <a:off x="0" y="4674255"/>
            <a:ext cx="12192000" cy="400069"/>
          </a:xfrm>
          <a:prstGeom prst="rect">
            <a:avLst/>
          </a:prstGeom>
          <a:solidFill>
            <a:srgbClr val="EEEEEE"/>
          </a:solid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2000" b="1" i="1" u="none" strike="noStrike" cap="none">
                <a:solidFill>
                  <a:srgbClr val="00337F"/>
                </a:solidFill>
                <a:latin typeface="Calibri"/>
                <a:ea typeface="Calibri"/>
                <a:cs typeface="Calibri"/>
                <a:sym typeface="Calibri"/>
              </a:rPr>
              <a:t>24/7  </a:t>
            </a:r>
            <a:r>
              <a:rPr lang="en" sz="2000" b="1" i="1" u="none" strike="noStrike" cap="none">
                <a:solidFill>
                  <a:schemeClr val="lt1"/>
                </a:solidFill>
                <a:latin typeface="Calibri"/>
                <a:ea typeface="Calibri"/>
                <a:cs typeface="Calibri"/>
                <a:sym typeface="Calibri"/>
              </a:rPr>
              <a:t>•  </a:t>
            </a:r>
            <a:r>
              <a:rPr lang="en" sz="2000" b="1" i="1" u="none" strike="noStrike" cap="none">
                <a:solidFill>
                  <a:srgbClr val="00337F"/>
                </a:solidFill>
                <a:latin typeface="Calibri"/>
                <a:ea typeface="Calibri"/>
                <a:cs typeface="Calibri"/>
                <a:sym typeface="Calibri"/>
              </a:rPr>
              <a:t>Toll free  </a:t>
            </a:r>
            <a:r>
              <a:rPr lang="en" sz="2000" b="1" i="1" u="none" strike="noStrike" cap="none">
                <a:solidFill>
                  <a:schemeClr val="lt1"/>
                </a:solidFill>
                <a:latin typeface="Calibri"/>
                <a:ea typeface="Calibri"/>
                <a:cs typeface="Calibri"/>
                <a:sym typeface="Calibri"/>
              </a:rPr>
              <a:t> •   </a:t>
            </a:r>
            <a:r>
              <a:rPr lang="en" sz="2000" b="1" i="1" u="none" strike="noStrike" cap="none">
                <a:solidFill>
                  <a:srgbClr val="00337F"/>
                </a:solidFill>
                <a:latin typeface="Calibri"/>
                <a:ea typeface="Calibri"/>
                <a:cs typeface="Calibri"/>
                <a:sym typeface="Calibri"/>
              </a:rPr>
              <a:t>Confidential   </a:t>
            </a:r>
            <a:r>
              <a:rPr lang="en" sz="2000" b="1" i="1" u="none" strike="noStrike" cap="none">
                <a:solidFill>
                  <a:schemeClr val="lt1"/>
                </a:solidFill>
                <a:latin typeface="Calibri"/>
                <a:ea typeface="Calibri"/>
                <a:cs typeface="Calibri"/>
                <a:sym typeface="Calibri"/>
              </a:rPr>
              <a:t>•   </a:t>
            </a:r>
            <a:r>
              <a:rPr lang="en" sz="2000" b="1" i="1" u="none" strike="noStrike" cap="none">
                <a:solidFill>
                  <a:srgbClr val="00337F"/>
                </a:solidFill>
                <a:latin typeface="Calibri"/>
                <a:ea typeface="Calibri"/>
                <a:cs typeface="Calibri"/>
                <a:sym typeface="Calibri"/>
              </a:rPr>
              <a:t>200+ languages</a:t>
            </a:r>
            <a:endParaRPr sz="2000" b="1" i="1" u="none" strike="noStrike" cap="none">
              <a:solidFill>
                <a:srgbClr val="00337F"/>
              </a:solidFill>
              <a:latin typeface="Calibri"/>
              <a:ea typeface="Calibri"/>
              <a:cs typeface="Calibri"/>
              <a:sym typeface="Calibri"/>
            </a:endParaRPr>
          </a:p>
        </p:txBody>
      </p:sp>
      <p:sp>
        <p:nvSpPr>
          <p:cNvPr id="286" name="Google Shape;286;g2859d02c9b9_0_684"/>
          <p:cNvSpPr txBox="1"/>
          <p:nvPr/>
        </p:nvSpPr>
        <p:spPr>
          <a:xfrm>
            <a:off x="6073323" y="1170427"/>
            <a:ext cx="4588400" cy="523180"/>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800" b="1" i="0" u="none" strike="noStrike" cap="none">
                <a:solidFill>
                  <a:srgbClr val="00337F"/>
                </a:solidFill>
                <a:latin typeface="Calibri"/>
                <a:ea typeface="Calibri"/>
                <a:cs typeface="Calibri"/>
                <a:sym typeface="Calibri"/>
              </a:rPr>
              <a:t>Get help.   Report trafficking.</a:t>
            </a:r>
            <a:endParaRPr sz="2800" b="1" i="0" u="none" strike="noStrike" cap="none">
              <a:solidFill>
                <a:srgbClr val="00337F"/>
              </a:solidFill>
              <a:latin typeface="Calibri"/>
              <a:ea typeface="Calibri"/>
              <a:cs typeface="Calibri"/>
              <a:sym typeface="Calibri"/>
            </a:endParaRPr>
          </a:p>
        </p:txBody>
      </p:sp>
    </p:spTree>
    <p:extLst>
      <p:ext uri="{BB962C8B-B14F-4D97-AF65-F5344CB8AC3E}">
        <p14:creationId xmlns:p14="http://schemas.microsoft.com/office/powerpoint/2010/main" val="38556600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7"/>
        <p:cNvGrpSpPr/>
        <p:nvPr/>
      </p:nvGrpSpPr>
      <p:grpSpPr>
        <a:xfrm>
          <a:off x="0" y="0"/>
          <a:ext cx="0" cy="0"/>
          <a:chOff x="0" y="0"/>
          <a:chExt cx="0" cy="0"/>
        </a:xfrm>
      </p:grpSpPr>
      <p:sp>
        <p:nvSpPr>
          <p:cNvPr id="288" name="Google Shape;288;g2859d02c9b9_0_699"/>
          <p:cNvSpPr txBox="1">
            <a:spLocks noGrp="1"/>
          </p:cNvSpPr>
          <p:nvPr>
            <p:ph type="title"/>
          </p:nvPr>
        </p:nvSpPr>
        <p:spPr>
          <a:xfrm>
            <a:off x="415600" y="740800"/>
            <a:ext cx="4508000" cy="2339600"/>
          </a:xfrm>
          <a:prstGeom prst="rect">
            <a:avLst/>
          </a:prstGeom>
          <a:noFill/>
          <a:ln>
            <a:noFill/>
          </a:ln>
        </p:spPr>
        <p:txBody>
          <a:bodyPr spcFirstLastPara="1" wrap="square" lIns="88375" tIns="88375" rIns="88375" bIns="88375" anchor="b" anchorCtr="0">
            <a:normAutofit/>
          </a:bodyPr>
          <a:lstStyle>
            <a:lvl1pPr lvl="0" algn="l" rtl="0">
              <a:lnSpc>
                <a:spcPct val="100000"/>
              </a:lnSpc>
              <a:spcBef>
                <a:spcPts val="0"/>
              </a:spcBef>
              <a:spcAft>
                <a:spcPts val="0"/>
              </a:spcAft>
              <a:buSzPts val="3300"/>
              <a:buNone/>
              <a:defRPr/>
            </a:lvl1pPr>
            <a:lvl2pPr lvl="1" algn="l" rtl="0">
              <a:lnSpc>
                <a:spcPct val="100000"/>
              </a:lnSpc>
              <a:spcBef>
                <a:spcPts val="0"/>
              </a:spcBef>
              <a:spcAft>
                <a:spcPts val="0"/>
              </a:spcAft>
              <a:buSzPts val="2300"/>
              <a:buNone/>
              <a:defRPr sz="3067"/>
            </a:lvl2pPr>
            <a:lvl3pPr lvl="2" algn="l" rtl="0">
              <a:lnSpc>
                <a:spcPct val="100000"/>
              </a:lnSpc>
              <a:spcBef>
                <a:spcPts val="0"/>
              </a:spcBef>
              <a:spcAft>
                <a:spcPts val="0"/>
              </a:spcAft>
              <a:buSzPts val="2300"/>
              <a:buNone/>
              <a:defRPr sz="3067"/>
            </a:lvl3pPr>
            <a:lvl4pPr lvl="3" algn="l" rtl="0">
              <a:lnSpc>
                <a:spcPct val="100000"/>
              </a:lnSpc>
              <a:spcBef>
                <a:spcPts val="0"/>
              </a:spcBef>
              <a:spcAft>
                <a:spcPts val="0"/>
              </a:spcAft>
              <a:buSzPts val="2300"/>
              <a:buNone/>
              <a:defRPr sz="3067"/>
            </a:lvl4pPr>
            <a:lvl5pPr lvl="4" algn="l" rtl="0">
              <a:lnSpc>
                <a:spcPct val="100000"/>
              </a:lnSpc>
              <a:spcBef>
                <a:spcPts val="0"/>
              </a:spcBef>
              <a:spcAft>
                <a:spcPts val="0"/>
              </a:spcAft>
              <a:buSzPts val="2300"/>
              <a:buNone/>
              <a:defRPr sz="3067"/>
            </a:lvl5pPr>
            <a:lvl6pPr lvl="5" algn="l" rtl="0">
              <a:lnSpc>
                <a:spcPct val="100000"/>
              </a:lnSpc>
              <a:spcBef>
                <a:spcPts val="0"/>
              </a:spcBef>
              <a:spcAft>
                <a:spcPts val="0"/>
              </a:spcAft>
              <a:buSzPts val="2300"/>
              <a:buNone/>
              <a:defRPr sz="3067"/>
            </a:lvl6pPr>
            <a:lvl7pPr lvl="6" algn="l" rtl="0">
              <a:lnSpc>
                <a:spcPct val="100000"/>
              </a:lnSpc>
              <a:spcBef>
                <a:spcPts val="0"/>
              </a:spcBef>
              <a:spcAft>
                <a:spcPts val="0"/>
              </a:spcAft>
              <a:buSzPts val="2300"/>
              <a:buNone/>
              <a:defRPr sz="3067"/>
            </a:lvl7pPr>
            <a:lvl8pPr lvl="7" algn="l" rtl="0">
              <a:lnSpc>
                <a:spcPct val="100000"/>
              </a:lnSpc>
              <a:spcBef>
                <a:spcPts val="0"/>
              </a:spcBef>
              <a:spcAft>
                <a:spcPts val="0"/>
              </a:spcAft>
              <a:buSzPts val="2300"/>
              <a:buNone/>
              <a:defRPr sz="3067"/>
            </a:lvl8pPr>
            <a:lvl9pPr lvl="8" algn="l" rtl="0">
              <a:lnSpc>
                <a:spcPct val="100000"/>
              </a:lnSpc>
              <a:spcBef>
                <a:spcPts val="0"/>
              </a:spcBef>
              <a:spcAft>
                <a:spcPts val="0"/>
              </a:spcAft>
              <a:buSzPts val="2300"/>
              <a:buNone/>
              <a:defRPr sz="3067"/>
            </a:lvl9pPr>
          </a:lstStyle>
          <a:p>
            <a:endParaRPr/>
          </a:p>
        </p:txBody>
      </p:sp>
      <p:sp>
        <p:nvSpPr>
          <p:cNvPr id="289" name="Google Shape;289;g2859d02c9b9_0_699"/>
          <p:cNvSpPr txBox="1">
            <a:spLocks noGrp="1"/>
          </p:cNvSpPr>
          <p:nvPr>
            <p:ph type="body" idx="1"/>
          </p:nvPr>
        </p:nvSpPr>
        <p:spPr>
          <a:xfrm>
            <a:off x="415600" y="3080525"/>
            <a:ext cx="4508000" cy="3011600"/>
          </a:xfrm>
          <a:prstGeom prst="rect">
            <a:avLst/>
          </a:prstGeom>
          <a:noFill/>
          <a:ln>
            <a:noFill/>
          </a:ln>
        </p:spPr>
        <p:txBody>
          <a:bodyPr spcFirstLastPara="1" wrap="square" lIns="88375" tIns="88375" rIns="88375" bIns="88375" anchor="t" anchorCtr="0">
            <a:normAutofit/>
          </a:bodyPr>
          <a:lstStyle>
            <a:lvl1pPr marL="609585" marR="0" lvl="0" indent="-448722" algn="l" rtl="0">
              <a:lnSpc>
                <a:spcPct val="100000"/>
              </a:lnSpc>
              <a:spcBef>
                <a:spcPts val="0"/>
              </a:spcBef>
              <a:spcAft>
                <a:spcPts val="0"/>
              </a:spcAft>
              <a:buClr>
                <a:srgbClr val="000000"/>
              </a:buClr>
              <a:buSzPts val="1700"/>
              <a:buFont typeface="Calibri"/>
              <a:buChar char="●"/>
              <a:defRPr sz="2267" i="0" u="none" strike="noStrike" cap="none">
                <a:solidFill>
                  <a:schemeClr val="dk2"/>
                </a:solidFill>
                <a:latin typeface="Calibri"/>
                <a:ea typeface="Calibri"/>
                <a:cs typeface="Calibri"/>
                <a:sym typeface="Calibri"/>
              </a:defRPr>
            </a:lvl1pPr>
            <a:lvl2pPr marL="1219170" marR="0" lvl="1"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2pPr>
            <a:lvl3pPr marL="1828754" marR="0" lvl="2"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3pPr>
            <a:lvl4pPr marL="2438339" marR="0" lvl="3"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4pPr>
            <a:lvl5pPr marL="3047924" marR="0" lvl="4"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5pPr>
            <a:lvl6pPr marL="3657509" marR="0" lvl="5"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6pPr>
            <a:lvl7pPr marL="4267093" marR="0" lvl="6"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7pPr>
            <a:lvl8pPr marL="4876678" marR="0" lvl="7"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8pPr>
            <a:lvl9pPr marL="5486263" marR="0" lvl="8" indent="-448722" algn="l" rtl="0">
              <a:lnSpc>
                <a:spcPct val="100000"/>
              </a:lnSpc>
              <a:spcBef>
                <a:spcPts val="2133"/>
              </a:spcBef>
              <a:spcAft>
                <a:spcPts val="2133"/>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9pPr>
          </a:lstStyle>
          <a:p>
            <a:endParaRPr/>
          </a:p>
        </p:txBody>
      </p:sp>
      <p:sp>
        <p:nvSpPr>
          <p:cNvPr id="290" name="Google Shape;290;g2859d02c9b9_0_699"/>
          <p:cNvSpPr txBox="1">
            <a:spLocks noGrp="1"/>
          </p:cNvSpPr>
          <p:nvPr>
            <p:ph type="sldNum" idx="12"/>
          </p:nvPr>
        </p:nvSpPr>
        <p:spPr>
          <a:xfrm>
            <a:off x="11296611" y="6217623"/>
            <a:ext cx="731600" cy="524800"/>
          </a:xfrm>
          <a:prstGeom prst="rect">
            <a:avLst/>
          </a:prstGeom>
          <a:noFill/>
          <a:ln>
            <a:noFill/>
          </a:ln>
        </p:spPr>
        <p:txBody>
          <a:bodyPr spcFirstLastPara="1" wrap="square" lIns="88375" tIns="88375" rIns="88375" bIns="8837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7864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1842"/>
                </a:solidFill>
              </a:defRPr>
            </a:lvl1pPr>
          </a:lstStyle>
          <a:p>
            <a:r>
              <a:rPr lang="en-US"/>
              <a:t>Click to edit Master title style</a:t>
            </a:r>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0"/>
          </p:nvPr>
        </p:nvSpPr>
        <p:spPr>
          <a:xfrm>
            <a:off x="2438400" y="1600200"/>
            <a:ext cx="73152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3956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g2859d02c9b9_0_703"/>
          <p:cNvSpPr/>
          <p:nvPr/>
        </p:nvSpPr>
        <p:spPr>
          <a:xfrm>
            <a:off x="6096000" y="-167"/>
            <a:ext cx="6096000" cy="6858000"/>
          </a:xfrm>
          <a:prstGeom prst="rect">
            <a:avLst/>
          </a:prstGeom>
          <a:solidFill>
            <a:schemeClr val="lt2"/>
          </a:solidFill>
          <a:ln>
            <a:noFill/>
          </a:ln>
        </p:spPr>
        <p:txBody>
          <a:bodyPr spcFirstLastPara="1" wrap="square" lIns="117833" tIns="117833" rIns="117833" bIns="1178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3" name="Google Shape;293;g2859d02c9b9_0_703"/>
          <p:cNvSpPr txBox="1">
            <a:spLocks noGrp="1"/>
          </p:cNvSpPr>
          <p:nvPr>
            <p:ph type="title"/>
          </p:nvPr>
        </p:nvSpPr>
        <p:spPr>
          <a:xfrm>
            <a:off x="354000" y="1644233"/>
            <a:ext cx="5393600" cy="1976400"/>
          </a:xfrm>
          <a:prstGeom prst="rect">
            <a:avLst/>
          </a:prstGeom>
          <a:noFill/>
          <a:ln>
            <a:noFill/>
          </a:ln>
        </p:spPr>
        <p:txBody>
          <a:bodyPr spcFirstLastPara="1" wrap="square" lIns="88375" tIns="88375" rIns="88375" bIns="88375" anchor="b" anchorCtr="0">
            <a:normAutofit/>
          </a:bodyPr>
          <a:lstStyle>
            <a:lvl1pPr lvl="0" algn="ctr" rtl="0">
              <a:lnSpc>
                <a:spcPct val="100000"/>
              </a:lnSpc>
              <a:spcBef>
                <a:spcPts val="0"/>
              </a:spcBef>
              <a:spcAft>
                <a:spcPts val="0"/>
              </a:spcAft>
              <a:buSzPts val="4100"/>
              <a:buNone/>
              <a:defRPr sz="5467"/>
            </a:lvl1pPr>
            <a:lvl2pPr lvl="1" algn="ctr" rtl="0">
              <a:lnSpc>
                <a:spcPct val="100000"/>
              </a:lnSpc>
              <a:spcBef>
                <a:spcPts val="0"/>
              </a:spcBef>
              <a:spcAft>
                <a:spcPts val="0"/>
              </a:spcAft>
              <a:buSzPts val="4100"/>
              <a:buNone/>
              <a:defRPr sz="5467"/>
            </a:lvl2pPr>
            <a:lvl3pPr lvl="2" algn="ctr" rtl="0">
              <a:lnSpc>
                <a:spcPct val="100000"/>
              </a:lnSpc>
              <a:spcBef>
                <a:spcPts val="0"/>
              </a:spcBef>
              <a:spcAft>
                <a:spcPts val="0"/>
              </a:spcAft>
              <a:buSzPts val="4100"/>
              <a:buNone/>
              <a:defRPr sz="5467"/>
            </a:lvl3pPr>
            <a:lvl4pPr lvl="3" algn="ctr" rtl="0">
              <a:lnSpc>
                <a:spcPct val="100000"/>
              </a:lnSpc>
              <a:spcBef>
                <a:spcPts val="0"/>
              </a:spcBef>
              <a:spcAft>
                <a:spcPts val="0"/>
              </a:spcAft>
              <a:buSzPts val="4100"/>
              <a:buNone/>
              <a:defRPr sz="5467"/>
            </a:lvl4pPr>
            <a:lvl5pPr lvl="4" algn="ctr" rtl="0">
              <a:lnSpc>
                <a:spcPct val="100000"/>
              </a:lnSpc>
              <a:spcBef>
                <a:spcPts val="0"/>
              </a:spcBef>
              <a:spcAft>
                <a:spcPts val="0"/>
              </a:spcAft>
              <a:buSzPts val="4100"/>
              <a:buNone/>
              <a:defRPr sz="5467"/>
            </a:lvl5pPr>
            <a:lvl6pPr lvl="5" algn="ctr" rtl="0">
              <a:lnSpc>
                <a:spcPct val="100000"/>
              </a:lnSpc>
              <a:spcBef>
                <a:spcPts val="0"/>
              </a:spcBef>
              <a:spcAft>
                <a:spcPts val="0"/>
              </a:spcAft>
              <a:buSzPts val="4100"/>
              <a:buNone/>
              <a:defRPr sz="5467"/>
            </a:lvl6pPr>
            <a:lvl7pPr lvl="6" algn="ctr" rtl="0">
              <a:lnSpc>
                <a:spcPct val="100000"/>
              </a:lnSpc>
              <a:spcBef>
                <a:spcPts val="0"/>
              </a:spcBef>
              <a:spcAft>
                <a:spcPts val="0"/>
              </a:spcAft>
              <a:buSzPts val="4100"/>
              <a:buNone/>
              <a:defRPr sz="5467"/>
            </a:lvl7pPr>
            <a:lvl8pPr lvl="7" algn="ctr" rtl="0">
              <a:lnSpc>
                <a:spcPct val="100000"/>
              </a:lnSpc>
              <a:spcBef>
                <a:spcPts val="0"/>
              </a:spcBef>
              <a:spcAft>
                <a:spcPts val="0"/>
              </a:spcAft>
              <a:buSzPts val="4100"/>
              <a:buNone/>
              <a:defRPr sz="5467"/>
            </a:lvl8pPr>
            <a:lvl9pPr lvl="8" algn="ctr" rtl="0">
              <a:lnSpc>
                <a:spcPct val="100000"/>
              </a:lnSpc>
              <a:spcBef>
                <a:spcPts val="0"/>
              </a:spcBef>
              <a:spcAft>
                <a:spcPts val="0"/>
              </a:spcAft>
              <a:buSzPts val="4100"/>
              <a:buNone/>
              <a:defRPr sz="5467"/>
            </a:lvl9pPr>
          </a:lstStyle>
          <a:p>
            <a:endParaRPr/>
          </a:p>
        </p:txBody>
      </p:sp>
      <p:sp>
        <p:nvSpPr>
          <p:cNvPr id="294" name="Google Shape;294;g2859d02c9b9_0_703"/>
          <p:cNvSpPr txBox="1">
            <a:spLocks noGrp="1"/>
          </p:cNvSpPr>
          <p:nvPr>
            <p:ph type="subTitle" idx="1"/>
          </p:nvPr>
        </p:nvSpPr>
        <p:spPr>
          <a:xfrm>
            <a:off x="354000" y="3737433"/>
            <a:ext cx="5393600" cy="1646800"/>
          </a:xfrm>
          <a:prstGeom prst="rect">
            <a:avLst/>
          </a:prstGeom>
          <a:noFill/>
          <a:ln>
            <a:noFill/>
          </a:ln>
        </p:spPr>
        <p:txBody>
          <a:bodyPr spcFirstLastPara="1" wrap="square" lIns="88375" tIns="88375" rIns="88375" bIns="88375" anchor="t" anchorCtr="0">
            <a:normAutofit/>
          </a:bodyPr>
          <a:lstStyle>
            <a:lvl1pPr marR="0" lvl="0" algn="ctr" rtl="0">
              <a:lnSpc>
                <a:spcPct val="100000"/>
              </a:lnSpc>
              <a:spcBef>
                <a:spcPts val="0"/>
              </a:spcBef>
              <a:spcAft>
                <a:spcPts val="0"/>
              </a:spcAft>
              <a:buClr>
                <a:srgbClr val="000000"/>
              </a:buClr>
              <a:buSzPts val="2000"/>
              <a:buFont typeface="Calibri"/>
              <a:buNone/>
              <a:defRPr sz="2667" i="0" u="none" strike="noStrike" cap="none">
                <a:solidFill>
                  <a:schemeClr val="dk2"/>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9pPr>
          </a:lstStyle>
          <a:p>
            <a:endParaRPr/>
          </a:p>
        </p:txBody>
      </p:sp>
      <p:sp>
        <p:nvSpPr>
          <p:cNvPr id="295" name="Google Shape;295;g2859d02c9b9_0_703"/>
          <p:cNvSpPr txBox="1">
            <a:spLocks noGrp="1"/>
          </p:cNvSpPr>
          <p:nvPr>
            <p:ph type="body" idx="2"/>
          </p:nvPr>
        </p:nvSpPr>
        <p:spPr>
          <a:xfrm>
            <a:off x="6586000" y="965433"/>
            <a:ext cx="5116000" cy="4926800"/>
          </a:xfrm>
          <a:prstGeom prst="rect">
            <a:avLst/>
          </a:prstGeom>
          <a:noFill/>
          <a:ln>
            <a:noFill/>
          </a:ln>
        </p:spPr>
        <p:txBody>
          <a:bodyPr spcFirstLastPara="1" wrap="square" lIns="88375" tIns="88375" rIns="88375" bIns="88375" anchor="ctr" anchorCtr="0">
            <a:normAutofit/>
          </a:bodyPr>
          <a:lstStyle>
            <a:lvl1pPr marL="609585" marR="0" lvl="0" indent="-448722" algn="l" rtl="0">
              <a:lnSpc>
                <a:spcPct val="100000"/>
              </a:lnSpc>
              <a:spcBef>
                <a:spcPts val="0"/>
              </a:spcBef>
              <a:spcAft>
                <a:spcPts val="0"/>
              </a:spcAft>
              <a:buClr>
                <a:srgbClr val="000000"/>
              </a:buClr>
              <a:buSzPts val="1700"/>
              <a:buFont typeface="Calibri"/>
              <a:buChar char="●"/>
              <a:defRPr sz="2267" i="0" u="none" strike="noStrike" cap="none">
                <a:solidFill>
                  <a:schemeClr val="dk2"/>
                </a:solidFill>
                <a:latin typeface="Calibri"/>
                <a:ea typeface="Calibri"/>
                <a:cs typeface="Calibri"/>
                <a:sym typeface="Calibri"/>
              </a:defRPr>
            </a:lvl1pPr>
            <a:lvl2pPr marL="1219170" marR="0" lvl="1"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2pPr>
            <a:lvl3pPr marL="1828754" marR="0" lvl="2"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3pPr>
            <a:lvl4pPr marL="2438339" marR="0" lvl="3"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4pPr>
            <a:lvl5pPr marL="3047924" marR="0" lvl="4"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5pPr>
            <a:lvl6pPr marL="3657509" marR="0" lvl="5"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6pPr>
            <a:lvl7pPr marL="4267093" marR="0" lvl="6"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7pPr>
            <a:lvl8pPr marL="4876678" marR="0" lvl="7" indent="-448722" algn="l" rtl="0">
              <a:lnSpc>
                <a:spcPct val="100000"/>
              </a:lnSpc>
              <a:spcBef>
                <a:spcPts val="2133"/>
              </a:spcBef>
              <a:spcAft>
                <a:spcPts val="0"/>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8pPr>
            <a:lvl9pPr marL="5486263" marR="0" lvl="8" indent="-448722" algn="l" rtl="0">
              <a:lnSpc>
                <a:spcPct val="100000"/>
              </a:lnSpc>
              <a:spcBef>
                <a:spcPts val="2133"/>
              </a:spcBef>
              <a:spcAft>
                <a:spcPts val="2133"/>
              </a:spcAft>
              <a:buClr>
                <a:srgbClr val="000000"/>
              </a:buClr>
              <a:buSzPts val="1700"/>
              <a:buFont typeface="Calibri"/>
              <a:buChar char="■"/>
              <a:defRPr sz="2267" i="0" u="none" strike="noStrike" cap="none">
                <a:solidFill>
                  <a:srgbClr val="000000"/>
                </a:solidFill>
                <a:latin typeface="Calibri"/>
                <a:ea typeface="Calibri"/>
                <a:cs typeface="Calibri"/>
                <a:sym typeface="Calibri"/>
              </a:defRPr>
            </a:lvl9pPr>
          </a:lstStyle>
          <a:p>
            <a:endParaRPr/>
          </a:p>
        </p:txBody>
      </p:sp>
      <p:sp>
        <p:nvSpPr>
          <p:cNvPr id="296" name="Google Shape;296;g2859d02c9b9_0_703"/>
          <p:cNvSpPr txBox="1">
            <a:spLocks noGrp="1"/>
          </p:cNvSpPr>
          <p:nvPr>
            <p:ph type="sldNum" idx="12"/>
          </p:nvPr>
        </p:nvSpPr>
        <p:spPr>
          <a:xfrm>
            <a:off x="11296611" y="6217623"/>
            <a:ext cx="731600" cy="524800"/>
          </a:xfrm>
          <a:prstGeom prst="rect">
            <a:avLst/>
          </a:prstGeom>
          <a:noFill/>
          <a:ln>
            <a:noFill/>
          </a:ln>
        </p:spPr>
        <p:txBody>
          <a:bodyPr spcFirstLastPara="1" wrap="square" lIns="88375" tIns="88375" rIns="88375" bIns="8837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99621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7"/>
        <p:cNvGrpSpPr/>
        <p:nvPr/>
      </p:nvGrpSpPr>
      <p:grpSpPr>
        <a:xfrm>
          <a:off x="0" y="0"/>
          <a:ext cx="0" cy="0"/>
          <a:chOff x="0" y="0"/>
          <a:chExt cx="0" cy="0"/>
        </a:xfrm>
      </p:grpSpPr>
      <p:sp>
        <p:nvSpPr>
          <p:cNvPr id="298" name="Google Shape;298;g2859d02c9b9_0_709"/>
          <p:cNvSpPr txBox="1">
            <a:spLocks noGrp="1"/>
          </p:cNvSpPr>
          <p:nvPr>
            <p:ph type="title"/>
          </p:nvPr>
        </p:nvSpPr>
        <p:spPr>
          <a:xfrm>
            <a:off x="653667" y="600200"/>
            <a:ext cx="8490400" cy="5454400"/>
          </a:xfrm>
          <a:prstGeom prst="rect">
            <a:avLst/>
          </a:prstGeom>
          <a:noFill/>
          <a:ln>
            <a:noFill/>
          </a:ln>
        </p:spPr>
        <p:txBody>
          <a:bodyPr spcFirstLastPara="1" wrap="square" lIns="88375" tIns="88375" rIns="88375" bIns="88375" anchor="ctr" anchorCtr="0">
            <a:normAutofit/>
          </a:bodyPr>
          <a:lstStyle>
            <a:lvl1pPr lvl="0" algn="l" rtl="0">
              <a:lnSpc>
                <a:spcPct val="100000"/>
              </a:lnSpc>
              <a:spcBef>
                <a:spcPts val="0"/>
              </a:spcBef>
              <a:spcAft>
                <a:spcPts val="0"/>
              </a:spcAft>
              <a:buSzPts val="4700"/>
              <a:buNone/>
              <a:defRPr sz="6267"/>
            </a:lvl1pPr>
            <a:lvl2pPr lvl="1" algn="l" rtl="0">
              <a:lnSpc>
                <a:spcPct val="100000"/>
              </a:lnSpc>
              <a:spcBef>
                <a:spcPts val="0"/>
              </a:spcBef>
              <a:spcAft>
                <a:spcPts val="0"/>
              </a:spcAft>
              <a:buSzPts val="4700"/>
              <a:buNone/>
              <a:defRPr sz="6267"/>
            </a:lvl2pPr>
            <a:lvl3pPr lvl="2" algn="l" rtl="0">
              <a:lnSpc>
                <a:spcPct val="100000"/>
              </a:lnSpc>
              <a:spcBef>
                <a:spcPts val="0"/>
              </a:spcBef>
              <a:spcAft>
                <a:spcPts val="0"/>
              </a:spcAft>
              <a:buSzPts val="4700"/>
              <a:buNone/>
              <a:defRPr sz="6267"/>
            </a:lvl3pPr>
            <a:lvl4pPr lvl="3" algn="l" rtl="0">
              <a:lnSpc>
                <a:spcPct val="100000"/>
              </a:lnSpc>
              <a:spcBef>
                <a:spcPts val="0"/>
              </a:spcBef>
              <a:spcAft>
                <a:spcPts val="0"/>
              </a:spcAft>
              <a:buSzPts val="4700"/>
              <a:buNone/>
              <a:defRPr sz="6267"/>
            </a:lvl4pPr>
            <a:lvl5pPr lvl="4" algn="l" rtl="0">
              <a:lnSpc>
                <a:spcPct val="100000"/>
              </a:lnSpc>
              <a:spcBef>
                <a:spcPts val="0"/>
              </a:spcBef>
              <a:spcAft>
                <a:spcPts val="0"/>
              </a:spcAft>
              <a:buSzPts val="4700"/>
              <a:buNone/>
              <a:defRPr sz="6267"/>
            </a:lvl5pPr>
            <a:lvl6pPr lvl="5" algn="l" rtl="0">
              <a:lnSpc>
                <a:spcPct val="100000"/>
              </a:lnSpc>
              <a:spcBef>
                <a:spcPts val="0"/>
              </a:spcBef>
              <a:spcAft>
                <a:spcPts val="0"/>
              </a:spcAft>
              <a:buSzPts val="4700"/>
              <a:buNone/>
              <a:defRPr sz="6267"/>
            </a:lvl6pPr>
            <a:lvl7pPr lvl="6" algn="l" rtl="0">
              <a:lnSpc>
                <a:spcPct val="100000"/>
              </a:lnSpc>
              <a:spcBef>
                <a:spcPts val="0"/>
              </a:spcBef>
              <a:spcAft>
                <a:spcPts val="0"/>
              </a:spcAft>
              <a:buSzPts val="4700"/>
              <a:buNone/>
              <a:defRPr sz="6267"/>
            </a:lvl7pPr>
            <a:lvl8pPr lvl="7" algn="l" rtl="0">
              <a:lnSpc>
                <a:spcPct val="100000"/>
              </a:lnSpc>
              <a:spcBef>
                <a:spcPts val="0"/>
              </a:spcBef>
              <a:spcAft>
                <a:spcPts val="0"/>
              </a:spcAft>
              <a:buSzPts val="4700"/>
              <a:buNone/>
              <a:defRPr sz="6267"/>
            </a:lvl8pPr>
            <a:lvl9pPr lvl="8" algn="l" rtl="0">
              <a:lnSpc>
                <a:spcPct val="100000"/>
              </a:lnSpc>
              <a:spcBef>
                <a:spcPts val="0"/>
              </a:spcBef>
              <a:spcAft>
                <a:spcPts val="0"/>
              </a:spcAft>
              <a:buSzPts val="4700"/>
              <a:buNone/>
              <a:defRPr sz="6267"/>
            </a:lvl9pPr>
          </a:lstStyle>
          <a:p>
            <a:endParaRPr/>
          </a:p>
        </p:txBody>
      </p:sp>
      <p:sp>
        <p:nvSpPr>
          <p:cNvPr id="299" name="Google Shape;299;g2859d02c9b9_0_709"/>
          <p:cNvSpPr txBox="1">
            <a:spLocks noGrp="1"/>
          </p:cNvSpPr>
          <p:nvPr>
            <p:ph type="sldNum" idx="12"/>
          </p:nvPr>
        </p:nvSpPr>
        <p:spPr>
          <a:xfrm>
            <a:off x="11296611" y="6217623"/>
            <a:ext cx="731600" cy="524800"/>
          </a:xfrm>
          <a:prstGeom prst="rect">
            <a:avLst/>
          </a:prstGeom>
          <a:noFill/>
          <a:ln>
            <a:noFill/>
          </a:ln>
        </p:spPr>
        <p:txBody>
          <a:bodyPr spcFirstLastPara="1" wrap="square" lIns="88375" tIns="88375" rIns="88375" bIns="8837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6396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00"/>
        <p:cNvGrpSpPr/>
        <p:nvPr/>
      </p:nvGrpSpPr>
      <p:grpSpPr>
        <a:xfrm>
          <a:off x="0" y="0"/>
          <a:ext cx="0" cy="0"/>
          <a:chOff x="0" y="0"/>
          <a:chExt cx="0" cy="0"/>
        </a:xfrm>
      </p:grpSpPr>
      <p:sp>
        <p:nvSpPr>
          <p:cNvPr id="301" name="Google Shape;301;g2859d02c9b9_0_712"/>
          <p:cNvSpPr txBox="1">
            <a:spLocks noGrp="1"/>
          </p:cNvSpPr>
          <p:nvPr>
            <p:ph type="title"/>
          </p:nvPr>
        </p:nvSpPr>
        <p:spPr>
          <a:xfrm>
            <a:off x="415600" y="2867800"/>
            <a:ext cx="11360800" cy="1122400"/>
          </a:xfrm>
          <a:prstGeom prst="rect">
            <a:avLst/>
          </a:prstGeom>
          <a:noFill/>
          <a:ln>
            <a:noFill/>
          </a:ln>
        </p:spPr>
        <p:txBody>
          <a:bodyPr spcFirstLastPara="1" wrap="square" lIns="88375" tIns="88375" rIns="88375" bIns="88375" anchor="ctr" anchorCtr="0">
            <a:normAutofit/>
          </a:bodyPr>
          <a:lstStyle>
            <a:lvl1pPr lvl="0" algn="ctr" rtl="0">
              <a:lnSpc>
                <a:spcPct val="100000"/>
              </a:lnSpc>
              <a:spcBef>
                <a:spcPts val="0"/>
              </a:spcBef>
              <a:spcAft>
                <a:spcPts val="0"/>
              </a:spcAft>
              <a:buClr>
                <a:schemeClr val="accent4"/>
              </a:buClr>
              <a:buSzPts val="4300"/>
              <a:buNone/>
              <a:defRPr sz="5733">
                <a:solidFill>
                  <a:schemeClr val="accent4"/>
                </a:solidFill>
              </a:defRPr>
            </a:lvl1pPr>
            <a:lvl2pPr lvl="1" algn="ctr" rtl="0">
              <a:lnSpc>
                <a:spcPct val="100000"/>
              </a:lnSpc>
              <a:spcBef>
                <a:spcPts val="0"/>
              </a:spcBef>
              <a:spcAft>
                <a:spcPts val="0"/>
              </a:spcAft>
              <a:buSzPts val="3500"/>
              <a:buNone/>
              <a:defRPr sz="4667"/>
            </a:lvl2pPr>
            <a:lvl3pPr lvl="2" algn="ctr" rtl="0">
              <a:lnSpc>
                <a:spcPct val="100000"/>
              </a:lnSpc>
              <a:spcBef>
                <a:spcPts val="0"/>
              </a:spcBef>
              <a:spcAft>
                <a:spcPts val="0"/>
              </a:spcAft>
              <a:buSzPts val="3500"/>
              <a:buNone/>
              <a:defRPr sz="4667"/>
            </a:lvl3pPr>
            <a:lvl4pPr lvl="3" algn="ctr" rtl="0">
              <a:lnSpc>
                <a:spcPct val="100000"/>
              </a:lnSpc>
              <a:spcBef>
                <a:spcPts val="0"/>
              </a:spcBef>
              <a:spcAft>
                <a:spcPts val="0"/>
              </a:spcAft>
              <a:buSzPts val="3500"/>
              <a:buNone/>
              <a:defRPr sz="4667"/>
            </a:lvl4pPr>
            <a:lvl5pPr lvl="4" algn="ctr" rtl="0">
              <a:lnSpc>
                <a:spcPct val="100000"/>
              </a:lnSpc>
              <a:spcBef>
                <a:spcPts val="0"/>
              </a:spcBef>
              <a:spcAft>
                <a:spcPts val="0"/>
              </a:spcAft>
              <a:buSzPts val="3500"/>
              <a:buNone/>
              <a:defRPr sz="4667"/>
            </a:lvl5pPr>
            <a:lvl6pPr lvl="5" algn="ctr" rtl="0">
              <a:lnSpc>
                <a:spcPct val="100000"/>
              </a:lnSpc>
              <a:spcBef>
                <a:spcPts val="0"/>
              </a:spcBef>
              <a:spcAft>
                <a:spcPts val="0"/>
              </a:spcAft>
              <a:buSzPts val="3500"/>
              <a:buNone/>
              <a:defRPr sz="4667"/>
            </a:lvl6pPr>
            <a:lvl7pPr lvl="6" algn="ctr" rtl="0">
              <a:lnSpc>
                <a:spcPct val="100000"/>
              </a:lnSpc>
              <a:spcBef>
                <a:spcPts val="0"/>
              </a:spcBef>
              <a:spcAft>
                <a:spcPts val="0"/>
              </a:spcAft>
              <a:buSzPts val="3500"/>
              <a:buNone/>
              <a:defRPr sz="4667"/>
            </a:lvl7pPr>
            <a:lvl8pPr lvl="7" algn="ctr" rtl="0">
              <a:lnSpc>
                <a:spcPct val="100000"/>
              </a:lnSpc>
              <a:spcBef>
                <a:spcPts val="0"/>
              </a:spcBef>
              <a:spcAft>
                <a:spcPts val="0"/>
              </a:spcAft>
              <a:buSzPts val="3500"/>
              <a:buNone/>
              <a:defRPr sz="4667"/>
            </a:lvl8pPr>
            <a:lvl9pPr lvl="8" algn="ctr" rtl="0">
              <a:lnSpc>
                <a:spcPct val="100000"/>
              </a:lnSpc>
              <a:spcBef>
                <a:spcPts val="0"/>
              </a:spcBef>
              <a:spcAft>
                <a:spcPts val="0"/>
              </a:spcAft>
              <a:buSzPts val="3500"/>
              <a:buNone/>
              <a:defRPr sz="4667"/>
            </a:lvl9pPr>
          </a:lstStyle>
          <a:p>
            <a:endParaRPr/>
          </a:p>
        </p:txBody>
      </p:sp>
      <p:sp>
        <p:nvSpPr>
          <p:cNvPr id="302" name="Google Shape;302;g2859d02c9b9_0_712"/>
          <p:cNvSpPr txBox="1">
            <a:spLocks noGrp="1"/>
          </p:cNvSpPr>
          <p:nvPr>
            <p:ph type="sldNum" idx="12"/>
          </p:nvPr>
        </p:nvSpPr>
        <p:spPr>
          <a:xfrm>
            <a:off x="11296611" y="6217623"/>
            <a:ext cx="731600" cy="524800"/>
          </a:xfrm>
          <a:prstGeom prst="rect">
            <a:avLst/>
          </a:prstGeom>
          <a:noFill/>
          <a:ln>
            <a:noFill/>
          </a:ln>
        </p:spPr>
        <p:txBody>
          <a:bodyPr spcFirstLastPara="1" wrap="square" lIns="88375" tIns="88375" rIns="88375" bIns="8837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1403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gf933ac7837_0_9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0772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9"/>
        <p:cNvGrpSpPr/>
        <p:nvPr/>
      </p:nvGrpSpPr>
      <p:grpSpPr>
        <a:xfrm>
          <a:off x="0" y="0"/>
          <a:ext cx="0" cy="0"/>
          <a:chOff x="0" y="0"/>
          <a:chExt cx="0" cy="0"/>
        </a:xfrm>
      </p:grpSpPr>
      <p:sp>
        <p:nvSpPr>
          <p:cNvPr id="60" name="Google Shape;60;gf933ac7837_0_93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61" name="Google Shape;61;gf933ac7837_0_93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800"/>
              <a:buFont typeface="Arial"/>
              <a:buNone/>
              <a:defRPr sz="3733" b="0"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9pPr>
          </a:lstStyle>
          <a:p>
            <a:endParaRPr/>
          </a:p>
        </p:txBody>
      </p:sp>
      <p:sp>
        <p:nvSpPr>
          <p:cNvPr id="62" name="Google Shape;62;gf933ac7837_0_9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97947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gf933ac7837_0_93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243A7A"/>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gf933ac7837_0_93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00000"/>
              </a:lnSpc>
              <a:spcBef>
                <a:spcPts val="0"/>
              </a:spcBef>
              <a:spcAft>
                <a:spcPts val="0"/>
              </a:spcAft>
              <a:buClr>
                <a:srgbClr val="000000"/>
              </a:buClr>
              <a:buSzPts val="1800"/>
              <a:buFont typeface="Arial"/>
              <a:buChar char="●"/>
              <a:defRPr sz="1867" b="0" i="0" u="none" strike="noStrike" cap="none">
                <a:solidFill>
                  <a:schemeClr val="dk1"/>
                </a:solidFill>
                <a:latin typeface="Montserrat"/>
                <a:ea typeface="Montserrat"/>
                <a:cs typeface="Montserrat"/>
                <a:sym typeface="Montserrat"/>
              </a:defRPr>
            </a:lvl1pPr>
            <a:lvl2pPr marL="1219170" marR="0" lvl="1"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2133"/>
              </a:spcBef>
              <a:spcAft>
                <a:spcPts val="2133"/>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66" name="Google Shape;66;gf933ac7837_0_9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166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sp>
        <p:nvSpPr>
          <p:cNvPr id="68" name="Google Shape;68;gf933ac7837_0_94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9" name="Google Shape;69;gf933ac7837_0_9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96459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gf933ac7837_0_94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gf933ac7837_0_9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0273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gf933ac7837_0_94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75" name="Google Shape;75;gf933ac7837_0_94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marR="0" lvl="0" indent="-406390" algn="l" rtl="0">
              <a:lnSpc>
                <a:spcPct val="100000"/>
              </a:lnSpc>
              <a:spcBef>
                <a:spcPts val="0"/>
              </a:spcBef>
              <a:spcAft>
                <a:spcPts val="0"/>
              </a:spcAft>
              <a:buClr>
                <a:srgbClr val="000000"/>
              </a:buClr>
              <a:buSzPts val="1200"/>
              <a:buFont typeface="Arial"/>
              <a:buChar char="●"/>
              <a:defRPr sz="1600" b="0" i="0" u="none" strike="noStrike" cap="none">
                <a:solidFill>
                  <a:schemeClr val="dk2"/>
                </a:solidFill>
                <a:latin typeface="Montserrat"/>
                <a:ea typeface="Montserrat"/>
                <a:cs typeface="Montserrat"/>
                <a:sym typeface="Montserrat"/>
              </a:defRPr>
            </a:lvl1pPr>
            <a:lvl2pPr marL="1219170" marR="0" lvl="1"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2133"/>
              </a:spcBef>
              <a:spcAft>
                <a:spcPts val="2133"/>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76" name="Google Shape;76;gf933ac7837_0_94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28144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gf933ac7837_0_953"/>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79" name="Google Shape;79;gf933ac7837_0_9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821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B67A7FD-B4BB-40A4-7A71-FE3767B69B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000" y="2514600"/>
            <a:ext cx="5031317"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6588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gf933ac7837_0_95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 name="Google Shape;82;gf933ac7837_0_956"/>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83" name="Google Shape;83;gf933ac7837_0_956"/>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800" b="0"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9pPr>
          </a:lstStyle>
          <a:p>
            <a:endParaRPr/>
          </a:p>
        </p:txBody>
      </p:sp>
      <p:sp>
        <p:nvSpPr>
          <p:cNvPr id="84" name="Google Shape;84;gf933ac7837_0_95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marR="0" lvl="0" indent="-457189" algn="l" rtl="0">
              <a:lnSpc>
                <a:spcPct val="100000"/>
              </a:lnSpc>
              <a:spcBef>
                <a:spcPts val="0"/>
              </a:spcBef>
              <a:spcAft>
                <a:spcPts val="0"/>
              </a:spcAft>
              <a:buClr>
                <a:srgbClr val="000000"/>
              </a:buClr>
              <a:buSzPts val="1800"/>
              <a:buFont typeface="Arial"/>
              <a:buChar char="●"/>
              <a:defRPr sz="1867" b="0" i="0" u="none" strike="noStrike" cap="none">
                <a:solidFill>
                  <a:schemeClr val="dk2"/>
                </a:solidFill>
                <a:latin typeface="Montserrat"/>
                <a:ea typeface="Montserrat"/>
                <a:cs typeface="Montserrat"/>
                <a:sym typeface="Montserrat"/>
              </a:defRPr>
            </a:lvl1pPr>
            <a:lvl2pPr marL="1219170" marR="0" lvl="1"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2133"/>
              </a:spcBef>
              <a:spcAft>
                <a:spcPts val="2133"/>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85" name="Google Shape;85;gf933ac7837_0_95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94658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gf933ac7837_0_96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marR="0" lvl="0" indent="-304792" algn="l" rtl="0">
              <a:lnSpc>
                <a:spcPct val="100000"/>
              </a:lnSpc>
              <a:spcBef>
                <a:spcPts val="0"/>
              </a:spcBef>
              <a:spcAft>
                <a:spcPts val="0"/>
              </a:spcAft>
              <a:buClr>
                <a:srgbClr val="000000"/>
              </a:buClr>
              <a:buSzPts val="1800"/>
              <a:buFont typeface="Arial"/>
              <a:buNone/>
              <a:defRPr sz="1867" b="0" i="0" u="none" strike="noStrike" cap="none">
                <a:solidFill>
                  <a:schemeClr val="dk2"/>
                </a:solidFill>
                <a:latin typeface="Montserrat"/>
                <a:ea typeface="Montserrat"/>
                <a:cs typeface="Montserrat"/>
                <a:sym typeface="Montserrat"/>
              </a:defRPr>
            </a:lvl1pPr>
          </a:lstStyle>
          <a:p>
            <a:endParaRPr/>
          </a:p>
        </p:txBody>
      </p:sp>
      <p:sp>
        <p:nvSpPr>
          <p:cNvPr id="88" name="Google Shape;88;gf933ac7837_0_96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9726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gf933ac7837_0_965"/>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91" name="Google Shape;91;gf933ac7837_0_96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marR="0" lvl="0" indent="-457189" algn="ctr" rtl="0">
              <a:lnSpc>
                <a:spcPct val="100000"/>
              </a:lnSpc>
              <a:spcBef>
                <a:spcPts val="0"/>
              </a:spcBef>
              <a:spcAft>
                <a:spcPts val="0"/>
              </a:spcAft>
              <a:buClr>
                <a:srgbClr val="000000"/>
              </a:buClr>
              <a:buSzPts val="1800"/>
              <a:buFont typeface="Arial"/>
              <a:buChar char="●"/>
              <a:defRPr sz="1867" b="0" i="0" u="none" strike="noStrike" cap="none">
                <a:solidFill>
                  <a:schemeClr val="dk2"/>
                </a:solidFill>
                <a:latin typeface="Montserrat"/>
                <a:ea typeface="Montserrat"/>
                <a:cs typeface="Montserrat"/>
                <a:sym typeface="Montserrat"/>
              </a:defRPr>
            </a:lvl1pPr>
            <a:lvl2pPr marL="1219170" marR="0" lvl="1"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2133"/>
              </a:spcBef>
              <a:spcAft>
                <a:spcPts val="2133"/>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92" name="Google Shape;92;gf933ac7837_0_96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92819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890664"/>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pPr lvl="0"/>
            <a:endParaRPr lang="vi-VN" noProof="0"/>
          </a:p>
        </p:txBody>
      </p:sp>
    </p:spTree>
    <p:extLst>
      <p:ext uri="{BB962C8B-B14F-4D97-AF65-F5344CB8AC3E}">
        <p14:creationId xmlns:p14="http://schemas.microsoft.com/office/powerpoint/2010/main" val="326916666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962650"/>
          </a:xfrm>
          <a:prstGeom prst="rect">
            <a:avLst/>
          </a:prstGeom>
        </p:spPr>
        <p:txBody>
          <a:bodyPr/>
          <a:lstStyle/>
          <a:p>
            <a:pPr lvl="0"/>
            <a:endParaRPr lang="vi-VN" noProof="0"/>
          </a:p>
        </p:txBody>
      </p:sp>
    </p:spTree>
    <p:extLst>
      <p:ext uri="{BB962C8B-B14F-4D97-AF65-F5344CB8AC3E}">
        <p14:creationId xmlns:p14="http://schemas.microsoft.com/office/powerpoint/2010/main" val="3688225550"/>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991601" y="1"/>
            <a:ext cx="3200400" cy="6858000"/>
          </a:xfrm>
          <a:prstGeom prst="rect">
            <a:avLst/>
          </a:prstGeom>
        </p:spPr>
        <p:txBody>
          <a:bodyPr/>
          <a:lstStyle/>
          <a:p>
            <a:pPr lvl="0"/>
            <a:endParaRPr lang="vi-VN" noProof="0"/>
          </a:p>
        </p:txBody>
      </p:sp>
    </p:spTree>
    <p:extLst>
      <p:ext uri="{BB962C8B-B14F-4D97-AF65-F5344CB8AC3E}">
        <p14:creationId xmlns:p14="http://schemas.microsoft.com/office/powerpoint/2010/main" val="2657468707"/>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p:cNvSpPr/>
          <p:nvPr userDrawn="1"/>
        </p:nvSpPr>
        <p:spPr>
          <a:xfrm>
            <a:off x="6096000" y="0"/>
            <a:ext cx="36004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4" name="Picture Placeholder 3"/>
          <p:cNvSpPr>
            <a:spLocks noGrp="1"/>
          </p:cNvSpPr>
          <p:nvPr>
            <p:ph type="pic" sz="quarter" idx="10"/>
          </p:nvPr>
        </p:nvSpPr>
        <p:spPr>
          <a:xfrm>
            <a:off x="9696449" y="1"/>
            <a:ext cx="2495551" cy="6858000"/>
          </a:xfrm>
          <a:prstGeom prst="rect">
            <a:avLst/>
          </a:prstGeom>
        </p:spPr>
        <p:txBody>
          <a:bodyPr/>
          <a:lstStyle/>
          <a:p>
            <a:pPr lvl="0"/>
            <a:endParaRPr lang="vi-VN" noProof="0"/>
          </a:p>
        </p:txBody>
      </p:sp>
    </p:spTree>
    <p:extLst>
      <p:ext uri="{BB962C8B-B14F-4D97-AF65-F5344CB8AC3E}">
        <p14:creationId xmlns:p14="http://schemas.microsoft.com/office/powerpoint/2010/main" val="2768492283"/>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0"/>
            <a:ext cx="36004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4" name="Picture Placeholder 3"/>
          <p:cNvSpPr>
            <a:spLocks noGrp="1"/>
          </p:cNvSpPr>
          <p:nvPr>
            <p:ph type="pic" sz="quarter" idx="10"/>
          </p:nvPr>
        </p:nvSpPr>
        <p:spPr>
          <a:xfrm>
            <a:off x="3600449" y="1"/>
            <a:ext cx="2495551" cy="6858000"/>
          </a:xfrm>
          <a:prstGeom prst="rect">
            <a:avLst/>
          </a:prstGeom>
        </p:spPr>
        <p:txBody>
          <a:bodyPr/>
          <a:lstStyle/>
          <a:p>
            <a:pPr lvl="0"/>
            <a:endParaRPr lang="vi-VN" noProof="0"/>
          </a:p>
        </p:txBody>
      </p:sp>
    </p:spTree>
    <p:extLst>
      <p:ext uri="{BB962C8B-B14F-4D97-AF65-F5344CB8AC3E}">
        <p14:creationId xmlns:p14="http://schemas.microsoft.com/office/powerpoint/2010/main" val="557576833"/>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3200400" cy="6858000"/>
          </a:xfrm>
          <a:prstGeom prst="rect">
            <a:avLst/>
          </a:prstGeom>
        </p:spPr>
        <p:txBody>
          <a:bodyPr/>
          <a:lstStyle/>
          <a:p>
            <a:pPr lvl="0"/>
            <a:endParaRPr lang="vi-VN" noProof="0"/>
          </a:p>
        </p:txBody>
      </p:sp>
    </p:spTree>
    <p:extLst>
      <p:ext uri="{BB962C8B-B14F-4D97-AF65-F5344CB8AC3E}">
        <p14:creationId xmlns:p14="http://schemas.microsoft.com/office/powerpoint/2010/main" val="150098285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branding Title Slide">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1" y="0"/>
            <a:ext cx="12192000" cy="5119921"/>
          </a:xfrm>
          <a:prstGeom prst="rect">
            <a:avLst/>
          </a:prstGeom>
        </p:spPr>
        <p:txBody>
          <a:bodyPr wrap="square">
            <a:noAutofit/>
          </a:bodyPr>
          <a:lstStyle>
            <a:lvl1pPr algn="ctr">
              <a:defRPr/>
            </a:lvl1pPr>
          </a:lstStyle>
          <a:p>
            <a:r>
              <a:rPr lang="en-US"/>
              <a:t>Click icon to add picture</a:t>
            </a:r>
          </a:p>
        </p:txBody>
      </p:sp>
      <p:sp>
        <p:nvSpPr>
          <p:cNvPr id="24" name="Title 23"/>
          <p:cNvSpPr>
            <a:spLocks noGrp="1"/>
          </p:cNvSpPr>
          <p:nvPr>
            <p:ph type="ctrTitle" hasCustomPrompt="1"/>
          </p:nvPr>
        </p:nvSpPr>
        <p:spPr>
          <a:xfrm>
            <a:off x="102870" y="5198925"/>
            <a:ext cx="12089131" cy="934520"/>
          </a:xfrm>
          <a:prstGeom prst="rect">
            <a:avLst/>
          </a:prstGeom>
          <a:noFill/>
          <a:ln>
            <a:noFill/>
          </a:ln>
        </p:spPr>
        <p:txBody>
          <a:bodyPr wrap="square" lIns="274320" tIns="91440" rIns="0" anchor="t" anchorCtr="0">
            <a:noAutofit/>
          </a:bodyPr>
          <a:lstStyle>
            <a:lvl1pPr marL="346075" indent="0" algn="l">
              <a:tabLst/>
              <a:defRPr sz="2000">
                <a:solidFill>
                  <a:srgbClr val="59555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title style</a:t>
            </a:r>
          </a:p>
        </p:txBody>
      </p:sp>
      <p:sp>
        <p:nvSpPr>
          <p:cNvPr id="22" name="Subtitle 21"/>
          <p:cNvSpPr>
            <a:spLocks noGrp="1"/>
          </p:cNvSpPr>
          <p:nvPr>
            <p:ph type="subTitle" idx="1" hasCustomPrompt="1"/>
          </p:nvPr>
        </p:nvSpPr>
        <p:spPr>
          <a:xfrm>
            <a:off x="102871" y="6212449"/>
            <a:ext cx="12089130" cy="645551"/>
          </a:xfrm>
          <a:prstGeom prst="rect">
            <a:avLst/>
          </a:prstGeom>
          <a:noFill/>
        </p:spPr>
        <p:txBody>
          <a:bodyPr wrap="square" lIns="274320" anchor="t">
            <a:noAutofit/>
          </a:bodyPr>
          <a:lstStyle>
            <a:lvl1pPr marL="401638" indent="0" algn="l">
              <a:buNone/>
              <a:tabLst/>
              <a:defRPr sz="1400" b="1" cap="none" baseline="0">
                <a:solidFill>
                  <a:srgbClr val="59555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Company Name</a:t>
            </a:r>
          </a:p>
        </p:txBody>
      </p:sp>
      <p:sp>
        <p:nvSpPr>
          <p:cNvPr id="4" name="Date Placeholder 3"/>
          <p:cNvSpPr>
            <a:spLocks noGrp="1"/>
          </p:cNvSpPr>
          <p:nvPr>
            <p:ph type="dt" sz="half" idx="10"/>
          </p:nvPr>
        </p:nvSpPr>
        <p:spPr>
          <a:xfrm>
            <a:off x="9778483" y="6415201"/>
            <a:ext cx="2047757" cy="247424"/>
          </a:xfrm>
        </p:spPr>
        <p:txBody>
          <a:bodyPr/>
          <a:lstStyle>
            <a:lvl1pPr algn="r">
              <a:defRPr>
                <a:solidFill>
                  <a:srgbClr val="595555"/>
                </a:solidFill>
              </a:defRPr>
            </a:lvl1pPr>
          </a:lstStyle>
          <a:p>
            <a:fld id="{9981F248-87AF-4F4F-A097-B1A3F9FD164E}" type="datetime1">
              <a:rPr lang="en-US" smtClean="0"/>
              <a:t>10/5/2023</a:t>
            </a:fld>
            <a:endParaRPr lang="en-US"/>
          </a:p>
        </p:txBody>
      </p:sp>
    </p:spTree>
    <p:extLst>
      <p:ext uri="{BB962C8B-B14F-4D97-AF65-F5344CB8AC3E}">
        <p14:creationId xmlns:p14="http://schemas.microsoft.com/office/powerpoint/2010/main" val="169292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00" y="1"/>
            <a:ext cx="6096001" cy="6858000"/>
          </a:xfrm>
          <a:prstGeom prst="rect">
            <a:avLst/>
          </a:prstGeom>
        </p:spPr>
        <p:txBody>
          <a:bodyPr/>
          <a:lstStyle/>
          <a:p>
            <a:pPr lvl="0"/>
            <a:endParaRPr lang="vi-VN" noProof="0"/>
          </a:p>
        </p:txBody>
      </p:sp>
    </p:spTree>
    <p:extLst>
      <p:ext uri="{BB962C8B-B14F-4D97-AF65-F5344CB8AC3E}">
        <p14:creationId xmlns:p14="http://schemas.microsoft.com/office/powerpoint/2010/main" val="762774164"/>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476500" y="1276350"/>
            <a:ext cx="3619500" cy="4305302"/>
          </a:xfrm>
          <a:prstGeom prst="rect">
            <a:avLst/>
          </a:prstGeom>
        </p:spPr>
        <p:txBody>
          <a:bodyPr/>
          <a:lstStyle/>
          <a:p>
            <a:pPr lvl="0"/>
            <a:endParaRPr lang="vi-VN" noProof="0"/>
          </a:p>
        </p:txBody>
      </p:sp>
    </p:spTree>
    <p:extLst>
      <p:ext uri="{BB962C8B-B14F-4D97-AF65-F5344CB8AC3E}">
        <p14:creationId xmlns:p14="http://schemas.microsoft.com/office/powerpoint/2010/main" val="2484899173"/>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7750" y="1276350"/>
            <a:ext cx="3619500" cy="4305302"/>
          </a:xfrm>
          <a:prstGeom prst="rect">
            <a:avLst/>
          </a:prstGeom>
        </p:spPr>
        <p:txBody>
          <a:bodyPr/>
          <a:lstStyle/>
          <a:p>
            <a:pPr lvl="0"/>
            <a:endParaRPr lang="vi-VN" noProof="0"/>
          </a:p>
        </p:txBody>
      </p:sp>
    </p:spTree>
    <p:extLst>
      <p:ext uri="{BB962C8B-B14F-4D97-AF65-F5344CB8AC3E}">
        <p14:creationId xmlns:p14="http://schemas.microsoft.com/office/powerpoint/2010/main" val="107170607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229226" y="1290640"/>
            <a:ext cx="1733548" cy="1733548"/>
          </a:xfrm>
          <a:prstGeom prst="teardrop">
            <a:avLst/>
          </a:prstGeom>
        </p:spPr>
        <p:txBody>
          <a:bodyPr/>
          <a:lstStyle/>
          <a:p>
            <a:pPr lvl="0"/>
            <a:endParaRPr lang="vi-VN" noProof="0"/>
          </a:p>
        </p:txBody>
      </p:sp>
    </p:spTree>
    <p:extLst>
      <p:ext uri="{BB962C8B-B14F-4D97-AF65-F5344CB8AC3E}">
        <p14:creationId xmlns:p14="http://schemas.microsoft.com/office/powerpoint/2010/main" val="3817834228"/>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7534274" y="0"/>
            <a:ext cx="2886076" cy="3048000"/>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7534274" y="3810000"/>
            <a:ext cx="2886076" cy="3048000"/>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5362574" y="1285875"/>
            <a:ext cx="2886076" cy="4286250"/>
          </a:xfrm>
          <a:prstGeom prst="rect">
            <a:avLst/>
          </a:prstGeom>
        </p:spPr>
        <p:txBody>
          <a:bodyPr/>
          <a:lstStyle/>
          <a:p>
            <a:pPr lvl="0"/>
            <a:endParaRPr lang="vi-VN" noProof="0"/>
          </a:p>
        </p:txBody>
      </p:sp>
    </p:spTree>
    <p:extLst>
      <p:ext uri="{BB962C8B-B14F-4D97-AF65-F5344CB8AC3E}">
        <p14:creationId xmlns:p14="http://schemas.microsoft.com/office/powerpoint/2010/main" val="335754162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1175" y="2552700"/>
            <a:ext cx="1752599" cy="1752599"/>
          </a:xfrm>
          <a:prstGeom prst="teardrop">
            <a:avLst/>
          </a:prstGeom>
        </p:spPr>
        <p:txBody>
          <a:bodyPr/>
          <a:lstStyle/>
          <a:p>
            <a:pPr lvl="0"/>
            <a:endParaRPr lang="vi-VN" noProof="0"/>
          </a:p>
        </p:txBody>
      </p:sp>
      <p:sp>
        <p:nvSpPr>
          <p:cNvPr id="4" name="Picture Placeholder 2"/>
          <p:cNvSpPr>
            <a:spLocks noGrp="1"/>
          </p:cNvSpPr>
          <p:nvPr>
            <p:ph type="pic" sz="quarter" idx="11"/>
          </p:nvPr>
        </p:nvSpPr>
        <p:spPr>
          <a:xfrm>
            <a:off x="5219701" y="2552700"/>
            <a:ext cx="1752599" cy="1752599"/>
          </a:xfrm>
          <a:prstGeom prst="teardrop">
            <a:avLst/>
          </a:prstGeom>
        </p:spPr>
        <p:txBody>
          <a:bodyPr/>
          <a:lstStyle/>
          <a:p>
            <a:pPr lvl="0"/>
            <a:endParaRPr lang="vi-VN" noProof="0"/>
          </a:p>
        </p:txBody>
      </p:sp>
      <p:sp>
        <p:nvSpPr>
          <p:cNvPr id="5" name="Picture Placeholder 2"/>
          <p:cNvSpPr>
            <a:spLocks noGrp="1"/>
          </p:cNvSpPr>
          <p:nvPr>
            <p:ph type="pic" sz="quarter" idx="12"/>
          </p:nvPr>
        </p:nvSpPr>
        <p:spPr>
          <a:xfrm>
            <a:off x="8658227" y="2552700"/>
            <a:ext cx="1752599" cy="1752599"/>
          </a:xfrm>
          <a:prstGeom prst="teardrop">
            <a:avLst/>
          </a:prstGeom>
        </p:spPr>
        <p:txBody>
          <a:bodyPr/>
          <a:lstStyle/>
          <a:p>
            <a:pPr lvl="0"/>
            <a:endParaRPr lang="vi-VN" noProof="0"/>
          </a:p>
        </p:txBody>
      </p:sp>
    </p:spTree>
    <p:extLst>
      <p:ext uri="{BB962C8B-B14F-4D97-AF65-F5344CB8AC3E}">
        <p14:creationId xmlns:p14="http://schemas.microsoft.com/office/powerpoint/2010/main" val="4199475677"/>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1066800" y="2457450"/>
            <a:ext cx="2876550" cy="2867026"/>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4657725" y="2457450"/>
            <a:ext cx="2876550" cy="2867026"/>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8248650" y="2457449"/>
            <a:ext cx="2876550" cy="2867026"/>
          </a:xfrm>
          <a:prstGeom prst="rect">
            <a:avLst/>
          </a:prstGeom>
        </p:spPr>
        <p:txBody>
          <a:bodyPr/>
          <a:lstStyle/>
          <a:p>
            <a:pPr lvl="0"/>
            <a:endParaRPr lang="vi-VN" noProof="0"/>
          </a:p>
        </p:txBody>
      </p:sp>
    </p:spTree>
    <p:extLst>
      <p:ext uri="{BB962C8B-B14F-4D97-AF65-F5344CB8AC3E}">
        <p14:creationId xmlns:p14="http://schemas.microsoft.com/office/powerpoint/2010/main" val="2263851591"/>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4648200" y="571503"/>
            <a:ext cx="1876425" cy="1962150"/>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7110412" y="571503"/>
            <a:ext cx="1876425" cy="1962150"/>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9572625" y="571503"/>
            <a:ext cx="1876425" cy="1962150"/>
          </a:xfrm>
          <a:prstGeom prst="rect">
            <a:avLst/>
          </a:prstGeom>
        </p:spPr>
        <p:txBody>
          <a:bodyPr/>
          <a:lstStyle/>
          <a:p>
            <a:pPr lvl="0"/>
            <a:endParaRPr lang="vi-VN" noProof="0"/>
          </a:p>
        </p:txBody>
      </p:sp>
      <p:sp>
        <p:nvSpPr>
          <p:cNvPr id="6" name="Picture Placeholder 3"/>
          <p:cNvSpPr>
            <a:spLocks noGrp="1"/>
          </p:cNvSpPr>
          <p:nvPr>
            <p:ph type="pic" sz="quarter" idx="13"/>
          </p:nvPr>
        </p:nvSpPr>
        <p:spPr>
          <a:xfrm>
            <a:off x="4648200" y="3429001"/>
            <a:ext cx="1876425" cy="1962150"/>
          </a:xfrm>
          <a:prstGeom prst="rect">
            <a:avLst/>
          </a:prstGeom>
        </p:spPr>
        <p:txBody>
          <a:bodyPr/>
          <a:lstStyle/>
          <a:p>
            <a:pPr lvl="0"/>
            <a:endParaRPr lang="vi-VN" noProof="0"/>
          </a:p>
        </p:txBody>
      </p:sp>
      <p:sp>
        <p:nvSpPr>
          <p:cNvPr id="7" name="Picture Placeholder 3"/>
          <p:cNvSpPr>
            <a:spLocks noGrp="1"/>
          </p:cNvSpPr>
          <p:nvPr>
            <p:ph type="pic" sz="quarter" idx="14"/>
          </p:nvPr>
        </p:nvSpPr>
        <p:spPr>
          <a:xfrm>
            <a:off x="7110412" y="3429001"/>
            <a:ext cx="1876425" cy="1962150"/>
          </a:xfrm>
          <a:prstGeom prst="rect">
            <a:avLst/>
          </a:prstGeom>
        </p:spPr>
        <p:txBody>
          <a:bodyPr/>
          <a:lstStyle/>
          <a:p>
            <a:pPr lvl="0"/>
            <a:endParaRPr lang="vi-VN" noProof="0"/>
          </a:p>
        </p:txBody>
      </p:sp>
      <p:sp>
        <p:nvSpPr>
          <p:cNvPr id="8" name="Picture Placeholder 3"/>
          <p:cNvSpPr>
            <a:spLocks noGrp="1"/>
          </p:cNvSpPr>
          <p:nvPr>
            <p:ph type="pic" sz="quarter" idx="15"/>
          </p:nvPr>
        </p:nvSpPr>
        <p:spPr>
          <a:xfrm>
            <a:off x="9572625" y="3429001"/>
            <a:ext cx="1876425" cy="1962150"/>
          </a:xfrm>
          <a:prstGeom prst="rect">
            <a:avLst/>
          </a:prstGeom>
        </p:spPr>
        <p:txBody>
          <a:bodyPr/>
          <a:lstStyle/>
          <a:p>
            <a:pPr lvl="0"/>
            <a:endParaRPr lang="vi-VN" noProof="0"/>
          </a:p>
        </p:txBody>
      </p:sp>
    </p:spTree>
    <p:extLst>
      <p:ext uri="{BB962C8B-B14F-4D97-AF65-F5344CB8AC3E}">
        <p14:creationId xmlns:p14="http://schemas.microsoft.com/office/powerpoint/2010/main" val="2973818393"/>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4648200" y="571503"/>
            <a:ext cx="2165871" cy="4295772"/>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6814071" y="571503"/>
            <a:ext cx="2165871" cy="4295772"/>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8979942" y="571503"/>
            <a:ext cx="2165871" cy="4295772"/>
          </a:xfrm>
          <a:prstGeom prst="rect">
            <a:avLst/>
          </a:prstGeom>
        </p:spPr>
        <p:txBody>
          <a:bodyPr/>
          <a:lstStyle/>
          <a:p>
            <a:pPr lvl="0"/>
            <a:endParaRPr lang="vi-VN" noProof="0"/>
          </a:p>
        </p:txBody>
      </p:sp>
    </p:spTree>
    <p:extLst>
      <p:ext uri="{BB962C8B-B14F-4D97-AF65-F5344CB8AC3E}">
        <p14:creationId xmlns:p14="http://schemas.microsoft.com/office/powerpoint/2010/main" val="1346414822"/>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1457325" y="571503"/>
            <a:ext cx="1876425" cy="1962150"/>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3919537" y="571503"/>
            <a:ext cx="1876425" cy="1962150"/>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6381750" y="571503"/>
            <a:ext cx="1876425" cy="1962150"/>
          </a:xfrm>
          <a:prstGeom prst="rect">
            <a:avLst/>
          </a:prstGeom>
        </p:spPr>
        <p:txBody>
          <a:bodyPr/>
          <a:lstStyle/>
          <a:p>
            <a:pPr lvl="0"/>
            <a:endParaRPr lang="vi-VN" noProof="0"/>
          </a:p>
        </p:txBody>
      </p:sp>
      <p:sp>
        <p:nvSpPr>
          <p:cNvPr id="6" name="Picture Placeholder 3"/>
          <p:cNvSpPr>
            <a:spLocks noGrp="1"/>
          </p:cNvSpPr>
          <p:nvPr>
            <p:ph type="pic" sz="quarter" idx="13"/>
          </p:nvPr>
        </p:nvSpPr>
        <p:spPr>
          <a:xfrm>
            <a:off x="1457325" y="3429001"/>
            <a:ext cx="1876425" cy="1962150"/>
          </a:xfrm>
          <a:prstGeom prst="rect">
            <a:avLst/>
          </a:prstGeom>
        </p:spPr>
        <p:txBody>
          <a:bodyPr/>
          <a:lstStyle/>
          <a:p>
            <a:pPr lvl="0"/>
            <a:endParaRPr lang="vi-VN" noProof="0"/>
          </a:p>
        </p:txBody>
      </p:sp>
      <p:sp>
        <p:nvSpPr>
          <p:cNvPr id="7" name="Picture Placeholder 3"/>
          <p:cNvSpPr>
            <a:spLocks noGrp="1"/>
          </p:cNvSpPr>
          <p:nvPr>
            <p:ph type="pic" sz="quarter" idx="14"/>
          </p:nvPr>
        </p:nvSpPr>
        <p:spPr>
          <a:xfrm>
            <a:off x="3919537" y="3429001"/>
            <a:ext cx="1876425" cy="1962150"/>
          </a:xfrm>
          <a:prstGeom prst="rect">
            <a:avLst/>
          </a:prstGeom>
        </p:spPr>
        <p:txBody>
          <a:bodyPr/>
          <a:lstStyle/>
          <a:p>
            <a:pPr lvl="0"/>
            <a:endParaRPr lang="vi-VN" noProof="0"/>
          </a:p>
        </p:txBody>
      </p:sp>
      <p:sp>
        <p:nvSpPr>
          <p:cNvPr id="8" name="Picture Placeholder 3"/>
          <p:cNvSpPr>
            <a:spLocks noGrp="1"/>
          </p:cNvSpPr>
          <p:nvPr>
            <p:ph type="pic" sz="quarter" idx="15"/>
          </p:nvPr>
        </p:nvSpPr>
        <p:spPr>
          <a:xfrm>
            <a:off x="6381750" y="3429001"/>
            <a:ext cx="1876425" cy="1962150"/>
          </a:xfrm>
          <a:prstGeom prst="rect">
            <a:avLst/>
          </a:prstGeom>
        </p:spPr>
        <p:txBody>
          <a:bodyPr/>
          <a:lstStyle/>
          <a:p>
            <a:pPr lvl="0"/>
            <a:endParaRPr lang="vi-VN" noProof="0"/>
          </a:p>
        </p:txBody>
      </p:sp>
      <p:sp>
        <p:nvSpPr>
          <p:cNvPr id="9" name="Picture Placeholder 3"/>
          <p:cNvSpPr>
            <a:spLocks noGrp="1"/>
          </p:cNvSpPr>
          <p:nvPr>
            <p:ph type="pic" sz="quarter" idx="16"/>
          </p:nvPr>
        </p:nvSpPr>
        <p:spPr>
          <a:xfrm>
            <a:off x="8843963" y="571503"/>
            <a:ext cx="1876425" cy="1962150"/>
          </a:xfrm>
          <a:prstGeom prst="rect">
            <a:avLst/>
          </a:prstGeom>
        </p:spPr>
        <p:txBody>
          <a:bodyPr/>
          <a:lstStyle/>
          <a:p>
            <a:pPr lvl="0"/>
            <a:endParaRPr lang="vi-VN" noProof="0"/>
          </a:p>
        </p:txBody>
      </p:sp>
      <p:sp>
        <p:nvSpPr>
          <p:cNvPr id="10" name="Picture Placeholder 3"/>
          <p:cNvSpPr>
            <a:spLocks noGrp="1"/>
          </p:cNvSpPr>
          <p:nvPr>
            <p:ph type="pic" sz="quarter" idx="17"/>
          </p:nvPr>
        </p:nvSpPr>
        <p:spPr>
          <a:xfrm>
            <a:off x="8843963" y="3429001"/>
            <a:ext cx="1876425" cy="1962150"/>
          </a:xfrm>
          <a:prstGeom prst="rect">
            <a:avLst/>
          </a:prstGeom>
        </p:spPr>
        <p:txBody>
          <a:bodyPr/>
          <a:lstStyle/>
          <a:p>
            <a:pPr lvl="0"/>
            <a:endParaRPr lang="vi-VN" noProof="0"/>
          </a:p>
        </p:txBody>
      </p:sp>
    </p:spTree>
    <p:extLst>
      <p:ext uri="{BB962C8B-B14F-4D97-AF65-F5344CB8AC3E}">
        <p14:creationId xmlns:p14="http://schemas.microsoft.com/office/powerpoint/2010/main" val="91721864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B84B48-A95B-C3F4-64B2-824D94ECF120}"/>
              </a:ext>
            </a:extLst>
          </p:cNvPr>
          <p:cNvSpPr/>
          <p:nvPr userDrawn="1"/>
        </p:nvSpPr>
        <p:spPr>
          <a:xfrm>
            <a:off x="6207968" y="2432425"/>
            <a:ext cx="4708849" cy="2894012"/>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2090737" y="2033580"/>
            <a:ext cx="3556000" cy="3390646"/>
          </a:xfrm>
        </p:spPr>
        <p:txBody>
          <a:bodyPr anchor="ctr"/>
          <a:lstStyle>
            <a:lvl1pPr algn="l">
              <a:spcBef>
                <a:spcPts val="1400"/>
              </a:spcBef>
              <a:defRPr sz="1600"/>
            </a:lvl1pPr>
            <a:lvl2pPr marL="203597" indent="-203597" algn="l">
              <a:spcBef>
                <a:spcPts val="1400"/>
              </a:spcBef>
              <a:buFont typeface="Arial" panose="020B0604020202020204" pitchFamily="34" charset="0"/>
              <a:buChar char="•"/>
              <a:defRPr sz="1400"/>
            </a:lvl2pPr>
            <a:lvl3pPr marL="429816" indent="-215504" algn="l">
              <a:spcBef>
                <a:spcPts val="1400"/>
              </a:spcBef>
              <a:buFont typeface="Courier New" panose="02070309020205020404" pitchFamily="49" charset="0"/>
              <a:buChar char="o"/>
              <a:defRPr sz="1200"/>
            </a:lvl3pPr>
            <a:lvl4pPr algn="l">
              <a:spcBef>
                <a:spcPts val="1400"/>
              </a:spcBef>
              <a:defRPr sz="1100"/>
            </a:lvl4pPr>
            <a:lvl5pPr algn="l">
              <a:spcBef>
                <a:spcPts val="1400"/>
              </a:spcBef>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6D8F5-DE99-294E-92FC-0231E1EAE132}" type="datetime1">
              <a:rPr lang="en-US" smtClean="0"/>
              <a:t>10/5/2023</a:t>
            </a:fld>
            <a:endParaRPr lang="en-US"/>
          </a:p>
        </p:txBody>
      </p:sp>
      <p:sp>
        <p:nvSpPr>
          <p:cNvPr id="6" name="Slide Number Placeholder 5"/>
          <p:cNvSpPr>
            <a:spLocks noGrp="1"/>
          </p:cNvSpPr>
          <p:nvPr>
            <p:ph type="sldNum" sz="quarter" idx="12"/>
          </p:nvPr>
        </p:nvSpPr>
        <p:spPr/>
        <p:txBody>
          <a:bodyPr/>
          <a:lstStyle/>
          <a:p>
            <a:fld id="{4FA92F45-BA5D-4C7A-ACC7-D44B34072B97}" type="slidenum">
              <a:rPr lang="en-US" smtClean="0"/>
              <a:t>‹#›</a:t>
            </a:fld>
            <a:endParaRPr lang="en-US"/>
          </a:p>
        </p:txBody>
      </p:sp>
      <p:sp>
        <p:nvSpPr>
          <p:cNvPr id="8" name="Title 1">
            <a:extLst>
              <a:ext uri="{FF2B5EF4-FFF2-40B4-BE49-F238E27FC236}">
                <a16:creationId xmlns:a16="http://schemas.microsoft.com/office/drawing/2014/main" id="{1C0AA17A-B68C-1D4A-AC35-7A4A839C860C}"/>
              </a:ext>
            </a:extLst>
          </p:cNvPr>
          <p:cNvSpPr>
            <a:spLocks noGrp="1"/>
          </p:cNvSpPr>
          <p:nvPr>
            <p:ph type="title" hasCustomPrompt="1"/>
          </p:nvPr>
        </p:nvSpPr>
        <p:spPr>
          <a:xfrm>
            <a:off x="365760" y="365127"/>
            <a:ext cx="11460480" cy="383773"/>
          </a:xfrm>
          <a:prstGeom prst="rect">
            <a:avLst/>
          </a:prstGeom>
        </p:spPr>
        <p:txBody>
          <a:bodyPr/>
          <a:lstStyle>
            <a:lvl1pPr>
              <a:defRPr i="0"/>
            </a:lvl1pPr>
          </a:lstStyle>
          <a:p>
            <a:r>
              <a:rPr lang="en-US"/>
              <a:t>Agenda</a:t>
            </a:r>
          </a:p>
        </p:txBody>
      </p:sp>
      <p:cxnSp>
        <p:nvCxnSpPr>
          <p:cNvPr id="9" name="Straight Connector 8">
            <a:extLst>
              <a:ext uri="{FF2B5EF4-FFF2-40B4-BE49-F238E27FC236}">
                <a16:creationId xmlns:a16="http://schemas.microsoft.com/office/drawing/2014/main" id="{0CC6078E-B0D6-1947-BF92-2AA2EF43415A}"/>
              </a:ext>
            </a:extLst>
          </p:cNvPr>
          <p:cNvCxnSpPr>
            <a:cxnSpLocks/>
          </p:cNvCxnSpPr>
          <p:nvPr userDrawn="1"/>
        </p:nvCxnSpPr>
        <p:spPr>
          <a:xfrm>
            <a:off x="365760" y="1296637"/>
            <a:ext cx="11460480" cy="133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FD3D34ED-66E0-9F4F-A035-7C55E20CD57D}"/>
              </a:ext>
            </a:extLst>
          </p:cNvPr>
          <p:cNvSpPr>
            <a:spLocks noGrp="1"/>
          </p:cNvSpPr>
          <p:nvPr>
            <p:ph type="body" sz="quarter" idx="13" hasCustomPrompt="1"/>
          </p:nvPr>
        </p:nvSpPr>
        <p:spPr>
          <a:xfrm>
            <a:off x="365125" y="914400"/>
            <a:ext cx="6437313" cy="223838"/>
          </a:xfrm>
        </p:spPr>
        <p:txBody>
          <a:bodyPr/>
          <a:lstStyle>
            <a:lvl1pPr>
              <a:defRPr sz="1400" i="1"/>
            </a:lvl1pPr>
          </a:lstStyle>
          <a:p>
            <a:pPr lvl="0"/>
            <a:r>
              <a:rPr lang="en-US"/>
              <a:t>Sub-header</a:t>
            </a:r>
          </a:p>
        </p:txBody>
      </p:sp>
      <p:sp>
        <p:nvSpPr>
          <p:cNvPr id="7" name="Picture Placeholder 6">
            <a:extLst>
              <a:ext uri="{FF2B5EF4-FFF2-40B4-BE49-F238E27FC236}">
                <a16:creationId xmlns:a16="http://schemas.microsoft.com/office/drawing/2014/main" id="{D920CFBE-7317-5010-54A2-1419F71970A5}"/>
              </a:ext>
            </a:extLst>
          </p:cNvPr>
          <p:cNvSpPr>
            <a:spLocks noGrp="1"/>
          </p:cNvSpPr>
          <p:nvPr>
            <p:ph type="pic" sz="quarter" idx="14"/>
          </p:nvPr>
        </p:nvSpPr>
        <p:spPr>
          <a:xfrm>
            <a:off x="6096000" y="2281897"/>
            <a:ext cx="4638675" cy="2894012"/>
          </a:xfrm>
        </p:spPr>
        <p:txBody>
          <a:bodyPr/>
          <a:lstStyle/>
          <a:p>
            <a:endParaRPr lang="en-US"/>
          </a:p>
        </p:txBody>
      </p:sp>
    </p:spTree>
    <p:extLst>
      <p:ext uri="{BB962C8B-B14F-4D97-AF65-F5344CB8AC3E}">
        <p14:creationId xmlns:p14="http://schemas.microsoft.com/office/powerpoint/2010/main" val="24376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2970099" y="2714625"/>
            <a:ext cx="3039042" cy="2876550"/>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6009141" y="2714625"/>
            <a:ext cx="3039042" cy="2876550"/>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9048183" y="2714625"/>
            <a:ext cx="3143817" cy="2876550"/>
          </a:xfrm>
          <a:prstGeom prst="rect">
            <a:avLst/>
          </a:prstGeom>
        </p:spPr>
        <p:txBody>
          <a:bodyPr/>
          <a:lstStyle/>
          <a:p>
            <a:pPr lvl="0"/>
            <a:endParaRPr lang="vi-VN" noProof="0"/>
          </a:p>
        </p:txBody>
      </p:sp>
      <p:sp>
        <p:nvSpPr>
          <p:cNvPr id="6" name="Picture Placeholder 3"/>
          <p:cNvSpPr>
            <a:spLocks noGrp="1"/>
          </p:cNvSpPr>
          <p:nvPr>
            <p:ph type="pic" sz="quarter" idx="13"/>
          </p:nvPr>
        </p:nvSpPr>
        <p:spPr>
          <a:xfrm>
            <a:off x="0" y="2714625"/>
            <a:ext cx="2962842" cy="2876550"/>
          </a:xfrm>
          <a:prstGeom prst="rect">
            <a:avLst/>
          </a:prstGeom>
        </p:spPr>
        <p:txBody>
          <a:bodyPr/>
          <a:lstStyle/>
          <a:p>
            <a:pPr lvl="0"/>
            <a:endParaRPr lang="vi-VN" noProof="0"/>
          </a:p>
        </p:txBody>
      </p:sp>
    </p:spTree>
    <p:extLst>
      <p:ext uri="{BB962C8B-B14F-4D97-AF65-F5344CB8AC3E}">
        <p14:creationId xmlns:p14="http://schemas.microsoft.com/office/powerpoint/2010/main" val="3978980944"/>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3036053" y="2714625"/>
            <a:ext cx="2873306" cy="4143375"/>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6144152" y="2714625"/>
            <a:ext cx="2873306" cy="4143375"/>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9219633" y="2714625"/>
            <a:ext cx="2972367" cy="4143375"/>
          </a:xfrm>
          <a:prstGeom prst="rect">
            <a:avLst/>
          </a:prstGeom>
        </p:spPr>
        <p:txBody>
          <a:bodyPr/>
          <a:lstStyle/>
          <a:p>
            <a:pPr lvl="0"/>
            <a:endParaRPr lang="vi-VN" noProof="0"/>
          </a:p>
        </p:txBody>
      </p:sp>
      <p:sp>
        <p:nvSpPr>
          <p:cNvPr id="6" name="Picture Placeholder 3"/>
          <p:cNvSpPr>
            <a:spLocks noGrp="1"/>
          </p:cNvSpPr>
          <p:nvPr>
            <p:ph type="pic" sz="quarter" idx="13"/>
          </p:nvPr>
        </p:nvSpPr>
        <p:spPr>
          <a:xfrm>
            <a:off x="0" y="2714625"/>
            <a:ext cx="2801261" cy="4143375"/>
          </a:xfrm>
          <a:prstGeom prst="rect">
            <a:avLst/>
          </a:prstGeom>
        </p:spPr>
        <p:txBody>
          <a:bodyPr/>
          <a:lstStyle/>
          <a:p>
            <a:pPr lvl="0"/>
            <a:endParaRPr lang="vi-VN" noProof="0"/>
          </a:p>
        </p:txBody>
      </p:sp>
    </p:spTree>
    <p:extLst>
      <p:ext uri="{BB962C8B-B14F-4D97-AF65-F5344CB8AC3E}">
        <p14:creationId xmlns:p14="http://schemas.microsoft.com/office/powerpoint/2010/main" val="3877092199"/>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77472" y="2709069"/>
            <a:ext cx="1439862" cy="1439862"/>
          </a:xfrm>
          <a:prstGeom prst="ellipse">
            <a:avLst/>
          </a:prstGeom>
        </p:spPr>
        <p:txBody>
          <a:bodyPr/>
          <a:lstStyle/>
          <a:p>
            <a:pPr lvl="0"/>
            <a:endParaRPr lang="vi-VN" noProof="0"/>
          </a:p>
        </p:txBody>
      </p:sp>
      <p:sp>
        <p:nvSpPr>
          <p:cNvPr id="6" name="Picture Placeholder 3"/>
          <p:cNvSpPr>
            <a:spLocks noGrp="1"/>
          </p:cNvSpPr>
          <p:nvPr>
            <p:ph type="pic" sz="quarter" idx="11"/>
          </p:nvPr>
        </p:nvSpPr>
        <p:spPr>
          <a:xfrm>
            <a:off x="5012267" y="2345267"/>
            <a:ext cx="2167466" cy="2167466"/>
          </a:xfrm>
          <a:prstGeom prst="ellipse">
            <a:avLst/>
          </a:prstGeom>
        </p:spPr>
        <p:txBody>
          <a:bodyPr/>
          <a:lstStyle/>
          <a:p>
            <a:pPr lvl="0"/>
            <a:endParaRPr lang="vi-VN" noProof="0"/>
          </a:p>
        </p:txBody>
      </p:sp>
      <p:sp>
        <p:nvSpPr>
          <p:cNvPr id="7" name="Picture Placeholder 3"/>
          <p:cNvSpPr>
            <a:spLocks noGrp="1"/>
          </p:cNvSpPr>
          <p:nvPr>
            <p:ph type="pic" sz="quarter" idx="12"/>
          </p:nvPr>
        </p:nvSpPr>
        <p:spPr>
          <a:xfrm>
            <a:off x="8974666" y="2709069"/>
            <a:ext cx="1439862" cy="1439862"/>
          </a:xfrm>
          <a:prstGeom prst="ellipse">
            <a:avLst/>
          </a:prstGeom>
        </p:spPr>
        <p:txBody>
          <a:bodyPr/>
          <a:lstStyle/>
          <a:p>
            <a:pPr lvl="0"/>
            <a:endParaRPr lang="vi-VN" noProof="0"/>
          </a:p>
        </p:txBody>
      </p:sp>
    </p:spTree>
    <p:extLst>
      <p:ext uri="{BB962C8B-B14F-4D97-AF65-F5344CB8AC3E}">
        <p14:creationId xmlns:p14="http://schemas.microsoft.com/office/powerpoint/2010/main" val="4233900386"/>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77472" y="2709069"/>
            <a:ext cx="1439862" cy="1439862"/>
          </a:xfrm>
          <a:prstGeom prst="ellipse">
            <a:avLst/>
          </a:prstGeom>
        </p:spPr>
        <p:txBody>
          <a:bodyPr/>
          <a:lstStyle/>
          <a:p>
            <a:pPr lvl="0"/>
            <a:endParaRPr lang="vi-VN" noProof="0"/>
          </a:p>
        </p:txBody>
      </p:sp>
      <p:sp>
        <p:nvSpPr>
          <p:cNvPr id="6" name="Picture Placeholder 3"/>
          <p:cNvSpPr>
            <a:spLocks noGrp="1"/>
          </p:cNvSpPr>
          <p:nvPr>
            <p:ph type="pic" sz="quarter" idx="11"/>
          </p:nvPr>
        </p:nvSpPr>
        <p:spPr>
          <a:xfrm>
            <a:off x="5012267" y="2345267"/>
            <a:ext cx="2167466" cy="2167466"/>
          </a:xfrm>
          <a:prstGeom prst="ellipse">
            <a:avLst/>
          </a:prstGeom>
        </p:spPr>
        <p:txBody>
          <a:bodyPr/>
          <a:lstStyle/>
          <a:p>
            <a:pPr lvl="0"/>
            <a:endParaRPr lang="vi-VN" noProof="0"/>
          </a:p>
        </p:txBody>
      </p:sp>
    </p:spTree>
    <p:extLst>
      <p:ext uri="{BB962C8B-B14F-4D97-AF65-F5344CB8AC3E}">
        <p14:creationId xmlns:p14="http://schemas.microsoft.com/office/powerpoint/2010/main" val="275705867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76069" y="2709069"/>
            <a:ext cx="1439862" cy="1439862"/>
          </a:xfrm>
          <a:prstGeom prst="ellipse">
            <a:avLst/>
          </a:prstGeom>
        </p:spPr>
        <p:txBody>
          <a:bodyPr/>
          <a:lstStyle/>
          <a:p>
            <a:pPr lvl="0"/>
            <a:endParaRPr lang="vi-VN" noProof="0"/>
          </a:p>
        </p:txBody>
      </p:sp>
      <p:sp>
        <p:nvSpPr>
          <p:cNvPr id="5" name="Picture Placeholder 3"/>
          <p:cNvSpPr>
            <a:spLocks noGrp="1"/>
          </p:cNvSpPr>
          <p:nvPr>
            <p:ph type="pic" sz="quarter" idx="11"/>
          </p:nvPr>
        </p:nvSpPr>
        <p:spPr>
          <a:xfrm>
            <a:off x="5376069" y="565944"/>
            <a:ext cx="1439862" cy="1439862"/>
          </a:xfrm>
          <a:prstGeom prst="ellipse">
            <a:avLst/>
          </a:prstGeom>
        </p:spPr>
        <p:txBody>
          <a:bodyPr/>
          <a:lstStyle/>
          <a:p>
            <a:pPr lvl="0"/>
            <a:endParaRPr lang="vi-VN" noProof="0"/>
          </a:p>
        </p:txBody>
      </p:sp>
      <p:sp>
        <p:nvSpPr>
          <p:cNvPr id="6" name="Picture Placeholder 3"/>
          <p:cNvSpPr>
            <a:spLocks noGrp="1"/>
          </p:cNvSpPr>
          <p:nvPr>
            <p:ph type="pic" sz="quarter" idx="12"/>
          </p:nvPr>
        </p:nvSpPr>
        <p:spPr>
          <a:xfrm>
            <a:off x="5376069" y="4852194"/>
            <a:ext cx="1439862" cy="1439862"/>
          </a:xfrm>
          <a:prstGeom prst="ellipse">
            <a:avLst/>
          </a:prstGeom>
        </p:spPr>
        <p:txBody>
          <a:bodyPr/>
          <a:lstStyle/>
          <a:p>
            <a:pPr lvl="0"/>
            <a:endParaRPr lang="vi-VN" noProof="0"/>
          </a:p>
        </p:txBody>
      </p:sp>
    </p:spTree>
    <p:extLst>
      <p:ext uri="{BB962C8B-B14F-4D97-AF65-F5344CB8AC3E}">
        <p14:creationId xmlns:p14="http://schemas.microsoft.com/office/powerpoint/2010/main" val="42585986"/>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667250" y="552450"/>
            <a:ext cx="2876550" cy="5753102"/>
          </a:xfrm>
          <a:prstGeom prst="rect">
            <a:avLst/>
          </a:prstGeom>
        </p:spPr>
        <p:txBody>
          <a:bodyPr/>
          <a:lstStyle/>
          <a:p>
            <a:pPr lvl="0"/>
            <a:endParaRPr lang="vi-VN" noProof="0"/>
          </a:p>
        </p:txBody>
      </p:sp>
    </p:spTree>
    <p:extLst>
      <p:ext uri="{BB962C8B-B14F-4D97-AF65-F5344CB8AC3E}">
        <p14:creationId xmlns:p14="http://schemas.microsoft.com/office/powerpoint/2010/main" val="1992977809"/>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063797" y="1821717"/>
            <a:ext cx="3203903" cy="3214566"/>
          </a:xfrm>
          <a:prstGeom prst="snip2DiagRect">
            <a:avLst>
              <a:gd name="adj1" fmla="val 0"/>
              <a:gd name="adj2" fmla="val 29528"/>
            </a:avLst>
          </a:prstGeom>
        </p:spPr>
        <p:txBody>
          <a:bodyPr/>
          <a:lstStyle/>
          <a:p>
            <a:pPr lvl="0"/>
            <a:endParaRPr lang="vi-VN" noProof="0"/>
          </a:p>
        </p:txBody>
      </p:sp>
    </p:spTree>
    <p:extLst>
      <p:ext uri="{BB962C8B-B14F-4D97-AF65-F5344CB8AC3E}">
        <p14:creationId xmlns:p14="http://schemas.microsoft.com/office/powerpoint/2010/main" val="3034451788"/>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81576" y="2310866"/>
            <a:ext cx="2130219" cy="2137309"/>
          </a:xfrm>
          <a:prstGeom prst="snip2DiagRect">
            <a:avLst>
              <a:gd name="adj1" fmla="val 0"/>
              <a:gd name="adj2" fmla="val 29528"/>
            </a:avLst>
          </a:prstGeom>
        </p:spPr>
        <p:txBody>
          <a:bodyPr/>
          <a:lstStyle/>
          <a:p>
            <a:pPr lvl="0"/>
            <a:endParaRPr lang="vi-VN" noProof="0"/>
          </a:p>
        </p:txBody>
      </p:sp>
      <p:sp>
        <p:nvSpPr>
          <p:cNvPr id="6" name="Picture Placeholder 3"/>
          <p:cNvSpPr>
            <a:spLocks noGrp="1"/>
          </p:cNvSpPr>
          <p:nvPr>
            <p:ph type="pic" sz="quarter" idx="12"/>
          </p:nvPr>
        </p:nvSpPr>
        <p:spPr>
          <a:xfrm>
            <a:off x="1457327" y="2310866"/>
            <a:ext cx="2130219" cy="2137309"/>
          </a:xfrm>
          <a:prstGeom prst="snip2DiagRect">
            <a:avLst>
              <a:gd name="adj1" fmla="val 0"/>
              <a:gd name="adj2" fmla="val 29528"/>
            </a:avLst>
          </a:prstGeom>
        </p:spPr>
        <p:txBody>
          <a:bodyPr/>
          <a:lstStyle/>
          <a:p>
            <a:pPr lvl="0"/>
            <a:endParaRPr lang="vi-VN" noProof="0"/>
          </a:p>
        </p:txBody>
      </p:sp>
      <p:sp>
        <p:nvSpPr>
          <p:cNvPr id="7" name="Picture Placeholder 3"/>
          <p:cNvSpPr>
            <a:spLocks noGrp="1"/>
          </p:cNvSpPr>
          <p:nvPr>
            <p:ph type="pic" sz="quarter" idx="13"/>
          </p:nvPr>
        </p:nvSpPr>
        <p:spPr>
          <a:xfrm>
            <a:off x="8505825" y="2310866"/>
            <a:ext cx="2130219" cy="2137309"/>
          </a:xfrm>
          <a:prstGeom prst="snip2DiagRect">
            <a:avLst>
              <a:gd name="adj1" fmla="val 0"/>
              <a:gd name="adj2" fmla="val 29528"/>
            </a:avLst>
          </a:prstGeom>
        </p:spPr>
        <p:txBody>
          <a:bodyPr/>
          <a:lstStyle/>
          <a:p>
            <a:pPr lvl="0"/>
            <a:endParaRPr lang="vi-VN" noProof="0"/>
          </a:p>
        </p:txBody>
      </p:sp>
    </p:spTree>
    <p:extLst>
      <p:ext uri="{BB962C8B-B14F-4D97-AF65-F5344CB8AC3E}">
        <p14:creationId xmlns:p14="http://schemas.microsoft.com/office/powerpoint/2010/main" val="2703797604"/>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86300" y="0"/>
            <a:ext cx="2105026" cy="2225578"/>
          </a:xfrm>
          <a:prstGeom prst="rect">
            <a:avLst/>
          </a:prstGeom>
        </p:spPr>
        <p:txBody>
          <a:bodyPr/>
          <a:lstStyle/>
          <a:p>
            <a:pPr lvl="0"/>
            <a:endParaRPr lang="vi-VN" noProof="0"/>
          </a:p>
        </p:txBody>
      </p:sp>
      <p:sp>
        <p:nvSpPr>
          <p:cNvPr id="8" name="Picture Placeholder 2"/>
          <p:cNvSpPr>
            <a:spLocks noGrp="1"/>
          </p:cNvSpPr>
          <p:nvPr>
            <p:ph type="pic" sz="quarter" idx="11"/>
          </p:nvPr>
        </p:nvSpPr>
        <p:spPr>
          <a:xfrm>
            <a:off x="4686301" y="2316212"/>
            <a:ext cx="2105026" cy="2225578"/>
          </a:xfrm>
          <a:prstGeom prst="rect">
            <a:avLst/>
          </a:prstGeom>
        </p:spPr>
        <p:txBody>
          <a:bodyPr/>
          <a:lstStyle/>
          <a:p>
            <a:pPr lvl="0"/>
            <a:endParaRPr lang="vi-VN" noProof="0"/>
          </a:p>
        </p:txBody>
      </p:sp>
      <p:sp>
        <p:nvSpPr>
          <p:cNvPr id="9" name="Picture Placeholder 2"/>
          <p:cNvSpPr>
            <a:spLocks noGrp="1"/>
          </p:cNvSpPr>
          <p:nvPr>
            <p:ph type="pic" sz="quarter" idx="12"/>
          </p:nvPr>
        </p:nvSpPr>
        <p:spPr>
          <a:xfrm>
            <a:off x="4686300" y="4632422"/>
            <a:ext cx="2105026" cy="2225578"/>
          </a:xfrm>
          <a:prstGeom prst="rect">
            <a:avLst/>
          </a:prstGeom>
        </p:spPr>
        <p:txBody>
          <a:bodyPr/>
          <a:lstStyle/>
          <a:p>
            <a:pPr lvl="0"/>
            <a:endParaRPr lang="vi-VN" noProof="0"/>
          </a:p>
        </p:txBody>
      </p:sp>
    </p:spTree>
    <p:extLst>
      <p:ext uri="{BB962C8B-B14F-4D97-AF65-F5344CB8AC3E}">
        <p14:creationId xmlns:p14="http://schemas.microsoft.com/office/powerpoint/2010/main" val="271078819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667249" y="1"/>
            <a:ext cx="2857501" cy="6858000"/>
          </a:xfrm>
          <a:prstGeom prst="rect">
            <a:avLst/>
          </a:prstGeom>
        </p:spPr>
        <p:txBody>
          <a:bodyPr/>
          <a:lstStyle/>
          <a:p>
            <a:pPr lvl="0"/>
            <a:endParaRPr lang="vi-VN" noProof="0"/>
          </a:p>
        </p:txBody>
      </p:sp>
    </p:spTree>
    <p:extLst>
      <p:ext uri="{BB962C8B-B14F-4D97-AF65-F5344CB8AC3E}">
        <p14:creationId xmlns:p14="http://schemas.microsoft.com/office/powerpoint/2010/main" val="413033462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00"/>
            </a:lvl1pPr>
            <a:lvl2pPr marL="203597" indent="-203597">
              <a:buFont typeface="Arial" panose="020B0604020202020204" pitchFamily="34" charset="0"/>
              <a:buChar char="•"/>
              <a:defRPr sz="1400"/>
            </a:lvl2pPr>
            <a:lvl3pPr marL="429816" indent="-215504">
              <a:buFont typeface="Courier New" panose="02070309020205020404" pitchFamily="49" charset="0"/>
              <a:buChar char="o"/>
              <a:defRPr/>
            </a:lvl3pPr>
            <a:lvl5pPr marL="860822" indent="-22026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422DEE-A56F-0441-BF23-39861221A7C6}" type="datetime1">
              <a:rPr lang="en-US" smtClean="0"/>
              <a:t>10/5/2023</a:t>
            </a:fld>
            <a:endParaRPr lang="en-US"/>
          </a:p>
        </p:txBody>
      </p:sp>
      <p:sp>
        <p:nvSpPr>
          <p:cNvPr id="6" name="Slide Number Placeholder 5"/>
          <p:cNvSpPr>
            <a:spLocks noGrp="1"/>
          </p:cNvSpPr>
          <p:nvPr>
            <p:ph type="sldNum" sz="quarter" idx="12"/>
          </p:nvPr>
        </p:nvSpPr>
        <p:spPr/>
        <p:txBody>
          <a:bodyPr/>
          <a:lstStyle/>
          <a:p>
            <a:fld id="{4FA92F45-BA5D-4C7A-ACC7-D44B34072B97}" type="slidenum">
              <a:rPr lang="en-US" smtClean="0"/>
              <a:t>‹#›</a:t>
            </a:fld>
            <a:endParaRPr lang="en-US"/>
          </a:p>
        </p:txBody>
      </p:sp>
      <p:sp>
        <p:nvSpPr>
          <p:cNvPr id="7" name="Title 1">
            <a:extLst>
              <a:ext uri="{FF2B5EF4-FFF2-40B4-BE49-F238E27FC236}">
                <a16:creationId xmlns:a16="http://schemas.microsoft.com/office/drawing/2014/main" id="{98944949-A2F0-2E4B-8D73-A80ED0217077}"/>
              </a:ext>
            </a:extLst>
          </p:cNvPr>
          <p:cNvSpPr>
            <a:spLocks noGrp="1"/>
          </p:cNvSpPr>
          <p:nvPr>
            <p:ph type="title"/>
          </p:nvPr>
        </p:nvSpPr>
        <p:spPr>
          <a:xfrm>
            <a:off x="365760" y="365127"/>
            <a:ext cx="11460480" cy="383773"/>
          </a:xfrm>
          <a:prstGeom prst="rect">
            <a:avLst/>
          </a:prstGeom>
        </p:spPr>
        <p:txBody>
          <a:bodyPr/>
          <a:lstStyle>
            <a:lvl1pPr>
              <a:defRPr i="0"/>
            </a:lvl1pPr>
          </a:lstStyle>
          <a:p>
            <a:r>
              <a:rPr lang="en-US"/>
              <a:t>Click to edit Master title style</a:t>
            </a:r>
          </a:p>
        </p:txBody>
      </p:sp>
      <p:cxnSp>
        <p:nvCxnSpPr>
          <p:cNvPr id="8" name="Straight Connector 7">
            <a:extLst>
              <a:ext uri="{FF2B5EF4-FFF2-40B4-BE49-F238E27FC236}">
                <a16:creationId xmlns:a16="http://schemas.microsoft.com/office/drawing/2014/main" id="{98243CE2-01F4-AE45-8689-FE436DED7E31}"/>
              </a:ext>
            </a:extLst>
          </p:cNvPr>
          <p:cNvCxnSpPr>
            <a:cxnSpLocks/>
          </p:cNvCxnSpPr>
          <p:nvPr userDrawn="1"/>
        </p:nvCxnSpPr>
        <p:spPr>
          <a:xfrm>
            <a:off x="365760" y="1296637"/>
            <a:ext cx="11460480" cy="133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6D978547-EC4D-EA4B-82A5-5837BA00A058}"/>
              </a:ext>
            </a:extLst>
          </p:cNvPr>
          <p:cNvSpPr>
            <a:spLocks noGrp="1"/>
          </p:cNvSpPr>
          <p:nvPr>
            <p:ph type="body" sz="quarter" idx="13" hasCustomPrompt="1"/>
          </p:nvPr>
        </p:nvSpPr>
        <p:spPr>
          <a:xfrm>
            <a:off x="365125" y="914400"/>
            <a:ext cx="6437313" cy="223838"/>
          </a:xfrm>
        </p:spPr>
        <p:txBody>
          <a:bodyPr/>
          <a:lstStyle>
            <a:lvl1pPr>
              <a:defRPr sz="1400" i="1"/>
            </a:lvl1pPr>
          </a:lstStyle>
          <a:p>
            <a:pPr lvl="0"/>
            <a:r>
              <a:rPr lang="en-US"/>
              <a:t>Sub-header</a:t>
            </a:r>
          </a:p>
        </p:txBody>
      </p:sp>
    </p:spTree>
    <p:extLst>
      <p:ext uri="{BB962C8B-B14F-4D97-AF65-F5344CB8AC3E}">
        <p14:creationId xmlns:p14="http://schemas.microsoft.com/office/powerpoint/2010/main" val="229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476500" y="571500"/>
            <a:ext cx="3619500" cy="5715002"/>
          </a:xfrm>
          <a:prstGeom prst="rect">
            <a:avLst/>
          </a:prstGeom>
        </p:spPr>
        <p:txBody>
          <a:bodyPr/>
          <a:lstStyle/>
          <a:p>
            <a:pPr lvl="0"/>
            <a:endParaRPr lang="vi-VN" noProof="0"/>
          </a:p>
        </p:txBody>
      </p:sp>
    </p:spTree>
    <p:extLst>
      <p:ext uri="{BB962C8B-B14F-4D97-AF65-F5344CB8AC3E}">
        <p14:creationId xmlns:p14="http://schemas.microsoft.com/office/powerpoint/2010/main" val="2564428259"/>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00" y="571500"/>
            <a:ext cx="3619500" cy="5715002"/>
          </a:xfrm>
          <a:prstGeom prst="rect">
            <a:avLst/>
          </a:prstGeom>
        </p:spPr>
        <p:txBody>
          <a:bodyPr/>
          <a:lstStyle/>
          <a:p>
            <a:pPr lvl="0"/>
            <a:endParaRPr lang="vi-VN" noProof="0"/>
          </a:p>
        </p:txBody>
      </p:sp>
    </p:spTree>
    <p:extLst>
      <p:ext uri="{BB962C8B-B14F-4D97-AF65-F5344CB8AC3E}">
        <p14:creationId xmlns:p14="http://schemas.microsoft.com/office/powerpoint/2010/main" val="1820546386"/>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1625" y="571500"/>
            <a:ext cx="5029200" cy="2771775"/>
          </a:xfrm>
          <a:prstGeom prst="rect">
            <a:avLst/>
          </a:prstGeom>
        </p:spPr>
        <p:txBody>
          <a:bodyPr/>
          <a:lstStyle/>
          <a:p>
            <a:pPr lvl="0"/>
            <a:endParaRPr lang="vi-VN" noProof="0"/>
          </a:p>
        </p:txBody>
      </p:sp>
      <p:sp>
        <p:nvSpPr>
          <p:cNvPr id="3" name="Picture Placeholder 3"/>
          <p:cNvSpPr>
            <a:spLocks noGrp="1"/>
          </p:cNvSpPr>
          <p:nvPr>
            <p:ph type="pic" sz="quarter" idx="11"/>
          </p:nvPr>
        </p:nvSpPr>
        <p:spPr>
          <a:xfrm>
            <a:off x="5381625" y="3514725"/>
            <a:ext cx="2171700" cy="2771775"/>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7734300" y="3529012"/>
            <a:ext cx="2676525" cy="1285875"/>
          </a:xfrm>
          <a:prstGeom prst="rect">
            <a:avLst/>
          </a:prstGeom>
        </p:spPr>
        <p:txBody>
          <a:bodyPr/>
          <a:lstStyle/>
          <a:p>
            <a:pPr lvl="0"/>
            <a:endParaRPr lang="vi-VN" noProof="0"/>
          </a:p>
        </p:txBody>
      </p:sp>
      <p:sp>
        <p:nvSpPr>
          <p:cNvPr id="6" name="Picture Placeholder 3"/>
          <p:cNvSpPr>
            <a:spLocks noGrp="1"/>
          </p:cNvSpPr>
          <p:nvPr>
            <p:ph type="pic" sz="quarter" idx="13"/>
          </p:nvPr>
        </p:nvSpPr>
        <p:spPr>
          <a:xfrm>
            <a:off x="7734300" y="5000625"/>
            <a:ext cx="2676525" cy="1285875"/>
          </a:xfrm>
          <a:prstGeom prst="rect">
            <a:avLst/>
          </a:prstGeom>
        </p:spPr>
        <p:txBody>
          <a:bodyPr/>
          <a:lstStyle/>
          <a:p>
            <a:pPr lvl="0"/>
            <a:endParaRPr lang="vi-VN" noProof="0"/>
          </a:p>
        </p:txBody>
      </p:sp>
    </p:spTree>
    <p:extLst>
      <p:ext uri="{BB962C8B-B14F-4D97-AF65-F5344CB8AC3E}">
        <p14:creationId xmlns:p14="http://schemas.microsoft.com/office/powerpoint/2010/main" val="4117055784"/>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6_Custom Layout">
    <p:bg>
      <p:bgPr>
        <a:solidFill>
          <a:srgbClr val="0D0D0D"/>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81175" y="571500"/>
            <a:ext cx="5029200" cy="2771775"/>
          </a:xfrm>
          <a:prstGeom prst="rect">
            <a:avLst/>
          </a:prstGeom>
        </p:spPr>
        <p:txBody>
          <a:bodyPr/>
          <a:lstStyle>
            <a:lvl1pPr>
              <a:defRPr>
                <a:solidFill>
                  <a:schemeClr val="bg1"/>
                </a:solidFill>
              </a:defRPr>
            </a:lvl1pPr>
          </a:lstStyle>
          <a:p>
            <a:pPr lvl="0"/>
            <a:endParaRPr lang="vi-VN" noProof="0"/>
          </a:p>
        </p:txBody>
      </p:sp>
      <p:sp>
        <p:nvSpPr>
          <p:cNvPr id="3" name="Picture Placeholder 3"/>
          <p:cNvSpPr>
            <a:spLocks noGrp="1"/>
          </p:cNvSpPr>
          <p:nvPr>
            <p:ph type="pic" sz="quarter" idx="11"/>
          </p:nvPr>
        </p:nvSpPr>
        <p:spPr>
          <a:xfrm>
            <a:off x="1781175" y="3514725"/>
            <a:ext cx="2171700" cy="2771775"/>
          </a:xfrm>
          <a:prstGeom prst="rect">
            <a:avLst/>
          </a:prstGeom>
        </p:spPr>
        <p:txBody>
          <a:bodyPr/>
          <a:lstStyle>
            <a:lvl1pPr>
              <a:defRPr>
                <a:solidFill>
                  <a:schemeClr val="bg1"/>
                </a:solidFill>
              </a:defRPr>
            </a:lvl1pPr>
          </a:lstStyle>
          <a:p>
            <a:pPr lvl="0"/>
            <a:endParaRPr lang="vi-VN" noProof="0"/>
          </a:p>
        </p:txBody>
      </p:sp>
      <p:sp>
        <p:nvSpPr>
          <p:cNvPr id="5" name="Picture Placeholder 3"/>
          <p:cNvSpPr>
            <a:spLocks noGrp="1"/>
          </p:cNvSpPr>
          <p:nvPr>
            <p:ph type="pic" sz="quarter" idx="12"/>
          </p:nvPr>
        </p:nvSpPr>
        <p:spPr>
          <a:xfrm>
            <a:off x="4133850" y="3529012"/>
            <a:ext cx="2676525" cy="1285875"/>
          </a:xfrm>
          <a:prstGeom prst="rect">
            <a:avLst/>
          </a:prstGeom>
        </p:spPr>
        <p:txBody>
          <a:bodyPr/>
          <a:lstStyle>
            <a:lvl1pPr>
              <a:defRPr>
                <a:solidFill>
                  <a:schemeClr val="bg1"/>
                </a:solidFill>
              </a:defRPr>
            </a:lvl1pPr>
          </a:lstStyle>
          <a:p>
            <a:pPr lvl="0"/>
            <a:endParaRPr lang="vi-VN" noProof="0"/>
          </a:p>
        </p:txBody>
      </p:sp>
      <p:sp>
        <p:nvSpPr>
          <p:cNvPr id="6" name="Picture Placeholder 3"/>
          <p:cNvSpPr>
            <a:spLocks noGrp="1"/>
          </p:cNvSpPr>
          <p:nvPr>
            <p:ph type="pic" sz="quarter" idx="13"/>
          </p:nvPr>
        </p:nvSpPr>
        <p:spPr>
          <a:xfrm>
            <a:off x="4133850" y="5000625"/>
            <a:ext cx="2676525" cy="1285875"/>
          </a:xfrm>
          <a:prstGeom prst="rect">
            <a:avLst/>
          </a:prstGeom>
        </p:spPr>
        <p:txBody>
          <a:bodyPr/>
          <a:lstStyle>
            <a:lvl1pPr>
              <a:defRPr>
                <a:solidFill>
                  <a:schemeClr val="bg1"/>
                </a:solidFill>
              </a:defRPr>
            </a:lvl1pPr>
          </a:lstStyle>
          <a:p>
            <a:pPr lvl="0"/>
            <a:endParaRPr lang="vi-VN" noProof="0"/>
          </a:p>
        </p:txBody>
      </p:sp>
    </p:spTree>
    <p:extLst>
      <p:ext uri="{BB962C8B-B14F-4D97-AF65-F5344CB8AC3E}">
        <p14:creationId xmlns:p14="http://schemas.microsoft.com/office/powerpoint/2010/main" val="3712975012"/>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800850" y="571500"/>
            <a:ext cx="3619500" cy="5715002"/>
          </a:xfrm>
          <a:prstGeom prst="rect">
            <a:avLst/>
          </a:prstGeom>
        </p:spPr>
        <p:txBody>
          <a:bodyPr/>
          <a:lstStyle/>
          <a:p>
            <a:pPr lvl="0"/>
            <a:endParaRPr lang="vi-VN" noProof="0"/>
          </a:p>
        </p:txBody>
      </p:sp>
    </p:spTree>
    <p:extLst>
      <p:ext uri="{BB962C8B-B14F-4D97-AF65-F5344CB8AC3E}">
        <p14:creationId xmlns:p14="http://schemas.microsoft.com/office/powerpoint/2010/main" val="1240602015"/>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Rectangle 4"/>
          <p:cNvSpPr/>
          <p:nvPr userDrawn="1"/>
        </p:nvSpPr>
        <p:spPr>
          <a:xfrm>
            <a:off x="0" y="571500"/>
            <a:ext cx="12192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4" name="Picture Placeholder 3"/>
          <p:cNvSpPr>
            <a:spLocks noGrp="1"/>
          </p:cNvSpPr>
          <p:nvPr>
            <p:ph type="pic" sz="quarter" idx="10"/>
          </p:nvPr>
        </p:nvSpPr>
        <p:spPr>
          <a:xfrm>
            <a:off x="6191250" y="571500"/>
            <a:ext cx="3514725" cy="5715002"/>
          </a:xfrm>
          <a:prstGeom prst="rect">
            <a:avLst/>
          </a:prstGeom>
        </p:spPr>
        <p:txBody>
          <a:bodyPr/>
          <a:lstStyle>
            <a:lvl1pPr>
              <a:defRPr>
                <a:solidFill>
                  <a:schemeClr val="bg1"/>
                </a:solidFill>
              </a:defRPr>
            </a:lvl1pPr>
          </a:lstStyle>
          <a:p>
            <a:pPr lvl="0"/>
            <a:endParaRPr lang="vi-VN" noProof="0"/>
          </a:p>
        </p:txBody>
      </p:sp>
      <p:sp>
        <p:nvSpPr>
          <p:cNvPr id="3" name="Picture Placeholder 3"/>
          <p:cNvSpPr>
            <a:spLocks noGrp="1"/>
          </p:cNvSpPr>
          <p:nvPr>
            <p:ph type="pic" sz="quarter" idx="11"/>
          </p:nvPr>
        </p:nvSpPr>
        <p:spPr>
          <a:xfrm>
            <a:off x="2476500" y="571500"/>
            <a:ext cx="3514725" cy="5715002"/>
          </a:xfrm>
          <a:prstGeom prst="rect">
            <a:avLst/>
          </a:prstGeom>
        </p:spPr>
        <p:txBody>
          <a:bodyPr/>
          <a:lstStyle>
            <a:lvl1pPr>
              <a:defRPr>
                <a:solidFill>
                  <a:schemeClr val="bg1"/>
                </a:solidFill>
              </a:defRPr>
            </a:lvl1pPr>
          </a:lstStyle>
          <a:p>
            <a:pPr lvl="0"/>
            <a:endParaRPr lang="vi-VN" noProof="0"/>
          </a:p>
        </p:txBody>
      </p:sp>
    </p:spTree>
    <p:extLst>
      <p:ext uri="{BB962C8B-B14F-4D97-AF65-F5344CB8AC3E}">
        <p14:creationId xmlns:p14="http://schemas.microsoft.com/office/powerpoint/2010/main" val="3222209302"/>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05075" y="1271087"/>
            <a:ext cx="3590925" cy="4315826"/>
          </a:xfrm>
          <a:prstGeom prst="snip2DiagRect">
            <a:avLst>
              <a:gd name="adj1" fmla="val 0"/>
              <a:gd name="adj2" fmla="val 29528"/>
            </a:avLst>
          </a:prstGeom>
        </p:spPr>
        <p:txBody>
          <a:bodyPr/>
          <a:lstStyle/>
          <a:p>
            <a:pPr lvl="0"/>
            <a:endParaRPr lang="vi-VN" noProof="0"/>
          </a:p>
        </p:txBody>
      </p:sp>
    </p:spTree>
    <p:extLst>
      <p:ext uri="{BB962C8B-B14F-4D97-AF65-F5344CB8AC3E}">
        <p14:creationId xmlns:p14="http://schemas.microsoft.com/office/powerpoint/2010/main" val="2586189014"/>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00" y="1271087"/>
            <a:ext cx="3590925" cy="4315826"/>
          </a:xfrm>
          <a:prstGeom prst="snip2DiagRect">
            <a:avLst>
              <a:gd name="adj1" fmla="val 0"/>
              <a:gd name="adj2" fmla="val 29528"/>
            </a:avLst>
          </a:prstGeom>
        </p:spPr>
        <p:txBody>
          <a:bodyPr/>
          <a:lstStyle/>
          <a:p>
            <a:pPr lvl="0"/>
            <a:endParaRPr lang="vi-VN" noProof="0"/>
          </a:p>
        </p:txBody>
      </p:sp>
    </p:spTree>
    <p:extLst>
      <p:ext uri="{BB962C8B-B14F-4D97-AF65-F5344CB8AC3E}">
        <p14:creationId xmlns:p14="http://schemas.microsoft.com/office/powerpoint/2010/main" val="1548606215"/>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2009775"/>
            <a:ext cx="6096000" cy="2428875"/>
          </a:xfrm>
          <a:prstGeom prst="rect">
            <a:avLst/>
          </a:prstGeom>
        </p:spPr>
        <p:txBody>
          <a:bodyPr/>
          <a:lstStyle/>
          <a:p>
            <a:pPr lvl="0"/>
            <a:endParaRPr lang="vi-VN" noProof="0"/>
          </a:p>
        </p:txBody>
      </p:sp>
      <p:sp>
        <p:nvSpPr>
          <p:cNvPr id="5" name="Picture Placeholder 2"/>
          <p:cNvSpPr>
            <a:spLocks noGrp="1"/>
          </p:cNvSpPr>
          <p:nvPr>
            <p:ph type="pic" sz="quarter" idx="11"/>
          </p:nvPr>
        </p:nvSpPr>
        <p:spPr>
          <a:xfrm>
            <a:off x="0" y="4438650"/>
            <a:ext cx="6096000" cy="2419350"/>
          </a:xfrm>
          <a:prstGeom prst="rect">
            <a:avLst/>
          </a:prstGeom>
        </p:spPr>
        <p:txBody>
          <a:bodyPr/>
          <a:lstStyle/>
          <a:p>
            <a:pPr lvl="0"/>
            <a:endParaRPr lang="vi-VN" noProof="0"/>
          </a:p>
        </p:txBody>
      </p:sp>
    </p:spTree>
    <p:extLst>
      <p:ext uri="{BB962C8B-B14F-4D97-AF65-F5344CB8AC3E}">
        <p14:creationId xmlns:p14="http://schemas.microsoft.com/office/powerpoint/2010/main" val="627115957"/>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6386" y="0"/>
            <a:ext cx="3257551" cy="4857750"/>
          </a:xfrm>
          <a:prstGeom prst="rect">
            <a:avLst/>
          </a:prstGeom>
        </p:spPr>
        <p:txBody>
          <a:bodyPr/>
          <a:lstStyle/>
          <a:p>
            <a:pPr lvl="0"/>
            <a:endParaRPr lang="vi-VN" noProof="0"/>
          </a:p>
        </p:txBody>
      </p:sp>
      <p:sp>
        <p:nvSpPr>
          <p:cNvPr id="5" name="Picture Placeholder 3"/>
          <p:cNvSpPr>
            <a:spLocks noGrp="1"/>
          </p:cNvSpPr>
          <p:nvPr>
            <p:ph type="pic" sz="quarter" idx="11"/>
          </p:nvPr>
        </p:nvSpPr>
        <p:spPr>
          <a:xfrm>
            <a:off x="7181849" y="1990724"/>
            <a:ext cx="3257551" cy="4867275"/>
          </a:xfrm>
          <a:prstGeom prst="rect">
            <a:avLst/>
          </a:prstGeom>
        </p:spPr>
        <p:txBody>
          <a:bodyPr/>
          <a:lstStyle/>
          <a:p>
            <a:pPr lvl="0"/>
            <a:endParaRPr lang="vi-VN" noProof="0"/>
          </a:p>
        </p:txBody>
      </p:sp>
    </p:spTree>
    <p:extLst>
      <p:ext uri="{BB962C8B-B14F-4D97-AF65-F5344CB8AC3E}">
        <p14:creationId xmlns:p14="http://schemas.microsoft.com/office/powerpoint/2010/main" val="46268886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with sub-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7"/>
            <a:ext cx="11460480" cy="383773"/>
          </a:xfrm>
          <a:prstGeom prst="rect">
            <a:avLst/>
          </a:prstGeom>
        </p:spPr>
        <p:txBody>
          <a:bodyPr/>
          <a:lstStyle>
            <a:lvl1pPr>
              <a:defRPr i="0"/>
            </a:lvl1pPr>
          </a:lstStyle>
          <a:p>
            <a:r>
              <a:rPr lang="en-US"/>
              <a:t>Click to edit Master title style</a:t>
            </a:r>
          </a:p>
        </p:txBody>
      </p:sp>
      <p:sp>
        <p:nvSpPr>
          <p:cNvPr id="3" name="Content Placeholder 2"/>
          <p:cNvSpPr>
            <a:spLocks noGrp="1"/>
          </p:cNvSpPr>
          <p:nvPr>
            <p:ph idx="1"/>
          </p:nvPr>
        </p:nvSpPr>
        <p:spPr/>
        <p:txBody>
          <a:bodyPr/>
          <a:lstStyle>
            <a:lvl1pPr>
              <a:defRPr sz="1600"/>
            </a:lvl1pPr>
            <a:lvl2pPr marL="203597" indent="-203597">
              <a:buFont typeface="Arial" panose="020B0604020202020204" pitchFamily="34" charset="0"/>
              <a:buChar char="•"/>
              <a:defRPr/>
            </a:lvl2pPr>
            <a:lvl3pPr marL="429816" indent="-215504">
              <a:buFont typeface="Courier New" panose="02070309020205020404" pitchFamily="49" charset="0"/>
              <a:buChar char="o"/>
              <a:defRPr/>
            </a:lvl3pPr>
            <a:lvl5pPr marL="860822" indent="-22026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422DEE-A56F-0441-BF23-39861221A7C6}" type="datetime1">
              <a:rPr lang="en-US" smtClean="0"/>
              <a:t>10/5/2023</a:t>
            </a:fld>
            <a:endParaRPr lang="en-US"/>
          </a:p>
        </p:txBody>
      </p:sp>
      <p:sp>
        <p:nvSpPr>
          <p:cNvPr id="6" name="Slide Number Placeholder 5"/>
          <p:cNvSpPr>
            <a:spLocks noGrp="1"/>
          </p:cNvSpPr>
          <p:nvPr>
            <p:ph type="sldNum" sz="quarter" idx="12"/>
          </p:nvPr>
        </p:nvSpPr>
        <p:spPr/>
        <p:txBody>
          <a:bodyPr/>
          <a:lstStyle/>
          <a:p>
            <a:fld id="{4FA92F45-BA5D-4C7A-ACC7-D44B34072B97}" type="slidenum">
              <a:rPr lang="en-US" smtClean="0"/>
              <a:t>‹#›</a:t>
            </a:fld>
            <a:endParaRPr lang="en-US"/>
          </a:p>
        </p:txBody>
      </p:sp>
      <p:cxnSp>
        <p:nvCxnSpPr>
          <p:cNvPr id="9" name="Straight Connector 8">
            <a:extLst>
              <a:ext uri="{FF2B5EF4-FFF2-40B4-BE49-F238E27FC236}">
                <a16:creationId xmlns:a16="http://schemas.microsoft.com/office/drawing/2014/main" id="{C4D698AF-D077-8843-A52D-3458A77DFB3C}"/>
              </a:ext>
            </a:extLst>
          </p:cNvPr>
          <p:cNvCxnSpPr>
            <a:cxnSpLocks/>
          </p:cNvCxnSpPr>
          <p:nvPr userDrawn="1"/>
        </p:nvCxnSpPr>
        <p:spPr>
          <a:xfrm>
            <a:off x="365760" y="1296637"/>
            <a:ext cx="11460480" cy="133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5C855F1-1239-8246-8AE3-00D1D930B062}"/>
              </a:ext>
            </a:extLst>
          </p:cNvPr>
          <p:cNvSpPr>
            <a:spLocks noGrp="1"/>
          </p:cNvSpPr>
          <p:nvPr>
            <p:ph type="body" sz="quarter" idx="13" hasCustomPrompt="1"/>
          </p:nvPr>
        </p:nvSpPr>
        <p:spPr>
          <a:xfrm>
            <a:off x="365125" y="914400"/>
            <a:ext cx="6437313" cy="223838"/>
          </a:xfrm>
        </p:spPr>
        <p:txBody>
          <a:bodyPr/>
          <a:lstStyle>
            <a:lvl1pPr>
              <a:defRPr sz="1400" i="1"/>
            </a:lvl1pPr>
          </a:lstStyle>
          <a:p>
            <a:pPr lvl="0"/>
            <a:r>
              <a:rPr lang="en-US"/>
              <a:t>Sub-header</a:t>
            </a:r>
          </a:p>
        </p:txBody>
      </p:sp>
    </p:spTree>
    <p:extLst>
      <p:ext uri="{BB962C8B-B14F-4D97-AF65-F5344CB8AC3E}">
        <p14:creationId xmlns:p14="http://schemas.microsoft.com/office/powerpoint/2010/main" val="167163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76411" y="0"/>
            <a:ext cx="3257551" cy="4857750"/>
          </a:xfrm>
          <a:prstGeom prst="rect">
            <a:avLst/>
          </a:prstGeom>
        </p:spPr>
        <p:txBody>
          <a:bodyPr/>
          <a:lstStyle/>
          <a:p>
            <a:pPr lvl="0"/>
            <a:endParaRPr lang="vi-VN" noProof="0"/>
          </a:p>
        </p:txBody>
      </p:sp>
      <p:sp>
        <p:nvSpPr>
          <p:cNvPr id="5" name="Picture Placeholder 3"/>
          <p:cNvSpPr>
            <a:spLocks noGrp="1"/>
          </p:cNvSpPr>
          <p:nvPr>
            <p:ph type="pic" sz="quarter" idx="11"/>
          </p:nvPr>
        </p:nvSpPr>
        <p:spPr>
          <a:xfrm>
            <a:off x="3571874" y="1990724"/>
            <a:ext cx="3257551" cy="4867275"/>
          </a:xfrm>
          <a:prstGeom prst="rect">
            <a:avLst/>
          </a:prstGeom>
        </p:spPr>
        <p:txBody>
          <a:bodyPr/>
          <a:lstStyle/>
          <a:p>
            <a:pPr lvl="0"/>
            <a:endParaRPr lang="vi-VN" noProof="0"/>
          </a:p>
        </p:txBody>
      </p:sp>
    </p:spTree>
    <p:extLst>
      <p:ext uri="{BB962C8B-B14F-4D97-AF65-F5344CB8AC3E}">
        <p14:creationId xmlns:p14="http://schemas.microsoft.com/office/powerpoint/2010/main" val="4145141929"/>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2" y="2705099"/>
            <a:ext cx="3190873" cy="2162175"/>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3505201" y="2705099"/>
            <a:ext cx="5172074" cy="2162175"/>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8993658" y="2705099"/>
            <a:ext cx="3198341" cy="2162175"/>
          </a:xfrm>
          <a:prstGeom prst="rect">
            <a:avLst/>
          </a:prstGeom>
        </p:spPr>
        <p:txBody>
          <a:bodyPr/>
          <a:lstStyle/>
          <a:p>
            <a:pPr lvl="0"/>
            <a:endParaRPr lang="vi-VN" noProof="0"/>
          </a:p>
        </p:txBody>
      </p:sp>
    </p:spTree>
    <p:extLst>
      <p:ext uri="{BB962C8B-B14F-4D97-AF65-F5344CB8AC3E}">
        <p14:creationId xmlns:p14="http://schemas.microsoft.com/office/powerpoint/2010/main" val="1902910716"/>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2" y="2705099"/>
            <a:ext cx="4448173" cy="2162175"/>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4657725" y="2705099"/>
            <a:ext cx="7534274" cy="2162175"/>
          </a:xfrm>
          <a:prstGeom prst="rect">
            <a:avLst/>
          </a:prstGeom>
        </p:spPr>
        <p:txBody>
          <a:bodyPr/>
          <a:lstStyle/>
          <a:p>
            <a:pPr lvl="0"/>
            <a:endParaRPr lang="vi-VN" noProof="0"/>
          </a:p>
        </p:txBody>
      </p:sp>
    </p:spTree>
    <p:extLst>
      <p:ext uri="{BB962C8B-B14F-4D97-AF65-F5344CB8AC3E}">
        <p14:creationId xmlns:p14="http://schemas.microsoft.com/office/powerpoint/2010/main" val="4189721485"/>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1624" y="4038600"/>
            <a:ext cx="6810375" cy="2819400"/>
          </a:xfrm>
          <a:prstGeom prst="rect">
            <a:avLst/>
          </a:prstGeom>
        </p:spPr>
        <p:txBody>
          <a:bodyPr/>
          <a:lstStyle/>
          <a:p>
            <a:pPr lvl="0"/>
            <a:endParaRPr lang="vi-VN" noProof="0"/>
          </a:p>
        </p:txBody>
      </p:sp>
      <p:sp>
        <p:nvSpPr>
          <p:cNvPr id="3" name="Picture Placeholder 3"/>
          <p:cNvSpPr>
            <a:spLocks noGrp="1"/>
          </p:cNvSpPr>
          <p:nvPr>
            <p:ph type="pic" sz="quarter" idx="11"/>
          </p:nvPr>
        </p:nvSpPr>
        <p:spPr>
          <a:xfrm>
            <a:off x="5381625" y="0"/>
            <a:ext cx="2171700" cy="3914775"/>
          </a:xfrm>
          <a:prstGeom prst="rect">
            <a:avLst/>
          </a:prstGeom>
        </p:spPr>
        <p:txBody>
          <a:bodyPr/>
          <a:lstStyle/>
          <a:p>
            <a:pPr lvl="0"/>
            <a:endParaRPr lang="vi-VN" noProof="0"/>
          </a:p>
        </p:txBody>
      </p:sp>
      <p:sp>
        <p:nvSpPr>
          <p:cNvPr id="7" name="Picture Placeholder 3"/>
          <p:cNvSpPr>
            <a:spLocks noGrp="1"/>
          </p:cNvSpPr>
          <p:nvPr>
            <p:ph type="pic" sz="quarter" idx="12"/>
          </p:nvPr>
        </p:nvSpPr>
        <p:spPr>
          <a:xfrm>
            <a:off x="7700962" y="0"/>
            <a:ext cx="2171700" cy="3914775"/>
          </a:xfrm>
          <a:prstGeom prst="rect">
            <a:avLst/>
          </a:prstGeom>
        </p:spPr>
        <p:txBody>
          <a:bodyPr/>
          <a:lstStyle/>
          <a:p>
            <a:pPr lvl="0"/>
            <a:endParaRPr lang="vi-VN" noProof="0"/>
          </a:p>
        </p:txBody>
      </p:sp>
      <p:sp>
        <p:nvSpPr>
          <p:cNvPr id="8" name="Picture Placeholder 3"/>
          <p:cNvSpPr>
            <a:spLocks noGrp="1"/>
          </p:cNvSpPr>
          <p:nvPr>
            <p:ph type="pic" sz="quarter" idx="13"/>
          </p:nvPr>
        </p:nvSpPr>
        <p:spPr>
          <a:xfrm>
            <a:off x="10020299" y="0"/>
            <a:ext cx="2171700" cy="3914775"/>
          </a:xfrm>
          <a:prstGeom prst="rect">
            <a:avLst/>
          </a:prstGeom>
        </p:spPr>
        <p:txBody>
          <a:bodyPr/>
          <a:lstStyle/>
          <a:p>
            <a:pPr lvl="0"/>
            <a:endParaRPr lang="vi-VN" noProof="0"/>
          </a:p>
        </p:txBody>
      </p:sp>
    </p:spTree>
    <p:extLst>
      <p:ext uri="{BB962C8B-B14F-4D97-AF65-F5344CB8AC3E}">
        <p14:creationId xmlns:p14="http://schemas.microsoft.com/office/powerpoint/2010/main" val="572241346"/>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180975" y="3429000"/>
            <a:ext cx="3014662" cy="3200400"/>
          </a:xfrm>
          <a:prstGeom prst="rect">
            <a:avLst/>
          </a:prstGeom>
        </p:spPr>
        <p:txBody>
          <a:bodyPr/>
          <a:lstStyle/>
          <a:p>
            <a:pPr lvl="0"/>
            <a:endParaRPr lang="vi-VN" noProof="0"/>
          </a:p>
        </p:txBody>
      </p:sp>
      <p:sp>
        <p:nvSpPr>
          <p:cNvPr id="4" name="Picture Placeholder 3"/>
          <p:cNvSpPr>
            <a:spLocks noGrp="1"/>
          </p:cNvSpPr>
          <p:nvPr>
            <p:ph type="pic" sz="quarter" idx="11"/>
          </p:nvPr>
        </p:nvSpPr>
        <p:spPr>
          <a:xfrm>
            <a:off x="3509963" y="3429000"/>
            <a:ext cx="5172074" cy="3200400"/>
          </a:xfrm>
          <a:prstGeom prst="rect">
            <a:avLst/>
          </a:prstGeom>
        </p:spPr>
        <p:txBody>
          <a:bodyPr/>
          <a:lstStyle/>
          <a:p>
            <a:pPr lvl="0"/>
            <a:endParaRPr lang="vi-VN" noProof="0"/>
          </a:p>
        </p:txBody>
      </p:sp>
      <p:sp>
        <p:nvSpPr>
          <p:cNvPr id="5" name="Picture Placeholder 3"/>
          <p:cNvSpPr>
            <a:spLocks noGrp="1"/>
          </p:cNvSpPr>
          <p:nvPr>
            <p:ph type="pic" sz="quarter" idx="12"/>
          </p:nvPr>
        </p:nvSpPr>
        <p:spPr>
          <a:xfrm>
            <a:off x="8993659" y="3429000"/>
            <a:ext cx="2931642" cy="3200400"/>
          </a:xfrm>
          <a:prstGeom prst="rect">
            <a:avLst/>
          </a:prstGeom>
        </p:spPr>
        <p:txBody>
          <a:bodyPr/>
          <a:lstStyle/>
          <a:p>
            <a:pPr lvl="0"/>
            <a:endParaRPr lang="vi-VN" noProof="0"/>
          </a:p>
        </p:txBody>
      </p:sp>
    </p:spTree>
    <p:extLst>
      <p:ext uri="{BB962C8B-B14F-4D97-AF65-F5344CB8AC3E}">
        <p14:creationId xmlns:p14="http://schemas.microsoft.com/office/powerpoint/2010/main" val="138390348"/>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19075" y="3429000"/>
            <a:ext cx="11753850" cy="3200400"/>
          </a:xfrm>
          <a:prstGeom prst="rect">
            <a:avLst/>
          </a:prstGeom>
        </p:spPr>
        <p:txBody>
          <a:bodyPr/>
          <a:lstStyle/>
          <a:p>
            <a:pPr lvl="0"/>
            <a:endParaRPr lang="vi-VN" noProof="0"/>
          </a:p>
        </p:txBody>
      </p:sp>
    </p:spTree>
    <p:extLst>
      <p:ext uri="{BB962C8B-B14F-4D97-AF65-F5344CB8AC3E}">
        <p14:creationId xmlns:p14="http://schemas.microsoft.com/office/powerpoint/2010/main" val="189896833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5381624" y="0"/>
            <a:ext cx="3414714" cy="6858000"/>
          </a:xfrm>
          <a:prstGeom prst="rect">
            <a:avLst/>
          </a:prstGeom>
        </p:spPr>
        <p:txBody>
          <a:bodyPr/>
          <a:lstStyle/>
          <a:p>
            <a:pPr lvl="0"/>
            <a:endParaRPr lang="vi-VN" noProof="0"/>
          </a:p>
        </p:txBody>
      </p:sp>
      <p:sp>
        <p:nvSpPr>
          <p:cNvPr id="7" name="Picture Placeholder 3"/>
          <p:cNvSpPr>
            <a:spLocks noGrp="1"/>
          </p:cNvSpPr>
          <p:nvPr>
            <p:ph type="pic" sz="quarter" idx="12"/>
          </p:nvPr>
        </p:nvSpPr>
        <p:spPr>
          <a:xfrm>
            <a:off x="8796338" y="0"/>
            <a:ext cx="3395662" cy="6858000"/>
          </a:xfrm>
          <a:prstGeom prst="rect">
            <a:avLst/>
          </a:prstGeom>
        </p:spPr>
        <p:txBody>
          <a:bodyPr/>
          <a:lstStyle/>
          <a:p>
            <a:pPr lvl="0"/>
            <a:endParaRPr lang="vi-VN" noProof="0"/>
          </a:p>
        </p:txBody>
      </p:sp>
    </p:spTree>
    <p:extLst>
      <p:ext uri="{BB962C8B-B14F-4D97-AF65-F5344CB8AC3E}">
        <p14:creationId xmlns:p14="http://schemas.microsoft.com/office/powerpoint/2010/main" val="1082820073"/>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5381625" y="0"/>
            <a:ext cx="2266942" cy="6858000"/>
          </a:xfrm>
          <a:prstGeom prst="rect">
            <a:avLst/>
          </a:prstGeom>
        </p:spPr>
        <p:txBody>
          <a:bodyPr/>
          <a:lstStyle/>
          <a:p>
            <a:pPr lvl="0"/>
            <a:endParaRPr lang="vi-VN" noProof="0"/>
          </a:p>
        </p:txBody>
      </p:sp>
      <p:sp>
        <p:nvSpPr>
          <p:cNvPr id="4" name="Picture Placeholder 3"/>
          <p:cNvSpPr>
            <a:spLocks noGrp="1"/>
          </p:cNvSpPr>
          <p:nvPr>
            <p:ph type="pic" sz="quarter" idx="12"/>
          </p:nvPr>
        </p:nvSpPr>
        <p:spPr>
          <a:xfrm>
            <a:off x="7648567" y="0"/>
            <a:ext cx="2254294" cy="6858000"/>
          </a:xfrm>
          <a:prstGeom prst="rect">
            <a:avLst/>
          </a:prstGeom>
        </p:spPr>
        <p:txBody>
          <a:bodyPr/>
          <a:lstStyle/>
          <a:p>
            <a:pPr lvl="0"/>
            <a:endParaRPr lang="vi-VN" noProof="0"/>
          </a:p>
        </p:txBody>
      </p:sp>
      <p:sp>
        <p:nvSpPr>
          <p:cNvPr id="5" name="Picture Placeholder 3"/>
          <p:cNvSpPr>
            <a:spLocks noGrp="1"/>
          </p:cNvSpPr>
          <p:nvPr>
            <p:ph type="pic" sz="quarter" idx="13"/>
          </p:nvPr>
        </p:nvSpPr>
        <p:spPr>
          <a:xfrm>
            <a:off x="9902861" y="0"/>
            <a:ext cx="2289139" cy="6858000"/>
          </a:xfrm>
          <a:prstGeom prst="rect">
            <a:avLst/>
          </a:prstGeom>
        </p:spPr>
        <p:txBody>
          <a:bodyPr/>
          <a:lstStyle/>
          <a:p>
            <a:pPr lvl="0"/>
            <a:endParaRPr lang="vi-VN" noProof="0"/>
          </a:p>
        </p:txBody>
      </p:sp>
    </p:spTree>
    <p:extLst>
      <p:ext uri="{BB962C8B-B14F-4D97-AF65-F5344CB8AC3E}">
        <p14:creationId xmlns:p14="http://schemas.microsoft.com/office/powerpoint/2010/main" val="370090972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4048126" cy="3429000"/>
          </a:xfrm>
          <a:prstGeom prst="rect">
            <a:avLst/>
          </a:prstGeom>
        </p:spPr>
        <p:txBody>
          <a:bodyPr/>
          <a:lstStyle/>
          <a:p>
            <a:pPr lvl="0"/>
            <a:endParaRPr lang="vi-VN" noProof="0"/>
          </a:p>
        </p:txBody>
      </p:sp>
      <p:sp>
        <p:nvSpPr>
          <p:cNvPr id="5" name="Picture Placeholder 3"/>
          <p:cNvSpPr>
            <a:spLocks noGrp="1"/>
          </p:cNvSpPr>
          <p:nvPr>
            <p:ph type="pic" sz="quarter" idx="11"/>
          </p:nvPr>
        </p:nvSpPr>
        <p:spPr>
          <a:xfrm>
            <a:off x="4048124" y="0"/>
            <a:ext cx="4095749" cy="3429000"/>
          </a:xfrm>
          <a:prstGeom prst="rect">
            <a:avLst/>
          </a:prstGeom>
        </p:spPr>
        <p:txBody>
          <a:bodyPr/>
          <a:lstStyle/>
          <a:p>
            <a:pPr lvl="0"/>
            <a:endParaRPr lang="vi-VN" noProof="0"/>
          </a:p>
        </p:txBody>
      </p:sp>
      <p:sp>
        <p:nvSpPr>
          <p:cNvPr id="6" name="Picture Placeholder 3"/>
          <p:cNvSpPr>
            <a:spLocks noGrp="1"/>
          </p:cNvSpPr>
          <p:nvPr>
            <p:ph type="pic" sz="quarter" idx="12"/>
          </p:nvPr>
        </p:nvSpPr>
        <p:spPr>
          <a:xfrm>
            <a:off x="8143874" y="0"/>
            <a:ext cx="4048126" cy="3429000"/>
          </a:xfrm>
          <a:prstGeom prst="rect">
            <a:avLst/>
          </a:prstGeom>
        </p:spPr>
        <p:txBody>
          <a:bodyPr/>
          <a:lstStyle/>
          <a:p>
            <a:pPr lvl="0"/>
            <a:endParaRPr lang="vi-VN" noProof="0"/>
          </a:p>
        </p:txBody>
      </p:sp>
      <p:sp>
        <p:nvSpPr>
          <p:cNvPr id="7" name="Picture Placeholder 3"/>
          <p:cNvSpPr>
            <a:spLocks noGrp="1"/>
          </p:cNvSpPr>
          <p:nvPr>
            <p:ph type="pic" sz="quarter" idx="13"/>
          </p:nvPr>
        </p:nvSpPr>
        <p:spPr>
          <a:xfrm>
            <a:off x="-1" y="3429000"/>
            <a:ext cx="4048126" cy="3429000"/>
          </a:xfrm>
          <a:prstGeom prst="rect">
            <a:avLst/>
          </a:prstGeom>
        </p:spPr>
        <p:txBody>
          <a:bodyPr/>
          <a:lstStyle/>
          <a:p>
            <a:pPr lvl="0"/>
            <a:endParaRPr lang="vi-VN" noProof="0"/>
          </a:p>
        </p:txBody>
      </p:sp>
      <p:sp>
        <p:nvSpPr>
          <p:cNvPr id="8" name="Picture Placeholder 3"/>
          <p:cNvSpPr>
            <a:spLocks noGrp="1"/>
          </p:cNvSpPr>
          <p:nvPr>
            <p:ph type="pic" sz="quarter" idx="14"/>
          </p:nvPr>
        </p:nvSpPr>
        <p:spPr>
          <a:xfrm>
            <a:off x="4048124" y="3429000"/>
            <a:ext cx="4095749" cy="3429000"/>
          </a:xfrm>
          <a:prstGeom prst="rect">
            <a:avLst/>
          </a:prstGeom>
        </p:spPr>
        <p:txBody>
          <a:bodyPr/>
          <a:lstStyle/>
          <a:p>
            <a:pPr lvl="0"/>
            <a:endParaRPr lang="vi-VN" noProof="0"/>
          </a:p>
        </p:txBody>
      </p:sp>
      <p:sp>
        <p:nvSpPr>
          <p:cNvPr id="9" name="Picture Placeholder 3"/>
          <p:cNvSpPr>
            <a:spLocks noGrp="1"/>
          </p:cNvSpPr>
          <p:nvPr>
            <p:ph type="pic" sz="quarter" idx="15"/>
          </p:nvPr>
        </p:nvSpPr>
        <p:spPr>
          <a:xfrm>
            <a:off x="8143874" y="3429000"/>
            <a:ext cx="4048126" cy="3429000"/>
          </a:xfrm>
          <a:prstGeom prst="rect">
            <a:avLst/>
          </a:prstGeom>
        </p:spPr>
        <p:txBody>
          <a:bodyPr/>
          <a:lstStyle/>
          <a:p>
            <a:pPr lvl="0"/>
            <a:endParaRPr lang="vi-VN" noProof="0"/>
          </a:p>
        </p:txBody>
      </p:sp>
    </p:spTree>
    <p:extLst>
      <p:ext uri="{BB962C8B-B14F-4D97-AF65-F5344CB8AC3E}">
        <p14:creationId xmlns:p14="http://schemas.microsoft.com/office/powerpoint/2010/main" val="486089276"/>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47750" y="571500"/>
            <a:ext cx="5048250" cy="2857500"/>
          </a:xfrm>
          <a:prstGeom prst="rect">
            <a:avLst/>
          </a:prstGeom>
        </p:spPr>
        <p:txBody>
          <a:bodyPr/>
          <a:lstStyle/>
          <a:p>
            <a:pPr lvl="0"/>
            <a:endParaRPr lang="vi-VN" noProof="0"/>
          </a:p>
        </p:txBody>
      </p:sp>
      <p:sp>
        <p:nvSpPr>
          <p:cNvPr id="5" name="Picture Placeholder 2"/>
          <p:cNvSpPr>
            <a:spLocks noGrp="1"/>
          </p:cNvSpPr>
          <p:nvPr>
            <p:ph type="pic" sz="quarter" idx="11"/>
          </p:nvPr>
        </p:nvSpPr>
        <p:spPr>
          <a:xfrm>
            <a:off x="6248399" y="571500"/>
            <a:ext cx="3019426" cy="5734050"/>
          </a:xfrm>
          <a:prstGeom prst="rect">
            <a:avLst/>
          </a:prstGeom>
        </p:spPr>
        <p:txBody>
          <a:bodyPr/>
          <a:lstStyle/>
          <a:p>
            <a:pPr lvl="0"/>
            <a:endParaRPr lang="vi-VN" noProof="0"/>
          </a:p>
        </p:txBody>
      </p:sp>
      <p:sp>
        <p:nvSpPr>
          <p:cNvPr id="6" name="Picture Placeholder 2"/>
          <p:cNvSpPr>
            <a:spLocks noGrp="1"/>
          </p:cNvSpPr>
          <p:nvPr>
            <p:ph type="pic" sz="quarter" idx="12"/>
          </p:nvPr>
        </p:nvSpPr>
        <p:spPr>
          <a:xfrm>
            <a:off x="9420224" y="571500"/>
            <a:ext cx="1695450" cy="2752726"/>
          </a:xfrm>
          <a:prstGeom prst="rect">
            <a:avLst/>
          </a:prstGeom>
        </p:spPr>
        <p:txBody>
          <a:bodyPr/>
          <a:lstStyle/>
          <a:p>
            <a:pPr lvl="0"/>
            <a:endParaRPr lang="vi-VN" noProof="0"/>
          </a:p>
        </p:txBody>
      </p:sp>
      <p:sp>
        <p:nvSpPr>
          <p:cNvPr id="8" name="Picture Placeholder 2"/>
          <p:cNvSpPr>
            <a:spLocks noGrp="1"/>
          </p:cNvSpPr>
          <p:nvPr>
            <p:ph type="pic" sz="quarter" idx="13"/>
          </p:nvPr>
        </p:nvSpPr>
        <p:spPr>
          <a:xfrm>
            <a:off x="9420224" y="3552824"/>
            <a:ext cx="1695450" cy="2752726"/>
          </a:xfrm>
          <a:prstGeom prst="rect">
            <a:avLst/>
          </a:prstGeom>
        </p:spPr>
        <p:txBody>
          <a:bodyPr/>
          <a:lstStyle/>
          <a:p>
            <a:pPr lvl="0"/>
            <a:endParaRPr lang="vi-VN" noProof="0"/>
          </a:p>
        </p:txBody>
      </p:sp>
      <p:sp>
        <p:nvSpPr>
          <p:cNvPr id="9" name="Picture Placeholder 2"/>
          <p:cNvSpPr>
            <a:spLocks noGrp="1"/>
          </p:cNvSpPr>
          <p:nvPr>
            <p:ph type="pic" sz="quarter" idx="14"/>
          </p:nvPr>
        </p:nvSpPr>
        <p:spPr>
          <a:xfrm>
            <a:off x="1047750" y="3552824"/>
            <a:ext cx="1524001" cy="2752726"/>
          </a:xfrm>
          <a:prstGeom prst="rect">
            <a:avLst/>
          </a:prstGeom>
        </p:spPr>
        <p:txBody>
          <a:bodyPr/>
          <a:lstStyle/>
          <a:p>
            <a:pPr lvl="0"/>
            <a:endParaRPr lang="vi-VN" noProof="0"/>
          </a:p>
        </p:txBody>
      </p:sp>
      <p:sp>
        <p:nvSpPr>
          <p:cNvPr id="10" name="Picture Placeholder 2"/>
          <p:cNvSpPr>
            <a:spLocks noGrp="1"/>
          </p:cNvSpPr>
          <p:nvPr>
            <p:ph type="pic" sz="quarter" idx="15"/>
          </p:nvPr>
        </p:nvSpPr>
        <p:spPr>
          <a:xfrm>
            <a:off x="2724150" y="3552824"/>
            <a:ext cx="1524001" cy="2752726"/>
          </a:xfrm>
          <a:prstGeom prst="rect">
            <a:avLst/>
          </a:prstGeom>
        </p:spPr>
        <p:txBody>
          <a:bodyPr/>
          <a:lstStyle/>
          <a:p>
            <a:pPr lvl="0"/>
            <a:endParaRPr lang="vi-VN" noProof="0"/>
          </a:p>
        </p:txBody>
      </p:sp>
      <p:sp>
        <p:nvSpPr>
          <p:cNvPr id="11" name="Picture Placeholder 2"/>
          <p:cNvSpPr>
            <a:spLocks noGrp="1"/>
          </p:cNvSpPr>
          <p:nvPr>
            <p:ph type="pic" sz="quarter" idx="16"/>
          </p:nvPr>
        </p:nvSpPr>
        <p:spPr>
          <a:xfrm>
            <a:off x="4400550" y="3552824"/>
            <a:ext cx="1695450" cy="2752726"/>
          </a:xfrm>
          <a:prstGeom prst="rect">
            <a:avLst/>
          </a:prstGeom>
        </p:spPr>
        <p:txBody>
          <a:bodyPr/>
          <a:lstStyle/>
          <a:p>
            <a:pPr lvl="0"/>
            <a:endParaRPr lang="vi-VN" noProof="0"/>
          </a:p>
        </p:txBody>
      </p:sp>
    </p:spTree>
    <p:extLst>
      <p:ext uri="{BB962C8B-B14F-4D97-AF65-F5344CB8AC3E}">
        <p14:creationId xmlns:p14="http://schemas.microsoft.com/office/powerpoint/2010/main" val="150289065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Section Header">
    <p:bg>
      <p:bgPr>
        <a:solidFill>
          <a:schemeClr val="bg1"/>
        </a:solidFill>
        <a:effectLst/>
      </p:bgPr>
    </p:bg>
    <p:spTree>
      <p:nvGrpSpPr>
        <p:cNvPr id="1" name=""/>
        <p:cNvGrpSpPr/>
        <p:nvPr/>
      </p:nvGrpSpPr>
      <p:grpSpPr>
        <a:xfrm>
          <a:off x="0" y="0"/>
          <a:ext cx="0" cy="0"/>
          <a:chOff x="0" y="0"/>
          <a:chExt cx="0" cy="0"/>
        </a:xfrm>
      </p:grpSpPr>
      <p:pic>
        <p:nvPicPr>
          <p:cNvPr id="6" name="Picture 5" descr="A person working on a computer&#10;&#10;Description automatically generated with low confidence">
            <a:extLst>
              <a:ext uri="{FF2B5EF4-FFF2-40B4-BE49-F238E27FC236}">
                <a16:creationId xmlns:a16="http://schemas.microsoft.com/office/drawing/2014/main" id="{12A034F0-79F4-C60F-D831-29F6DC7C0A5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51944" y="0"/>
            <a:ext cx="9840056" cy="6858000"/>
          </a:xfrm>
          <a:prstGeom prst="rect">
            <a:avLst/>
          </a:prstGeom>
        </p:spPr>
      </p:pic>
      <p:pic>
        <p:nvPicPr>
          <p:cNvPr id="3" name="Picture 2">
            <a:extLst>
              <a:ext uri="{FF2B5EF4-FFF2-40B4-BE49-F238E27FC236}">
                <a16:creationId xmlns:a16="http://schemas.microsoft.com/office/drawing/2014/main" id="{226A0B9D-A5BA-8022-C45E-29034928C7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4901045" cy="6858000"/>
          </a:xfrm>
          <a:prstGeom prst="rect">
            <a:avLst/>
          </a:prstGeom>
        </p:spPr>
      </p:pic>
      <p:pic>
        <p:nvPicPr>
          <p:cNvPr id="4" name="Picture 3">
            <a:extLst>
              <a:ext uri="{FF2B5EF4-FFF2-40B4-BE49-F238E27FC236}">
                <a16:creationId xmlns:a16="http://schemas.microsoft.com/office/drawing/2014/main" id="{7A312C48-6B74-B0D8-409D-34B0AAF94E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4931" y="372371"/>
            <a:ext cx="1509392" cy="1704725"/>
          </a:xfrm>
          <a:prstGeom prst="rect">
            <a:avLst/>
          </a:prstGeom>
        </p:spPr>
      </p:pic>
      <p:sp>
        <p:nvSpPr>
          <p:cNvPr id="2" name="Title 1"/>
          <p:cNvSpPr>
            <a:spLocks noGrp="1"/>
          </p:cNvSpPr>
          <p:nvPr>
            <p:ph type="title" hasCustomPrompt="1"/>
          </p:nvPr>
        </p:nvSpPr>
        <p:spPr>
          <a:xfrm>
            <a:off x="919139" y="2311674"/>
            <a:ext cx="3301169" cy="3044952"/>
          </a:xfrm>
          <a:prstGeom prst="rect">
            <a:avLst/>
          </a:prstGeom>
        </p:spPr>
        <p:txBody>
          <a:bodyPr anchor="ctr"/>
          <a:lstStyle>
            <a:lvl1pPr>
              <a:defRPr sz="3000" b="1">
                <a:solidFill>
                  <a:schemeClr val="bg1"/>
                </a:solidFill>
              </a:defRPr>
            </a:lvl1pPr>
          </a:lstStyle>
          <a:p>
            <a:r>
              <a:rPr lang="en-US"/>
              <a:t>Click to edit title style</a:t>
            </a:r>
          </a:p>
        </p:txBody>
      </p:sp>
    </p:spTree>
    <p:extLst>
      <p:ext uri="{BB962C8B-B14F-4D97-AF65-F5344CB8AC3E}">
        <p14:creationId xmlns:p14="http://schemas.microsoft.com/office/powerpoint/2010/main" val="246347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4048126" cy="6858000"/>
          </a:xfrm>
          <a:prstGeom prst="rect">
            <a:avLst/>
          </a:prstGeom>
        </p:spPr>
        <p:txBody>
          <a:bodyPr/>
          <a:lstStyle/>
          <a:p>
            <a:pPr lvl="0"/>
            <a:endParaRPr lang="vi-VN" noProof="0"/>
          </a:p>
        </p:txBody>
      </p:sp>
      <p:sp>
        <p:nvSpPr>
          <p:cNvPr id="5" name="Picture Placeholder 3"/>
          <p:cNvSpPr>
            <a:spLocks noGrp="1"/>
          </p:cNvSpPr>
          <p:nvPr>
            <p:ph type="pic" sz="quarter" idx="11"/>
          </p:nvPr>
        </p:nvSpPr>
        <p:spPr>
          <a:xfrm>
            <a:off x="4048124" y="0"/>
            <a:ext cx="4095749" cy="3429000"/>
          </a:xfrm>
          <a:prstGeom prst="rect">
            <a:avLst/>
          </a:prstGeom>
        </p:spPr>
        <p:txBody>
          <a:bodyPr/>
          <a:lstStyle/>
          <a:p>
            <a:pPr lvl="0"/>
            <a:endParaRPr lang="vi-VN" noProof="0"/>
          </a:p>
        </p:txBody>
      </p:sp>
      <p:sp>
        <p:nvSpPr>
          <p:cNvPr id="6" name="Picture Placeholder 3"/>
          <p:cNvSpPr>
            <a:spLocks noGrp="1"/>
          </p:cNvSpPr>
          <p:nvPr>
            <p:ph type="pic" sz="quarter" idx="12"/>
          </p:nvPr>
        </p:nvSpPr>
        <p:spPr>
          <a:xfrm>
            <a:off x="8143874" y="0"/>
            <a:ext cx="4048126" cy="3429000"/>
          </a:xfrm>
          <a:prstGeom prst="rect">
            <a:avLst/>
          </a:prstGeom>
        </p:spPr>
        <p:txBody>
          <a:bodyPr/>
          <a:lstStyle/>
          <a:p>
            <a:pPr lvl="0"/>
            <a:endParaRPr lang="vi-VN" noProof="0"/>
          </a:p>
        </p:txBody>
      </p:sp>
      <p:sp>
        <p:nvSpPr>
          <p:cNvPr id="8" name="Picture Placeholder 3"/>
          <p:cNvSpPr>
            <a:spLocks noGrp="1"/>
          </p:cNvSpPr>
          <p:nvPr>
            <p:ph type="pic" sz="quarter" idx="14"/>
          </p:nvPr>
        </p:nvSpPr>
        <p:spPr>
          <a:xfrm>
            <a:off x="4048124" y="3429000"/>
            <a:ext cx="2739137" cy="3429000"/>
          </a:xfrm>
          <a:prstGeom prst="rect">
            <a:avLst/>
          </a:prstGeom>
        </p:spPr>
        <p:txBody>
          <a:bodyPr/>
          <a:lstStyle/>
          <a:p>
            <a:pPr lvl="0"/>
            <a:endParaRPr lang="vi-VN" noProof="0"/>
          </a:p>
        </p:txBody>
      </p:sp>
      <p:sp>
        <p:nvSpPr>
          <p:cNvPr id="9" name="Picture Placeholder 3"/>
          <p:cNvSpPr>
            <a:spLocks noGrp="1"/>
          </p:cNvSpPr>
          <p:nvPr>
            <p:ph type="pic" sz="quarter" idx="15"/>
          </p:nvPr>
        </p:nvSpPr>
        <p:spPr>
          <a:xfrm>
            <a:off x="6790228" y="3429000"/>
            <a:ext cx="2707289" cy="3429000"/>
          </a:xfrm>
          <a:prstGeom prst="rect">
            <a:avLst/>
          </a:prstGeom>
        </p:spPr>
        <p:txBody>
          <a:bodyPr/>
          <a:lstStyle/>
          <a:p>
            <a:pPr lvl="0"/>
            <a:endParaRPr lang="vi-VN" noProof="0"/>
          </a:p>
        </p:txBody>
      </p:sp>
      <p:sp>
        <p:nvSpPr>
          <p:cNvPr id="12" name="Picture Placeholder 3"/>
          <p:cNvSpPr>
            <a:spLocks noGrp="1"/>
          </p:cNvSpPr>
          <p:nvPr>
            <p:ph type="pic" sz="quarter" idx="16"/>
          </p:nvPr>
        </p:nvSpPr>
        <p:spPr>
          <a:xfrm>
            <a:off x="9484711" y="3429000"/>
            <a:ext cx="2707289" cy="3429000"/>
          </a:xfrm>
          <a:prstGeom prst="rect">
            <a:avLst/>
          </a:prstGeom>
        </p:spPr>
        <p:txBody>
          <a:bodyPr/>
          <a:lstStyle/>
          <a:p>
            <a:pPr lvl="0"/>
            <a:endParaRPr lang="vi-VN" noProof="0"/>
          </a:p>
        </p:txBody>
      </p:sp>
    </p:spTree>
    <p:extLst>
      <p:ext uri="{BB962C8B-B14F-4D97-AF65-F5344CB8AC3E}">
        <p14:creationId xmlns:p14="http://schemas.microsoft.com/office/powerpoint/2010/main" val="3494502312"/>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3429000"/>
            <a:ext cx="12192000" cy="3429000"/>
          </a:xfrm>
          <a:prstGeom prst="rect">
            <a:avLst/>
          </a:prstGeom>
        </p:spPr>
        <p:txBody>
          <a:bodyPr/>
          <a:lstStyle/>
          <a:p>
            <a:pPr lvl="0"/>
            <a:endParaRPr lang="vi-VN" noProof="0"/>
          </a:p>
        </p:txBody>
      </p:sp>
      <p:sp>
        <p:nvSpPr>
          <p:cNvPr id="3" name="Picture Placeholder 3"/>
          <p:cNvSpPr>
            <a:spLocks noGrp="1"/>
          </p:cNvSpPr>
          <p:nvPr>
            <p:ph type="pic" sz="quarter" idx="12"/>
          </p:nvPr>
        </p:nvSpPr>
        <p:spPr>
          <a:xfrm>
            <a:off x="0" y="0"/>
            <a:ext cx="12192000" cy="3429000"/>
          </a:xfrm>
          <a:prstGeom prst="rect">
            <a:avLst/>
          </a:prstGeom>
        </p:spPr>
        <p:txBody>
          <a:bodyPr/>
          <a:lstStyle/>
          <a:p>
            <a:pPr lvl="0"/>
            <a:endParaRPr lang="vi-VN" noProof="0"/>
          </a:p>
        </p:txBody>
      </p:sp>
    </p:spTree>
    <p:extLst>
      <p:ext uri="{BB962C8B-B14F-4D97-AF65-F5344CB8AC3E}">
        <p14:creationId xmlns:p14="http://schemas.microsoft.com/office/powerpoint/2010/main" val="136676013"/>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90897-D5B6-4C7B-9A7F-99D9BDBA6944}" type="datetimeFigureOut">
              <a:rPr lang="en-US" smtClean="0"/>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4051558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0" y="1459003"/>
            <a:ext cx="5654040" cy="4488144"/>
          </a:xfrm>
        </p:spPr>
        <p:txBody>
          <a:bodyPr/>
          <a:lstStyle>
            <a:lvl1pPr>
              <a:defRPr sz="1600" cap="none" baseline="0"/>
            </a:lvl1pPr>
            <a:lvl2pPr marL="203597" indent="-203597">
              <a:buFont typeface="Arial" panose="020B0604020202020204" pitchFamily="34" charset="0"/>
              <a:buChar char="•"/>
              <a:defRPr sz="1600"/>
            </a:lvl2pPr>
            <a:lvl3pPr marL="429816" indent="-215504">
              <a:buFont typeface="Courier New" panose="02070309020205020404" pitchFamily="49" charset="0"/>
              <a:buChar char="o"/>
              <a:defRPr sz="1600"/>
            </a:lvl3pPr>
            <a:lvl4pPr marL="645319" indent="-215504">
              <a:buFont typeface="Wingdings" pitchFamily="2" charset="2"/>
              <a:buChar cha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6FA09199-60BA-C348-935D-094B17E64540}" type="datetime1">
              <a:rPr lang="en-US" smtClean="0"/>
              <a:t>10/5/2023</a:t>
            </a:fld>
            <a:endParaRPr lang="en-US"/>
          </a:p>
        </p:txBody>
      </p:sp>
      <p:sp>
        <p:nvSpPr>
          <p:cNvPr id="7" name="Slide Number Placeholder 6"/>
          <p:cNvSpPr>
            <a:spLocks noGrp="1"/>
          </p:cNvSpPr>
          <p:nvPr>
            <p:ph type="sldNum" sz="quarter" idx="12"/>
          </p:nvPr>
        </p:nvSpPr>
        <p:spPr/>
        <p:txBody>
          <a:bodyPr/>
          <a:lstStyle/>
          <a:p>
            <a:fld id="{4FA92F45-BA5D-4C7A-ACC7-D44B34072B97}" type="slidenum">
              <a:rPr lang="en-US" smtClean="0"/>
              <a:t>‹#›</a:t>
            </a:fld>
            <a:endParaRPr lang="en-US"/>
          </a:p>
        </p:txBody>
      </p:sp>
      <p:sp>
        <p:nvSpPr>
          <p:cNvPr id="9" name="Content Placeholder 2">
            <a:extLst>
              <a:ext uri="{FF2B5EF4-FFF2-40B4-BE49-F238E27FC236}">
                <a16:creationId xmlns:a16="http://schemas.microsoft.com/office/drawing/2014/main" id="{DAAFFE1F-B3A0-624E-9E2C-E0D0999C3B6A}"/>
              </a:ext>
            </a:extLst>
          </p:cNvPr>
          <p:cNvSpPr>
            <a:spLocks noGrp="1"/>
          </p:cNvSpPr>
          <p:nvPr>
            <p:ph sz="half" idx="13"/>
          </p:nvPr>
        </p:nvSpPr>
        <p:spPr>
          <a:xfrm>
            <a:off x="6172200" y="1459003"/>
            <a:ext cx="5654040" cy="4488144"/>
          </a:xfrm>
        </p:spPr>
        <p:txBody>
          <a:bodyPr/>
          <a:lstStyle>
            <a:lvl1pPr>
              <a:defRPr sz="1600" cap="none" baseline="0"/>
            </a:lvl1pPr>
            <a:lvl2pPr marL="203597" indent="-203597">
              <a:buFont typeface="Arial" panose="020B0604020202020204" pitchFamily="34" charset="0"/>
              <a:buChar char="•"/>
              <a:defRPr sz="1600"/>
            </a:lvl2pPr>
            <a:lvl3pPr marL="429816" indent="-215504">
              <a:buFont typeface="Courier New" panose="02070309020205020404" pitchFamily="49" charset="0"/>
              <a:buChar char="o"/>
              <a:defRPr sz="1600"/>
            </a:lvl3pPr>
            <a:lvl4pPr marL="645319" indent="-215504">
              <a:buFont typeface="Wingdings" pitchFamily="2" charset="2"/>
              <a:buChar cha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74560685-FDE5-284D-A692-82A56EDECEA3}"/>
              </a:ext>
            </a:extLst>
          </p:cNvPr>
          <p:cNvSpPr>
            <a:spLocks noGrp="1"/>
          </p:cNvSpPr>
          <p:nvPr>
            <p:ph type="title"/>
          </p:nvPr>
        </p:nvSpPr>
        <p:spPr>
          <a:xfrm>
            <a:off x="365760" y="365127"/>
            <a:ext cx="11460480" cy="383773"/>
          </a:xfrm>
          <a:prstGeom prst="rect">
            <a:avLst/>
          </a:prstGeom>
        </p:spPr>
        <p:txBody>
          <a:bodyPr/>
          <a:lstStyle>
            <a:lvl1pPr>
              <a:defRPr i="0"/>
            </a:lvl1pPr>
          </a:lstStyle>
          <a:p>
            <a:r>
              <a:rPr lang="en-US"/>
              <a:t>Click to edit Master title style</a:t>
            </a:r>
          </a:p>
        </p:txBody>
      </p:sp>
      <p:cxnSp>
        <p:nvCxnSpPr>
          <p:cNvPr id="11" name="Straight Connector 10">
            <a:extLst>
              <a:ext uri="{FF2B5EF4-FFF2-40B4-BE49-F238E27FC236}">
                <a16:creationId xmlns:a16="http://schemas.microsoft.com/office/drawing/2014/main" id="{474192B8-DBCD-DF4C-9A53-12505F0D6806}"/>
              </a:ext>
            </a:extLst>
          </p:cNvPr>
          <p:cNvCxnSpPr>
            <a:cxnSpLocks/>
          </p:cNvCxnSpPr>
          <p:nvPr userDrawn="1"/>
        </p:nvCxnSpPr>
        <p:spPr>
          <a:xfrm>
            <a:off x="365760" y="1296637"/>
            <a:ext cx="11460480" cy="133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1042818D-E1C4-EB4D-9C86-908BA043327E}"/>
              </a:ext>
            </a:extLst>
          </p:cNvPr>
          <p:cNvSpPr>
            <a:spLocks noGrp="1"/>
          </p:cNvSpPr>
          <p:nvPr>
            <p:ph type="body" sz="quarter" idx="14" hasCustomPrompt="1"/>
          </p:nvPr>
        </p:nvSpPr>
        <p:spPr>
          <a:xfrm>
            <a:off x="365125" y="914400"/>
            <a:ext cx="6437313" cy="223838"/>
          </a:xfrm>
        </p:spPr>
        <p:txBody>
          <a:bodyPr/>
          <a:lstStyle>
            <a:lvl1pPr>
              <a:defRPr sz="1400" i="1"/>
            </a:lvl1pPr>
          </a:lstStyle>
          <a:p>
            <a:pPr lvl="0"/>
            <a:r>
              <a:rPr lang="en-US"/>
              <a:t>Sub-header</a:t>
            </a:r>
          </a:p>
        </p:txBody>
      </p:sp>
    </p:spTree>
    <p:extLst>
      <p:ext uri="{BB962C8B-B14F-4D97-AF65-F5344CB8AC3E}">
        <p14:creationId xmlns:p14="http://schemas.microsoft.com/office/powerpoint/2010/main" val="41747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ta Slide - Blue">
    <p:spTree>
      <p:nvGrpSpPr>
        <p:cNvPr id="1" name=""/>
        <p:cNvGrpSpPr/>
        <p:nvPr/>
      </p:nvGrpSpPr>
      <p:grpSpPr>
        <a:xfrm>
          <a:off x="0" y="0"/>
          <a:ext cx="0" cy="0"/>
          <a:chOff x="0" y="0"/>
          <a:chExt cx="0" cy="0"/>
        </a:xfrm>
      </p:grpSpPr>
      <p:grpSp>
        <p:nvGrpSpPr>
          <p:cNvPr id="9" name="Group 8"/>
          <p:cNvGrpSpPr/>
          <p:nvPr userDrawn="1"/>
        </p:nvGrpSpPr>
        <p:grpSpPr>
          <a:xfrm flipH="1" flipV="1">
            <a:off x="-19148" y="6077723"/>
            <a:ext cx="12211144" cy="780275"/>
            <a:chOff x="-18556" y="1"/>
            <a:chExt cx="15563356" cy="1440837"/>
          </a:xfrm>
          <a:solidFill>
            <a:schemeClr val="tx2"/>
          </a:solidFill>
        </p:grpSpPr>
        <p:sp>
          <p:nvSpPr>
            <p:cNvPr id="11" name="Rectangle 10"/>
            <p:cNvSpPr/>
            <p:nvPr/>
          </p:nvSpPr>
          <p:spPr>
            <a:xfrm>
              <a:off x="-18556" y="1"/>
              <a:ext cx="15563356" cy="86991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sp>
          <p:nvSpPr>
            <p:cNvPr id="14" name="Right Triangle 13"/>
            <p:cNvSpPr/>
            <p:nvPr/>
          </p:nvSpPr>
          <p:spPr>
            <a:xfrm flipV="1">
              <a:off x="-18556" y="869917"/>
              <a:ext cx="15563356" cy="570921"/>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grpSp>
      <p:sp>
        <p:nvSpPr>
          <p:cNvPr id="10" name="Title 16"/>
          <p:cNvSpPr>
            <a:spLocks noGrp="1"/>
          </p:cNvSpPr>
          <p:nvPr userDrawn="1">
            <p:ph type="title" hasCustomPrompt="1"/>
          </p:nvPr>
        </p:nvSpPr>
        <p:spPr>
          <a:xfrm>
            <a:off x="512268" y="187432"/>
            <a:ext cx="10551165" cy="458522"/>
          </a:xfrm>
        </p:spPr>
        <p:txBody>
          <a:bodyPr>
            <a:noAutofit/>
          </a:bodyPr>
          <a:lstStyle>
            <a:lvl1pPr>
              <a:spcBef>
                <a:spcPts val="0"/>
              </a:spcBef>
              <a:defRPr lang="en-US" sz="3273" kern="1200" cap="none" baseline="0" dirty="0" smtClean="0">
                <a:solidFill>
                  <a:schemeClr val="tx2"/>
                </a:solidFill>
                <a:latin typeface="Arial"/>
                <a:ea typeface="+mn-ea"/>
                <a:cs typeface="Arial"/>
              </a:defRPr>
            </a:lvl1pPr>
          </a:lstStyle>
          <a:p>
            <a:pPr marL="0" lvl="0" indent="0" algn="l" defTabSz="498713" rtl="0" eaLnBrk="1" latinLnBrk="0" hangingPunct="1">
              <a:spcBef>
                <a:spcPct val="20000"/>
              </a:spcBef>
              <a:buFont typeface="Arial"/>
              <a:buNone/>
            </a:pPr>
            <a:r>
              <a:rPr lang="en-US"/>
              <a:t>Click to edit title</a:t>
            </a:r>
          </a:p>
        </p:txBody>
      </p:sp>
      <p:sp>
        <p:nvSpPr>
          <p:cNvPr id="18" name="Content Placeholder 18"/>
          <p:cNvSpPr>
            <a:spLocks noGrp="1"/>
          </p:cNvSpPr>
          <p:nvPr userDrawn="1">
            <p:ph sz="quarter" idx="11" hasCustomPrompt="1"/>
          </p:nvPr>
        </p:nvSpPr>
        <p:spPr>
          <a:xfrm>
            <a:off x="512268" y="979714"/>
            <a:ext cx="11380722" cy="5074172"/>
          </a:xfrm>
        </p:spPr>
        <p:txBody>
          <a:bodyPr/>
          <a:lstStyle>
            <a:lvl1pPr marL="0" indent="0">
              <a:buNone/>
              <a:defRPr sz="2454">
                <a:solidFill>
                  <a:schemeClr val="tx1"/>
                </a:solidFill>
                <a:latin typeface="Arial"/>
                <a:cs typeface="Arial"/>
              </a:defRPr>
            </a:lvl1pPr>
            <a:lvl2pPr marL="561094" indent="-311719">
              <a:buFont typeface="Arial" panose="020B0604020202020204" pitchFamily="34" charset="0"/>
              <a:buChar char="•"/>
              <a:defRPr sz="1909">
                <a:solidFill>
                  <a:schemeClr val="tx1"/>
                </a:solidFill>
                <a:latin typeface="Arial"/>
                <a:cs typeface="Arial"/>
              </a:defRPr>
            </a:lvl2pPr>
            <a:lvl3pPr marL="732540" indent="-233789">
              <a:buFont typeface="Arial" panose="020B0604020202020204" pitchFamily="34" charset="0"/>
              <a:buChar char="•"/>
              <a:defRPr sz="1636">
                <a:solidFill>
                  <a:schemeClr val="tx1"/>
                </a:solidFill>
                <a:latin typeface="Arial"/>
                <a:cs typeface="Arial"/>
              </a:defRPr>
            </a:lvl3pPr>
            <a:lvl4pPr marL="981915" indent="-233789">
              <a:buFont typeface="Arial" panose="020B0604020202020204" pitchFamily="34" charset="0"/>
              <a:buChar char="•"/>
              <a:defRPr sz="1636">
                <a:solidFill>
                  <a:schemeClr val="tx1"/>
                </a:solidFill>
                <a:latin typeface="Arial"/>
                <a:cs typeface="Arial"/>
              </a:defRPr>
            </a:lvl4pPr>
            <a:lvl5pPr marL="1231290" indent="-233789">
              <a:buFont typeface="Arial" panose="020B0604020202020204" pitchFamily="34" charset="0"/>
              <a:buChar char="•"/>
              <a:defRPr sz="1636">
                <a:solidFill>
                  <a:schemeClr val="tx1"/>
                </a:solidFill>
                <a:latin typeface="Arial"/>
                <a:cs typeface="Aria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p:cNvSpPr>
            <a:spLocks noGrp="1"/>
          </p:cNvSpPr>
          <p:nvPr userDrawn="1">
            <p:ph type="sldNum" sz="quarter" idx="4"/>
          </p:nvPr>
        </p:nvSpPr>
        <p:spPr>
          <a:xfrm>
            <a:off x="11490912" y="188728"/>
            <a:ext cx="402078" cy="365125"/>
          </a:xfrm>
          <a:prstGeom prst="rect">
            <a:avLst/>
          </a:prstGeom>
        </p:spPr>
        <p:txBody>
          <a:bodyPr vert="horz" lIns="0" tIns="0" rIns="0" bIns="0" rtlCol="0" anchor="t" anchorCtr="0"/>
          <a:lstStyle>
            <a:lvl1pPr algn="r">
              <a:defRPr sz="818" b="0" i="0">
                <a:solidFill>
                  <a:schemeClr val="tx2"/>
                </a:solidFill>
                <a:latin typeface="Arial"/>
                <a:cs typeface="Arial"/>
              </a:defRPr>
            </a:lvl1pPr>
          </a:lstStyle>
          <a:p>
            <a:fld id="{40DE66B9-FB74-D049-AF25-91E07A4939CB}" type="slidenum">
              <a:rPr lang="en-US" smtClean="0"/>
              <a:pPr/>
              <a:t>‹#›</a:t>
            </a:fld>
            <a:endParaRPr lang="en-US"/>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5140" y="6499182"/>
            <a:ext cx="2029146" cy="187525"/>
          </a:xfrm>
          <a:prstGeom prst="rect">
            <a:avLst/>
          </a:prstGeom>
        </p:spPr>
      </p:pic>
      <p:cxnSp>
        <p:nvCxnSpPr>
          <p:cNvPr id="16" name="Straight Connector 15"/>
          <p:cNvCxnSpPr/>
          <p:nvPr userDrawn="1"/>
        </p:nvCxnSpPr>
        <p:spPr>
          <a:xfrm flipV="1">
            <a:off x="-51226" y="6069410"/>
            <a:ext cx="12243222" cy="333015"/>
          </a:xfrm>
          <a:prstGeom prst="line">
            <a:avLst/>
          </a:prstGeom>
          <a:ln w="82550" cmpd="sng">
            <a:solidFill>
              <a:srgbClr val="B1C9D2"/>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4B143C4C-3C16-4CAC-8813-9D3D706DBCB1}"/>
              </a:ext>
            </a:extLst>
          </p:cNvPr>
          <p:cNvSpPr/>
          <p:nvPr userDrawn="1"/>
        </p:nvSpPr>
        <p:spPr>
          <a:xfrm>
            <a:off x="-165147" y="6266622"/>
            <a:ext cx="330293" cy="287130"/>
          </a:xfrm>
          <a:prstGeom prst="ellipse">
            <a:avLst/>
          </a:prstGeom>
          <a:solidFill>
            <a:srgbClr val="B1C9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spTree>
    <p:extLst>
      <p:ext uri="{BB962C8B-B14F-4D97-AF65-F5344CB8AC3E}">
        <p14:creationId xmlns:p14="http://schemas.microsoft.com/office/powerpoint/2010/main" val="3717827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88F4FB-27CD-4440-BA1D-163D933F4CC3}" type="datetime1">
              <a:rPr lang="en-US" smtClean="0"/>
              <a:t>10/5/2023</a:t>
            </a:fld>
            <a:endParaRPr lang="en-US"/>
          </a:p>
        </p:txBody>
      </p:sp>
      <p:sp>
        <p:nvSpPr>
          <p:cNvPr id="5" name="Slide Number Placeholder 4"/>
          <p:cNvSpPr>
            <a:spLocks noGrp="1"/>
          </p:cNvSpPr>
          <p:nvPr>
            <p:ph type="sldNum" sz="quarter" idx="12"/>
          </p:nvPr>
        </p:nvSpPr>
        <p:spPr/>
        <p:txBody>
          <a:bodyPr/>
          <a:lstStyle/>
          <a:p>
            <a:fld id="{4FA92F45-BA5D-4C7A-ACC7-D44B34072B97}" type="slidenum">
              <a:rPr lang="en-US" smtClean="0"/>
              <a:t>‹#›</a:t>
            </a:fld>
            <a:endParaRPr lang="en-US"/>
          </a:p>
        </p:txBody>
      </p:sp>
      <p:sp>
        <p:nvSpPr>
          <p:cNvPr id="7" name="Title 1">
            <a:extLst>
              <a:ext uri="{FF2B5EF4-FFF2-40B4-BE49-F238E27FC236}">
                <a16:creationId xmlns:a16="http://schemas.microsoft.com/office/drawing/2014/main" id="{2AE73762-A30B-2043-957B-DA9EF6927E78}"/>
              </a:ext>
            </a:extLst>
          </p:cNvPr>
          <p:cNvSpPr>
            <a:spLocks noGrp="1"/>
          </p:cNvSpPr>
          <p:nvPr>
            <p:ph type="title"/>
          </p:nvPr>
        </p:nvSpPr>
        <p:spPr>
          <a:xfrm>
            <a:off x="365760" y="365127"/>
            <a:ext cx="11460480" cy="383773"/>
          </a:xfrm>
        </p:spPr>
        <p:txBody>
          <a:bodyPr/>
          <a:lstStyle>
            <a:lvl1pPr>
              <a:defRPr i="0"/>
            </a:lvl1pPr>
          </a:lstStyle>
          <a:p>
            <a:r>
              <a:rPr lang="en-US"/>
              <a:t>Click to edit Master title style</a:t>
            </a:r>
          </a:p>
        </p:txBody>
      </p:sp>
      <p:cxnSp>
        <p:nvCxnSpPr>
          <p:cNvPr id="8" name="Straight Connector 7">
            <a:extLst>
              <a:ext uri="{FF2B5EF4-FFF2-40B4-BE49-F238E27FC236}">
                <a16:creationId xmlns:a16="http://schemas.microsoft.com/office/drawing/2014/main" id="{58883E64-2582-244A-8F42-89066716303F}"/>
              </a:ext>
            </a:extLst>
          </p:cNvPr>
          <p:cNvCxnSpPr>
            <a:cxnSpLocks/>
          </p:cNvCxnSpPr>
          <p:nvPr userDrawn="1"/>
        </p:nvCxnSpPr>
        <p:spPr>
          <a:xfrm>
            <a:off x="365760" y="1296637"/>
            <a:ext cx="11460480" cy="133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B1F06203-FA62-3340-826C-5D73E391DE04}"/>
              </a:ext>
            </a:extLst>
          </p:cNvPr>
          <p:cNvSpPr>
            <a:spLocks noGrp="1"/>
          </p:cNvSpPr>
          <p:nvPr>
            <p:ph type="body" sz="quarter" idx="13" hasCustomPrompt="1"/>
          </p:nvPr>
        </p:nvSpPr>
        <p:spPr>
          <a:xfrm>
            <a:off x="365125" y="914400"/>
            <a:ext cx="6437313" cy="223838"/>
          </a:xfrm>
        </p:spPr>
        <p:txBody>
          <a:bodyPr/>
          <a:lstStyle>
            <a:lvl1pPr>
              <a:defRPr sz="1400" i="1"/>
            </a:lvl1pPr>
          </a:lstStyle>
          <a:p>
            <a:pPr lvl="0"/>
            <a:r>
              <a:rPr lang="en-US"/>
              <a:t>Sub-header</a:t>
            </a:r>
          </a:p>
        </p:txBody>
      </p:sp>
    </p:spTree>
    <p:extLst>
      <p:ext uri="{BB962C8B-B14F-4D97-AF65-F5344CB8AC3E}">
        <p14:creationId xmlns:p14="http://schemas.microsoft.com/office/powerpoint/2010/main" val="10843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A49E938E-D7A6-DB46-981C-C09B061CFC2B}"/>
              </a:ext>
            </a:extLst>
          </p:cNvPr>
          <p:cNvSpPr>
            <a:spLocks noGrp="1"/>
          </p:cNvSpPr>
          <p:nvPr>
            <p:ph type="dt" sz="half" idx="10"/>
          </p:nvPr>
        </p:nvSpPr>
        <p:spPr>
          <a:xfrm>
            <a:off x="458124" y="6491339"/>
            <a:ext cx="2127135" cy="277002"/>
          </a:xfrm>
        </p:spPr>
        <p:txBody>
          <a:bodyPr/>
          <a:lstStyle/>
          <a:p>
            <a:fld id="{0788F4FB-27CD-4440-BA1D-163D933F4CC3}" type="datetime1">
              <a:rPr lang="en-US" smtClean="0"/>
              <a:t>10/5/2023</a:t>
            </a:fld>
            <a:endParaRPr lang="en-US"/>
          </a:p>
        </p:txBody>
      </p:sp>
      <p:sp>
        <p:nvSpPr>
          <p:cNvPr id="3" name="Slide Number Placeholder 4">
            <a:extLst>
              <a:ext uri="{FF2B5EF4-FFF2-40B4-BE49-F238E27FC236}">
                <a16:creationId xmlns:a16="http://schemas.microsoft.com/office/drawing/2014/main" id="{C79802D6-AA84-F148-8226-92CC49B218AC}"/>
              </a:ext>
            </a:extLst>
          </p:cNvPr>
          <p:cNvSpPr>
            <a:spLocks noGrp="1"/>
          </p:cNvSpPr>
          <p:nvPr>
            <p:ph type="sldNum" sz="quarter" idx="12"/>
          </p:nvPr>
        </p:nvSpPr>
        <p:spPr>
          <a:xfrm>
            <a:off x="11287760" y="6491339"/>
            <a:ext cx="538480" cy="277002"/>
          </a:xfrm>
        </p:spPr>
        <p:txBody>
          <a:bodyPr/>
          <a:lstStyle/>
          <a:p>
            <a:fld id="{4FA92F45-BA5D-4C7A-ACC7-D44B34072B97}" type="slidenum">
              <a:rPr lang="en-US" smtClean="0"/>
              <a:t>‹#›</a:t>
            </a:fld>
            <a:endParaRPr lang="en-US"/>
          </a:p>
        </p:txBody>
      </p:sp>
    </p:spTree>
    <p:extLst>
      <p:ext uri="{BB962C8B-B14F-4D97-AF65-F5344CB8AC3E}">
        <p14:creationId xmlns:p14="http://schemas.microsoft.com/office/powerpoint/2010/main" val="5692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892800" cy="6234545"/>
          </a:xfrm>
          <a:prstGeom prst="rect">
            <a:avLst/>
          </a:prstGeom>
          <a:solidFill>
            <a:srgbClr val="3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Title 1"/>
          <p:cNvSpPr>
            <a:spLocks noGrp="1"/>
          </p:cNvSpPr>
          <p:nvPr>
            <p:ph type="title" hasCustomPrompt="1"/>
          </p:nvPr>
        </p:nvSpPr>
        <p:spPr>
          <a:xfrm>
            <a:off x="365760" y="2317172"/>
            <a:ext cx="5135155" cy="1600200"/>
          </a:xfrm>
          <a:prstGeom prst="rect">
            <a:avLst/>
          </a:prstGeom>
        </p:spPr>
        <p:txBody>
          <a:bodyPr anchor="ctr"/>
          <a:lstStyle>
            <a:lvl1pPr algn="ctr">
              <a:defRPr sz="2400">
                <a:solidFill>
                  <a:schemeClr val="bg1"/>
                </a:solidFill>
              </a:defRPr>
            </a:lvl1pPr>
          </a:lstStyle>
          <a:p>
            <a:r>
              <a:rPr lang="en-US"/>
              <a:t>Click to edit title</a:t>
            </a:r>
          </a:p>
        </p:txBody>
      </p:sp>
      <p:sp>
        <p:nvSpPr>
          <p:cNvPr id="3" name="Content Placeholder 2"/>
          <p:cNvSpPr>
            <a:spLocks noGrp="1"/>
          </p:cNvSpPr>
          <p:nvPr>
            <p:ph idx="1"/>
          </p:nvPr>
        </p:nvSpPr>
        <p:spPr>
          <a:xfrm>
            <a:off x="6258560" y="905091"/>
            <a:ext cx="5567680" cy="4424362"/>
          </a:xfrm>
        </p:spPr>
        <p:txBody>
          <a:bodyPr vert="horz" lIns="0" tIns="0" rIns="0" bIns="0" rtlCol="0" anchor="ctr">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ACBF8C-A4CB-614A-B766-02507D26F7B1}" type="datetime1">
              <a:rPr lang="en-US" smtClean="0"/>
              <a:t>10/5/2023</a:t>
            </a:fld>
            <a:endParaRPr lang="en-US"/>
          </a:p>
        </p:txBody>
      </p:sp>
      <p:sp>
        <p:nvSpPr>
          <p:cNvPr id="7" name="Slide Number Placeholder 6"/>
          <p:cNvSpPr>
            <a:spLocks noGrp="1"/>
          </p:cNvSpPr>
          <p:nvPr>
            <p:ph type="sldNum" sz="quarter" idx="12"/>
          </p:nvPr>
        </p:nvSpPr>
        <p:spPr/>
        <p:txBody>
          <a:bodyPr/>
          <a:lstStyle/>
          <a:p>
            <a:fld id="{4FA92F45-BA5D-4C7A-ACC7-D44B34072B97}" type="slidenum">
              <a:rPr lang="en-US" smtClean="0"/>
              <a:t>‹#›</a:t>
            </a:fld>
            <a:endParaRPr lang="en-US"/>
          </a:p>
        </p:txBody>
      </p:sp>
    </p:spTree>
    <p:extLst>
      <p:ext uri="{BB962C8B-B14F-4D97-AF65-F5344CB8AC3E}">
        <p14:creationId xmlns:p14="http://schemas.microsoft.com/office/powerpoint/2010/main" val="255148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5892800" cy="6248400"/>
          </a:xfrm>
          <a:prstGeom prst="rect">
            <a:avLst/>
          </a:prstGeom>
          <a:solidFill>
            <a:srgbClr val="3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Title 1"/>
          <p:cNvSpPr>
            <a:spLocks noGrp="1"/>
          </p:cNvSpPr>
          <p:nvPr>
            <p:ph type="title" hasCustomPrompt="1"/>
          </p:nvPr>
        </p:nvSpPr>
        <p:spPr>
          <a:xfrm>
            <a:off x="365761" y="340900"/>
            <a:ext cx="5077097" cy="1015614"/>
          </a:xfrm>
          <a:prstGeom prst="rect">
            <a:avLst/>
          </a:prstGeom>
        </p:spPr>
        <p:txBody>
          <a:bodyPr anchor="t"/>
          <a:lstStyle>
            <a:lvl1pPr>
              <a:defRPr sz="2400">
                <a:solidFill>
                  <a:schemeClr val="bg1"/>
                </a:solidFill>
              </a:defRPr>
            </a:lvl1pPr>
          </a:lstStyle>
          <a:p>
            <a:r>
              <a:rPr lang="en-US"/>
              <a:t>Click to edit title</a:t>
            </a:r>
          </a:p>
        </p:txBody>
      </p:sp>
      <p:sp>
        <p:nvSpPr>
          <p:cNvPr id="3" name="Picture Placeholder 2"/>
          <p:cNvSpPr>
            <a:spLocks noGrp="1"/>
          </p:cNvSpPr>
          <p:nvPr>
            <p:ph type="pic" idx="1"/>
          </p:nvPr>
        </p:nvSpPr>
        <p:spPr>
          <a:xfrm>
            <a:off x="5892800" y="0"/>
            <a:ext cx="6299200" cy="6248400"/>
          </a:xfrm>
        </p:spPr>
        <p:txBody>
          <a:bodyPr anchor="ct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365761" y="1455951"/>
            <a:ext cx="5077097" cy="4340012"/>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02513F0-E1AD-F747-8953-FFFC979A1B41}" type="datetime1">
              <a:rPr lang="en-US" smtClean="0"/>
              <a:t>10/5/2023</a:t>
            </a:fld>
            <a:endParaRPr lang="en-US"/>
          </a:p>
        </p:txBody>
      </p:sp>
      <p:sp>
        <p:nvSpPr>
          <p:cNvPr id="7" name="Slide Number Placeholder 6"/>
          <p:cNvSpPr>
            <a:spLocks noGrp="1"/>
          </p:cNvSpPr>
          <p:nvPr>
            <p:ph type="sldNum" sz="quarter" idx="12"/>
          </p:nvPr>
        </p:nvSpPr>
        <p:spPr/>
        <p:txBody>
          <a:bodyPr/>
          <a:lstStyle/>
          <a:p>
            <a:fld id="{4FA92F45-BA5D-4C7A-ACC7-D44B34072B97}" type="slidenum">
              <a:rPr lang="en-US" smtClean="0"/>
              <a:t>‹#›</a:t>
            </a:fld>
            <a:endParaRPr lang="en-US"/>
          </a:p>
        </p:txBody>
      </p:sp>
    </p:spTree>
    <p:extLst>
      <p:ext uri="{BB962C8B-B14F-4D97-AF65-F5344CB8AC3E}">
        <p14:creationId xmlns:p14="http://schemas.microsoft.com/office/powerpoint/2010/main" val="164581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userDrawn="1"/>
        </p:nvSpPr>
        <p:spPr>
          <a:xfrm>
            <a:off x="0" y="0"/>
            <a:ext cx="5892800" cy="6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Title 1"/>
          <p:cNvSpPr>
            <a:spLocks noGrp="1"/>
          </p:cNvSpPr>
          <p:nvPr>
            <p:ph type="title" hasCustomPrompt="1"/>
          </p:nvPr>
        </p:nvSpPr>
        <p:spPr>
          <a:xfrm>
            <a:off x="365761" y="340900"/>
            <a:ext cx="5077097" cy="1015614"/>
          </a:xfrm>
          <a:prstGeom prst="rect">
            <a:avLst/>
          </a:prstGeom>
        </p:spPr>
        <p:txBody>
          <a:bodyPr anchor="t"/>
          <a:lstStyle>
            <a:lvl1pPr>
              <a:defRPr sz="2400">
                <a:solidFill>
                  <a:srgbClr val="595555"/>
                </a:solidFill>
              </a:defRPr>
            </a:lvl1pPr>
          </a:lstStyle>
          <a:p>
            <a:r>
              <a:rPr lang="en-US"/>
              <a:t>Click to edit title</a:t>
            </a:r>
          </a:p>
        </p:txBody>
      </p:sp>
      <p:sp>
        <p:nvSpPr>
          <p:cNvPr id="3" name="Picture Placeholder 2"/>
          <p:cNvSpPr>
            <a:spLocks noGrp="1"/>
          </p:cNvSpPr>
          <p:nvPr>
            <p:ph type="pic" idx="1"/>
          </p:nvPr>
        </p:nvSpPr>
        <p:spPr>
          <a:xfrm>
            <a:off x="5892800" y="0"/>
            <a:ext cx="6299200" cy="6248400"/>
          </a:xfrm>
        </p:spPr>
        <p:txBody>
          <a:bodyPr anchor="ct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365761" y="1455951"/>
            <a:ext cx="5077097" cy="4340012"/>
          </a:xfrm>
        </p:spPr>
        <p:txBody>
          <a:bodyPr/>
          <a:lstStyle>
            <a:lvl1pPr marL="0" indent="0">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0E81B98-6383-2140-88D4-1835B1E431FA}" type="datetime1">
              <a:rPr lang="en-US" smtClean="0"/>
              <a:t>10/5/2023</a:t>
            </a:fld>
            <a:endParaRPr lang="en-US"/>
          </a:p>
        </p:txBody>
      </p:sp>
      <p:sp>
        <p:nvSpPr>
          <p:cNvPr id="7" name="Slide Number Placeholder 6"/>
          <p:cNvSpPr>
            <a:spLocks noGrp="1"/>
          </p:cNvSpPr>
          <p:nvPr>
            <p:ph type="sldNum" sz="quarter" idx="12"/>
          </p:nvPr>
        </p:nvSpPr>
        <p:spPr/>
        <p:txBody>
          <a:bodyPr/>
          <a:lstStyle/>
          <a:p>
            <a:fld id="{4FA92F45-BA5D-4C7A-ACC7-D44B34072B97}" type="slidenum">
              <a:rPr lang="en-US" smtClean="0"/>
              <a:t>‹#›</a:t>
            </a:fld>
            <a:endParaRPr lang="en-US"/>
          </a:p>
        </p:txBody>
      </p:sp>
    </p:spTree>
    <p:extLst>
      <p:ext uri="{BB962C8B-B14F-4D97-AF65-F5344CB8AC3E}">
        <p14:creationId xmlns:p14="http://schemas.microsoft.com/office/powerpoint/2010/main" val="15706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Page">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0840017" y="7532483"/>
            <a:ext cx="184731" cy="369332"/>
          </a:xfrm>
          <a:prstGeom prst="rect">
            <a:avLst/>
          </a:prstGeom>
          <a:noFill/>
        </p:spPr>
        <p:txBody>
          <a:bodyPr wrap="none" rtlCol="0">
            <a:spAutoFit/>
          </a:bodyPr>
          <a:lstStyle/>
          <a:p>
            <a:endParaRPr lang="en-US" sz="1800"/>
          </a:p>
        </p:txBody>
      </p:sp>
      <p:sp>
        <p:nvSpPr>
          <p:cNvPr id="9" name="TextBox 8">
            <a:extLst>
              <a:ext uri="{FF2B5EF4-FFF2-40B4-BE49-F238E27FC236}">
                <a16:creationId xmlns:a16="http://schemas.microsoft.com/office/drawing/2014/main" id="{21BFBE85-1973-2546-831A-1604401DB129}"/>
              </a:ext>
            </a:extLst>
          </p:cNvPr>
          <p:cNvSpPr txBox="1"/>
          <p:nvPr userDrawn="1"/>
        </p:nvSpPr>
        <p:spPr>
          <a:xfrm>
            <a:off x="4825935" y="2878207"/>
            <a:ext cx="3597460" cy="707886"/>
          </a:xfrm>
          <a:prstGeom prst="rect">
            <a:avLst/>
          </a:prstGeom>
          <a:noFill/>
        </p:spPr>
        <p:txBody>
          <a:bodyPr wrap="square" rtlCol="0">
            <a:spAutoFit/>
          </a:bodyPr>
          <a:lstStyle/>
          <a:p>
            <a:pPr algn="ctr"/>
            <a:r>
              <a:rPr lang="en-US" sz="4000" b="1">
                <a:solidFill>
                  <a:srgbClr val="595555"/>
                </a:solidFill>
                <a:latin typeface="Verdana" panose="020B0604030504040204" pitchFamily="34" charset="0"/>
                <a:ea typeface="Verdana" panose="020B0604030504040204" pitchFamily="34" charset="0"/>
                <a:cs typeface="Verdana" panose="020B0604030504040204" pitchFamily="34" charset="0"/>
              </a:rPr>
              <a:t>THANK YOU</a:t>
            </a:r>
          </a:p>
        </p:txBody>
      </p:sp>
      <p:pic>
        <p:nvPicPr>
          <p:cNvPr id="5" name="Picture 4">
            <a:extLst>
              <a:ext uri="{FF2B5EF4-FFF2-40B4-BE49-F238E27FC236}">
                <a16:creationId xmlns:a16="http://schemas.microsoft.com/office/drawing/2014/main" id="{A097D48D-B6F7-134B-A8B6-8FD5A83056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76434" y="2483368"/>
            <a:ext cx="1349501" cy="1524142"/>
          </a:xfrm>
          <a:prstGeom prst="rect">
            <a:avLst/>
          </a:prstGeom>
        </p:spPr>
      </p:pic>
    </p:spTree>
    <p:extLst>
      <p:ext uri="{BB962C8B-B14F-4D97-AF65-F5344CB8AC3E}">
        <p14:creationId xmlns:p14="http://schemas.microsoft.com/office/powerpoint/2010/main" val="37171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3C207-8D41-02E7-90DA-36130DE4AA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55BAF1-824A-F27B-5993-F0C4F01A73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14285B-EF4A-8986-84C2-363B5C5F39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2F094E-CC87-2198-AF94-279957C90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2D4D7-8A05-EBCC-3F7F-284A832FA5AB}"/>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145248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BE55-5270-5A68-FF52-6AB50D083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280B1-5526-2931-0B75-B72BCA185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D5301-D748-7AAA-4D44-064E1A2525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C23182B-607C-1678-499F-59EC5C054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03149-A935-33AB-40CF-8ADFBA2562B4}"/>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2957952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5A90-5BB0-811A-A0AB-FAFBC4C60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EE4705-0842-286F-AAA0-A91F4BA65B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13AD60-AF6A-AF57-C122-7D6B64EAE1C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C916D9-E114-0C40-795E-F36578028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9A501-E252-8B48-AF99-9ACA09BF648C}"/>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3066721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A0CB-FD95-E941-19CD-2CE736BFF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3BC60B-7053-B473-3D5F-9CA41454C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BE1A3C-0BAC-EB06-5DF5-FA1F40B204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27F30B-E103-AC07-5C9C-BF25E8613C4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93AA5D5-7402-2096-F50A-4E4E0B280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9620C3-0C75-0E64-D9D5-699144A3375E}"/>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336419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ata Slide - Line">
    <p:spTree>
      <p:nvGrpSpPr>
        <p:cNvPr id="1" name=""/>
        <p:cNvGrpSpPr/>
        <p:nvPr/>
      </p:nvGrpSpPr>
      <p:grpSpPr>
        <a:xfrm>
          <a:off x="0" y="0"/>
          <a:ext cx="0" cy="0"/>
          <a:chOff x="0" y="0"/>
          <a:chExt cx="0" cy="0"/>
        </a:xfrm>
      </p:grpSpPr>
      <p:sp>
        <p:nvSpPr>
          <p:cNvPr id="10" name="Title 16"/>
          <p:cNvSpPr>
            <a:spLocks noGrp="1"/>
          </p:cNvSpPr>
          <p:nvPr userDrawn="1">
            <p:ph type="title" hasCustomPrompt="1"/>
          </p:nvPr>
        </p:nvSpPr>
        <p:spPr>
          <a:xfrm>
            <a:off x="512268" y="187432"/>
            <a:ext cx="10551165" cy="458522"/>
          </a:xfrm>
        </p:spPr>
        <p:txBody>
          <a:bodyPr>
            <a:noAutofit/>
          </a:bodyPr>
          <a:lstStyle>
            <a:lvl1pPr>
              <a:spcBef>
                <a:spcPts val="0"/>
              </a:spcBef>
              <a:defRPr lang="en-US" sz="3273" kern="1200" cap="none" baseline="0" dirty="0" smtClean="0">
                <a:solidFill>
                  <a:schemeClr val="tx2"/>
                </a:solidFill>
                <a:latin typeface="Arial"/>
                <a:ea typeface="+mn-ea"/>
                <a:cs typeface="Arial"/>
              </a:defRPr>
            </a:lvl1pPr>
          </a:lstStyle>
          <a:p>
            <a:pPr marL="0" lvl="0" indent="0" algn="l" defTabSz="498713" rtl="0" eaLnBrk="1" latinLnBrk="0" hangingPunct="1">
              <a:spcBef>
                <a:spcPct val="20000"/>
              </a:spcBef>
              <a:buFont typeface="Arial"/>
              <a:buNone/>
            </a:pPr>
            <a:r>
              <a:rPr lang="en-US"/>
              <a:t>Click to edit title</a:t>
            </a:r>
          </a:p>
        </p:txBody>
      </p:sp>
      <p:sp>
        <p:nvSpPr>
          <p:cNvPr id="18" name="Content Placeholder 18"/>
          <p:cNvSpPr>
            <a:spLocks noGrp="1"/>
          </p:cNvSpPr>
          <p:nvPr userDrawn="1">
            <p:ph sz="quarter" idx="11" hasCustomPrompt="1"/>
          </p:nvPr>
        </p:nvSpPr>
        <p:spPr>
          <a:xfrm>
            <a:off x="512268" y="979714"/>
            <a:ext cx="11380722" cy="5074172"/>
          </a:xfrm>
        </p:spPr>
        <p:txBody>
          <a:bodyPr/>
          <a:lstStyle>
            <a:lvl1pPr marL="0" indent="0">
              <a:buNone/>
              <a:defRPr sz="2454">
                <a:solidFill>
                  <a:schemeClr val="tx1"/>
                </a:solidFill>
                <a:latin typeface="Arial"/>
                <a:cs typeface="Arial"/>
              </a:defRPr>
            </a:lvl1pPr>
            <a:lvl2pPr marL="561094" indent="-311719">
              <a:buFont typeface="Arial" panose="020B0604020202020204" pitchFamily="34" charset="0"/>
              <a:buChar char="•"/>
              <a:defRPr sz="1909">
                <a:solidFill>
                  <a:schemeClr val="tx1"/>
                </a:solidFill>
                <a:latin typeface="Arial"/>
                <a:cs typeface="Arial"/>
              </a:defRPr>
            </a:lvl2pPr>
            <a:lvl3pPr marL="732540" indent="-233789">
              <a:buFont typeface="Arial" panose="020B0604020202020204" pitchFamily="34" charset="0"/>
              <a:buChar char="•"/>
              <a:defRPr sz="1636">
                <a:solidFill>
                  <a:schemeClr val="tx1"/>
                </a:solidFill>
                <a:latin typeface="Arial"/>
                <a:cs typeface="Arial"/>
              </a:defRPr>
            </a:lvl3pPr>
            <a:lvl4pPr marL="981915" indent="-233789">
              <a:buFont typeface="Arial" panose="020B0604020202020204" pitchFamily="34" charset="0"/>
              <a:buChar char="•"/>
              <a:defRPr sz="1636">
                <a:solidFill>
                  <a:schemeClr val="tx1"/>
                </a:solidFill>
                <a:latin typeface="Arial"/>
                <a:cs typeface="Arial"/>
              </a:defRPr>
            </a:lvl4pPr>
            <a:lvl5pPr marL="1231290" indent="-233789">
              <a:buFont typeface="Arial" panose="020B0604020202020204" pitchFamily="34" charset="0"/>
              <a:buChar char="•"/>
              <a:defRPr sz="1636">
                <a:solidFill>
                  <a:schemeClr val="tx1"/>
                </a:solidFill>
                <a:latin typeface="Arial"/>
                <a:cs typeface="Aria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p:cNvSpPr>
            <a:spLocks noGrp="1"/>
          </p:cNvSpPr>
          <p:nvPr userDrawn="1">
            <p:ph type="sldNum" sz="quarter" idx="4"/>
          </p:nvPr>
        </p:nvSpPr>
        <p:spPr>
          <a:xfrm>
            <a:off x="11490912" y="188728"/>
            <a:ext cx="402078" cy="365125"/>
          </a:xfrm>
          <a:prstGeom prst="rect">
            <a:avLst/>
          </a:prstGeom>
        </p:spPr>
        <p:txBody>
          <a:bodyPr vert="horz" lIns="0" tIns="0" rIns="0" bIns="0" rtlCol="0" anchor="t" anchorCtr="0"/>
          <a:lstStyle>
            <a:lvl1pPr algn="r">
              <a:defRPr sz="818" b="0" i="0">
                <a:solidFill>
                  <a:schemeClr val="tx2"/>
                </a:solidFill>
                <a:latin typeface="Arial"/>
                <a:cs typeface="Arial"/>
              </a:defRPr>
            </a:lvl1pPr>
          </a:lstStyle>
          <a:p>
            <a:fld id="{40DE66B9-FB74-D049-AF25-91E07A4939CB}" type="slidenum">
              <a:rPr lang="en-US" smtClean="0"/>
              <a:pPr/>
              <a:t>‹#›</a:t>
            </a:fld>
            <a:endParaRPr lang="en-US"/>
          </a:p>
        </p:txBody>
      </p:sp>
      <p:cxnSp>
        <p:nvCxnSpPr>
          <p:cNvPr id="16" name="Straight Connector 15"/>
          <p:cNvCxnSpPr/>
          <p:nvPr userDrawn="1"/>
        </p:nvCxnSpPr>
        <p:spPr>
          <a:xfrm flipV="1">
            <a:off x="-51226" y="6069410"/>
            <a:ext cx="12243222" cy="333015"/>
          </a:xfrm>
          <a:prstGeom prst="line">
            <a:avLst/>
          </a:prstGeom>
          <a:ln w="825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4B143C4C-3C16-4CAC-8813-9D3D706DBCB1}"/>
              </a:ext>
            </a:extLst>
          </p:cNvPr>
          <p:cNvSpPr/>
          <p:nvPr userDrawn="1"/>
        </p:nvSpPr>
        <p:spPr>
          <a:xfrm>
            <a:off x="-165147" y="6266622"/>
            <a:ext cx="330293" cy="28713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pic>
        <p:nvPicPr>
          <p:cNvPr id="12" name="Picture 11">
            <a:extLst>
              <a:ext uri="{FF2B5EF4-FFF2-40B4-BE49-F238E27FC236}">
                <a16:creationId xmlns:a16="http://schemas.microsoft.com/office/drawing/2014/main" id="{B3FF1278-06C6-472E-9544-DD66D336F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3954" y="6499182"/>
            <a:ext cx="2031517" cy="187525"/>
          </a:xfrm>
          <a:prstGeom prst="rect">
            <a:avLst/>
          </a:prstGeom>
        </p:spPr>
      </p:pic>
    </p:spTree>
    <p:extLst>
      <p:ext uri="{BB962C8B-B14F-4D97-AF65-F5344CB8AC3E}">
        <p14:creationId xmlns:p14="http://schemas.microsoft.com/office/powerpoint/2010/main" val="2792945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4689-060E-5D3B-A580-315EA0B2C3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5A76A6-F03A-F9C8-E165-9F4DB5B7F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36EA-6B83-AF5C-DF13-B93F573F1F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5FAB73-C502-E3F5-FE12-171B3DF72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2FDA27-15E6-9FDA-EB19-CE0F948AA5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79589-F702-5069-AF1A-D4277825547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C492BCD-82AC-1240-717F-3F569202F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03B81-AA7E-DE4B-BC0B-C9F6A3BA2A3B}"/>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335249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5F17-7C8A-5B2C-2AC8-2692941D05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CE65B-4D74-1ABE-91E2-05AE3266757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7132CEF-A6F4-7648-05A9-83D8AD7E7E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C9C9D2-77AA-E89C-9440-A927261B0115}"/>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2511298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AC48BB-E218-D0E5-6C30-66DA69A5AD3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B6FADDC-1835-2EB1-10FA-7FCA2D9233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AADCC5-E2D4-C748-DA6F-053094705C13}"/>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31256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8C3E-F93B-A5D8-9216-7EA9D7262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D39A6C-E512-B0C4-4C6B-86DCDBB557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7F567-4C98-AFAD-3C1A-B9B4211D3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25B3FF-66DF-A8FC-D163-1849BC24B1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0219A98-0DC6-B8D3-27B2-8C832CACB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8704D-E28B-FE51-E1A6-77F9B156C21B}"/>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2145615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08484-7C3D-148E-91BD-CA5DDC145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420DC-6DB1-F5E5-8335-983C87630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754D17-0F21-802C-31BB-E973AECE2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12B87-A983-7B35-923F-9BBDA86910D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2CBD61C-0A59-052A-B6CD-2909B59A5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E5156-5752-5DDF-E2E9-981C00BE7471}"/>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3832374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5004-61CE-4534-0336-E9152152B0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F30D07-654A-764F-16E4-5EA0A5AB6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35C4E-6A0A-4595-A166-90F100C0C2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1CCE30F-8347-F840-0B8E-54E93832F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225B1-49A2-7647-9609-B80C1F1E5411}"/>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3068905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A8FCDE-EFF1-EB6B-C05D-4316A152A3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9E3F7-7C5B-DCF6-73E3-AA8D62810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FF178-0132-C1AC-0650-0E7CEC418B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86A61B-655E-06F2-D7E0-E78D68532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AE487-8D87-7CD4-B1F1-F7054D814C28}"/>
              </a:ext>
            </a:extLst>
          </p:cNvPr>
          <p:cNvSpPr>
            <a:spLocks noGrp="1"/>
          </p:cNvSpPr>
          <p:nvPr>
            <p:ph type="sldNum" sz="quarter" idx="12"/>
          </p:nvPr>
        </p:nvSpPr>
        <p:spPr/>
        <p:txBody>
          <a:bodyPr/>
          <a:lstStyle/>
          <a:p>
            <a:fld id="{3EFAAF53-EF05-4643-8E24-285C038E15C1}" type="slidenum">
              <a:rPr lang="en-US" smtClean="0"/>
              <a:t>‹#›</a:t>
            </a:fld>
            <a:endParaRPr lang="en-US"/>
          </a:p>
        </p:txBody>
      </p:sp>
    </p:spTree>
    <p:extLst>
      <p:ext uri="{BB962C8B-B14F-4D97-AF65-F5344CB8AC3E}">
        <p14:creationId xmlns:p14="http://schemas.microsoft.com/office/powerpoint/2010/main" val="1050131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802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hoto - Full Fram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D1DADA-33AE-E3B3-1648-629CC2345CDF}"/>
              </a:ext>
            </a:extLst>
          </p:cNvPr>
          <p:cNvSpPr>
            <a:spLocks noGrp="1"/>
          </p:cNvSpPr>
          <p:nvPr>
            <p:ph type="pic" sz="quarter" idx="13"/>
          </p:nvPr>
        </p:nvSpPr>
        <p:spPr>
          <a:xfrm>
            <a:off x="0" y="0"/>
            <a:ext cx="12192000" cy="6858000"/>
          </a:xfrm>
        </p:spPr>
        <p:txBody>
          <a:bodyPr/>
          <a:lstStyle/>
          <a:p>
            <a:endParaRPr lang="en-US"/>
          </a:p>
        </p:txBody>
      </p:sp>
      <p:sp>
        <p:nvSpPr>
          <p:cNvPr id="9" name="Rectangle 8">
            <a:extLst>
              <a:ext uri="{FF2B5EF4-FFF2-40B4-BE49-F238E27FC236}">
                <a16:creationId xmlns:a16="http://schemas.microsoft.com/office/drawing/2014/main" id="{12217511-DCC6-346D-16DA-2AB2C1B8104F}"/>
              </a:ext>
            </a:extLst>
          </p:cNvPr>
          <p:cNvSpPr/>
          <p:nvPr userDrawn="1"/>
        </p:nvSpPr>
        <p:spPr>
          <a:xfrm>
            <a:off x="281858" y="78659"/>
            <a:ext cx="11667613" cy="11505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092D9F8F-7967-29FD-BB0E-A81055370C74}"/>
              </a:ext>
            </a:extLst>
          </p:cNvPr>
          <p:cNvSpPr/>
          <p:nvPr userDrawn="1"/>
        </p:nvSpPr>
        <p:spPr>
          <a:xfrm>
            <a:off x="6758039" y="6354059"/>
            <a:ext cx="5152103" cy="366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051E0B9-04D2-A7F9-3A06-25016DC202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0878D5-5709-ACF7-9141-D910ADDE44BA}"/>
              </a:ext>
            </a:extLst>
          </p:cNvPr>
          <p:cNvSpPr>
            <a:spLocks noGrp="1"/>
          </p:cNvSpPr>
          <p:nvPr>
            <p:ph type="dt" sz="half" idx="10"/>
          </p:nvPr>
        </p:nvSpPr>
        <p:spPr/>
        <p:txBody>
          <a:bodyPr/>
          <a:lstStyle/>
          <a:p>
            <a:pPr>
              <a:defRPr/>
            </a:pPr>
            <a:r>
              <a:rPr lang="en-US" b="1"/>
              <a:t>Click to edit Master subtitle style</a:t>
            </a:r>
          </a:p>
        </p:txBody>
      </p:sp>
      <p:sp>
        <p:nvSpPr>
          <p:cNvPr id="4" name="Footer Placeholder 3">
            <a:extLst>
              <a:ext uri="{FF2B5EF4-FFF2-40B4-BE49-F238E27FC236}">
                <a16:creationId xmlns:a16="http://schemas.microsoft.com/office/drawing/2014/main" id="{AE28717E-6D0C-107E-692E-BC44A7ED6C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6CF9D-B508-9145-0B13-0156567566F0}"/>
              </a:ext>
            </a:extLst>
          </p:cNvPr>
          <p:cNvSpPr>
            <a:spLocks noGrp="1"/>
          </p:cNvSpPr>
          <p:nvPr>
            <p:ph type="sldNum" sz="quarter" idx="12"/>
          </p:nvPr>
        </p:nvSpPr>
        <p:spPr/>
        <p:txBody>
          <a:bodyPr/>
          <a:lstStyle/>
          <a:p>
            <a:pPr>
              <a:defRPr/>
            </a:pPr>
            <a:fld id="{50238E41-C862-4F58-BD03-75CF508B4B8A}" type="slidenum">
              <a:rPr lang="en-US" altLang="en-US" smtClean="0"/>
              <a:pPr>
                <a:defRPr/>
              </a:pPr>
              <a:t>‹#›</a:t>
            </a:fld>
            <a:endParaRPr lang="en-US" altLang="en-US"/>
          </a:p>
        </p:txBody>
      </p:sp>
    </p:spTree>
    <p:extLst>
      <p:ext uri="{BB962C8B-B14F-4D97-AF65-F5344CB8AC3E}">
        <p14:creationId xmlns:p14="http://schemas.microsoft.com/office/powerpoint/2010/main" val="3600991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299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Slide - White">
    <p:spTree>
      <p:nvGrpSpPr>
        <p:cNvPr id="1" name=""/>
        <p:cNvGrpSpPr/>
        <p:nvPr/>
      </p:nvGrpSpPr>
      <p:grpSpPr>
        <a:xfrm>
          <a:off x="0" y="0"/>
          <a:ext cx="0" cy="0"/>
          <a:chOff x="0" y="0"/>
          <a:chExt cx="0" cy="0"/>
        </a:xfrm>
      </p:grpSpPr>
      <p:sp>
        <p:nvSpPr>
          <p:cNvPr id="10" name="Title 16"/>
          <p:cNvSpPr>
            <a:spLocks noGrp="1"/>
          </p:cNvSpPr>
          <p:nvPr userDrawn="1">
            <p:ph type="title" hasCustomPrompt="1"/>
          </p:nvPr>
        </p:nvSpPr>
        <p:spPr>
          <a:xfrm>
            <a:off x="512268" y="187432"/>
            <a:ext cx="10551165" cy="458522"/>
          </a:xfrm>
        </p:spPr>
        <p:txBody>
          <a:bodyPr>
            <a:noAutofit/>
          </a:bodyPr>
          <a:lstStyle>
            <a:lvl1pPr>
              <a:spcBef>
                <a:spcPts val="0"/>
              </a:spcBef>
              <a:defRPr lang="en-US" sz="3273" kern="1200" cap="none" baseline="0" dirty="0" smtClean="0">
                <a:solidFill>
                  <a:schemeClr val="tx2"/>
                </a:solidFill>
                <a:latin typeface="Arial"/>
                <a:ea typeface="+mn-ea"/>
                <a:cs typeface="Arial"/>
              </a:defRPr>
            </a:lvl1pPr>
          </a:lstStyle>
          <a:p>
            <a:pPr marL="0" lvl="0" indent="0" algn="l" defTabSz="498713" rtl="0" eaLnBrk="1" latinLnBrk="0" hangingPunct="1">
              <a:spcBef>
                <a:spcPct val="20000"/>
              </a:spcBef>
              <a:buFont typeface="Arial"/>
              <a:buNone/>
            </a:pPr>
            <a:r>
              <a:rPr lang="en-US"/>
              <a:t>Click to edit title</a:t>
            </a:r>
          </a:p>
        </p:txBody>
      </p:sp>
      <p:sp>
        <p:nvSpPr>
          <p:cNvPr id="20" name="Slide Number Placeholder 5"/>
          <p:cNvSpPr>
            <a:spLocks noGrp="1"/>
          </p:cNvSpPr>
          <p:nvPr userDrawn="1">
            <p:ph type="sldNum" sz="quarter" idx="4"/>
          </p:nvPr>
        </p:nvSpPr>
        <p:spPr>
          <a:xfrm>
            <a:off x="11490912" y="188728"/>
            <a:ext cx="402078" cy="365125"/>
          </a:xfrm>
          <a:prstGeom prst="rect">
            <a:avLst/>
          </a:prstGeom>
        </p:spPr>
        <p:txBody>
          <a:bodyPr vert="horz" lIns="0" tIns="0" rIns="0" bIns="0" rtlCol="0" anchor="t" anchorCtr="0"/>
          <a:lstStyle>
            <a:lvl1pPr algn="r">
              <a:defRPr sz="818" b="0" i="0">
                <a:solidFill>
                  <a:schemeClr val="tx2"/>
                </a:solidFill>
                <a:latin typeface="Arial"/>
                <a:cs typeface="Arial"/>
              </a:defRPr>
            </a:lvl1pPr>
          </a:lstStyle>
          <a:p>
            <a:fld id="{40DE66B9-FB74-D049-AF25-91E07A4939CB}" type="slidenum">
              <a:rPr lang="en-US" smtClean="0"/>
              <a:pPr/>
              <a:t>‹#›</a:t>
            </a:fld>
            <a:endParaRPr lang="en-US"/>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3954" y="6499182"/>
            <a:ext cx="2031517" cy="187525"/>
          </a:xfrm>
          <a:prstGeom prst="rect">
            <a:avLst/>
          </a:prstGeom>
        </p:spPr>
      </p:pic>
      <p:sp>
        <p:nvSpPr>
          <p:cNvPr id="14" name="Content Placeholder 18"/>
          <p:cNvSpPr>
            <a:spLocks noGrp="1"/>
          </p:cNvSpPr>
          <p:nvPr>
            <p:ph sz="quarter" idx="11" hasCustomPrompt="1"/>
          </p:nvPr>
        </p:nvSpPr>
        <p:spPr>
          <a:xfrm>
            <a:off x="512268" y="979714"/>
            <a:ext cx="11380722" cy="5236067"/>
          </a:xfrm>
        </p:spPr>
        <p:txBody>
          <a:bodyPr/>
          <a:lstStyle>
            <a:lvl1pPr marL="0" indent="0">
              <a:buNone/>
              <a:defRPr sz="2454">
                <a:solidFill>
                  <a:schemeClr val="tx1"/>
                </a:solidFill>
                <a:latin typeface="Arial"/>
                <a:cs typeface="Arial"/>
              </a:defRPr>
            </a:lvl1pPr>
            <a:lvl2pPr marL="561094" indent="-311719">
              <a:buFont typeface="Arial" panose="020B0604020202020204" pitchFamily="34" charset="0"/>
              <a:buChar char="•"/>
              <a:defRPr sz="1909">
                <a:solidFill>
                  <a:schemeClr val="tx1"/>
                </a:solidFill>
                <a:latin typeface="Arial"/>
                <a:cs typeface="Arial"/>
              </a:defRPr>
            </a:lvl2pPr>
            <a:lvl3pPr marL="732540" indent="-233789">
              <a:buFont typeface="Arial" panose="020B0604020202020204" pitchFamily="34" charset="0"/>
              <a:buChar char="•"/>
              <a:defRPr sz="1636">
                <a:solidFill>
                  <a:schemeClr val="tx1"/>
                </a:solidFill>
                <a:latin typeface="Arial"/>
                <a:cs typeface="Arial"/>
              </a:defRPr>
            </a:lvl3pPr>
            <a:lvl4pPr marL="981915" indent="-233789">
              <a:buFont typeface="Arial" panose="020B0604020202020204" pitchFamily="34" charset="0"/>
              <a:buChar char="•"/>
              <a:defRPr sz="1636">
                <a:solidFill>
                  <a:schemeClr val="tx1"/>
                </a:solidFill>
                <a:latin typeface="Arial"/>
                <a:cs typeface="Arial"/>
              </a:defRPr>
            </a:lvl4pPr>
            <a:lvl5pPr marL="1231290" indent="-233789">
              <a:buFont typeface="Arial" panose="020B0604020202020204" pitchFamily="34" charset="0"/>
              <a:buChar char="•"/>
              <a:defRPr sz="1636">
                <a:solidFill>
                  <a:schemeClr val="tx1"/>
                </a:solidFill>
                <a:latin typeface="Arial"/>
                <a:cs typeface="Aria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170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638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585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5371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174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1979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7755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412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1198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929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ta Slide - Blank">
    <p:spTree>
      <p:nvGrpSpPr>
        <p:cNvPr id="1" name=""/>
        <p:cNvGrpSpPr/>
        <p:nvPr/>
      </p:nvGrpSpPr>
      <p:grpSpPr>
        <a:xfrm>
          <a:off x="0" y="0"/>
          <a:ext cx="0" cy="0"/>
          <a:chOff x="0" y="0"/>
          <a:chExt cx="0" cy="0"/>
        </a:xfrm>
      </p:grpSpPr>
      <p:sp>
        <p:nvSpPr>
          <p:cNvPr id="10" name="Title 16"/>
          <p:cNvSpPr>
            <a:spLocks noGrp="1"/>
          </p:cNvSpPr>
          <p:nvPr userDrawn="1">
            <p:ph type="title" hasCustomPrompt="1"/>
          </p:nvPr>
        </p:nvSpPr>
        <p:spPr>
          <a:xfrm>
            <a:off x="512268" y="187432"/>
            <a:ext cx="10551165" cy="458522"/>
          </a:xfrm>
        </p:spPr>
        <p:txBody>
          <a:bodyPr>
            <a:noAutofit/>
          </a:bodyPr>
          <a:lstStyle>
            <a:lvl1pPr>
              <a:spcBef>
                <a:spcPts val="0"/>
              </a:spcBef>
              <a:defRPr lang="en-US" sz="3273" kern="1200" cap="none" baseline="0" dirty="0" smtClean="0">
                <a:solidFill>
                  <a:schemeClr val="tx2"/>
                </a:solidFill>
                <a:latin typeface="Arial"/>
                <a:ea typeface="+mn-ea"/>
                <a:cs typeface="Arial"/>
              </a:defRPr>
            </a:lvl1pPr>
          </a:lstStyle>
          <a:p>
            <a:pPr marL="0" lvl="0" indent="0" algn="l" defTabSz="498713" rtl="0" eaLnBrk="1" latinLnBrk="0" hangingPunct="1">
              <a:spcBef>
                <a:spcPct val="20000"/>
              </a:spcBef>
              <a:buFont typeface="Arial"/>
              <a:buNone/>
            </a:pPr>
            <a:r>
              <a:rPr lang="en-US"/>
              <a:t>Click to edit title</a:t>
            </a:r>
          </a:p>
        </p:txBody>
      </p:sp>
      <p:sp>
        <p:nvSpPr>
          <p:cNvPr id="20" name="Slide Number Placeholder 5"/>
          <p:cNvSpPr>
            <a:spLocks noGrp="1"/>
          </p:cNvSpPr>
          <p:nvPr userDrawn="1">
            <p:ph type="sldNum" sz="quarter" idx="4"/>
          </p:nvPr>
        </p:nvSpPr>
        <p:spPr>
          <a:xfrm>
            <a:off x="11490912" y="188728"/>
            <a:ext cx="402078" cy="365125"/>
          </a:xfrm>
          <a:prstGeom prst="rect">
            <a:avLst/>
          </a:prstGeom>
        </p:spPr>
        <p:txBody>
          <a:bodyPr vert="horz" lIns="0" tIns="0" rIns="0" bIns="0" rtlCol="0" anchor="t" anchorCtr="0"/>
          <a:lstStyle>
            <a:lvl1pPr algn="r">
              <a:defRPr sz="818" b="0" i="0">
                <a:solidFill>
                  <a:schemeClr val="tx2"/>
                </a:solidFill>
                <a:latin typeface="Arial"/>
                <a:cs typeface="Arial"/>
              </a:defRPr>
            </a:lvl1pPr>
          </a:lstStyle>
          <a:p>
            <a:fld id="{40DE66B9-FB74-D049-AF25-91E07A4939CB}" type="slidenum">
              <a:rPr lang="en-US" smtClean="0"/>
              <a:pPr/>
              <a:t>‹#›</a:t>
            </a:fld>
            <a:endParaRPr lang="en-US"/>
          </a:p>
        </p:txBody>
      </p:sp>
      <p:sp>
        <p:nvSpPr>
          <p:cNvPr id="14" name="Content Placeholder 18"/>
          <p:cNvSpPr>
            <a:spLocks noGrp="1"/>
          </p:cNvSpPr>
          <p:nvPr>
            <p:ph sz="quarter" idx="11" hasCustomPrompt="1"/>
          </p:nvPr>
        </p:nvSpPr>
        <p:spPr>
          <a:xfrm>
            <a:off x="512268" y="979714"/>
            <a:ext cx="11380722" cy="5236067"/>
          </a:xfrm>
        </p:spPr>
        <p:txBody>
          <a:bodyPr/>
          <a:lstStyle>
            <a:lvl1pPr marL="0" indent="0">
              <a:buNone/>
              <a:defRPr sz="2454">
                <a:solidFill>
                  <a:schemeClr val="tx1"/>
                </a:solidFill>
                <a:latin typeface="Arial"/>
                <a:cs typeface="Arial"/>
              </a:defRPr>
            </a:lvl1pPr>
            <a:lvl2pPr marL="561094" indent="-311719">
              <a:buFont typeface="Arial" panose="020B0604020202020204" pitchFamily="34" charset="0"/>
              <a:buChar char="•"/>
              <a:defRPr sz="1909">
                <a:solidFill>
                  <a:schemeClr val="tx1"/>
                </a:solidFill>
                <a:latin typeface="Arial"/>
                <a:cs typeface="Arial"/>
              </a:defRPr>
            </a:lvl2pPr>
            <a:lvl3pPr marL="732540" indent="-233789">
              <a:buFont typeface="Arial" panose="020B0604020202020204" pitchFamily="34" charset="0"/>
              <a:buChar char="•"/>
              <a:defRPr sz="1636">
                <a:solidFill>
                  <a:schemeClr val="tx1"/>
                </a:solidFill>
                <a:latin typeface="Arial"/>
                <a:cs typeface="Arial"/>
              </a:defRPr>
            </a:lvl3pPr>
            <a:lvl4pPr marL="981915" indent="-233789">
              <a:buFont typeface="Arial" panose="020B0604020202020204" pitchFamily="34" charset="0"/>
              <a:buChar char="•"/>
              <a:defRPr sz="1636">
                <a:solidFill>
                  <a:schemeClr val="tx1"/>
                </a:solidFill>
                <a:latin typeface="Arial"/>
                <a:cs typeface="Arial"/>
              </a:defRPr>
            </a:lvl4pPr>
            <a:lvl5pPr marL="1231290" indent="-233789">
              <a:buFont typeface="Arial" panose="020B0604020202020204" pitchFamily="34" charset="0"/>
              <a:buChar char="•"/>
              <a:defRPr sz="1636">
                <a:solidFill>
                  <a:schemeClr val="tx1"/>
                </a:solidFill>
                <a:latin typeface="Arial"/>
                <a:cs typeface="Aria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50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990897-D5B6-4C7B-9A7F-99D9BDBA6944}"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4238401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990897-D5B6-4C7B-9A7F-99D9BDBA6944}"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1928297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990897-D5B6-4C7B-9A7F-99D9BDBA6944}"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2878858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990897-D5B6-4C7B-9A7F-99D9BDBA6944}"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2763741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990897-D5B6-4C7B-9A7F-99D9BDBA6944}" type="datetimeFigureOut">
              <a:rPr lang="en-US" smtClean="0"/>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1774333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990897-D5B6-4C7B-9A7F-99D9BDBA6944}"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1245873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90897-D5B6-4C7B-9A7F-99D9BDBA6944}" type="datetimeFigureOut">
              <a:rPr lang="en-US" smtClean="0"/>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733821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990897-D5B6-4C7B-9A7F-99D9BDBA6944}"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2625253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990897-D5B6-4C7B-9A7F-99D9BDBA6944}"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1639275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990897-D5B6-4C7B-9A7F-99D9BDBA6944}"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330540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389984" y="2156042"/>
            <a:ext cx="8400213" cy="2545916"/>
          </a:xfrm>
        </p:spPr>
        <p:txBody>
          <a:bodyPr anchor="ctr"/>
          <a:lstStyle>
            <a:lvl1pPr>
              <a:lnSpc>
                <a:spcPct val="80000"/>
              </a:lnSpc>
              <a:defRPr sz="5454" cap="none" baseline="0">
                <a:solidFill>
                  <a:schemeClr val="bg1"/>
                </a:solidFill>
                <a:latin typeface="Arial Black"/>
                <a:cs typeface="Arial Black"/>
              </a:defRPr>
            </a:lvl1pPr>
          </a:lstStyle>
          <a:p>
            <a:r>
              <a:rPr lang="en-US"/>
              <a:t>Click to edit title</a:t>
            </a:r>
          </a:p>
        </p:txBody>
      </p:sp>
      <p:pic>
        <p:nvPicPr>
          <p:cNvPr id="6" name="Picture 5" descr="Amtrak_KO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1584" y="6498577"/>
            <a:ext cx="2036781" cy="188687"/>
          </a:xfrm>
          <a:prstGeom prst="rect">
            <a:avLst/>
          </a:prstGeom>
        </p:spPr>
      </p:pic>
      <p:cxnSp>
        <p:nvCxnSpPr>
          <p:cNvPr id="10" name="Straight Connector 9">
            <a:extLst>
              <a:ext uri="{FF2B5EF4-FFF2-40B4-BE49-F238E27FC236}">
                <a16:creationId xmlns:a16="http://schemas.microsoft.com/office/drawing/2014/main" id="{4C63F3CB-A574-462A-B25F-C53CE1C9B42E}"/>
              </a:ext>
            </a:extLst>
          </p:cNvPr>
          <p:cNvCxnSpPr>
            <a:cxnSpLocks/>
          </p:cNvCxnSpPr>
          <p:nvPr userDrawn="1"/>
        </p:nvCxnSpPr>
        <p:spPr>
          <a:xfrm flipV="1">
            <a:off x="-153238" y="5602639"/>
            <a:ext cx="11981868" cy="549473"/>
          </a:xfrm>
          <a:prstGeom prst="line">
            <a:avLst/>
          </a:prstGeom>
          <a:ln w="825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9BCA76C-9C04-42E0-8412-90A1B77CA14B}"/>
              </a:ext>
            </a:extLst>
          </p:cNvPr>
          <p:cNvCxnSpPr>
            <a:cxnSpLocks/>
          </p:cNvCxnSpPr>
          <p:nvPr userDrawn="1"/>
        </p:nvCxnSpPr>
        <p:spPr>
          <a:xfrm>
            <a:off x="9502588" y="-155864"/>
            <a:ext cx="2326042" cy="5758503"/>
          </a:xfrm>
          <a:prstGeom prst="line">
            <a:avLst/>
          </a:prstGeom>
          <a:ln w="82550" cmpd="sng">
            <a:solidFill>
              <a:schemeClr val="bg1">
                <a:alpha val="35000"/>
              </a:schemeClr>
            </a:solidFill>
          </a:ln>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977289D4-56E6-44D8-B736-E520C6D442E5}"/>
              </a:ext>
            </a:extLst>
          </p:cNvPr>
          <p:cNvSpPr/>
          <p:nvPr userDrawn="1"/>
        </p:nvSpPr>
        <p:spPr>
          <a:xfrm>
            <a:off x="11663484" y="5459074"/>
            <a:ext cx="330293" cy="28713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spTree>
    <p:extLst>
      <p:ext uri="{BB962C8B-B14F-4D97-AF65-F5344CB8AC3E}">
        <p14:creationId xmlns:p14="http://schemas.microsoft.com/office/powerpoint/2010/main" val="21184029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990897-D5B6-4C7B-9A7F-99D9BDBA6944}"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E0AE-52E2-4D71-BB10-BBB9F69B1FA2}" type="slidenum">
              <a:rPr lang="en-US" smtClean="0"/>
              <a:t>‹#›</a:t>
            </a:fld>
            <a:endParaRPr lang="en-US"/>
          </a:p>
        </p:txBody>
      </p:sp>
    </p:spTree>
    <p:extLst>
      <p:ext uri="{BB962C8B-B14F-4D97-AF65-F5344CB8AC3E}">
        <p14:creationId xmlns:p14="http://schemas.microsoft.com/office/powerpoint/2010/main" val="8280693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pPr lvl="0"/>
            <a:endParaRPr lang="vi-VN" noProof="0"/>
          </a:p>
        </p:txBody>
      </p:sp>
    </p:spTree>
    <p:extLst>
      <p:ext uri="{BB962C8B-B14F-4D97-AF65-F5344CB8AC3E}">
        <p14:creationId xmlns:p14="http://schemas.microsoft.com/office/powerpoint/2010/main" val="3929567873"/>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667249" y="1"/>
            <a:ext cx="2857501" cy="6858000"/>
          </a:xfrm>
          <a:prstGeom prst="rect">
            <a:avLst/>
          </a:prstGeom>
        </p:spPr>
        <p:txBody>
          <a:bodyPr/>
          <a:lstStyle/>
          <a:p>
            <a:pPr lvl="0"/>
            <a:endParaRPr lang="vi-VN" noProof="0"/>
          </a:p>
        </p:txBody>
      </p:sp>
    </p:spTree>
    <p:extLst>
      <p:ext uri="{BB962C8B-B14F-4D97-AF65-F5344CB8AC3E}">
        <p14:creationId xmlns:p14="http://schemas.microsoft.com/office/powerpoint/2010/main" val="4071331598"/>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063797" y="1821717"/>
            <a:ext cx="3203903" cy="3214566"/>
          </a:xfrm>
          <a:prstGeom prst="snip2DiagRect">
            <a:avLst>
              <a:gd name="adj1" fmla="val 0"/>
              <a:gd name="adj2" fmla="val 29528"/>
            </a:avLst>
          </a:prstGeom>
        </p:spPr>
        <p:txBody>
          <a:bodyPr/>
          <a:lstStyle/>
          <a:p>
            <a:pPr lvl="0"/>
            <a:endParaRPr lang="vi-VN" noProof="0"/>
          </a:p>
        </p:txBody>
      </p:sp>
    </p:spTree>
    <p:extLst>
      <p:ext uri="{BB962C8B-B14F-4D97-AF65-F5344CB8AC3E}">
        <p14:creationId xmlns:p14="http://schemas.microsoft.com/office/powerpoint/2010/main" val="2270997035"/>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Rectangle 4"/>
          <p:cNvSpPr/>
          <p:nvPr userDrawn="1"/>
        </p:nvSpPr>
        <p:spPr>
          <a:xfrm>
            <a:off x="0" y="571500"/>
            <a:ext cx="12192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4" name="Picture Placeholder 3"/>
          <p:cNvSpPr>
            <a:spLocks noGrp="1"/>
          </p:cNvSpPr>
          <p:nvPr>
            <p:ph type="pic" sz="quarter" idx="10"/>
          </p:nvPr>
        </p:nvSpPr>
        <p:spPr>
          <a:xfrm>
            <a:off x="6191250" y="571500"/>
            <a:ext cx="3514725" cy="5715002"/>
          </a:xfrm>
          <a:prstGeom prst="rect">
            <a:avLst/>
          </a:prstGeom>
        </p:spPr>
        <p:txBody>
          <a:bodyPr/>
          <a:lstStyle>
            <a:lvl1pPr>
              <a:defRPr>
                <a:solidFill>
                  <a:schemeClr val="bg1"/>
                </a:solidFill>
              </a:defRPr>
            </a:lvl1pPr>
          </a:lstStyle>
          <a:p>
            <a:pPr lvl="0"/>
            <a:endParaRPr lang="vi-VN" noProof="0"/>
          </a:p>
        </p:txBody>
      </p:sp>
      <p:sp>
        <p:nvSpPr>
          <p:cNvPr id="3" name="Picture Placeholder 3"/>
          <p:cNvSpPr>
            <a:spLocks noGrp="1"/>
          </p:cNvSpPr>
          <p:nvPr>
            <p:ph type="pic" sz="quarter" idx="11"/>
          </p:nvPr>
        </p:nvSpPr>
        <p:spPr>
          <a:xfrm>
            <a:off x="2476500" y="571500"/>
            <a:ext cx="3514725" cy="5715002"/>
          </a:xfrm>
          <a:prstGeom prst="rect">
            <a:avLst/>
          </a:prstGeom>
        </p:spPr>
        <p:txBody>
          <a:bodyPr/>
          <a:lstStyle>
            <a:lvl1pPr>
              <a:defRPr>
                <a:solidFill>
                  <a:schemeClr val="bg1"/>
                </a:solidFill>
              </a:defRPr>
            </a:lvl1pPr>
          </a:lstStyle>
          <a:p>
            <a:pPr lvl="0"/>
            <a:endParaRPr lang="vi-VN" noProof="0"/>
          </a:p>
        </p:txBody>
      </p:sp>
    </p:spTree>
    <p:extLst>
      <p:ext uri="{BB962C8B-B14F-4D97-AF65-F5344CB8AC3E}">
        <p14:creationId xmlns:p14="http://schemas.microsoft.com/office/powerpoint/2010/main" val="282012059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476500" y="571500"/>
            <a:ext cx="3619500" cy="5715002"/>
          </a:xfrm>
          <a:prstGeom prst="rect">
            <a:avLst/>
          </a:prstGeom>
        </p:spPr>
        <p:txBody>
          <a:bodyPr/>
          <a:lstStyle/>
          <a:p>
            <a:pPr lvl="0"/>
            <a:endParaRPr lang="vi-VN" noProof="0"/>
          </a:p>
        </p:txBody>
      </p:sp>
    </p:spTree>
    <p:extLst>
      <p:ext uri="{BB962C8B-B14F-4D97-AF65-F5344CB8AC3E}">
        <p14:creationId xmlns:p14="http://schemas.microsoft.com/office/powerpoint/2010/main" val="131938091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0"/>
            <a:ext cx="36004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4" name="Picture Placeholder 3"/>
          <p:cNvSpPr>
            <a:spLocks noGrp="1"/>
          </p:cNvSpPr>
          <p:nvPr>
            <p:ph type="pic" sz="quarter" idx="10"/>
          </p:nvPr>
        </p:nvSpPr>
        <p:spPr>
          <a:xfrm>
            <a:off x="3600449" y="1"/>
            <a:ext cx="2495551" cy="6858000"/>
          </a:xfrm>
          <a:prstGeom prst="rect">
            <a:avLst/>
          </a:prstGeom>
        </p:spPr>
        <p:txBody>
          <a:bodyPr/>
          <a:lstStyle/>
          <a:p>
            <a:pPr lvl="0"/>
            <a:endParaRPr lang="vi-VN" noProof="0"/>
          </a:p>
        </p:txBody>
      </p:sp>
    </p:spTree>
    <p:extLst>
      <p:ext uri="{BB962C8B-B14F-4D97-AF65-F5344CB8AC3E}">
        <p14:creationId xmlns:p14="http://schemas.microsoft.com/office/powerpoint/2010/main" val="175788973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12"/>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0" name="Google Shape;10;p12"/>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800"/>
              <a:buFont typeface="Arial"/>
              <a:buNone/>
              <a:defRPr sz="3733" b="0"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6748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
        <p:cNvGrpSpPr/>
        <p:nvPr/>
      </p:nvGrpSpPr>
      <p:grpSpPr>
        <a:xfrm>
          <a:off x="0" y="0"/>
          <a:ext cx="0" cy="0"/>
          <a:chOff x="0" y="0"/>
          <a:chExt cx="0" cy="0"/>
        </a:xfrm>
      </p:grpSpPr>
      <p:sp>
        <p:nvSpPr>
          <p:cNvPr id="13" name="Google Shape;13;ged319038b0_1_28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ged319038b0_1_28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5" name="Google Shape;15;ged319038b0_1_28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6" name="Google Shape;16;ged319038b0_1_28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9140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147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389984" y="2156042"/>
            <a:ext cx="8400213" cy="2545916"/>
          </a:xfrm>
        </p:spPr>
        <p:txBody>
          <a:bodyPr anchor="ctr"/>
          <a:lstStyle>
            <a:lvl1pPr>
              <a:lnSpc>
                <a:spcPct val="80000"/>
              </a:lnSpc>
              <a:defRPr sz="5454" cap="none" baseline="0">
                <a:solidFill>
                  <a:schemeClr val="tx2"/>
                </a:solidFill>
                <a:latin typeface="Arial Black"/>
                <a:cs typeface="Arial Black"/>
              </a:defRPr>
            </a:lvl1pPr>
          </a:lstStyle>
          <a:p>
            <a:r>
              <a:rPr lang="en-US"/>
              <a:t>Click to edit title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1584" y="6498964"/>
            <a:ext cx="2036258" cy="187962"/>
          </a:xfrm>
          <a:prstGeom prst="rect">
            <a:avLst/>
          </a:prstGeom>
        </p:spPr>
      </p:pic>
      <p:cxnSp>
        <p:nvCxnSpPr>
          <p:cNvPr id="11" name="Straight Connector 10">
            <a:extLst>
              <a:ext uri="{FF2B5EF4-FFF2-40B4-BE49-F238E27FC236}">
                <a16:creationId xmlns:a16="http://schemas.microsoft.com/office/drawing/2014/main" id="{6D8325A9-F5D5-42E9-A1AF-8CF7B61DD225}"/>
              </a:ext>
            </a:extLst>
          </p:cNvPr>
          <p:cNvCxnSpPr>
            <a:cxnSpLocks/>
          </p:cNvCxnSpPr>
          <p:nvPr userDrawn="1"/>
        </p:nvCxnSpPr>
        <p:spPr>
          <a:xfrm flipV="1">
            <a:off x="-153238" y="5602639"/>
            <a:ext cx="11981868" cy="549473"/>
          </a:xfrm>
          <a:prstGeom prst="line">
            <a:avLst/>
          </a:prstGeom>
          <a:ln w="825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9E86B14-50E1-4629-ACDF-AF0B767BC5A9}"/>
              </a:ext>
            </a:extLst>
          </p:cNvPr>
          <p:cNvCxnSpPr>
            <a:cxnSpLocks/>
          </p:cNvCxnSpPr>
          <p:nvPr userDrawn="1"/>
        </p:nvCxnSpPr>
        <p:spPr>
          <a:xfrm>
            <a:off x="9502588" y="-155864"/>
            <a:ext cx="2326042" cy="5758503"/>
          </a:xfrm>
          <a:prstGeom prst="line">
            <a:avLst/>
          </a:prstGeom>
          <a:ln w="82550" cmpd="sng">
            <a:solidFill>
              <a:schemeClr val="tx2">
                <a:alpha val="35000"/>
              </a:schemeClr>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C8CCDB32-07BC-4916-ABBA-106847FEBA15}"/>
              </a:ext>
            </a:extLst>
          </p:cNvPr>
          <p:cNvSpPr/>
          <p:nvPr userDrawn="1"/>
        </p:nvSpPr>
        <p:spPr>
          <a:xfrm>
            <a:off x="11663484" y="5459074"/>
            <a:ext cx="330293" cy="28713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spTree>
    <p:extLst>
      <p:ext uri="{BB962C8B-B14F-4D97-AF65-F5344CB8AC3E}">
        <p14:creationId xmlns:p14="http://schemas.microsoft.com/office/powerpoint/2010/main" val="3998231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243A7A"/>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00000"/>
              </a:lnSpc>
              <a:spcBef>
                <a:spcPts val="0"/>
              </a:spcBef>
              <a:spcAft>
                <a:spcPts val="0"/>
              </a:spcAft>
              <a:buClr>
                <a:srgbClr val="000000"/>
              </a:buClr>
              <a:buSzPts val="1800"/>
              <a:buFont typeface="Arial"/>
              <a:buChar char="●"/>
              <a:defRPr sz="1867" b="0" i="0" u="none" strike="noStrike" cap="none">
                <a:solidFill>
                  <a:schemeClr val="dk1"/>
                </a:solidFill>
                <a:latin typeface="Montserrat"/>
                <a:ea typeface="Montserrat"/>
                <a:cs typeface="Montserrat"/>
                <a:sym typeface="Montserrat"/>
              </a:defRPr>
            </a:lvl1pPr>
            <a:lvl2pPr marL="1219170" marR="0" lvl="1"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2133"/>
              </a:spcBef>
              <a:spcAft>
                <a:spcPts val="2133"/>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22" name="Google Shape;22;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8277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
        <p:cNvGrpSpPr/>
        <p:nvPr/>
      </p:nvGrpSpPr>
      <p:grpSpPr>
        <a:xfrm>
          <a:off x="0" y="0"/>
          <a:ext cx="0" cy="0"/>
          <a:chOff x="0" y="0"/>
          <a:chExt cx="0" cy="0"/>
        </a:xfrm>
      </p:grpSpPr>
      <p:sp>
        <p:nvSpPr>
          <p:cNvPr id="24" name="Google Shape;24;p1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17"/>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26" name="Google Shape;26;p17"/>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800" b="0"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9pPr>
          </a:lstStyle>
          <a:p>
            <a:endParaRPr/>
          </a:p>
        </p:txBody>
      </p:sp>
      <p:sp>
        <p:nvSpPr>
          <p:cNvPr id="27" name="Google Shape;27;p17"/>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marR="0" lvl="0" indent="-457189" algn="l" rtl="0">
              <a:lnSpc>
                <a:spcPct val="100000"/>
              </a:lnSpc>
              <a:spcBef>
                <a:spcPts val="0"/>
              </a:spcBef>
              <a:spcAft>
                <a:spcPts val="0"/>
              </a:spcAft>
              <a:buClr>
                <a:srgbClr val="000000"/>
              </a:buClr>
              <a:buSzPts val="1800"/>
              <a:buFont typeface="Arial"/>
              <a:buChar char="●"/>
              <a:defRPr sz="1867" b="0" i="0" u="none" strike="noStrike" cap="none">
                <a:solidFill>
                  <a:schemeClr val="dk2"/>
                </a:solidFill>
                <a:latin typeface="Montserrat"/>
                <a:ea typeface="Montserrat"/>
                <a:cs typeface="Montserrat"/>
                <a:sym typeface="Montserrat"/>
              </a:defRPr>
            </a:lvl1pPr>
            <a:lvl2pPr marL="1219170" marR="0" lvl="1"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2133"/>
              </a:spcBef>
              <a:spcAft>
                <a:spcPts val="2133"/>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28" name="Google Shape;28;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4207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
        <p:cNvGrpSpPr/>
        <p:nvPr/>
      </p:nvGrpSpPr>
      <p:grpSpPr>
        <a:xfrm>
          <a:off x="0" y="0"/>
          <a:ext cx="0" cy="0"/>
          <a:chOff x="0" y="0"/>
          <a:chExt cx="0" cy="0"/>
        </a:xfrm>
      </p:grpSpPr>
      <p:sp>
        <p:nvSpPr>
          <p:cNvPr id="30" name="Google Shape;30;p1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marR="0" lvl="0" indent="-304792" algn="l" rtl="0">
              <a:lnSpc>
                <a:spcPct val="100000"/>
              </a:lnSpc>
              <a:spcBef>
                <a:spcPts val="0"/>
              </a:spcBef>
              <a:spcAft>
                <a:spcPts val="0"/>
              </a:spcAft>
              <a:buClr>
                <a:srgbClr val="000000"/>
              </a:buClr>
              <a:buSzPts val="1800"/>
              <a:buFont typeface="Arial"/>
              <a:buNone/>
              <a:defRPr sz="1867" b="0" i="0" u="none" strike="noStrike" cap="none">
                <a:solidFill>
                  <a:schemeClr val="dk2"/>
                </a:solidFill>
                <a:latin typeface="Montserrat"/>
                <a:ea typeface="Montserrat"/>
                <a:cs typeface="Montserrat"/>
                <a:sym typeface="Montserrat"/>
              </a:defRPr>
            </a:lvl1pPr>
          </a:lstStyle>
          <a:p>
            <a:endParaRPr/>
          </a:p>
        </p:txBody>
      </p:sp>
      <p:sp>
        <p:nvSpPr>
          <p:cNvPr id="31" name="Google Shape;31;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0386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and Content 1">
  <p:cSld name="1_Title and Content 1">
    <p:spTree>
      <p:nvGrpSpPr>
        <p:cNvPr id="1" name="Shape 32"/>
        <p:cNvGrpSpPr/>
        <p:nvPr/>
      </p:nvGrpSpPr>
      <p:grpSpPr>
        <a:xfrm>
          <a:off x="0" y="0"/>
          <a:ext cx="0" cy="0"/>
          <a:chOff x="0" y="0"/>
          <a:chExt cx="0" cy="0"/>
        </a:xfrm>
      </p:grpSpPr>
      <p:sp>
        <p:nvSpPr>
          <p:cNvPr id="33" name="Google Shape;33;g1b5d95ea9f5_0_187"/>
          <p:cNvSpPr txBox="1">
            <a:spLocks noGrp="1"/>
          </p:cNvSpPr>
          <p:nvPr>
            <p:ph type="body" idx="1"/>
          </p:nvPr>
        </p:nvSpPr>
        <p:spPr>
          <a:xfrm>
            <a:off x="609600" y="1600200"/>
            <a:ext cx="10972800" cy="5258000"/>
          </a:xfrm>
          <a:prstGeom prst="rect">
            <a:avLst/>
          </a:prstGeom>
          <a:noFill/>
          <a:ln>
            <a:noFill/>
          </a:ln>
        </p:spPr>
        <p:txBody>
          <a:bodyPr spcFirstLastPara="1" wrap="square" lIns="91425" tIns="91425" rIns="91425" bIns="91425" anchor="t" anchorCtr="0">
            <a:noAutofit/>
          </a:bodyPr>
          <a:lstStyle>
            <a:lvl1pPr marL="609585" marR="0" lvl="0"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1pPr>
            <a:lvl2pPr marL="1219170" marR="0" lvl="1"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2pPr>
            <a:lvl3pPr marL="1828754" marR="0" lvl="2"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3pPr>
            <a:lvl4pPr marL="2438339" marR="0" lvl="3"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4pPr>
            <a:lvl5pPr marL="3047924" marR="0" lvl="4"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5pPr>
            <a:lvl6pPr marL="3657509" marR="0" lvl="5"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6pPr>
            <a:lvl7pPr marL="4267093" marR="0" lvl="6"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7pPr>
            <a:lvl8pPr marL="4876678" marR="0" lvl="7"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8pPr>
            <a:lvl9pPr marL="5486263" marR="0" lvl="8" indent="-575719" algn="l" rtl="0">
              <a:lnSpc>
                <a:spcPct val="100000"/>
              </a:lnSpc>
              <a:spcBef>
                <a:spcPts val="933"/>
              </a:spcBef>
              <a:spcAft>
                <a:spcPts val="0"/>
              </a:spcAft>
              <a:buClr>
                <a:srgbClr val="6D6E71"/>
              </a:buClr>
              <a:buSzPts val="3200"/>
              <a:buFont typeface="Arial"/>
              <a:buChar char="•"/>
              <a:defRPr sz="4267" b="0" i="0" u="none" strike="noStrike" cap="none">
                <a:solidFill>
                  <a:srgbClr val="808080"/>
                </a:solidFill>
                <a:latin typeface="Calibri"/>
                <a:ea typeface="Calibri"/>
                <a:cs typeface="Calibri"/>
                <a:sym typeface="Calibri"/>
              </a:defRPr>
            </a:lvl9pPr>
          </a:lstStyle>
          <a:p>
            <a:endParaRPr/>
          </a:p>
        </p:txBody>
      </p:sp>
      <p:sp>
        <p:nvSpPr>
          <p:cNvPr id="34" name="Google Shape;34;g1b5d95ea9f5_0_187"/>
          <p:cNvSpPr txBox="1">
            <a:spLocks noGrp="1"/>
          </p:cNvSpPr>
          <p:nvPr>
            <p:ph type="title"/>
          </p:nvPr>
        </p:nvSpPr>
        <p:spPr>
          <a:xfrm>
            <a:off x="609600" y="92076"/>
            <a:ext cx="10972800" cy="1508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2pPr>
            <a:lvl3pPr marR="0" lvl="2"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3pPr>
            <a:lvl4pPr marR="0" lvl="3"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4pPr>
            <a:lvl5pPr marR="0" lvl="4"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5pPr>
            <a:lvl6pPr marR="0" lvl="5"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6pPr>
            <a:lvl7pPr marR="0" lvl="6"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7pPr>
            <a:lvl8pPr marR="0" lvl="7"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8pPr>
            <a:lvl9pPr marR="0" lvl="8" algn="l">
              <a:lnSpc>
                <a:spcPct val="100000"/>
              </a:lnSpc>
              <a:spcBef>
                <a:spcPts val="0"/>
              </a:spcBef>
              <a:spcAft>
                <a:spcPts val="0"/>
              </a:spcAft>
              <a:buClr>
                <a:srgbClr val="FFFFFF"/>
              </a:buClr>
              <a:buSzPts val="4400"/>
              <a:buFont typeface="Calibri"/>
              <a:buNone/>
              <a:defRPr sz="5867" b="0" i="0" u="none" strike="noStrike" cap="none">
                <a:solidFill>
                  <a:srgbClr val="FFFFF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36156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
        <p:cNvGrpSpPr/>
        <p:nvPr/>
      </p:nvGrpSpPr>
      <p:grpSpPr>
        <a:xfrm>
          <a:off x="0" y="0"/>
          <a:ext cx="0" cy="0"/>
          <a:chOff x="0" y="0"/>
          <a:chExt cx="0" cy="0"/>
        </a:xfrm>
      </p:grpSpPr>
      <p:sp>
        <p:nvSpPr>
          <p:cNvPr id="36" name="Google Shape;36;p19"/>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37" name="Google Shape;37;p1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marR="0" lvl="0" indent="-457189" algn="ctr" rtl="0">
              <a:lnSpc>
                <a:spcPct val="100000"/>
              </a:lnSpc>
              <a:spcBef>
                <a:spcPts val="0"/>
              </a:spcBef>
              <a:spcAft>
                <a:spcPts val="0"/>
              </a:spcAft>
              <a:buClr>
                <a:srgbClr val="000000"/>
              </a:buClr>
              <a:buSzPts val="1800"/>
              <a:buFont typeface="Arial"/>
              <a:buChar char="●"/>
              <a:defRPr sz="1867" b="0" i="0" u="none" strike="noStrike" cap="none">
                <a:solidFill>
                  <a:schemeClr val="dk2"/>
                </a:solidFill>
                <a:latin typeface="Montserrat"/>
                <a:ea typeface="Montserrat"/>
                <a:cs typeface="Montserrat"/>
                <a:sym typeface="Montserrat"/>
              </a:defRPr>
            </a:lvl1pPr>
            <a:lvl2pPr marL="1219170" marR="0" lvl="1"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21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2133"/>
              </a:spcBef>
              <a:spcAft>
                <a:spcPts val="2133"/>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38" name="Google Shape;38;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16264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1" name="Google Shape;41;p15"/>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marR="0" lvl="0" indent="-406390" algn="l" rtl="0">
              <a:lnSpc>
                <a:spcPct val="100000"/>
              </a:lnSpc>
              <a:spcBef>
                <a:spcPts val="0"/>
              </a:spcBef>
              <a:spcAft>
                <a:spcPts val="0"/>
              </a:spcAft>
              <a:buClr>
                <a:srgbClr val="000000"/>
              </a:buClr>
              <a:buSzPts val="1200"/>
              <a:buFont typeface="Arial"/>
              <a:buChar char="●"/>
              <a:defRPr sz="1600" b="0" i="0" u="none" strike="noStrike" cap="none">
                <a:solidFill>
                  <a:schemeClr val="dk2"/>
                </a:solidFill>
                <a:latin typeface="Montserrat"/>
                <a:ea typeface="Montserrat"/>
                <a:cs typeface="Montserrat"/>
                <a:sym typeface="Montserrat"/>
              </a:defRPr>
            </a:lvl1pPr>
            <a:lvl2pPr marL="1219170" marR="0" lvl="1"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2133"/>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2133"/>
              </a:spcBef>
              <a:spcAft>
                <a:spcPts val="2133"/>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42" name="Google Shape;42;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6132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1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45" name="Google Shape;45;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4766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6"/>
        <p:cNvGrpSpPr/>
        <p:nvPr/>
      </p:nvGrpSpPr>
      <p:grpSpPr>
        <a:xfrm>
          <a:off x="0" y="0"/>
          <a:ext cx="0" cy="0"/>
          <a:chOff x="0" y="0"/>
          <a:chExt cx="0" cy="0"/>
        </a:xfrm>
      </p:grpSpPr>
      <p:sp>
        <p:nvSpPr>
          <p:cNvPr id="47" name="Google Shape;47;p16"/>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8" name="Google Shape;48;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20688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9"/>
        <p:cNvGrpSpPr/>
        <p:nvPr/>
      </p:nvGrpSpPr>
      <p:grpSpPr>
        <a:xfrm>
          <a:off x="0" y="0"/>
          <a:ext cx="0" cy="0"/>
          <a:chOff x="0" y="0"/>
          <a:chExt cx="0" cy="0"/>
        </a:xfrm>
      </p:grpSpPr>
      <p:sp>
        <p:nvSpPr>
          <p:cNvPr id="50" name="Google Shape;50;ged319038b0_1_353"/>
          <p:cNvSpPr txBox="1">
            <a:spLocks noGrp="1"/>
          </p:cNvSpPr>
          <p:nvPr>
            <p:ph type="body" idx="1"/>
          </p:nvPr>
        </p:nvSpPr>
        <p:spPr>
          <a:xfrm>
            <a:off x="609600" y="1600201"/>
            <a:ext cx="10972800" cy="4526000"/>
          </a:xfrm>
          <a:prstGeom prst="rect">
            <a:avLst/>
          </a:prstGeom>
          <a:noFill/>
          <a:ln>
            <a:noFill/>
          </a:ln>
        </p:spPr>
        <p:txBody>
          <a:bodyPr spcFirstLastPara="1" wrap="square" lIns="68575" tIns="68575" rIns="68575" bIns="68575" anchor="t" anchorCtr="0">
            <a:noAutofit/>
          </a:bodyPr>
          <a:lstStyle>
            <a:lvl1pPr marL="609585" marR="0" lvl="0" indent="-423323" algn="l" rtl="0">
              <a:lnSpc>
                <a:spcPct val="100000"/>
              </a:lnSpc>
              <a:spcBef>
                <a:spcPts val="667"/>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1pPr>
            <a:lvl2pPr marL="1219170" marR="0" lvl="1" indent="-423323" algn="l" rtl="0">
              <a:lnSpc>
                <a:spcPct val="100000"/>
              </a:lnSpc>
              <a:spcBef>
                <a:spcPts val="533"/>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2pPr>
            <a:lvl3pPr marL="1828754" marR="0" lvl="2" indent="-423323" algn="l" rtl="0">
              <a:lnSpc>
                <a:spcPct val="100000"/>
              </a:lnSpc>
              <a:spcBef>
                <a:spcPts val="533"/>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3pPr>
            <a:lvl4pPr marL="2438339" marR="0" lvl="3" indent="-423323" algn="l" rtl="0">
              <a:lnSpc>
                <a:spcPct val="100000"/>
              </a:lnSpc>
              <a:spcBef>
                <a:spcPts val="400"/>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4pPr>
            <a:lvl5pPr marL="3047924" marR="0" lvl="4" indent="-423323" algn="l" rtl="0">
              <a:lnSpc>
                <a:spcPct val="100000"/>
              </a:lnSpc>
              <a:spcBef>
                <a:spcPts val="400"/>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5pPr>
            <a:lvl6pPr marL="3657509" marR="0" lvl="5" indent="-423323" algn="l" rtl="0">
              <a:lnSpc>
                <a:spcPct val="100000"/>
              </a:lnSpc>
              <a:spcBef>
                <a:spcPts val="400"/>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6pPr>
            <a:lvl7pPr marL="4267093" marR="0" lvl="6" indent="-423323" algn="l" rtl="0">
              <a:lnSpc>
                <a:spcPct val="100000"/>
              </a:lnSpc>
              <a:spcBef>
                <a:spcPts val="400"/>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7pPr>
            <a:lvl8pPr marL="4876678" marR="0" lvl="7" indent="-423323" algn="l" rtl="0">
              <a:lnSpc>
                <a:spcPct val="100000"/>
              </a:lnSpc>
              <a:spcBef>
                <a:spcPts val="400"/>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8pPr>
            <a:lvl9pPr marL="5486263" marR="0" lvl="8" indent="-423323" algn="l" rtl="0">
              <a:lnSpc>
                <a:spcPct val="100000"/>
              </a:lnSpc>
              <a:spcBef>
                <a:spcPts val="400"/>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9pPr>
          </a:lstStyle>
          <a:p>
            <a:endParaRPr/>
          </a:p>
        </p:txBody>
      </p:sp>
      <p:sp>
        <p:nvSpPr>
          <p:cNvPr id="51" name="Google Shape;51;ged319038b0_1_353"/>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rgbClr val="FFFFFF"/>
              </a:solidFill>
              <a:latin typeface="Arial"/>
              <a:ea typeface="Arial"/>
              <a:cs typeface="Arial"/>
              <a:sym typeface="Arial"/>
            </a:endParaRPr>
          </a:p>
        </p:txBody>
      </p:sp>
      <p:sp>
        <p:nvSpPr>
          <p:cNvPr id="52" name="Google Shape;52;ged319038b0_1_353"/>
          <p:cNvSpPr txBox="1">
            <a:spLocks noGrp="1"/>
          </p:cNvSpPr>
          <p:nvPr>
            <p:ph type="title"/>
          </p:nvPr>
        </p:nvSpPr>
        <p:spPr>
          <a:xfrm>
            <a:off x="609600" y="274637"/>
            <a:ext cx="10972800" cy="1143200"/>
          </a:xfrm>
          <a:prstGeom prst="rect">
            <a:avLst/>
          </a:prstGeom>
          <a:noFill/>
          <a:ln>
            <a:noFill/>
          </a:ln>
        </p:spPr>
        <p:txBody>
          <a:bodyPr spcFirstLastPara="1" wrap="square" lIns="68575" tIns="68575" rIns="68575" bIns="68575" anchor="ctr" anchorCtr="0">
            <a:noAutofit/>
          </a:bodyPr>
          <a:lstStyle>
            <a:lvl1pPr lvl="0" algn="l">
              <a:lnSpc>
                <a:spcPct val="100000"/>
              </a:lnSpc>
              <a:spcBef>
                <a:spcPts val="0"/>
              </a:spcBef>
              <a:spcAft>
                <a:spcPts val="0"/>
              </a:spcAft>
              <a:buSzPts val="33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3" name="Google Shape;53;ged319038b0_1_353" descr="/Users/sesepauldesign/Desktop/polaris_Logo_RGB_smalluse.png"/>
          <p:cNvPicPr preferRelativeResize="0"/>
          <p:nvPr/>
        </p:nvPicPr>
        <p:blipFill rotWithShape="1">
          <a:blip r:embed="rId2">
            <a:alphaModFix/>
          </a:blip>
          <a:srcRect/>
          <a:stretch/>
        </p:blipFill>
        <p:spPr>
          <a:xfrm>
            <a:off x="10650072" y="6315516"/>
            <a:ext cx="1237129" cy="403417"/>
          </a:xfrm>
          <a:prstGeom prst="rect">
            <a:avLst/>
          </a:prstGeom>
          <a:noFill/>
          <a:ln>
            <a:noFill/>
          </a:ln>
        </p:spPr>
      </p:pic>
      <p:pic>
        <p:nvPicPr>
          <p:cNvPr id="54" name="Google Shape;54;ged319038b0_1_353" descr="/Users/sesepauldesign/Documents/CLIENTS/PolarisProject_xxx14_Stationery/polaris_StarSilo.png"/>
          <p:cNvPicPr preferRelativeResize="0"/>
          <p:nvPr/>
        </p:nvPicPr>
        <p:blipFill rotWithShape="1">
          <a:blip r:embed="rId3">
            <a:alphaModFix/>
          </a:blip>
          <a:srcRect/>
          <a:stretch/>
        </p:blipFill>
        <p:spPr>
          <a:xfrm>
            <a:off x="243887" y="160012"/>
            <a:ext cx="304800" cy="228600"/>
          </a:xfrm>
          <a:prstGeom prst="rect">
            <a:avLst/>
          </a:prstGeom>
          <a:noFill/>
          <a:ln>
            <a:noFill/>
          </a:ln>
        </p:spPr>
      </p:pic>
    </p:spTree>
    <p:extLst>
      <p:ext uri="{BB962C8B-B14F-4D97-AF65-F5344CB8AC3E}">
        <p14:creationId xmlns:p14="http://schemas.microsoft.com/office/powerpoint/2010/main" val="1539397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9"/>
        <p:cNvGrpSpPr/>
        <p:nvPr/>
      </p:nvGrpSpPr>
      <p:grpSpPr>
        <a:xfrm>
          <a:off x="0" y="0"/>
          <a:ext cx="0" cy="0"/>
          <a:chOff x="0" y="0"/>
          <a:chExt cx="0" cy="0"/>
        </a:xfrm>
      </p:grpSpPr>
      <p:sp>
        <p:nvSpPr>
          <p:cNvPr id="310" name="Google Shape;310;g286c610dc73_0_89"/>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1" name="Google Shape;311;g286c610dc73_0_89"/>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312" name="Google Shape;312;g286c610dc73_0_8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3" name="Google Shape;313;g286c610dc73_0_8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4" name="Google Shape;314;g286c610dc73_0_8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236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w/ Logo">
    <p:bg>
      <p:bgPr>
        <a:solidFill>
          <a:schemeClr val="tx2"/>
        </a:solidFill>
        <a:effectLst/>
      </p:bgPr>
    </p:bg>
    <p:spTree>
      <p:nvGrpSpPr>
        <p:cNvPr id="1" name=""/>
        <p:cNvGrpSpPr/>
        <p:nvPr/>
      </p:nvGrpSpPr>
      <p:grpSpPr>
        <a:xfrm>
          <a:off x="0" y="0"/>
          <a:ext cx="0" cy="0"/>
          <a:chOff x="0" y="0"/>
          <a:chExt cx="0" cy="0"/>
        </a:xfrm>
      </p:grpSpPr>
      <p:cxnSp>
        <p:nvCxnSpPr>
          <p:cNvPr id="11" name="Straight Connector 10"/>
          <p:cNvCxnSpPr>
            <a:cxnSpLocks/>
          </p:cNvCxnSpPr>
          <p:nvPr userDrawn="1"/>
        </p:nvCxnSpPr>
        <p:spPr>
          <a:xfrm>
            <a:off x="305995" y="3526845"/>
            <a:ext cx="5010673" cy="3405970"/>
          </a:xfrm>
          <a:prstGeom prst="line">
            <a:avLst/>
          </a:prstGeom>
          <a:ln w="825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userDrawn="1"/>
        </p:nvCxnSpPr>
        <p:spPr>
          <a:xfrm flipH="1">
            <a:off x="305995" y="-144325"/>
            <a:ext cx="3867683" cy="3671170"/>
          </a:xfrm>
          <a:prstGeom prst="line">
            <a:avLst/>
          </a:prstGeom>
          <a:ln w="82550" cmpd="sng">
            <a:solidFill>
              <a:schemeClr val="bg1">
                <a:alpha val="32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Amtrak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68298" y="3221069"/>
            <a:ext cx="5704437" cy="527550"/>
          </a:xfrm>
          <a:prstGeom prst="rect">
            <a:avLst/>
          </a:prstGeom>
        </p:spPr>
      </p:pic>
      <p:sp>
        <p:nvSpPr>
          <p:cNvPr id="7" name="Oval 6">
            <a:extLst>
              <a:ext uri="{FF2B5EF4-FFF2-40B4-BE49-F238E27FC236}">
                <a16:creationId xmlns:a16="http://schemas.microsoft.com/office/drawing/2014/main" id="{281DCDBE-B378-44B5-A807-1627B569D833}"/>
              </a:ext>
            </a:extLst>
          </p:cNvPr>
          <p:cNvSpPr/>
          <p:nvPr userDrawn="1"/>
        </p:nvSpPr>
        <p:spPr>
          <a:xfrm>
            <a:off x="140849" y="3383280"/>
            <a:ext cx="330293" cy="28713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27">
              <a:latin typeface="Arial"/>
            </a:endParaRPr>
          </a:p>
        </p:txBody>
      </p:sp>
    </p:spTree>
    <p:extLst>
      <p:ext uri="{BB962C8B-B14F-4D97-AF65-F5344CB8AC3E}">
        <p14:creationId xmlns:p14="http://schemas.microsoft.com/office/powerpoint/2010/main" val="12457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5"/>
        <p:cNvGrpSpPr/>
        <p:nvPr/>
      </p:nvGrpSpPr>
      <p:grpSpPr>
        <a:xfrm>
          <a:off x="0" y="0"/>
          <a:ext cx="0" cy="0"/>
          <a:chOff x="0" y="0"/>
          <a:chExt cx="0" cy="0"/>
        </a:xfrm>
      </p:grpSpPr>
      <p:sp>
        <p:nvSpPr>
          <p:cNvPr id="316" name="Google Shape;316;g286c610dc73_0_9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7" name="Google Shape;317;g286c610dc73_0_9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8" name="Google Shape;318;g286c610dc73_0_9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99822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9"/>
        <p:cNvGrpSpPr/>
        <p:nvPr/>
      </p:nvGrpSpPr>
      <p:grpSpPr>
        <a:xfrm>
          <a:off x="0" y="0"/>
          <a:ext cx="0" cy="0"/>
          <a:chOff x="0" y="0"/>
          <a:chExt cx="0" cy="0"/>
        </a:xfrm>
      </p:grpSpPr>
      <p:sp>
        <p:nvSpPr>
          <p:cNvPr id="320" name="Google Shape;320;g286c610dc73_0_9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21" name="Google Shape;321;g286c610dc73_0_9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22" name="Google Shape;322;g286c610dc73_0_9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3" name="Google Shape;323;g286c610dc73_0_9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4" name="Google Shape;324;g286c610dc73_0_9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92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5"/>
        <p:cNvGrpSpPr/>
        <p:nvPr/>
      </p:nvGrpSpPr>
      <p:grpSpPr>
        <a:xfrm>
          <a:off x="0" y="0"/>
          <a:ext cx="0" cy="0"/>
          <a:chOff x="0" y="0"/>
          <a:chExt cx="0" cy="0"/>
        </a:xfrm>
      </p:grpSpPr>
      <p:sp>
        <p:nvSpPr>
          <p:cNvPr id="326" name="Google Shape;326;g286c610dc73_0_105"/>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27" name="Google Shape;327;g286c610dc73_0_105"/>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328" name="Google Shape;328;g286c610dc73_0_10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9" name="Google Shape;329;g286c610dc73_0_10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0" name="Google Shape;330;g286c610dc73_0_10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6888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1"/>
        <p:cNvGrpSpPr/>
        <p:nvPr/>
      </p:nvGrpSpPr>
      <p:grpSpPr>
        <a:xfrm>
          <a:off x="0" y="0"/>
          <a:ext cx="0" cy="0"/>
          <a:chOff x="0" y="0"/>
          <a:chExt cx="0" cy="0"/>
        </a:xfrm>
      </p:grpSpPr>
      <p:sp>
        <p:nvSpPr>
          <p:cNvPr id="332" name="Google Shape;332;g286c610dc73_0_11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3" name="Google Shape;333;g286c610dc73_0_11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34" name="Google Shape;334;g286c610dc73_0_111"/>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35" name="Google Shape;335;g286c610dc73_0_11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6" name="Google Shape;336;g286c610dc73_0_11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7" name="Google Shape;337;g286c610dc73_0_11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4754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8"/>
        <p:cNvGrpSpPr/>
        <p:nvPr/>
      </p:nvGrpSpPr>
      <p:grpSpPr>
        <a:xfrm>
          <a:off x="0" y="0"/>
          <a:ext cx="0" cy="0"/>
          <a:chOff x="0" y="0"/>
          <a:chExt cx="0" cy="0"/>
        </a:xfrm>
      </p:grpSpPr>
      <p:sp>
        <p:nvSpPr>
          <p:cNvPr id="339" name="Google Shape;339;g286c610dc73_0_118"/>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0" name="Google Shape;340;g286c610dc73_0_118"/>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341" name="Google Shape;341;g286c610dc73_0_118"/>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42" name="Google Shape;342;g286c610dc73_0_118"/>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343" name="Google Shape;343;g286c610dc73_0_118"/>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44" name="Google Shape;344;g286c610dc73_0_1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5" name="Google Shape;345;g286c610dc73_0_1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6" name="Google Shape;346;g286c610dc73_0_1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80195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7"/>
        <p:cNvGrpSpPr/>
        <p:nvPr/>
      </p:nvGrpSpPr>
      <p:grpSpPr>
        <a:xfrm>
          <a:off x="0" y="0"/>
          <a:ext cx="0" cy="0"/>
          <a:chOff x="0" y="0"/>
          <a:chExt cx="0" cy="0"/>
        </a:xfrm>
      </p:grpSpPr>
      <p:sp>
        <p:nvSpPr>
          <p:cNvPr id="348" name="Google Shape;348;g286c610dc73_0_12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9" name="Google Shape;349;g286c610dc73_0_12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0" name="Google Shape;350;g286c610dc73_0_12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1" name="Google Shape;351;g286c610dc73_0_1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8438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2"/>
        <p:cNvGrpSpPr/>
        <p:nvPr/>
      </p:nvGrpSpPr>
      <p:grpSpPr>
        <a:xfrm>
          <a:off x="0" y="0"/>
          <a:ext cx="0" cy="0"/>
          <a:chOff x="0" y="0"/>
          <a:chExt cx="0" cy="0"/>
        </a:xfrm>
      </p:grpSpPr>
      <p:sp>
        <p:nvSpPr>
          <p:cNvPr id="353" name="Google Shape;353;g286c610dc73_0_13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54" name="Google Shape;354;g286c610dc73_0_13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355" name="Google Shape;355;g286c610dc73_0_13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356" name="Google Shape;356;g286c610dc73_0_13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7" name="Google Shape;357;g286c610dc73_0_13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8" name="Google Shape;358;g286c610dc73_0_13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825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59"/>
        <p:cNvGrpSpPr/>
        <p:nvPr/>
      </p:nvGrpSpPr>
      <p:grpSpPr>
        <a:xfrm>
          <a:off x="0" y="0"/>
          <a:ext cx="0" cy="0"/>
          <a:chOff x="0" y="0"/>
          <a:chExt cx="0" cy="0"/>
        </a:xfrm>
      </p:grpSpPr>
      <p:sp>
        <p:nvSpPr>
          <p:cNvPr id="360" name="Google Shape;360;g286c610dc73_0_13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1" name="Google Shape;361;g286c610dc73_0_139"/>
          <p:cNvSpPr>
            <a:spLocks noGrp="1"/>
          </p:cNvSpPr>
          <p:nvPr>
            <p:ph type="pic" idx="2"/>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2" name="Google Shape;362;g286c610dc73_0_139"/>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363" name="Google Shape;363;g286c610dc73_0_13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4" name="Google Shape;364;g286c610dc73_0_13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5" name="Google Shape;365;g286c610dc73_0_13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2194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66"/>
        <p:cNvGrpSpPr/>
        <p:nvPr/>
      </p:nvGrpSpPr>
      <p:grpSpPr>
        <a:xfrm>
          <a:off x="0" y="0"/>
          <a:ext cx="0" cy="0"/>
          <a:chOff x="0" y="0"/>
          <a:chExt cx="0" cy="0"/>
        </a:xfrm>
      </p:grpSpPr>
      <p:sp>
        <p:nvSpPr>
          <p:cNvPr id="367" name="Google Shape;367;g286c610dc73_0_14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8" name="Google Shape;368;g286c610dc73_0_146"/>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69" name="Google Shape;369;g286c610dc73_0_14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0" name="Google Shape;370;g286c610dc73_0_14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1" name="Google Shape;371;g286c610dc73_0_14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2948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2"/>
        <p:cNvGrpSpPr/>
        <p:nvPr/>
      </p:nvGrpSpPr>
      <p:grpSpPr>
        <a:xfrm>
          <a:off x="0" y="0"/>
          <a:ext cx="0" cy="0"/>
          <a:chOff x="0" y="0"/>
          <a:chExt cx="0" cy="0"/>
        </a:xfrm>
      </p:grpSpPr>
      <p:sp>
        <p:nvSpPr>
          <p:cNvPr id="373" name="Google Shape;373;g286c610dc73_0_152"/>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74" name="Google Shape;374;g286c610dc73_0_152"/>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75" name="Google Shape;375;g286c610dc73_0_15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6" name="Google Shape;376;g286c610dc73_0_15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7" name="Google Shape;377;g286c610dc73_0_15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509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7CC0B0A-9F38-BDF6-721E-F988800594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2285" y="5257800"/>
            <a:ext cx="2694516"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89519" y="2667001"/>
            <a:ext cx="9753600" cy="784225"/>
          </a:xfrm>
        </p:spPr>
        <p:txBody>
          <a:bodyPr/>
          <a:lstStyle>
            <a:lvl1pPr algn="ctr">
              <a:defRPr>
                <a:solidFill>
                  <a:srgbClr val="001842"/>
                </a:solidFill>
              </a:defRPr>
            </a:lvl1pPr>
          </a:lstStyle>
          <a:p>
            <a:r>
              <a:rPr lang="en-US"/>
              <a:t>Click to edit Master title style</a:t>
            </a:r>
          </a:p>
        </p:txBody>
      </p:sp>
      <p:sp>
        <p:nvSpPr>
          <p:cNvPr id="3" name="Subtitle 2"/>
          <p:cNvSpPr>
            <a:spLocks noGrp="1"/>
          </p:cNvSpPr>
          <p:nvPr>
            <p:ph type="subTitle" idx="1"/>
          </p:nvPr>
        </p:nvSpPr>
        <p:spPr>
          <a:xfrm>
            <a:off x="1192944" y="3429000"/>
            <a:ext cx="9779856" cy="685800"/>
          </a:xfrm>
        </p:spPr>
        <p:txBody>
          <a:bodyPr/>
          <a:lstStyle>
            <a:lvl1pPr marL="0" indent="0" algn="ctr">
              <a:buNone/>
              <a:defRPr>
                <a:solidFill>
                  <a:srgbClr val="48485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1738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0337F"/>
        </a:solidFill>
        <a:effectLst/>
      </p:bgPr>
    </p:bg>
    <p:spTree>
      <p:nvGrpSpPr>
        <p:cNvPr id="1" name="Shape 99"/>
        <p:cNvGrpSpPr/>
        <p:nvPr/>
      </p:nvGrpSpPr>
      <p:grpSpPr>
        <a:xfrm>
          <a:off x="0" y="0"/>
          <a:ext cx="0" cy="0"/>
          <a:chOff x="0" y="0"/>
          <a:chExt cx="0" cy="0"/>
        </a:xfrm>
      </p:grpSpPr>
      <p:pic>
        <p:nvPicPr>
          <p:cNvPr id="100" name="Google Shape;100;g2859d02c9b9_0_143" descr="/Users/sesepauldesign/Documents/CLIENTS/PolarisProject_xxx14_Stationery/PolarisLogoWTag_July1/PNG/Polaris_LogoWTag_StackedWhitesmalluse.png"/>
          <p:cNvPicPr preferRelativeResize="0"/>
          <p:nvPr/>
        </p:nvPicPr>
        <p:blipFill rotWithShape="1">
          <a:blip r:embed="rId2">
            <a:alphaModFix/>
          </a:blip>
          <a:srcRect/>
          <a:stretch/>
        </p:blipFill>
        <p:spPr>
          <a:xfrm>
            <a:off x="6886223" y="4331624"/>
            <a:ext cx="4673600" cy="2089419"/>
          </a:xfrm>
          <a:prstGeom prst="rect">
            <a:avLst/>
          </a:prstGeom>
          <a:noFill/>
          <a:ln>
            <a:noFill/>
          </a:ln>
        </p:spPr>
      </p:pic>
    </p:spTree>
    <p:extLst>
      <p:ext uri="{BB962C8B-B14F-4D97-AF65-F5344CB8AC3E}">
        <p14:creationId xmlns:p14="http://schemas.microsoft.com/office/powerpoint/2010/main" val="4690762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1"/>
        <p:cNvGrpSpPr/>
        <p:nvPr/>
      </p:nvGrpSpPr>
      <p:grpSpPr>
        <a:xfrm>
          <a:off x="0" y="0"/>
          <a:ext cx="0" cy="0"/>
          <a:chOff x="0" y="0"/>
          <a:chExt cx="0" cy="0"/>
        </a:xfrm>
      </p:grpSpPr>
      <p:sp>
        <p:nvSpPr>
          <p:cNvPr id="102" name="Google Shape;102;g2859d02c9b9_0_145"/>
          <p:cNvSpPr txBox="1">
            <a:spLocks noGrp="1"/>
          </p:cNvSpPr>
          <p:nvPr>
            <p:ph type="body" idx="1"/>
          </p:nvPr>
        </p:nvSpPr>
        <p:spPr>
          <a:xfrm>
            <a:off x="609600" y="1600200"/>
            <a:ext cx="5384800" cy="45260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100000"/>
              </a:lnSpc>
              <a:spcBef>
                <a:spcPts val="533"/>
              </a:spcBef>
              <a:spcAft>
                <a:spcPts val="0"/>
              </a:spcAft>
              <a:buClr>
                <a:srgbClr val="6D6E71"/>
              </a:buClr>
              <a:buSzPts val="2100"/>
              <a:buFont typeface="Arial"/>
              <a:buChar char="•"/>
              <a:defRPr sz="2800" b="0" i="0" u="none" strike="noStrike" cap="none">
                <a:solidFill>
                  <a:srgbClr val="7F7F7F"/>
                </a:solidFill>
                <a:latin typeface="Calibri"/>
                <a:ea typeface="Calibri"/>
                <a:cs typeface="Calibri"/>
                <a:sym typeface="Calibri"/>
              </a:defRPr>
            </a:lvl1pPr>
            <a:lvl2pPr marL="1219170" marR="0" lvl="1"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2pPr>
            <a:lvl3pPr marL="1828754" marR="0" lvl="2"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3pPr>
            <a:lvl4pPr marL="2438339" marR="0" lvl="3"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4pPr>
            <a:lvl5pPr marL="3047924" marR="0" lvl="4"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5pPr>
            <a:lvl6pPr marL="3657509" marR="0" lvl="5"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3" name="Google Shape;103;g2859d02c9b9_0_145"/>
          <p:cNvSpPr txBox="1">
            <a:spLocks noGrp="1"/>
          </p:cNvSpPr>
          <p:nvPr>
            <p:ph type="body" idx="2"/>
          </p:nvPr>
        </p:nvSpPr>
        <p:spPr>
          <a:xfrm>
            <a:off x="6197600" y="1600200"/>
            <a:ext cx="5384800" cy="45260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100000"/>
              </a:lnSpc>
              <a:spcBef>
                <a:spcPts val="533"/>
              </a:spcBef>
              <a:spcAft>
                <a:spcPts val="0"/>
              </a:spcAft>
              <a:buClr>
                <a:srgbClr val="6D6E71"/>
              </a:buClr>
              <a:buSzPts val="2100"/>
              <a:buFont typeface="Arial"/>
              <a:buChar char="•"/>
              <a:defRPr sz="2800" b="0" i="0" u="none" strike="noStrike" cap="none">
                <a:solidFill>
                  <a:srgbClr val="7F7F7F"/>
                </a:solidFill>
                <a:latin typeface="Calibri"/>
                <a:ea typeface="Calibri"/>
                <a:cs typeface="Calibri"/>
                <a:sym typeface="Calibri"/>
              </a:defRPr>
            </a:lvl1pPr>
            <a:lvl2pPr marL="1219170" marR="0" lvl="1"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2pPr>
            <a:lvl3pPr marL="1828754" marR="0" lvl="2"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3pPr>
            <a:lvl4pPr marL="2438339" marR="0" lvl="3"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4pPr>
            <a:lvl5pPr marL="3047924" marR="0" lvl="4"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5pPr>
            <a:lvl6pPr marL="3657509" marR="0" lvl="5"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4" name="Google Shape;104;g2859d02c9b9_0_145"/>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05" name="Google Shape;105;g2859d02c9b9_0_145"/>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pic>
        <p:nvPicPr>
          <p:cNvPr id="106" name="Google Shape;106;g2859d02c9b9_0_145" descr="/Users/sesepauldesign/Documents/CLIENTS/PolarisProject_xxx14_Stationery/polaris_StarSilo.png"/>
          <p:cNvPicPr preferRelativeResize="0"/>
          <p:nvPr/>
        </p:nvPicPr>
        <p:blipFill rotWithShape="1">
          <a:blip r:embed="rId2">
            <a:alphaModFix/>
          </a:blip>
          <a:srcRect/>
          <a:stretch/>
        </p:blipFill>
        <p:spPr>
          <a:xfrm>
            <a:off x="243887" y="160012"/>
            <a:ext cx="304800" cy="228600"/>
          </a:xfrm>
          <a:prstGeom prst="rect">
            <a:avLst/>
          </a:prstGeom>
          <a:noFill/>
          <a:ln>
            <a:noFill/>
          </a:ln>
        </p:spPr>
      </p:pic>
    </p:spTree>
    <p:extLst>
      <p:ext uri="{BB962C8B-B14F-4D97-AF65-F5344CB8AC3E}">
        <p14:creationId xmlns:p14="http://schemas.microsoft.com/office/powerpoint/2010/main" val="6495212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7"/>
        <p:cNvGrpSpPr/>
        <p:nvPr/>
      </p:nvGrpSpPr>
      <p:grpSpPr>
        <a:xfrm>
          <a:off x="0" y="0"/>
          <a:ext cx="0" cy="0"/>
          <a:chOff x="0" y="0"/>
          <a:chExt cx="0" cy="0"/>
        </a:xfrm>
      </p:grpSpPr>
      <p:sp>
        <p:nvSpPr>
          <p:cNvPr id="108" name="Google Shape;108;g2859d02c9b9_0_151"/>
          <p:cNvSpPr txBox="1">
            <a:spLocks noGrp="1"/>
          </p:cNvSpPr>
          <p:nvPr>
            <p:ph type="body" idx="1"/>
          </p:nvPr>
        </p:nvSpPr>
        <p:spPr>
          <a:xfrm>
            <a:off x="609600" y="1619783"/>
            <a:ext cx="5386800" cy="640000"/>
          </a:xfrm>
          <a:prstGeom prst="rect">
            <a:avLst/>
          </a:prstGeom>
          <a:noFill/>
          <a:ln>
            <a:noFill/>
          </a:ln>
        </p:spPr>
        <p:txBody>
          <a:bodyPr spcFirstLastPara="1" wrap="square" lIns="68575" tIns="34275" rIns="68575" bIns="34275" anchor="b" anchorCtr="0">
            <a:noAutofit/>
          </a:bodyPr>
          <a:lstStyle>
            <a:lvl1pPr marL="609585" marR="0" lvl="0" indent="-304792" algn="l" rtl="0">
              <a:lnSpc>
                <a:spcPct val="100000"/>
              </a:lnSpc>
              <a:spcBef>
                <a:spcPts val="533"/>
              </a:spcBef>
              <a:spcAft>
                <a:spcPts val="0"/>
              </a:spcAft>
              <a:buClr>
                <a:srgbClr val="6D6E71"/>
              </a:buClr>
              <a:buSzPts val="1800"/>
              <a:buFont typeface="Arial"/>
              <a:buNone/>
              <a:defRPr sz="2400" b="1" i="0" u="none" strike="noStrike" cap="none">
                <a:solidFill>
                  <a:srgbClr val="7F7F7F"/>
                </a:solidFill>
                <a:latin typeface="Calibri"/>
                <a:ea typeface="Calibri"/>
                <a:cs typeface="Calibri"/>
                <a:sym typeface="Calibri"/>
              </a:defRPr>
            </a:lvl1pPr>
            <a:lvl2pPr marL="1219170" marR="0" lvl="1" indent="-304792" algn="l" rtl="0">
              <a:lnSpc>
                <a:spcPct val="100000"/>
              </a:lnSpc>
              <a:spcBef>
                <a:spcPts val="400"/>
              </a:spcBef>
              <a:spcAft>
                <a:spcPts val="0"/>
              </a:spcAft>
              <a:buClr>
                <a:srgbClr val="7F7F7F"/>
              </a:buClr>
              <a:buSzPts val="1500"/>
              <a:buFont typeface="Arial"/>
              <a:buNone/>
              <a:defRPr sz="2000" b="1"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400"/>
              </a:spcBef>
              <a:spcAft>
                <a:spcPts val="0"/>
              </a:spcAft>
              <a:buClr>
                <a:srgbClr val="7F7F7F"/>
              </a:buClr>
              <a:buSzPts val="1400"/>
              <a:buFont typeface="Arial"/>
              <a:buNone/>
              <a:defRPr sz="1867" b="1"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9" name="Google Shape;109;g2859d02c9b9_0_151"/>
          <p:cNvSpPr txBox="1">
            <a:spLocks noGrp="1"/>
          </p:cNvSpPr>
          <p:nvPr>
            <p:ph type="body" idx="2"/>
          </p:nvPr>
        </p:nvSpPr>
        <p:spPr>
          <a:xfrm>
            <a:off x="609600" y="2259545"/>
            <a:ext cx="5386800" cy="39512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100000"/>
              </a:lnSpc>
              <a:spcBef>
                <a:spcPts val="533"/>
              </a:spcBef>
              <a:spcAft>
                <a:spcPts val="0"/>
              </a:spcAft>
              <a:buClr>
                <a:srgbClr val="6D6E71"/>
              </a:buClr>
              <a:buSzPts val="1800"/>
              <a:buFont typeface="Arial"/>
              <a:buChar char="•"/>
              <a:defRPr sz="2400" b="0" i="0" u="none" strike="noStrike" cap="none">
                <a:solidFill>
                  <a:srgbClr val="7F7F7F"/>
                </a:solidFill>
                <a:latin typeface="Calibri"/>
                <a:ea typeface="Calibri"/>
                <a:cs typeface="Calibri"/>
                <a:sym typeface="Calibri"/>
              </a:defRPr>
            </a:lvl1pPr>
            <a:lvl2pPr marL="1219170" marR="0" lvl="1"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2pPr>
            <a:lvl3pPr marL="1828754" marR="0" lvl="2"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3pPr>
            <a:lvl4pPr marL="2438339" marR="0" lvl="3"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4pPr>
            <a:lvl5pPr marL="3047924" marR="0" lvl="4"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5pPr>
            <a:lvl6pPr marL="3657509" marR="0" lvl="5"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6pPr>
            <a:lvl7pPr marL="4267093" marR="0" lvl="6"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7pPr>
            <a:lvl8pPr marL="4876678" marR="0" lvl="7"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8pPr>
            <a:lvl9pPr marL="5486263" marR="0" lvl="8"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0" name="Google Shape;110;g2859d02c9b9_0_151"/>
          <p:cNvSpPr txBox="1">
            <a:spLocks noGrp="1"/>
          </p:cNvSpPr>
          <p:nvPr>
            <p:ph type="body" idx="3"/>
          </p:nvPr>
        </p:nvSpPr>
        <p:spPr>
          <a:xfrm>
            <a:off x="6193367" y="1619783"/>
            <a:ext cx="5389200" cy="640000"/>
          </a:xfrm>
          <a:prstGeom prst="rect">
            <a:avLst/>
          </a:prstGeom>
          <a:noFill/>
          <a:ln>
            <a:noFill/>
          </a:ln>
        </p:spPr>
        <p:txBody>
          <a:bodyPr spcFirstLastPara="1" wrap="square" lIns="68575" tIns="34275" rIns="68575" bIns="34275" anchor="b" anchorCtr="0">
            <a:noAutofit/>
          </a:bodyPr>
          <a:lstStyle>
            <a:lvl1pPr marL="609585" marR="0" lvl="0" indent="-304792" algn="l" rtl="0">
              <a:lnSpc>
                <a:spcPct val="100000"/>
              </a:lnSpc>
              <a:spcBef>
                <a:spcPts val="533"/>
              </a:spcBef>
              <a:spcAft>
                <a:spcPts val="0"/>
              </a:spcAft>
              <a:buClr>
                <a:srgbClr val="6D6E71"/>
              </a:buClr>
              <a:buSzPts val="1800"/>
              <a:buFont typeface="Arial"/>
              <a:buNone/>
              <a:defRPr sz="2400" b="1" i="0" u="none" strike="noStrike" cap="none">
                <a:solidFill>
                  <a:srgbClr val="7F7F7F"/>
                </a:solidFill>
                <a:latin typeface="Calibri"/>
                <a:ea typeface="Calibri"/>
                <a:cs typeface="Calibri"/>
                <a:sym typeface="Calibri"/>
              </a:defRPr>
            </a:lvl1pPr>
            <a:lvl2pPr marL="1219170" marR="0" lvl="1" indent="-304792" algn="l" rtl="0">
              <a:lnSpc>
                <a:spcPct val="100000"/>
              </a:lnSpc>
              <a:spcBef>
                <a:spcPts val="400"/>
              </a:spcBef>
              <a:spcAft>
                <a:spcPts val="0"/>
              </a:spcAft>
              <a:buClr>
                <a:srgbClr val="7F7F7F"/>
              </a:buClr>
              <a:buSzPts val="1500"/>
              <a:buFont typeface="Arial"/>
              <a:buNone/>
              <a:defRPr sz="2000" b="1" i="0" u="none" strike="noStrike" cap="none">
                <a:solidFill>
                  <a:srgbClr val="7F7F7F"/>
                </a:solidFill>
                <a:latin typeface="Calibri"/>
                <a:ea typeface="Calibri"/>
                <a:cs typeface="Calibri"/>
                <a:sym typeface="Calibri"/>
              </a:defRPr>
            </a:lvl2pPr>
            <a:lvl3pPr marL="1828754" marR="0" lvl="2" indent="-304792" algn="l" rtl="0">
              <a:lnSpc>
                <a:spcPct val="100000"/>
              </a:lnSpc>
              <a:spcBef>
                <a:spcPts val="400"/>
              </a:spcBef>
              <a:spcAft>
                <a:spcPts val="0"/>
              </a:spcAft>
              <a:buClr>
                <a:srgbClr val="7F7F7F"/>
              </a:buClr>
              <a:buSzPts val="1400"/>
              <a:buFont typeface="Arial"/>
              <a:buNone/>
              <a:defRPr sz="1867" b="1" i="0" u="none" strike="noStrike" cap="none">
                <a:solidFill>
                  <a:srgbClr val="7F7F7F"/>
                </a:solidFill>
                <a:latin typeface="Calibri"/>
                <a:ea typeface="Calibri"/>
                <a:cs typeface="Calibri"/>
                <a:sym typeface="Calibri"/>
              </a:defRPr>
            </a:lvl3pPr>
            <a:lvl4pPr marL="2438339" marR="0" lvl="3"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4pPr>
            <a:lvl5pPr marL="3047924" marR="0" lvl="4" indent="-304792" algn="l" rtl="0">
              <a:lnSpc>
                <a:spcPct val="100000"/>
              </a:lnSpc>
              <a:spcBef>
                <a:spcPts val="267"/>
              </a:spcBef>
              <a:spcAft>
                <a:spcPts val="0"/>
              </a:spcAft>
              <a:buClr>
                <a:srgbClr val="7F7F7F"/>
              </a:buClr>
              <a:buSzPts val="1200"/>
              <a:buFont typeface="Arial"/>
              <a:buNone/>
              <a:defRPr sz="1600" b="1" i="0" u="none" strike="noStrike" cap="none">
                <a:solidFill>
                  <a:srgbClr val="7F7F7F"/>
                </a:solidFill>
                <a:latin typeface="Calibri"/>
                <a:ea typeface="Calibri"/>
                <a:cs typeface="Calibri"/>
                <a:sym typeface="Calibri"/>
              </a:defRPr>
            </a:lvl5pPr>
            <a:lvl6pPr marL="3657509" marR="0" lvl="5"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rtl="0">
              <a:lnSpc>
                <a:spcPct val="100000"/>
              </a:lnSpc>
              <a:spcBef>
                <a:spcPts val="2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1" name="Google Shape;111;g2859d02c9b9_0_151"/>
          <p:cNvSpPr txBox="1">
            <a:spLocks noGrp="1"/>
          </p:cNvSpPr>
          <p:nvPr>
            <p:ph type="body" idx="4"/>
          </p:nvPr>
        </p:nvSpPr>
        <p:spPr>
          <a:xfrm>
            <a:off x="6193367" y="2259545"/>
            <a:ext cx="5389200" cy="39512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100000"/>
              </a:lnSpc>
              <a:spcBef>
                <a:spcPts val="533"/>
              </a:spcBef>
              <a:spcAft>
                <a:spcPts val="0"/>
              </a:spcAft>
              <a:buClr>
                <a:srgbClr val="6D6E71"/>
              </a:buClr>
              <a:buSzPts val="1800"/>
              <a:buFont typeface="Arial"/>
              <a:buChar char="•"/>
              <a:defRPr sz="2400" b="0" i="0" u="none" strike="noStrike" cap="none">
                <a:solidFill>
                  <a:srgbClr val="7F7F7F"/>
                </a:solidFill>
                <a:latin typeface="Calibri"/>
                <a:ea typeface="Calibri"/>
                <a:cs typeface="Calibri"/>
                <a:sym typeface="Calibri"/>
              </a:defRPr>
            </a:lvl1pPr>
            <a:lvl2pPr marL="1219170" marR="0" lvl="1"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2pPr>
            <a:lvl3pPr marL="1828754" marR="0" lvl="2"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3pPr>
            <a:lvl4pPr marL="2438339" marR="0" lvl="3"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4pPr>
            <a:lvl5pPr marL="3047924" marR="0" lvl="4" indent="-406390" algn="l" rtl="0">
              <a:lnSpc>
                <a:spcPct val="100000"/>
              </a:lnSpc>
              <a:spcBef>
                <a:spcPts val="267"/>
              </a:spcBef>
              <a:spcAft>
                <a:spcPts val="0"/>
              </a:spcAft>
              <a:buClr>
                <a:srgbClr val="7F7F7F"/>
              </a:buClr>
              <a:buSzPts val="1200"/>
              <a:buFont typeface="Arial"/>
              <a:buChar char="»"/>
              <a:defRPr sz="1600" b="0" i="0" u="none" strike="noStrike" cap="none">
                <a:solidFill>
                  <a:srgbClr val="7F7F7F"/>
                </a:solidFill>
                <a:latin typeface="Calibri"/>
                <a:ea typeface="Calibri"/>
                <a:cs typeface="Calibri"/>
                <a:sym typeface="Calibri"/>
              </a:defRPr>
            </a:lvl5pPr>
            <a:lvl6pPr marL="3657509" marR="0" lvl="5"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6pPr>
            <a:lvl7pPr marL="4267093" marR="0" lvl="6"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7pPr>
            <a:lvl8pPr marL="4876678" marR="0" lvl="7"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8pPr>
            <a:lvl9pPr marL="5486263" marR="0" lvl="8" indent="-40639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2" name="Google Shape;112;g2859d02c9b9_0_151"/>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13" name="Google Shape;113;g2859d02c9b9_0_151"/>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pic>
        <p:nvPicPr>
          <p:cNvPr id="114" name="Google Shape;114;g2859d02c9b9_0_151" descr="/Users/sesepauldesign/Desktop/polaris_Logo_RGB_smalluse.png"/>
          <p:cNvPicPr preferRelativeResize="0"/>
          <p:nvPr/>
        </p:nvPicPr>
        <p:blipFill rotWithShape="1">
          <a:blip r:embed="rId2">
            <a:alphaModFix/>
          </a:blip>
          <a:srcRect/>
          <a:stretch/>
        </p:blipFill>
        <p:spPr>
          <a:xfrm>
            <a:off x="10261600" y="6315516"/>
            <a:ext cx="1625600" cy="403417"/>
          </a:xfrm>
          <a:prstGeom prst="rect">
            <a:avLst/>
          </a:prstGeom>
          <a:noFill/>
          <a:ln>
            <a:noFill/>
          </a:ln>
        </p:spPr>
      </p:pic>
      <p:pic>
        <p:nvPicPr>
          <p:cNvPr id="115" name="Google Shape;115;g2859d02c9b9_0_151" descr="/Users/sesepauldesign/Documents/CLIENTS/PolarisProject_xxx14_Stationery/polaris_StarSilo.png"/>
          <p:cNvPicPr preferRelativeResize="0"/>
          <p:nvPr/>
        </p:nvPicPr>
        <p:blipFill rotWithShape="1">
          <a:blip r:embed="rId3">
            <a:alphaModFix/>
          </a:blip>
          <a:srcRect/>
          <a:stretch/>
        </p:blipFill>
        <p:spPr>
          <a:xfrm>
            <a:off x="243887" y="160012"/>
            <a:ext cx="304800" cy="228600"/>
          </a:xfrm>
          <a:prstGeom prst="rect">
            <a:avLst/>
          </a:prstGeom>
          <a:noFill/>
          <a:ln>
            <a:noFill/>
          </a:ln>
        </p:spPr>
      </p:pic>
    </p:spTree>
    <p:extLst>
      <p:ext uri="{BB962C8B-B14F-4D97-AF65-F5344CB8AC3E}">
        <p14:creationId xmlns:p14="http://schemas.microsoft.com/office/powerpoint/2010/main" val="59175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6"/>
        <p:cNvGrpSpPr/>
        <p:nvPr/>
      </p:nvGrpSpPr>
      <p:grpSpPr>
        <a:xfrm>
          <a:off x="0" y="0"/>
          <a:ext cx="0" cy="0"/>
          <a:chOff x="0" y="0"/>
          <a:chExt cx="0" cy="0"/>
        </a:xfrm>
      </p:grpSpPr>
      <p:sp>
        <p:nvSpPr>
          <p:cNvPr id="117" name="Google Shape;117;g2859d02c9b9_0_160"/>
          <p:cNvSpPr txBox="1">
            <a:spLocks noGrp="1"/>
          </p:cNvSpPr>
          <p:nvPr>
            <p:ph type="body" idx="1"/>
          </p:nvPr>
        </p:nvSpPr>
        <p:spPr>
          <a:xfrm>
            <a:off x="609600" y="1600200"/>
            <a:ext cx="10972800" cy="4526000"/>
          </a:xfrm>
          <a:prstGeom prst="rect">
            <a:avLst/>
          </a:prstGeom>
          <a:noFill/>
          <a:ln>
            <a:noFill/>
          </a:ln>
        </p:spPr>
        <p:txBody>
          <a:bodyPr spcFirstLastPara="1" wrap="square" lIns="68575" tIns="34275" rIns="68575" bIns="34275" anchor="t" anchorCtr="0">
            <a:noAutofit/>
          </a:bodyPr>
          <a:lstStyle>
            <a:lvl1pPr marL="609585" marR="0" lvl="0" indent="-507987" algn="l" rtl="0">
              <a:lnSpc>
                <a:spcPct val="100000"/>
              </a:lnSpc>
              <a:spcBef>
                <a:spcPts val="667"/>
              </a:spcBef>
              <a:spcAft>
                <a:spcPts val="0"/>
              </a:spcAft>
              <a:buClr>
                <a:srgbClr val="6D6E71"/>
              </a:buClr>
              <a:buSzPts val="2400"/>
              <a:buFont typeface="Arial"/>
              <a:buChar char="•"/>
              <a:defRPr sz="3200" b="0" i="0" u="none" strike="noStrike" cap="none">
                <a:solidFill>
                  <a:srgbClr val="7F7F7F"/>
                </a:solidFill>
                <a:latin typeface="Calibri"/>
                <a:ea typeface="Calibri"/>
                <a:cs typeface="Calibri"/>
                <a:sym typeface="Calibri"/>
              </a:defRPr>
            </a:lvl1pPr>
            <a:lvl2pPr marL="1219170" marR="0" lvl="1" indent="-482588" algn="l" rtl="0">
              <a:lnSpc>
                <a:spcPct val="100000"/>
              </a:lnSpc>
              <a:spcBef>
                <a:spcPts val="533"/>
              </a:spcBef>
              <a:spcAft>
                <a:spcPts val="0"/>
              </a:spcAft>
              <a:buClr>
                <a:srgbClr val="7F7F7F"/>
              </a:buClr>
              <a:buSzPts val="2100"/>
              <a:buFont typeface="Arial"/>
              <a:buChar char="–"/>
              <a:defRPr sz="2800" b="0" i="0" u="none" strike="noStrike" cap="none">
                <a:solidFill>
                  <a:srgbClr val="7F7F7F"/>
                </a:solidFill>
                <a:latin typeface="Calibri"/>
                <a:ea typeface="Calibri"/>
                <a:cs typeface="Calibri"/>
                <a:sym typeface="Calibri"/>
              </a:defRPr>
            </a:lvl2pPr>
            <a:lvl3pPr marL="1828754" marR="0" lvl="2"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3pPr>
            <a:lvl4pPr marL="2438339" marR="0" lvl="3"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4pPr>
            <a:lvl5pPr marL="3047924" marR="0" lvl="4"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 name="Google Shape;118;g2859d02c9b9_0_160"/>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19" name="Google Shape;119;g2859d02c9b9_0_160"/>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pic>
        <p:nvPicPr>
          <p:cNvPr id="120" name="Google Shape;120;g2859d02c9b9_0_160" descr="/Users/sesepauldesign/Desktop/polaris_Logo_RGB_smalluse.png"/>
          <p:cNvPicPr preferRelativeResize="0"/>
          <p:nvPr/>
        </p:nvPicPr>
        <p:blipFill rotWithShape="1">
          <a:blip r:embed="rId2">
            <a:alphaModFix/>
          </a:blip>
          <a:srcRect/>
          <a:stretch/>
        </p:blipFill>
        <p:spPr>
          <a:xfrm>
            <a:off x="10261600" y="6315516"/>
            <a:ext cx="1625600" cy="403417"/>
          </a:xfrm>
          <a:prstGeom prst="rect">
            <a:avLst/>
          </a:prstGeom>
          <a:noFill/>
          <a:ln>
            <a:noFill/>
          </a:ln>
        </p:spPr>
      </p:pic>
      <p:pic>
        <p:nvPicPr>
          <p:cNvPr id="121" name="Google Shape;121;g2859d02c9b9_0_160" descr="/Users/sesepauldesign/Documents/CLIENTS/PolarisProject_xxx14_Stationery/polaris_StarSilo.png"/>
          <p:cNvPicPr preferRelativeResize="0"/>
          <p:nvPr/>
        </p:nvPicPr>
        <p:blipFill rotWithShape="1">
          <a:blip r:embed="rId3">
            <a:alphaModFix/>
          </a:blip>
          <a:srcRect/>
          <a:stretch/>
        </p:blipFill>
        <p:spPr>
          <a:xfrm>
            <a:off x="243887" y="160012"/>
            <a:ext cx="304800" cy="228600"/>
          </a:xfrm>
          <a:prstGeom prst="rect">
            <a:avLst/>
          </a:prstGeom>
          <a:noFill/>
          <a:ln>
            <a:noFill/>
          </a:ln>
        </p:spPr>
      </p:pic>
    </p:spTree>
    <p:extLst>
      <p:ext uri="{BB962C8B-B14F-4D97-AF65-F5344CB8AC3E}">
        <p14:creationId xmlns:p14="http://schemas.microsoft.com/office/powerpoint/2010/main" val="2615581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2"/>
        <p:cNvGrpSpPr/>
        <p:nvPr/>
      </p:nvGrpSpPr>
      <p:grpSpPr>
        <a:xfrm>
          <a:off x="0" y="0"/>
          <a:ext cx="0" cy="0"/>
          <a:chOff x="0" y="0"/>
          <a:chExt cx="0" cy="0"/>
        </a:xfrm>
      </p:grpSpPr>
      <p:sp>
        <p:nvSpPr>
          <p:cNvPr id="123" name="Google Shape;123;g2859d02c9b9_0_166"/>
          <p:cNvSpPr txBox="1">
            <a:spLocks noGrp="1"/>
          </p:cNvSpPr>
          <p:nvPr>
            <p:ph type="body" idx="1"/>
          </p:nvPr>
        </p:nvSpPr>
        <p:spPr>
          <a:xfrm>
            <a:off x="609600" y="1600200"/>
            <a:ext cx="10972800" cy="4526000"/>
          </a:xfrm>
          <a:prstGeom prst="rect">
            <a:avLst/>
          </a:prstGeom>
          <a:noFill/>
          <a:ln>
            <a:noFill/>
          </a:ln>
        </p:spPr>
        <p:txBody>
          <a:bodyPr spcFirstLastPara="1" wrap="square" lIns="68575" tIns="34275" rIns="68575" bIns="34275" anchor="t" anchorCtr="0">
            <a:noAutofit/>
          </a:bodyPr>
          <a:lstStyle>
            <a:lvl1pPr marL="609585" marR="0" lvl="0" indent="-507987" algn="l" rtl="0">
              <a:lnSpc>
                <a:spcPct val="100000"/>
              </a:lnSpc>
              <a:spcBef>
                <a:spcPts val="667"/>
              </a:spcBef>
              <a:spcAft>
                <a:spcPts val="0"/>
              </a:spcAft>
              <a:buClr>
                <a:srgbClr val="6D6E71"/>
              </a:buClr>
              <a:buSzPts val="2400"/>
              <a:buFont typeface="Arial"/>
              <a:buChar char="•"/>
              <a:defRPr sz="3200" b="0" i="0" u="none" strike="noStrike" cap="none">
                <a:solidFill>
                  <a:srgbClr val="7F7F7F"/>
                </a:solidFill>
                <a:latin typeface="Calibri"/>
                <a:ea typeface="Calibri"/>
                <a:cs typeface="Calibri"/>
                <a:sym typeface="Calibri"/>
              </a:defRPr>
            </a:lvl1pPr>
            <a:lvl2pPr marL="1219170" marR="0" lvl="1" indent="-482588" algn="l" rtl="0">
              <a:lnSpc>
                <a:spcPct val="100000"/>
              </a:lnSpc>
              <a:spcBef>
                <a:spcPts val="533"/>
              </a:spcBef>
              <a:spcAft>
                <a:spcPts val="0"/>
              </a:spcAft>
              <a:buClr>
                <a:srgbClr val="7F7F7F"/>
              </a:buClr>
              <a:buSzPts val="2100"/>
              <a:buFont typeface="Arial"/>
              <a:buChar char="–"/>
              <a:defRPr sz="2800" b="0" i="0" u="none" strike="noStrike" cap="none">
                <a:solidFill>
                  <a:srgbClr val="7F7F7F"/>
                </a:solidFill>
                <a:latin typeface="Calibri"/>
                <a:ea typeface="Calibri"/>
                <a:cs typeface="Calibri"/>
                <a:sym typeface="Calibri"/>
              </a:defRPr>
            </a:lvl2pPr>
            <a:lvl3pPr marL="1828754" marR="0" lvl="2"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3pPr>
            <a:lvl4pPr marL="2438339" marR="0" lvl="3"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4pPr>
            <a:lvl5pPr marL="3047924" marR="0" lvl="4"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g2859d02c9b9_0_166"/>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25" name="Google Shape;125;g2859d02c9b9_0_166"/>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pic>
        <p:nvPicPr>
          <p:cNvPr id="126" name="Google Shape;126;g2859d02c9b9_0_166" descr="/Users/sesepauldesign/Documents/CLIENTS/PolarisProject_xxx14_Stationery/polaris_StarSilo.png"/>
          <p:cNvPicPr preferRelativeResize="0"/>
          <p:nvPr/>
        </p:nvPicPr>
        <p:blipFill rotWithShape="1">
          <a:blip r:embed="rId2">
            <a:alphaModFix/>
          </a:blip>
          <a:srcRect/>
          <a:stretch/>
        </p:blipFill>
        <p:spPr>
          <a:xfrm>
            <a:off x="243887" y="160012"/>
            <a:ext cx="304800" cy="228600"/>
          </a:xfrm>
          <a:prstGeom prst="rect">
            <a:avLst/>
          </a:prstGeom>
          <a:noFill/>
          <a:ln>
            <a:noFill/>
          </a:ln>
        </p:spPr>
      </p:pic>
    </p:spTree>
    <p:extLst>
      <p:ext uri="{BB962C8B-B14F-4D97-AF65-F5344CB8AC3E}">
        <p14:creationId xmlns:p14="http://schemas.microsoft.com/office/powerpoint/2010/main" val="13990120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00337F"/>
        </a:solidFill>
        <a:effectLst/>
      </p:bgPr>
    </p:bg>
    <p:spTree>
      <p:nvGrpSpPr>
        <p:cNvPr id="1" name="Shape 127"/>
        <p:cNvGrpSpPr/>
        <p:nvPr/>
      </p:nvGrpSpPr>
      <p:grpSpPr>
        <a:xfrm>
          <a:off x="0" y="0"/>
          <a:ext cx="0" cy="0"/>
          <a:chOff x="0" y="0"/>
          <a:chExt cx="0" cy="0"/>
        </a:xfrm>
      </p:grpSpPr>
      <p:sp>
        <p:nvSpPr>
          <p:cNvPr id="128" name="Google Shape;128;g2859d02c9b9_0_171"/>
          <p:cNvSpPr txBox="1">
            <a:spLocks noGrp="1"/>
          </p:cNvSpPr>
          <p:nvPr>
            <p:ph type="ctrTitle"/>
          </p:nvPr>
        </p:nvSpPr>
        <p:spPr>
          <a:xfrm>
            <a:off x="2521544" y="2486039"/>
            <a:ext cx="8756000" cy="14700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FFFFFF"/>
              </a:buClr>
              <a:buSzPts val="3300"/>
              <a:buFont typeface="Calibri"/>
              <a:buNone/>
              <a:defRPr sz="4400" b="0" i="0" u="none" strike="noStrike" cap="none">
                <a:solidFill>
                  <a:srgbClr val="FFFFFF"/>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29" name="Google Shape;129;g2859d02c9b9_0_171"/>
          <p:cNvSpPr txBox="1">
            <a:spLocks noGrp="1"/>
          </p:cNvSpPr>
          <p:nvPr>
            <p:ph type="subTitle" idx="1"/>
          </p:nvPr>
        </p:nvSpPr>
        <p:spPr>
          <a:xfrm>
            <a:off x="2521544" y="4241815"/>
            <a:ext cx="8756000" cy="1752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667"/>
              </a:spcBef>
              <a:spcAft>
                <a:spcPts val="0"/>
              </a:spcAft>
              <a:buClr>
                <a:srgbClr val="6D6E71"/>
              </a:buClr>
              <a:buSzPts val="2400"/>
              <a:buFont typeface="Arial"/>
              <a:buNone/>
              <a:defRPr sz="3200" b="0" i="0" u="none" strike="noStrike" cap="none">
                <a:solidFill>
                  <a:schemeClr val="lt1"/>
                </a:solidFill>
                <a:latin typeface="Calibri"/>
                <a:ea typeface="Calibri"/>
                <a:cs typeface="Calibri"/>
                <a:sym typeface="Calibri"/>
              </a:defRPr>
            </a:lvl1pPr>
            <a:lvl2pPr marR="0" lvl="1" algn="ctr" rtl="0">
              <a:lnSpc>
                <a:spcPct val="100000"/>
              </a:lnSpc>
              <a:spcBef>
                <a:spcPts val="533"/>
              </a:spcBef>
              <a:spcAft>
                <a:spcPts val="0"/>
              </a:spcAft>
              <a:buClr>
                <a:schemeClr val="lt1"/>
              </a:buClr>
              <a:buSzPts val="2100"/>
              <a:buFont typeface="Arial"/>
              <a:buNone/>
              <a:defRPr sz="2800" b="0" i="0" u="none" strike="noStrike" cap="none">
                <a:solidFill>
                  <a:schemeClr val="lt1"/>
                </a:solidFill>
                <a:latin typeface="Calibri"/>
                <a:ea typeface="Calibri"/>
                <a:cs typeface="Calibri"/>
                <a:sym typeface="Calibri"/>
              </a:defRPr>
            </a:lvl2pPr>
            <a:lvl3pPr marR="0" lvl="2" algn="ctr" rtl="0">
              <a:lnSpc>
                <a:spcPct val="100000"/>
              </a:lnSpc>
              <a:spcBef>
                <a:spcPts val="533"/>
              </a:spcBef>
              <a:spcAft>
                <a:spcPts val="0"/>
              </a:spcAft>
              <a:buClr>
                <a:schemeClr val="lt1"/>
              </a:buClr>
              <a:buSzPts val="1800"/>
              <a:buFont typeface="Arial"/>
              <a:buNone/>
              <a:defRPr sz="2400" b="0" i="0" u="none" strike="noStrike" cap="none">
                <a:solidFill>
                  <a:schemeClr val="lt1"/>
                </a:solidFill>
                <a:latin typeface="Calibri"/>
                <a:ea typeface="Calibri"/>
                <a:cs typeface="Calibri"/>
                <a:sym typeface="Calibri"/>
              </a:defRPr>
            </a:lvl3pPr>
            <a:lvl4pPr marR="0" lvl="3" algn="ctr" rtl="0">
              <a:lnSpc>
                <a:spcPct val="100000"/>
              </a:lnSpc>
              <a:spcBef>
                <a:spcPts val="4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4pPr>
            <a:lvl5pPr marR="0" lvl="4" algn="ctr" rtl="0">
              <a:lnSpc>
                <a:spcPct val="100000"/>
              </a:lnSpc>
              <a:spcBef>
                <a:spcPts val="4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5pPr>
            <a:lvl6pPr marR="0" lvl="5" algn="ctr" rtl="0">
              <a:lnSpc>
                <a:spcPct val="100000"/>
              </a:lnSpc>
              <a:spcBef>
                <a:spcPts val="4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6pPr>
            <a:lvl7pPr marR="0" lvl="6" algn="ctr" rtl="0">
              <a:lnSpc>
                <a:spcPct val="100000"/>
              </a:lnSpc>
              <a:spcBef>
                <a:spcPts val="4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7pPr>
            <a:lvl8pPr marR="0" lvl="7" algn="ctr" rtl="0">
              <a:lnSpc>
                <a:spcPct val="100000"/>
              </a:lnSpc>
              <a:spcBef>
                <a:spcPts val="4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8pPr>
            <a:lvl9pPr marR="0" lvl="8" algn="ctr" rtl="0">
              <a:lnSpc>
                <a:spcPct val="100000"/>
              </a:lnSpc>
              <a:spcBef>
                <a:spcPts val="4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9pPr>
          </a:lstStyle>
          <a:p>
            <a:endParaRPr/>
          </a:p>
        </p:txBody>
      </p:sp>
      <p:pic>
        <p:nvPicPr>
          <p:cNvPr id="130" name="Google Shape;130;g2859d02c9b9_0_171" descr="/Users/sesepauldesign/Desktop/Polaris_Stars_White.png"/>
          <p:cNvPicPr preferRelativeResize="0"/>
          <p:nvPr/>
        </p:nvPicPr>
        <p:blipFill rotWithShape="1">
          <a:blip r:embed="rId2">
            <a:alphaModFix/>
          </a:blip>
          <a:srcRect/>
          <a:stretch/>
        </p:blipFill>
        <p:spPr>
          <a:xfrm>
            <a:off x="6762044" y="-1509540"/>
            <a:ext cx="5429955" cy="2419287"/>
          </a:xfrm>
          <a:prstGeom prst="rect">
            <a:avLst/>
          </a:prstGeom>
          <a:noFill/>
          <a:ln>
            <a:noFill/>
          </a:ln>
        </p:spPr>
      </p:pic>
      <p:pic>
        <p:nvPicPr>
          <p:cNvPr id="131" name="Google Shape;131;g2859d02c9b9_0_171" descr="/Users/sesepauldesign/Documents/CLIENTS/PolarisProject_xxx14_Stationery/PolarisLogoWTag_July1/PNG/Polaris_LogoWTag_StackedWhitesmalluse.png"/>
          <p:cNvPicPr preferRelativeResize="0"/>
          <p:nvPr/>
        </p:nvPicPr>
        <p:blipFill rotWithShape="1">
          <a:blip r:embed="rId3">
            <a:alphaModFix/>
          </a:blip>
          <a:srcRect/>
          <a:stretch/>
        </p:blipFill>
        <p:spPr>
          <a:xfrm>
            <a:off x="609600" y="487675"/>
            <a:ext cx="2940757" cy="1314719"/>
          </a:xfrm>
          <a:prstGeom prst="rect">
            <a:avLst/>
          </a:prstGeom>
          <a:noFill/>
          <a:ln>
            <a:noFill/>
          </a:ln>
        </p:spPr>
      </p:pic>
    </p:spTree>
    <p:extLst>
      <p:ext uri="{BB962C8B-B14F-4D97-AF65-F5344CB8AC3E}">
        <p14:creationId xmlns:p14="http://schemas.microsoft.com/office/powerpoint/2010/main" val="2584655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132"/>
        <p:cNvGrpSpPr/>
        <p:nvPr/>
      </p:nvGrpSpPr>
      <p:grpSpPr>
        <a:xfrm>
          <a:off x="0" y="0"/>
          <a:ext cx="0" cy="0"/>
          <a:chOff x="0" y="0"/>
          <a:chExt cx="0" cy="0"/>
        </a:xfrm>
      </p:grpSpPr>
      <p:sp>
        <p:nvSpPr>
          <p:cNvPr id="133" name="Google Shape;133;g2859d02c9b9_0_176"/>
          <p:cNvSpPr txBox="1">
            <a:spLocks noGrp="1"/>
          </p:cNvSpPr>
          <p:nvPr>
            <p:ph type="subTitle" idx="1"/>
          </p:nvPr>
        </p:nvSpPr>
        <p:spPr>
          <a:xfrm>
            <a:off x="2521545" y="2838863"/>
            <a:ext cx="7147600" cy="2347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667"/>
              </a:spcBef>
              <a:spcAft>
                <a:spcPts val="0"/>
              </a:spcAft>
              <a:buClr>
                <a:srgbClr val="6D6E71"/>
              </a:buClr>
              <a:buSzPts val="2400"/>
              <a:buFont typeface="Arial"/>
              <a:buNone/>
              <a:defRPr sz="3200" b="0" i="0" u="none" strike="noStrike" cap="none">
                <a:solidFill>
                  <a:srgbClr val="4C4845"/>
                </a:solidFill>
                <a:latin typeface="Calibri"/>
                <a:ea typeface="Calibri"/>
                <a:cs typeface="Calibri"/>
                <a:sym typeface="Calibri"/>
              </a:defRPr>
            </a:lvl1pPr>
            <a:lvl2pPr marR="0" lvl="1" algn="ctr" rtl="0">
              <a:lnSpc>
                <a:spcPct val="100000"/>
              </a:lnSpc>
              <a:spcBef>
                <a:spcPts val="533"/>
              </a:spcBef>
              <a:spcAft>
                <a:spcPts val="0"/>
              </a:spcAft>
              <a:buClr>
                <a:srgbClr val="999999"/>
              </a:buClr>
              <a:buSzPts val="2100"/>
              <a:buFont typeface="Arial"/>
              <a:buNone/>
              <a:defRPr sz="2800" b="0" i="0" u="none" strike="noStrike" cap="none">
                <a:solidFill>
                  <a:srgbClr val="999999"/>
                </a:solidFill>
                <a:latin typeface="Calibri"/>
                <a:ea typeface="Calibri"/>
                <a:cs typeface="Calibri"/>
                <a:sym typeface="Calibri"/>
              </a:defRPr>
            </a:lvl2pPr>
            <a:lvl3pPr marR="0" lvl="2" algn="ctr" rtl="0">
              <a:lnSpc>
                <a:spcPct val="100000"/>
              </a:lnSpc>
              <a:spcBef>
                <a:spcPts val="533"/>
              </a:spcBef>
              <a:spcAft>
                <a:spcPts val="0"/>
              </a:spcAft>
              <a:buClr>
                <a:srgbClr val="999999"/>
              </a:buClr>
              <a:buSzPts val="1800"/>
              <a:buFont typeface="Arial"/>
              <a:buNone/>
              <a:defRPr sz="2400" b="0" i="0" u="none" strike="noStrike" cap="none">
                <a:solidFill>
                  <a:srgbClr val="999999"/>
                </a:solidFill>
                <a:latin typeface="Calibri"/>
                <a:ea typeface="Calibri"/>
                <a:cs typeface="Calibri"/>
                <a:sym typeface="Calibri"/>
              </a:defRPr>
            </a:lvl3pPr>
            <a:lvl4pPr marR="0" lvl="3"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4pPr>
            <a:lvl5pPr marR="0" lvl="4"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5pPr>
            <a:lvl6pPr marR="0" lvl="5"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6pPr>
            <a:lvl7pPr marR="0" lvl="6"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7pPr>
            <a:lvl8pPr marR="0" lvl="7"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8pPr>
            <a:lvl9pPr marR="0" lvl="8"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9pPr>
          </a:lstStyle>
          <a:p>
            <a:endParaRPr/>
          </a:p>
        </p:txBody>
      </p:sp>
      <p:pic>
        <p:nvPicPr>
          <p:cNvPr id="134" name="Google Shape;134;g2859d02c9b9_0_176" descr="/Users/sesepauldesign/Documents/CLIENTS/PolarisProject_xxx14_Stationery/polaris_starsGrey.png"/>
          <p:cNvPicPr preferRelativeResize="0"/>
          <p:nvPr/>
        </p:nvPicPr>
        <p:blipFill rotWithShape="1">
          <a:blip r:embed="rId2">
            <a:alphaModFix/>
          </a:blip>
          <a:srcRect/>
          <a:stretch/>
        </p:blipFill>
        <p:spPr>
          <a:xfrm>
            <a:off x="9973133" y="5185989"/>
            <a:ext cx="1506299" cy="1137099"/>
          </a:xfrm>
          <a:prstGeom prst="rect">
            <a:avLst/>
          </a:prstGeom>
          <a:noFill/>
          <a:ln>
            <a:noFill/>
          </a:ln>
        </p:spPr>
      </p:pic>
      <p:pic>
        <p:nvPicPr>
          <p:cNvPr id="135" name="Google Shape;135;g2859d02c9b9_0_176" descr="/Users/sesepauldesign/Documents/CLIENTS/PolarisProject_xxx14_Stationery/polaris_logoWTag_RGB.png"/>
          <p:cNvPicPr preferRelativeResize="0"/>
          <p:nvPr/>
        </p:nvPicPr>
        <p:blipFill rotWithShape="1">
          <a:blip r:embed="rId3">
            <a:alphaModFix/>
          </a:blip>
          <a:srcRect/>
          <a:stretch/>
        </p:blipFill>
        <p:spPr>
          <a:xfrm>
            <a:off x="650307" y="604606"/>
            <a:ext cx="3060192" cy="1371101"/>
          </a:xfrm>
          <a:prstGeom prst="rect">
            <a:avLst/>
          </a:prstGeom>
          <a:noFill/>
          <a:ln>
            <a:noFill/>
          </a:ln>
        </p:spPr>
      </p:pic>
    </p:spTree>
    <p:extLst>
      <p:ext uri="{BB962C8B-B14F-4D97-AF65-F5344CB8AC3E}">
        <p14:creationId xmlns:p14="http://schemas.microsoft.com/office/powerpoint/2010/main" val="31360986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4C4845"/>
        </a:solidFill>
        <a:effectLst/>
      </p:bgPr>
    </p:bg>
    <p:spTree>
      <p:nvGrpSpPr>
        <p:cNvPr id="1" name="Shape 136"/>
        <p:cNvGrpSpPr/>
        <p:nvPr/>
      </p:nvGrpSpPr>
      <p:grpSpPr>
        <a:xfrm>
          <a:off x="0" y="0"/>
          <a:ext cx="0" cy="0"/>
          <a:chOff x="0" y="0"/>
          <a:chExt cx="0" cy="0"/>
        </a:xfrm>
      </p:grpSpPr>
      <p:sp>
        <p:nvSpPr>
          <p:cNvPr id="137" name="Google Shape;137;g2859d02c9b9_0_180"/>
          <p:cNvSpPr txBox="1">
            <a:spLocks noGrp="1"/>
          </p:cNvSpPr>
          <p:nvPr>
            <p:ph type="subTitle" idx="1"/>
          </p:nvPr>
        </p:nvSpPr>
        <p:spPr>
          <a:xfrm>
            <a:off x="2521545" y="2838863"/>
            <a:ext cx="7147600" cy="2347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667"/>
              </a:spcBef>
              <a:spcAft>
                <a:spcPts val="0"/>
              </a:spcAft>
              <a:buClr>
                <a:srgbClr val="6D6E71"/>
              </a:buClr>
              <a:buSzPts val="2400"/>
              <a:buFont typeface="Arial"/>
              <a:buNone/>
              <a:defRPr sz="3200" b="0" i="0" u="none" strike="noStrike" cap="none">
                <a:solidFill>
                  <a:schemeClr val="lt1"/>
                </a:solidFill>
                <a:latin typeface="Calibri"/>
                <a:ea typeface="Calibri"/>
                <a:cs typeface="Calibri"/>
                <a:sym typeface="Calibri"/>
              </a:defRPr>
            </a:lvl1pPr>
            <a:lvl2pPr marR="0" lvl="1" algn="ctr" rtl="0">
              <a:lnSpc>
                <a:spcPct val="100000"/>
              </a:lnSpc>
              <a:spcBef>
                <a:spcPts val="533"/>
              </a:spcBef>
              <a:spcAft>
                <a:spcPts val="0"/>
              </a:spcAft>
              <a:buClr>
                <a:srgbClr val="999999"/>
              </a:buClr>
              <a:buSzPts val="2100"/>
              <a:buFont typeface="Arial"/>
              <a:buNone/>
              <a:defRPr sz="2800" b="0" i="0" u="none" strike="noStrike" cap="none">
                <a:solidFill>
                  <a:srgbClr val="999999"/>
                </a:solidFill>
                <a:latin typeface="Calibri"/>
                <a:ea typeface="Calibri"/>
                <a:cs typeface="Calibri"/>
                <a:sym typeface="Calibri"/>
              </a:defRPr>
            </a:lvl2pPr>
            <a:lvl3pPr marR="0" lvl="2" algn="ctr" rtl="0">
              <a:lnSpc>
                <a:spcPct val="100000"/>
              </a:lnSpc>
              <a:spcBef>
                <a:spcPts val="533"/>
              </a:spcBef>
              <a:spcAft>
                <a:spcPts val="0"/>
              </a:spcAft>
              <a:buClr>
                <a:srgbClr val="999999"/>
              </a:buClr>
              <a:buSzPts val="1800"/>
              <a:buFont typeface="Arial"/>
              <a:buNone/>
              <a:defRPr sz="2400" b="0" i="0" u="none" strike="noStrike" cap="none">
                <a:solidFill>
                  <a:srgbClr val="999999"/>
                </a:solidFill>
                <a:latin typeface="Calibri"/>
                <a:ea typeface="Calibri"/>
                <a:cs typeface="Calibri"/>
                <a:sym typeface="Calibri"/>
              </a:defRPr>
            </a:lvl3pPr>
            <a:lvl4pPr marR="0" lvl="3"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4pPr>
            <a:lvl5pPr marR="0" lvl="4"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5pPr>
            <a:lvl6pPr marR="0" lvl="5"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6pPr>
            <a:lvl7pPr marR="0" lvl="6"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7pPr>
            <a:lvl8pPr marR="0" lvl="7"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8pPr>
            <a:lvl9pPr marR="0" lvl="8" algn="ctr" rtl="0">
              <a:lnSpc>
                <a:spcPct val="100000"/>
              </a:lnSpc>
              <a:spcBef>
                <a:spcPts val="400"/>
              </a:spcBef>
              <a:spcAft>
                <a:spcPts val="0"/>
              </a:spcAft>
              <a:buClr>
                <a:srgbClr val="999999"/>
              </a:buClr>
              <a:buSzPts val="1500"/>
              <a:buFont typeface="Arial"/>
              <a:buNone/>
              <a:defRPr sz="2000" b="0" i="0" u="none" strike="noStrike" cap="none">
                <a:solidFill>
                  <a:srgbClr val="999999"/>
                </a:solidFill>
                <a:latin typeface="Calibri"/>
                <a:ea typeface="Calibri"/>
                <a:cs typeface="Calibri"/>
                <a:sym typeface="Calibri"/>
              </a:defRPr>
            </a:lvl9pPr>
          </a:lstStyle>
          <a:p>
            <a:endParaRPr/>
          </a:p>
        </p:txBody>
      </p:sp>
      <p:pic>
        <p:nvPicPr>
          <p:cNvPr id="138" name="Google Shape;138;g2859d02c9b9_0_180" descr="/Users/sesepauldesign/Documents/CLIENTS/PolarisProject_xxx14_Stationery/polaris_starsWhite.png"/>
          <p:cNvPicPr preferRelativeResize="0"/>
          <p:nvPr/>
        </p:nvPicPr>
        <p:blipFill rotWithShape="1">
          <a:blip r:embed="rId2">
            <a:alphaModFix/>
          </a:blip>
          <a:srcRect/>
          <a:stretch/>
        </p:blipFill>
        <p:spPr>
          <a:xfrm>
            <a:off x="9973133" y="5172637"/>
            <a:ext cx="1524000" cy="1150451"/>
          </a:xfrm>
          <a:prstGeom prst="rect">
            <a:avLst/>
          </a:prstGeom>
          <a:noFill/>
          <a:ln>
            <a:noFill/>
          </a:ln>
        </p:spPr>
      </p:pic>
      <p:pic>
        <p:nvPicPr>
          <p:cNvPr id="139" name="Google Shape;139;g2859d02c9b9_0_180" descr="/Users/sesepauldesign/Documents/CLIENTS/PolarisProject_xxx14_Stationery/PolarisLogoWTag_July1/PNG/Polaris_LogoWTag_StackedWhitesmalluse.png"/>
          <p:cNvPicPr preferRelativeResize="0"/>
          <p:nvPr/>
        </p:nvPicPr>
        <p:blipFill rotWithShape="1">
          <a:blip r:embed="rId3">
            <a:alphaModFix/>
          </a:blip>
          <a:srcRect/>
          <a:stretch/>
        </p:blipFill>
        <p:spPr>
          <a:xfrm>
            <a:off x="650307" y="604105"/>
            <a:ext cx="3067988" cy="1371600"/>
          </a:xfrm>
          <a:prstGeom prst="rect">
            <a:avLst/>
          </a:prstGeom>
          <a:noFill/>
          <a:ln>
            <a:noFill/>
          </a:ln>
        </p:spPr>
      </p:pic>
    </p:spTree>
    <p:extLst>
      <p:ext uri="{BB962C8B-B14F-4D97-AF65-F5344CB8AC3E}">
        <p14:creationId xmlns:p14="http://schemas.microsoft.com/office/powerpoint/2010/main" val="41032510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337F"/>
        </a:solidFill>
        <a:effectLst/>
      </p:bgPr>
    </p:bg>
    <p:spTree>
      <p:nvGrpSpPr>
        <p:cNvPr id="1" name="Shape 140"/>
        <p:cNvGrpSpPr/>
        <p:nvPr/>
      </p:nvGrpSpPr>
      <p:grpSpPr>
        <a:xfrm>
          <a:off x="0" y="0"/>
          <a:ext cx="0" cy="0"/>
          <a:chOff x="0" y="0"/>
          <a:chExt cx="0" cy="0"/>
        </a:xfrm>
      </p:grpSpPr>
      <p:sp>
        <p:nvSpPr>
          <p:cNvPr id="141" name="Google Shape;141;g2859d02c9b9_0_184"/>
          <p:cNvSpPr txBox="1">
            <a:spLocks noGrp="1"/>
          </p:cNvSpPr>
          <p:nvPr>
            <p:ph type="title"/>
          </p:nvPr>
        </p:nvSpPr>
        <p:spPr>
          <a:xfrm>
            <a:off x="963084" y="4406900"/>
            <a:ext cx="10363200" cy="1362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lt1"/>
              </a:buClr>
              <a:buSzPts val="3000"/>
              <a:buFont typeface="Calibri"/>
              <a:buNone/>
              <a:defRPr sz="40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42" name="Google Shape;142;g2859d02c9b9_0_184"/>
          <p:cNvSpPr txBox="1">
            <a:spLocks noGrp="1"/>
          </p:cNvSpPr>
          <p:nvPr>
            <p:ph type="body" idx="1"/>
          </p:nvPr>
        </p:nvSpPr>
        <p:spPr>
          <a:xfrm>
            <a:off x="963084" y="2906713"/>
            <a:ext cx="10363200" cy="1500400"/>
          </a:xfrm>
          <a:prstGeom prst="rect">
            <a:avLst/>
          </a:prstGeom>
          <a:noFill/>
          <a:ln>
            <a:noFill/>
          </a:ln>
        </p:spPr>
        <p:txBody>
          <a:bodyPr spcFirstLastPara="1" wrap="square" lIns="68575" tIns="34275" rIns="68575" bIns="34275" anchor="b" anchorCtr="0">
            <a:noAutofit/>
          </a:bodyPr>
          <a:lstStyle>
            <a:lvl1pPr marL="609585" marR="0" lvl="0" indent="-304792" algn="l" rtl="0">
              <a:lnSpc>
                <a:spcPct val="100000"/>
              </a:lnSpc>
              <a:spcBef>
                <a:spcPts val="400"/>
              </a:spcBef>
              <a:spcAft>
                <a:spcPts val="0"/>
              </a:spcAft>
              <a:buClr>
                <a:srgbClr val="6D6E71"/>
              </a:buClr>
              <a:buSzPts val="1500"/>
              <a:buFont typeface="Arial"/>
              <a:buNone/>
              <a:defRPr sz="2000" b="0" i="0" u="none" strike="noStrike" cap="none">
                <a:solidFill>
                  <a:schemeClr val="lt1"/>
                </a:solidFill>
                <a:latin typeface="Calibri"/>
                <a:ea typeface="Calibri"/>
                <a:cs typeface="Calibri"/>
                <a:sym typeface="Calibri"/>
              </a:defRPr>
            </a:lvl1pPr>
            <a:lvl2pPr marL="1219170" marR="0" lvl="1" indent="-304792" algn="l" rtl="0">
              <a:lnSpc>
                <a:spcPct val="100000"/>
              </a:lnSpc>
              <a:spcBef>
                <a:spcPts val="400"/>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2pPr>
            <a:lvl3pPr marL="1828754" marR="0" lvl="2" indent="-304792" algn="l" rtl="0">
              <a:lnSpc>
                <a:spcPct val="100000"/>
              </a:lnSpc>
              <a:spcBef>
                <a:spcPts val="267"/>
              </a:spcBef>
              <a:spcAft>
                <a:spcPts val="0"/>
              </a:spcAft>
              <a:buClr>
                <a:schemeClr val="lt1"/>
              </a:buClr>
              <a:buSzPts val="1200"/>
              <a:buFont typeface="Arial"/>
              <a:buNone/>
              <a:defRPr sz="1600" b="0" i="0" u="none" strike="noStrike" cap="none">
                <a:solidFill>
                  <a:schemeClr val="lt1"/>
                </a:solidFill>
                <a:latin typeface="Calibri"/>
                <a:ea typeface="Calibri"/>
                <a:cs typeface="Calibri"/>
                <a:sym typeface="Calibri"/>
              </a:defRPr>
            </a:lvl3pPr>
            <a:lvl4pPr marL="2438339" marR="0" lvl="3" indent="-304792" algn="l" rtl="0">
              <a:lnSpc>
                <a:spcPct val="100000"/>
              </a:lnSpc>
              <a:spcBef>
                <a:spcPts val="267"/>
              </a:spcBef>
              <a:spcAft>
                <a:spcPts val="0"/>
              </a:spcAft>
              <a:buClr>
                <a:schemeClr val="lt1"/>
              </a:buClr>
              <a:buSzPts val="1100"/>
              <a:buFont typeface="Arial"/>
              <a:buNone/>
              <a:defRPr sz="1467" b="0" i="0" u="none" strike="noStrike" cap="none">
                <a:solidFill>
                  <a:schemeClr val="lt1"/>
                </a:solidFill>
                <a:latin typeface="Calibri"/>
                <a:ea typeface="Calibri"/>
                <a:cs typeface="Calibri"/>
                <a:sym typeface="Calibri"/>
              </a:defRPr>
            </a:lvl4pPr>
            <a:lvl5pPr marL="3047924" marR="0" lvl="4" indent="-304792" algn="l" rtl="0">
              <a:lnSpc>
                <a:spcPct val="100000"/>
              </a:lnSpc>
              <a:spcBef>
                <a:spcPts val="267"/>
              </a:spcBef>
              <a:spcAft>
                <a:spcPts val="0"/>
              </a:spcAft>
              <a:buClr>
                <a:schemeClr val="lt1"/>
              </a:buClr>
              <a:buSzPts val="1100"/>
              <a:buFont typeface="Arial"/>
              <a:buNone/>
              <a:defRPr sz="1467" b="0" i="0" u="none" strike="noStrike" cap="none">
                <a:solidFill>
                  <a:schemeClr val="lt1"/>
                </a:solidFill>
                <a:latin typeface="Calibri"/>
                <a:ea typeface="Calibri"/>
                <a:cs typeface="Calibri"/>
                <a:sym typeface="Calibri"/>
              </a:defRPr>
            </a:lvl5pPr>
            <a:lvl6pPr marL="3657509" marR="0" lvl="5" indent="-304792" algn="l" rtl="0">
              <a:lnSpc>
                <a:spcPct val="100000"/>
              </a:lnSpc>
              <a:spcBef>
                <a:spcPts val="267"/>
              </a:spcBef>
              <a:spcAft>
                <a:spcPts val="0"/>
              </a:spcAft>
              <a:buClr>
                <a:schemeClr val="lt1"/>
              </a:buClr>
              <a:buSzPts val="1100"/>
              <a:buFont typeface="Arial"/>
              <a:buNone/>
              <a:defRPr sz="1467" b="0" i="0" u="none" strike="noStrike" cap="none">
                <a:solidFill>
                  <a:schemeClr val="lt1"/>
                </a:solidFill>
                <a:latin typeface="Calibri"/>
                <a:ea typeface="Calibri"/>
                <a:cs typeface="Calibri"/>
                <a:sym typeface="Calibri"/>
              </a:defRPr>
            </a:lvl6pPr>
            <a:lvl7pPr marL="4267093" marR="0" lvl="6" indent="-304792" algn="l" rtl="0">
              <a:lnSpc>
                <a:spcPct val="100000"/>
              </a:lnSpc>
              <a:spcBef>
                <a:spcPts val="267"/>
              </a:spcBef>
              <a:spcAft>
                <a:spcPts val="0"/>
              </a:spcAft>
              <a:buClr>
                <a:schemeClr val="lt1"/>
              </a:buClr>
              <a:buSzPts val="1100"/>
              <a:buFont typeface="Arial"/>
              <a:buNone/>
              <a:defRPr sz="1467" b="0" i="0" u="none" strike="noStrike" cap="none">
                <a:solidFill>
                  <a:schemeClr val="lt1"/>
                </a:solidFill>
                <a:latin typeface="Calibri"/>
                <a:ea typeface="Calibri"/>
                <a:cs typeface="Calibri"/>
                <a:sym typeface="Calibri"/>
              </a:defRPr>
            </a:lvl7pPr>
            <a:lvl8pPr marL="4876678" marR="0" lvl="7" indent="-304792" algn="l" rtl="0">
              <a:lnSpc>
                <a:spcPct val="100000"/>
              </a:lnSpc>
              <a:spcBef>
                <a:spcPts val="267"/>
              </a:spcBef>
              <a:spcAft>
                <a:spcPts val="0"/>
              </a:spcAft>
              <a:buClr>
                <a:schemeClr val="lt1"/>
              </a:buClr>
              <a:buSzPts val="1100"/>
              <a:buFont typeface="Arial"/>
              <a:buNone/>
              <a:defRPr sz="1467" b="0" i="0" u="none" strike="noStrike" cap="none">
                <a:solidFill>
                  <a:schemeClr val="lt1"/>
                </a:solidFill>
                <a:latin typeface="Calibri"/>
                <a:ea typeface="Calibri"/>
                <a:cs typeface="Calibri"/>
                <a:sym typeface="Calibri"/>
              </a:defRPr>
            </a:lvl8pPr>
            <a:lvl9pPr marL="5486263" marR="0" lvl="8" indent="-304792" algn="l" rtl="0">
              <a:lnSpc>
                <a:spcPct val="100000"/>
              </a:lnSpc>
              <a:spcBef>
                <a:spcPts val="267"/>
              </a:spcBef>
              <a:spcAft>
                <a:spcPts val="0"/>
              </a:spcAft>
              <a:buClr>
                <a:schemeClr val="lt1"/>
              </a:buClr>
              <a:buSzPts val="1100"/>
              <a:buFont typeface="Arial"/>
              <a:buNone/>
              <a:defRPr sz="1467" b="0" i="0" u="none" strike="noStrike" cap="none">
                <a:solidFill>
                  <a:schemeClr val="lt1"/>
                </a:solidFill>
                <a:latin typeface="Calibri"/>
                <a:ea typeface="Calibri"/>
                <a:cs typeface="Calibri"/>
                <a:sym typeface="Calibri"/>
              </a:defRPr>
            </a:lvl9pPr>
          </a:lstStyle>
          <a:p>
            <a:endParaRPr/>
          </a:p>
        </p:txBody>
      </p:sp>
      <p:pic>
        <p:nvPicPr>
          <p:cNvPr id="143" name="Google Shape;143;g2859d02c9b9_0_184" descr="/Users/sesepauldesign/Desktop/Polaris_Stars_White.png"/>
          <p:cNvPicPr preferRelativeResize="0"/>
          <p:nvPr/>
        </p:nvPicPr>
        <p:blipFill rotWithShape="1">
          <a:blip r:embed="rId2">
            <a:alphaModFix/>
          </a:blip>
          <a:srcRect/>
          <a:stretch/>
        </p:blipFill>
        <p:spPr>
          <a:xfrm>
            <a:off x="6762044" y="-1509540"/>
            <a:ext cx="5429955" cy="2419287"/>
          </a:xfrm>
          <a:prstGeom prst="rect">
            <a:avLst/>
          </a:prstGeom>
          <a:noFill/>
          <a:ln>
            <a:noFill/>
          </a:ln>
        </p:spPr>
      </p:pic>
      <p:pic>
        <p:nvPicPr>
          <p:cNvPr id="144" name="Google Shape;144;g2859d02c9b9_0_184" descr="/Users/sesepauldesign/Documents/CLIENTS/PolarisProject_xxx14_Stationery/PolarisLogoWTag_July1/PNG/Polaris_LogoWTag_StackedWhitesmalluse.png"/>
          <p:cNvPicPr preferRelativeResize="0"/>
          <p:nvPr/>
        </p:nvPicPr>
        <p:blipFill rotWithShape="1">
          <a:blip r:embed="rId3">
            <a:alphaModFix/>
          </a:blip>
          <a:srcRect/>
          <a:stretch/>
        </p:blipFill>
        <p:spPr>
          <a:xfrm>
            <a:off x="609600" y="487675"/>
            <a:ext cx="2940757" cy="1314719"/>
          </a:xfrm>
          <a:prstGeom prst="rect">
            <a:avLst/>
          </a:prstGeom>
          <a:noFill/>
          <a:ln>
            <a:noFill/>
          </a:ln>
        </p:spPr>
      </p:pic>
    </p:spTree>
    <p:extLst>
      <p:ext uri="{BB962C8B-B14F-4D97-AF65-F5344CB8AC3E}">
        <p14:creationId xmlns:p14="http://schemas.microsoft.com/office/powerpoint/2010/main" val="34671602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5"/>
        <p:cNvGrpSpPr/>
        <p:nvPr/>
      </p:nvGrpSpPr>
      <p:grpSpPr>
        <a:xfrm>
          <a:off x="0" y="0"/>
          <a:ext cx="0" cy="0"/>
          <a:chOff x="0" y="0"/>
          <a:chExt cx="0" cy="0"/>
        </a:xfrm>
      </p:grpSpPr>
      <p:sp>
        <p:nvSpPr>
          <p:cNvPr id="146" name="Google Shape;146;g2859d02c9b9_0_189"/>
          <p:cNvSpPr txBox="1">
            <a:spLocks noGrp="1"/>
          </p:cNvSpPr>
          <p:nvPr>
            <p:ph type="body" idx="1"/>
          </p:nvPr>
        </p:nvSpPr>
        <p:spPr>
          <a:xfrm>
            <a:off x="609600" y="1600200"/>
            <a:ext cx="5384800" cy="45260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100000"/>
              </a:lnSpc>
              <a:spcBef>
                <a:spcPts val="533"/>
              </a:spcBef>
              <a:spcAft>
                <a:spcPts val="0"/>
              </a:spcAft>
              <a:buClr>
                <a:srgbClr val="6D6E71"/>
              </a:buClr>
              <a:buSzPts val="2100"/>
              <a:buFont typeface="Arial"/>
              <a:buChar char="•"/>
              <a:defRPr sz="2800" b="0" i="0" u="none" strike="noStrike" cap="none">
                <a:solidFill>
                  <a:srgbClr val="7F7F7F"/>
                </a:solidFill>
                <a:latin typeface="Calibri"/>
                <a:ea typeface="Calibri"/>
                <a:cs typeface="Calibri"/>
                <a:sym typeface="Calibri"/>
              </a:defRPr>
            </a:lvl1pPr>
            <a:lvl2pPr marL="1219170" marR="0" lvl="1"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2pPr>
            <a:lvl3pPr marL="1828754" marR="0" lvl="2"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3pPr>
            <a:lvl4pPr marL="2438339" marR="0" lvl="3"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4pPr>
            <a:lvl5pPr marL="3047924" marR="0" lvl="4"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5pPr>
            <a:lvl6pPr marL="3657509" marR="0" lvl="5"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7" name="Google Shape;147;g2859d02c9b9_0_189"/>
          <p:cNvSpPr txBox="1">
            <a:spLocks noGrp="1"/>
          </p:cNvSpPr>
          <p:nvPr>
            <p:ph type="body" idx="2"/>
          </p:nvPr>
        </p:nvSpPr>
        <p:spPr>
          <a:xfrm>
            <a:off x="6197600" y="1600200"/>
            <a:ext cx="5384800" cy="45260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100000"/>
              </a:lnSpc>
              <a:spcBef>
                <a:spcPts val="533"/>
              </a:spcBef>
              <a:spcAft>
                <a:spcPts val="0"/>
              </a:spcAft>
              <a:buClr>
                <a:srgbClr val="6D6E71"/>
              </a:buClr>
              <a:buSzPts val="2100"/>
              <a:buFont typeface="Arial"/>
              <a:buChar char="•"/>
              <a:defRPr sz="2800" b="0" i="0" u="none" strike="noStrike" cap="none">
                <a:solidFill>
                  <a:srgbClr val="7F7F7F"/>
                </a:solidFill>
                <a:latin typeface="Calibri"/>
                <a:ea typeface="Calibri"/>
                <a:cs typeface="Calibri"/>
                <a:sym typeface="Calibri"/>
              </a:defRPr>
            </a:lvl1pPr>
            <a:lvl2pPr marL="1219170" marR="0" lvl="1" indent="-457189" algn="l" rtl="0">
              <a:lnSpc>
                <a:spcPct val="100000"/>
              </a:lnSpc>
              <a:spcBef>
                <a:spcPts val="533"/>
              </a:spcBef>
              <a:spcAft>
                <a:spcPts val="0"/>
              </a:spcAft>
              <a:buClr>
                <a:srgbClr val="7F7F7F"/>
              </a:buClr>
              <a:buSzPts val="1800"/>
              <a:buFont typeface="Arial"/>
              <a:buChar char="–"/>
              <a:defRPr sz="2400" b="0" i="0" u="none" strike="noStrike" cap="none">
                <a:solidFill>
                  <a:srgbClr val="7F7F7F"/>
                </a:solidFill>
                <a:latin typeface="Calibri"/>
                <a:ea typeface="Calibri"/>
                <a:cs typeface="Calibri"/>
                <a:sym typeface="Calibri"/>
              </a:defRPr>
            </a:lvl2pPr>
            <a:lvl3pPr marL="1828754" marR="0" lvl="2" indent="-431789"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Calibri"/>
                <a:ea typeface="Calibri"/>
                <a:cs typeface="Calibri"/>
                <a:sym typeface="Calibri"/>
              </a:defRPr>
            </a:lvl3pPr>
            <a:lvl4pPr marL="2438339" marR="0" lvl="3"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4pPr>
            <a:lvl5pPr marL="3047924" marR="0" lvl="4" indent="-423323" algn="l" rtl="0">
              <a:lnSpc>
                <a:spcPct val="100000"/>
              </a:lnSpc>
              <a:spcBef>
                <a:spcPts val="400"/>
              </a:spcBef>
              <a:spcAft>
                <a:spcPts val="0"/>
              </a:spcAft>
              <a:buClr>
                <a:srgbClr val="7F7F7F"/>
              </a:buClr>
              <a:buSzPts val="1400"/>
              <a:buFont typeface="Arial"/>
              <a:buChar char="»"/>
              <a:defRPr sz="1867" b="0" i="0" u="none" strike="noStrike" cap="none">
                <a:solidFill>
                  <a:srgbClr val="7F7F7F"/>
                </a:solidFill>
                <a:latin typeface="Calibri"/>
                <a:ea typeface="Calibri"/>
                <a:cs typeface="Calibri"/>
                <a:sym typeface="Calibri"/>
              </a:defRPr>
            </a:lvl5pPr>
            <a:lvl6pPr marL="3657509" marR="0" lvl="5"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8" name="Google Shape;148;g2859d02c9b9_0_189"/>
          <p:cNvSpPr/>
          <p:nvPr/>
        </p:nvSpPr>
        <p:spPr>
          <a:xfrm>
            <a:off x="0" y="0"/>
            <a:ext cx="12192000" cy="1371600"/>
          </a:xfrm>
          <a:prstGeom prst="rect">
            <a:avLst/>
          </a:prstGeom>
          <a:solidFill>
            <a:srgbClr val="00337F"/>
          </a:solidFill>
          <a:ln w="9525" cap="flat" cmpd="sng">
            <a:solidFill>
              <a:srgbClr val="C8C4A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49" name="Google Shape;149;g2859d02c9b9_0_189"/>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lt1"/>
              </a:buClr>
              <a:buSzPts val="3300"/>
              <a:buFont typeface="Calibri"/>
              <a:buNone/>
              <a:defRPr sz="44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pic>
        <p:nvPicPr>
          <p:cNvPr id="150" name="Google Shape;150;g2859d02c9b9_0_189" descr="/Users/sesepauldesign/Desktop/polaris_Logo_RGB_smalluse.png"/>
          <p:cNvPicPr preferRelativeResize="0"/>
          <p:nvPr/>
        </p:nvPicPr>
        <p:blipFill rotWithShape="1">
          <a:blip r:embed="rId2">
            <a:alphaModFix/>
          </a:blip>
          <a:srcRect/>
          <a:stretch/>
        </p:blipFill>
        <p:spPr>
          <a:xfrm>
            <a:off x="10261600" y="6315516"/>
            <a:ext cx="1625600" cy="403417"/>
          </a:xfrm>
          <a:prstGeom prst="rect">
            <a:avLst/>
          </a:prstGeom>
          <a:noFill/>
          <a:ln>
            <a:noFill/>
          </a:ln>
        </p:spPr>
      </p:pic>
      <p:pic>
        <p:nvPicPr>
          <p:cNvPr id="151" name="Google Shape;151;g2859d02c9b9_0_189" descr="/Users/sesepauldesign/Documents/CLIENTS/PolarisProject_xxx14_Stationery/polaris_StarSilo.png"/>
          <p:cNvPicPr preferRelativeResize="0"/>
          <p:nvPr/>
        </p:nvPicPr>
        <p:blipFill rotWithShape="1">
          <a:blip r:embed="rId3">
            <a:alphaModFix/>
          </a:blip>
          <a:srcRect/>
          <a:stretch/>
        </p:blipFill>
        <p:spPr>
          <a:xfrm>
            <a:off x="243887" y="160012"/>
            <a:ext cx="304800" cy="228600"/>
          </a:xfrm>
          <a:prstGeom prst="rect">
            <a:avLst/>
          </a:prstGeom>
          <a:noFill/>
          <a:ln>
            <a:noFill/>
          </a:ln>
        </p:spPr>
      </p:pic>
    </p:spTree>
    <p:extLst>
      <p:ext uri="{BB962C8B-B14F-4D97-AF65-F5344CB8AC3E}">
        <p14:creationId xmlns:p14="http://schemas.microsoft.com/office/powerpoint/2010/main" val="408237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theme" Target="../theme/theme10.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image" Target="../media/image27.pn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1.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50" Type="http://schemas.openxmlformats.org/officeDocument/2006/relationships/slideLayout" Target="../slideLayouts/slideLayout182.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8" Type="http://schemas.openxmlformats.org/officeDocument/2006/relationships/slideLayout" Target="../slideLayouts/slideLayout140.xml"/><Relationship Id="rId51"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theme" Target="../theme/theme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b" anchorCtr="0"/>
          <a:lstStyle>
            <a:lvl1pPr algn="r">
              <a:defRPr sz="1295" b="0" i="0">
                <a:solidFill>
                  <a:schemeClr val="tx1">
                    <a:tint val="75000"/>
                  </a:schemeClr>
                </a:solidFill>
                <a:latin typeface="Arial"/>
                <a:cs typeface="Arial"/>
              </a:defRPr>
            </a:lvl1pPr>
          </a:lstStyle>
          <a:p>
            <a:fld id="{40DE66B9-FB74-D049-AF25-91E07A4939CB}" type="slidenum">
              <a:rPr lang="en-US" smtClean="0"/>
              <a:pPr/>
              <a:t>‹#›</a:t>
            </a:fld>
            <a:endParaRPr lang="en-US"/>
          </a:p>
        </p:txBody>
      </p:sp>
    </p:spTree>
    <p:extLst>
      <p:ext uri="{BB962C8B-B14F-4D97-AF65-F5344CB8AC3E}">
        <p14:creationId xmlns:p14="http://schemas.microsoft.com/office/powerpoint/2010/main" val="3957566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lvl1pPr algn="l" defTabSz="498713" rtl="0" eaLnBrk="1" latinLnBrk="0" hangingPunct="1">
        <a:spcBef>
          <a:spcPts val="0"/>
        </a:spcBef>
        <a:spcAft>
          <a:spcPts val="409"/>
        </a:spcAft>
        <a:buNone/>
        <a:defRPr sz="3682" b="1" i="0" kern="1200">
          <a:solidFill>
            <a:schemeClr val="tx2"/>
          </a:solidFill>
          <a:latin typeface="Arial"/>
          <a:ea typeface="+mj-ea"/>
          <a:cs typeface="Arial"/>
        </a:defRPr>
      </a:lvl1pPr>
    </p:titleStyle>
    <p:bodyStyle>
      <a:lvl1pPr marL="374035" indent="-374035" algn="l" defTabSz="498713" rtl="0" eaLnBrk="1" latinLnBrk="0" hangingPunct="1">
        <a:spcBef>
          <a:spcPts val="0"/>
        </a:spcBef>
        <a:spcAft>
          <a:spcPts val="409"/>
        </a:spcAft>
        <a:buFont typeface="Arial"/>
        <a:buChar char="•"/>
        <a:defRPr sz="3000" b="0" i="0" kern="1200">
          <a:solidFill>
            <a:schemeClr val="tx1"/>
          </a:solidFill>
          <a:latin typeface="Arial"/>
          <a:ea typeface="+mn-ea"/>
          <a:cs typeface="Arial"/>
        </a:defRPr>
      </a:lvl1pPr>
      <a:lvl2pPr marL="810407" indent="-311695" algn="l" defTabSz="498713" rtl="0" eaLnBrk="1" latinLnBrk="0" hangingPunct="1">
        <a:spcBef>
          <a:spcPts val="0"/>
        </a:spcBef>
        <a:spcAft>
          <a:spcPts val="409"/>
        </a:spcAft>
        <a:buFont typeface="Arial"/>
        <a:buChar char="–"/>
        <a:defRPr sz="2454" b="0" i="0" kern="1200">
          <a:solidFill>
            <a:schemeClr val="tx1"/>
          </a:solidFill>
          <a:latin typeface="Arial"/>
          <a:ea typeface="+mn-ea"/>
          <a:cs typeface="Arial"/>
        </a:defRPr>
      </a:lvl2pPr>
      <a:lvl3pPr marL="1246781" indent="-249356" algn="l" defTabSz="498713" rtl="0" eaLnBrk="1" latinLnBrk="0" hangingPunct="1">
        <a:spcBef>
          <a:spcPts val="0"/>
        </a:spcBef>
        <a:spcAft>
          <a:spcPts val="409"/>
        </a:spcAft>
        <a:buFont typeface="Arial"/>
        <a:buChar char="•"/>
        <a:defRPr sz="2182" b="0" i="0" kern="1200">
          <a:solidFill>
            <a:schemeClr val="tx1"/>
          </a:solidFill>
          <a:latin typeface="Arial"/>
          <a:ea typeface="+mn-ea"/>
          <a:cs typeface="Arial"/>
        </a:defRPr>
      </a:lvl3pPr>
      <a:lvl4pPr marL="1745493" indent="-249356" algn="l" defTabSz="498713" rtl="0" eaLnBrk="1" latinLnBrk="0" hangingPunct="1">
        <a:spcBef>
          <a:spcPts val="0"/>
        </a:spcBef>
        <a:spcAft>
          <a:spcPts val="409"/>
        </a:spcAft>
        <a:buFont typeface="Arial"/>
        <a:buChar char="–"/>
        <a:defRPr sz="2182" b="0" i="0" kern="1200">
          <a:solidFill>
            <a:schemeClr val="tx1"/>
          </a:solidFill>
          <a:latin typeface="Arial"/>
          <a:ea typeface="+mn-ea"/>
          <a:cs typeface="Arial"/>
        </a:defRPr>
      </a:lvl4pPr>
      <a:lvl5pPr marL="2244206" indent="-249356" algn="l" defTabSz="498713" rtl="0" eaLnBrk="1" latinLnBrk="0" hangingPunct="1">
        <a:spcBef>
          <a:spcPts val="0"/>
        </a:spcBef>
        <a:spcAft>
          <a:spcPts val="409"/>
        </a:spcAft>
        <a:buFont typeface="Arial"/>
        <a:buChar char="»"/>
        <a:defRPr sz="2182" b="0" i="0" kern="1200">
          <a:solidFill>
            <a:schemeClr val="tx1"/>
          </a:solidFill>
          <a:latin typeface="Arial"/>
          <a:ea typeface="+mn-ea"/>
          <a:cs typeface="Arial"/>
        </a:defRPr>
      </a:lvl5pPr>
      <a:lvl6pPr marL="2742918" indent="-249356" algn="l" defTabSz="498713" rtl="0" eaLnBrk="1" latinLnBrk="0" hangingPunct="1">
        <a:spcBef>
          <a:spcPct val="20000"/>
        </a:spcBef>
        <a:buFont typeface="Arial"/>
        <a:buChar char="•"/>
        <a:defRPr sz="2182" kern="1200">
          <a:solidFill>
            <a:schemeClr val="tx1"/>
          </a:solidFill>
          <a:latin typeface="+mn-lt"/>
          <a:ea typeface="+mn-ea"/>
          <a:cs typeface="+mn-cs"/>
        </a:defRPr>
      </a:lvl6pPr>
      <a:lvl7pPr marL="3241630" indent="-249356" algn="l" defTabSz="498713" rtl="0" eaLnBrk="1" latinLnBrk="0" hangingPunct="1">
        <a:spcBef>
          <a:spcPct val="20000"/>
        </a:spcBef>
        <a:buFont typeface="Arial"/>
        <a:buChar char="•"/>
        <a:defRPr sz="2182" kern="1200">
          <a:solidFill>
            <a:schemeClr val="tx1"/>
          </a:solidFill>
          <a:latin typeface="+mn-lt"/>
          <a:ea typeface="+mn-ea"/>
          <a:cs typeface="+mn-cs"/>
        </a:defRPr>
      </a:lvl7pPr>
      <a:lvl8pPr marL="3740343" indent="-249356" algn="l" defTabSz="498713" rtl="0" eaLnBrk="1" latinLnBrk="0" hangingPunct="1">
        <a:spcBef>
          <a:spcPct val="20000"/>
        </a:spcBef>
        <a:buFont typeface="Arial"/>
        <a:buChar char="•"/>
        <a:defRPr sz="2182" kern="1200">
          <a:solidFill>
            <a:schemeClr val="tx1"/>
          </a:solidFill>
          <a:latin typeface="+mn-lt"/>
          <a:ea typeface="+mn-ea"/>
          <a:cs typeface="+mn-cs"/>
        </a:defRPr>
      </a:lvl8pPr>
      <a:lvl9pPr marL="4239055" indent="-249356" algn="l" defTabSz="498713" rtl="0" eaLnBrk="1" latinLnBrk="0" hangingPunct="1">
        <a:spcBef>
          <a:spcPct val="20000"/>
        </a:spcBef>
        <a:buFont typeface="Arial"/>
        <a:buChar char="•"/>
        <a:defRPr sz="2182" kern="1200">
          <a:solidFill>
            <a:schemeClr val="tx1"/>
          </a:solidFill>
          <a:latin typeface="+mn-lt"/>
          <a:ea typeface="+mn-ea"/>
          <a:cs typeface="+mn-cs"/>
        </a:defRPr>
      </a:lvl9pPr>
    </p:bodyStyle>
    <p:otherStyle>
      <a:defPPr>
        <a:defRPr lang="en-US"/>
      </a:defPPr>
      <a:lvl1pPr marL="0" algn="l" defTabSz="498713" rtl="0" eaLnBrk="1" latinLnBrk="0" hangingPunct="1">
        <a:defRPr sz="1977" kern="1200">
          <a:solidFill>
            <a:schemeClr val="tx1"/>
          </a:solidFill>
          <a:latin typeface="+mn-lt"/>
          <a:ea typeface="+mn-ea"/>
          <a:cs typeface="+mn-cs"/>
        </a:defRPr>
      </a:lvl1pPr>
      <a:lvl2pPr marL="498713" algn="l" defTabSz="498713" rtl="0" eaLnBrk="1" latinLnBrk="0" hangingPunct="1">
        <a:defRPr sz="1977" kern="1200">
          <a:solidFill>
            <a:schemeClr val="tx1"/>
          </a:solidFill>
          <a:latin typeface="+mn-lt"/>
          <a:ea typeface="+mn-ea"/>
          <a:cs typeface="+mn-cs"/>
        </a:defRPr>
      </a:lvl2pPr>
      <a:lvl3pPr marL="997424" algn="l" defTabSz="498713" rtl="0" eaLnBrk="1" latinLnBrk="0" hangingPunct="1">
        <a:defRPr sz="1977" kern="1200">
          <a:solidFill>
            <a:schemeClr val="tx1"/>
          </a:solidFill>
          <a:latin typeface="+mn-lt"/>
          <a:ea typeface="+mn-ea"/>
          <a:cs typeface="+mn-cs"/>
        </a:defRPr>
      </a:lvl3pPr>
      <a:lvl4pPr marL="1496137" algn="l" defTabSz="498713" rtl="0" eaLnBrk="1" latinLnBrk="0" hangingPunct="1">
        <a:defRPr sz="1977" kern="1200">
          <a:solidFill>
            <a:schemeClr val="tx1"/>
          </a:solidFill>
          <a:latin typeface="+mn-lt"/>
          <a:ea typeface="+mn-ea"/>
          <a:cs typeface="+mn-cs"/>
        </a:defRPr>
      </a:lvl4pPr>
      <a:lvl5pPr marL="1994850" algn="l" defTabSz="498713" rtl="0" eaLnBrk="1" latinLnBrk="0" hangingPunct="1">
        <a:defRPr sz="1977" kern="1200">
          <a:solidFill>
            <a:schemeClr val="tx1"/>
          </a:solidFill>
          <a:latin typeface="+mn-lt"/>
          <a:ea typeface="+mn-ea"/>
          <a:cs typeface="+mn-cs"/>
        </a:defRPr>
      </a:lvl5pPr>
      <a:lvl6pPr marL="2493561" algn="l" defTabSz="498713" rtl="0" eaLnBrk="1" latinLnBrk="0" hangingPunct="1">
        <a:defRPr sz="1977" kern="1200">
          <a:solidFill>
            <a:schemeClr val="tx1"/>
          </a:solidFill>
          <a:latin typeface="+mn-lt"/>
          <a:ea typeface="+mn-ea"/>
          <a:cs typeface="+mn-cs"/>
        </a:defRPr>
      </a:lvl6pPr>
      <a:lvl7pPr marL="2992274" algn="l" defTabSz="498713" rtl="0" eaLnBrk="1" latinLnBrk="0" hangingPunct="1">
        <a:defRPr sz="1977" kern="1200">
          <a:solidFill>
            <a:schemeClr val="tx1"/>
          </a:solidFill>
          <a:latin typeface="+mn-lt"/>
          <a:ea typeface="+mn-ea"/>
          <a:cs typeface="+mn-cs"/>
        </a:defRPr>
      </a:lvl7pPr>
      <a:lvl8pPr marL="3490987" algn="l" defTabSz="498713" rtl="0" eaLnBrk="1" latinLnBrk="0" hangingPunct="1">
        <a:defRPr sz="1977" kern="1200">
          <a:solidFill>
            <a:schemeClr val="tx1"/>
          </a:solidFill>
          <a:latin typeface="+mn-lt"/>
          <a:ea typeface="+mn-ea"/>
          <a:cs typeface="+mn-cs"/>
        </a:defRPr>
      </a:lvl8pPr>
      <a:lvl9pPr marL="3989699" algn="l" defTabSz="498713" rtl="0" eaLnBrk="1" latinLnBrk="0" hangingPunct="1">
        <a:defRPr sz="1977"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89" name="Google Shape;189;g2859d02c9b9_0_60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g2859d02c9b9_0_60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1" name="Google Shape;191;g2859d02c9b9_0_60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92" name="Google Shape;192;g2859d02c9b9_0_60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93" name="Google Shape;193;g2859d02c9b9_0_60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6017914"/>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5"/>
        <p:cNvGrpSpPr/>
        <p:nvPr/>
      </p:nvGrpSpPr>
      <p:grpSpPr>
        <a:xfrm>
          <a:off x="0" y="0"/>
          <a:ext cx="0" cy="0"/>
          <a:chOff x="0" y="0"/>
          <a:chExt cx="0" cy="0"/>
        </a:xfrm>
      </p:grpSpPr>
      <p:sp>
        <p:nvSpPr>
          <p:cNvPr id="56" name="Google Shape;56;gf933ac7837_0_93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23379205"/>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61118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Lst>
  <p:transition spd="slow">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entury Gothic" pitchFamily="34" charset="0"/>
        </a:defRPr>
      </a:lvl2pPr>
      <a:lvl3pPr algn="l" rtl="0" fontAlgn="base">
        <a:lnSpc>
          <a:spcPct val="90000"/>
        </a:lnSpc>
        <a:spcBef>
          <a:spcPct val="0"/>
        </a:spcBef>
        <a:spcAft>
          <a:spcPct val="0"/>
        </a:spcAft>
        <a:defRPr sz="4400">
          <a:solidFill>
            <a:schemeClr val="tx1"/>
          </a:solidFill>
          <a:latin typeface="Century Gothic" pitchFamily="34" charset="0"/>
        </a:defRPr>
      </a:lvl3pPr>
      <a:lvl4pPr algn="l" rtl="0" fontAlgn="base">
        <a:lnSpc>
          <a:spcPct val="90000"/>
        </a:lnSpc>
        <a:spcBef>
          <a:spcPct val="0"/>
        </a:spcBef>
        <a:spcAft>
          <a:spcPct val="0"/>
        </a:spcAft>
        <a:defRPr sz="4400">
          <a:solidFill>
            <a:schemeClr val="tx1"/>
          </a:solidFill>
          <a:latin typeface="Century Gothic" pitchFamily="34" charset="0"/>
        </a:defRPr>
      </a:lvl4pPr>
      <a:lvl5pPr algn="l" rtl="0" fontAlgn="base">
        <a:lnSpc>
          <a:spcPct val="90000"/>
        </a:lnSpc>
        <a:spcBef>
          <a:spcPct val="0"/>
        </a:spcBef>
        <a:spcAft>
          <a:spcPct val="0"/>
        </a:spcAft>
        <a:defRPr sz="4400">
          <a:solidFill>
            <a:schemeClr val="tx1"/>
          </a:solidFill>
          <a:latin typeface="Century Gothic" pitchFamily="34"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9D9D9"/>
            </a:gs>
            <a:gs pos="50000">
              <a:schemeClr val="bg1"/>
            </a:gs>
            <a:gs pos="100000">
              <a:srgbClr val="D9D9D9"/>
            </a:gs>
          </a:gsLst>
          <a:lin ang="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6650B5-627A-CB01-0523-A3C6E9485977}"/>
              </a:ext>
            </a:extLst>
          </p:cNvPr>
          <p:cNvSpPr/>
          <p:nvPr/>
        </p:nvSpPr>
        <p:spPr>
          <a:xfrm>
            <a:off x="0" y="0"/>
            <a:ext cx="12192000" cy="1447800"/>
          </a:xfrm>
          <a:prstGeom prst="rect">
            <a:avLst/>
          </a:prstGeom>
          <a:gradFill flip="none" rotWithShape="1">
            <a:gsLst>
              <a:gs pos="0">
                <a:srgbClr val="001842"/>
              </a:gs>
              <a:gs pos="24000">
                <a:srgbClr val="003594"/>
              </a:gs>
            </a:gsLst>
            <a:lin ang="16200000" scaled="1"/>
            <a:tileRect/>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27" name="Title Placeholder 1">
            <a:extLst>
              <a:ext uri="{FF2B5EF4-FFF2-40B4-BE49-F238E27FC236}">
                <a16:creationId xmlns:a16="http://schemas.microsoft.com/office/drawing/2014/main" id="{76C50811-87D2-7EE3-C0C6-78C3CFC09C5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C76C2948-98FE-EA80-3006-80CF155FA17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A5F1FCCC-B09D-905F-C9C3-071D524699FE}"/>
              </a:ext>
            </a:extLst>
          </p:cNvPr>
          <p:cNvSpPr/>
          <p:nvPr/>
        </p:nvSpPr>
        <p:spPr>
          <a:xfrm>
            <a:off x="0" y="1371600"/>
            <a:ext cx="12192000" cy="76200"/>
          </a:xfrm>
          <a:prstGeom prst="rect">
            <a:avLst/>
          </a:prstGeom>
          <a:gradFill flip="none" rotWithShape="1">
            <a:gsLst>
              <a:gs pos="15000">
                <a:srgbClr val="FFCD00"/>
              </a:gs>
              <a:gs pos="50000">
                <a:schemeClr val="bg1"/>
              </a:gs>
              <a:gs pos="85000">
                <a:srgbClr val="FFCD00"/>
              </a:gs>
            </a:gsLst>
            <a:lin ang="10800000" scaled="1"/>
            <a:tileRect/>
          </a:gra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extLst>
      <p:ext uri="{BB962C8B-B14F-4D97-AF65-F5344CB8AC3E}">
        <p14:creationId xmlns:p14="http://schemas.microsoft.com/office/powerpoint/2010/main" val="282992165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hdr="0" dt="0"/>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Arial" panose="020B0604020202020204" pitchFamily="34" charset="0"/>
        </a:defRPr>
      </a:lvl2pPr>
      <a:lvl3pPr algn="ctr" rtl="0" eaLnBrk="1" fontAlgn="base" hangingPunct="1">
        <a:spcBef>
          <a:spcPct val="0"/>
        </a:spcBef>
        <a:spcAft>
          <a:spcPct val="0"/>
        </a:spcAft>
        <a:defRPr sz="4400">
          <a:solidFill>
            <a:schemeClr val="bg1"/>
          </a:solidFill>
          <a:latin typeface="Arial" panose="020B0604020202020204" pitchFamily="34" charset="0"/>
        </a:defRPr>
      </a:lvl3pPr>
      <a:lvl4pPr algn="ctr" rtl="0" eaLnBrk="1" fontAlgn="base" hangingPunct="1">
        <a:spcBef>
          <a:spcPct val="0"/>
        </a:spcBef>
        <a:spcAft>
          <a:spcPct val="0"/>
        </a:spcAft>
        <a:defRPr sz="4400">
          <a:solidFill>
            <a:schemeClr val="bg1"/>
          </a:solidFill>
          <a:latin typeface="Arial" panose="020B0604020202020204" pitchFamily="34" charset="0"/>
        </a:defRPr>
      </a:lvl4pPr>
      <a:lvl5pPr algn="ctr" rtl="0" eaLnBrk="1" fontAlgn="base" hangingPunct="1">
        <a:spcBef>
          <a:spcPct val="0"/>
        </a:spcBef>
        <a:spcAft>
          <a:spcPct val="0"/>
        </a:spcAft>
        <a:defRPr sz="4400">
          <a:solidFill>
            <a:schemeClr val="bg1"/>
          </a:solidFill>
          <a:latin typeface="Arial" panose="020B0604020202020204" pitchFamily="34" charset="0"/>
        </a:defRPr>
      </a:lvl5pPr>
      <a:lvl6pPr marL="457200" algn="ctr" rtl="0" eaLnBrk="1" fontAlgn="base" hangingPunct="1">
        <a:spcBef>
          <a:spcPct val="0"/>
        </a:spcBef>
        <a:spcAft>
          <a:spcPct val="0"/>
        </a:spcAft>
        <a:defRPr sz="4400">
          <a:solidFill>
            <a:schemeClr val="bg1"/>
          </a:solidFill>
          <a:latin typeface="Arial" panose="020B0604020202020204" pitchFamily="34" charset="0"/>
        </a:defRPr>
      </a:lvl6pPr>
      <a:lvl7pPr marL="914400" algn="ctr" rtl="0" eaLnBrk="1" fontAlgn="base" hangingPunct="1">
        <a:spcBef>
          <a:spcPct val="0"/>
        </a:spcBef>
        <a:spcAft>
          <a:spcPct val="0"/>
        </a:spcAft>
        <a:defRPr sz="4400">
          <a:solidFill>
            <a:schemeClr val="bg1"/>
          </a:solidFill>
          <a:latin typeface="Arial" panose="020B0604020202020204" pitchFamily="34" charset="0"/>
        </a:defRPr>
      </a:lvl7pPr>
      <a:lvl8pPr marL="1371600" algn="ctr" rtl="0" eaLnBrk="1" fontAlgn="base" hangingPunct="1">
        <a:spcBef>
          <a:spcPct val="0"/>
        </a:spcBef>
        <a:spcAft>
          <a:spcPct val="0"/>
        </a:spcAft>
        <a:defRPr sz="4400">
          <a:solidFill>
            <a:schemeClr val="bg1"/>
          </a:solidFill>
          <a:latin typeface="Arial" panose="020B0604020202020204" pitchFamily="34" charset="0"/>
        </a:defRPr>
      </a:lvl8pPr>
      <a:lvl9pPr marL="1828800" algn="ctr" rtl="0" eaLnBrk="1" fontAlgn="base" hangingPunct="1">
        <a:spcBef>
          <a:spcPct val="0"/>
        </a:spcBef>
        <a:spcAft>
          <a:spcPct val="0"/>
        </a:spcAft>
        <a:defRPr sz="4400">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rgbClr val="001842"/>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rgbClr val="001842"/>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rgbClr val="001842"/>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001842"/>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00184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7"/>
            <a:ext cx="11460480" cy="94488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5760" y="1455951"/>
            <a:ext cx="11460480" cy="448765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8124" y="6491339"/>
            <a:ext cx="1029153" cy="277002"/>
          </a:xfrm>
          <a:prstGeom prst="rect">
            <a:avLst/>
          </a:prstGeom>
        </p:spPr>
        <p:txBody>
          <a:bodyPr vert="horz" lIns="0" tIns="0" rIns="0" bIns="0" rtlCol="0" anchor="ctr">
            <a:noAutofit/>
          </a:bodyPr>
          <a:lstStyle>
            <a:lvl1pPr algn="l">
              <a:defRPr sz="750">
                <a:solidFill>
                  <a:srgbClr val="8C8585"/>
                </a:solidFill>
              </a:defRPr>
            </a:lvl1pPr>
          </a:lstStyle>
          <a:p>
            <a:fld id="{5AD76903-2DE8-DF49-94B4-2FAB59A2441B}" type="datetime1">
              <a:rPr lang="en-US" smtClean="0"/>
              <a:pPr/>
              <a:t>10/5/2023</a:t>
            </a:fld>
            <a:endParaRPr lang="en-US"/>
          </a:p>
        </p:txBody>
      </p:sp>
      <p:sp>
        <p:nvSpPr>
          <p:cNvPr id="6" name="Slide Number Placeholder 5"/>
          <p:cNvSpPr>
            <a:spLocks noGrp="1"/>
          </p:cNvSpPr>
          <p:nvPr>
            <p:ph type="sldNum" sz="quarter" idx="4"/>
          </p:nvPr>
        </p:nvSpPr>
        <p:spPr>
          <a:xfrm>
            <a:off x="11287760" y="6491339"/>
            <a:ext cx="538480" cy="277002"/>
          </a:xfrm>
          <a:prstGeom prst="rect">
            <a:avLst/>
          </a:prstGeom>
        </p:spPr>
        <p:txBody>
          <a:bodyPr vert="horz" lIns="0" tIns="0" rIns="0" bIns="0" rtlCol="0" anchor="ctr">
            <a:noAutofit/>
          </a:bodyPr>
          <a:lstStyle>
            <a:lvl1pPr algn="r">
              <a:defRPr sz="750">
                <a:solidFill>
                  <a:srgbClr val="8C8585"/>
                </a:solidFill>
              </a:defRPr>
            </a:lvl1pPr>
          </a:lstStyle>
          <a:p>
            <a:fld id="{4FA92F45-BA5D-4C7A-ACC7-D44B34072B97}" type="slidenum">
              <a:rPr lang="en-US" smtClean="0"/>
              <a:pPr/>
              <a:t>‹#›</a:t>
            </a:fld>
            <a:endParaRPr lang="en-US"/>
          </a:p>
        </p:txBody>
      </p:sp>
      <p:sp>
        <p:nvSpPr>
          <p:cNvPr id="8" name="TextBox 7"/>
          <p:cNvSpPr txBox="1"/>
          <p:nvPr/>
        </p:nvSpPr>
        <p:spPr>
          <a:xfrm>
            <a:off x="1575412" y="6537283"/>
            <a:ext cx="9712347" cy="161583"/>
          </a:xfrm>
          <a:prstGeom prst="rect">
            <a:avLst/>
          </a:prstGeom>
          <a:noFill/>
        </p:spPr>
        <p:txBody>
          <a:bodyPr wrap="square" rtlCol="0">
            <a:spAutoFit/>
          </a:bodyPr>
          <a:lstStyle/>
          <a:p>
            <a:pPr algn="l"/>
            <a:r>
              <a:rPr lang="en-US" sz="450">
                <a:solidFill>
                  <a:srgbClr val="595555"/>
                </a:solidFill>
              </a:rPr>
              <a:t>Proprietary and Confidential: This presentation may not be used or disclosed to other than employees or customers, unless expressly authorized by UPS.© 2023 United Parcel Service of America, Inc. UPS, the UPS brandmark and the color brown are trademarks of United Parcel Service of America, Inc. All rights reserved.</a:t>
            </a:r>
          </a:p>
        </p:txBody>
      </p:sp>
    </p:spTree>
    <p:extLst>
      <p:ext uri="{BB962C8B-B14F-4D97-AF65-F5344CB8AC3E}">
        <p14:creationId xmlns:p14="http://schemas.microsoft.com/office/powerpoint/2010/main" val="16062611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685800" rtl="0" eaLnBrk="1" latinLnBrk="0" hangingPunct="1">
        <a:lnSpc>
          <a:spcPct val="100000"/>
        </a:lnSpc>
        <a:spcBef>
          <a:spcPct val="0"/>
        </a:spcBef>
        <a:buNone/>
        <a:defRPr sz="2200" b="1" i="0" kern="1200">
          <a:solidFill>
            <a:srgbClr val="595555"/>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00000"/>
        </a:lnSpc>
        <a:spcBef>
          <a:spcPts val="1000"/>
        </a:spcBef>
        <a:buFont typeface="Arial"/>
        <a:buNone/>
        <a:defRPr sz="1600" kern="1200" cap="none" baseline="0">
          <a:solidFill>
            <a:schemeClr val="tx2"/>
          </a:solidFill>
          <a:latin typeface="+mn-lt"/>
          <a:ea typeface="+mn-ea"/>
          <a:cs typeface="+mn-cs"/>
        </a:defRPr>
      </a:lvl1pPr>
      <a:lvl2pPr marL="203597" indent="-203597" algn="l" defTabSz="685800" rtl="0" eaLnBrk="1" latinLnBrk="0" hangingPunct="1">
        <a:lnSpc>
          <a:spcPct val="100000"/>
        </a:lnSpc>
        <a:spcBef>
          <a:spcPts val="1000"/>
        </a:spcBef>
        <a:buClr>
          <a:schemeClr val="tx2"/>
        </a:buClr>
        <a:buFont typeface="Arial" panose="020B0604020202020204" pitchFamily="34" charset="0"/>
        <a:buChar char="•"/>
        <a:tabLst/>
        <a:defRPr sz="1400" kern="1200">
          <a:solidFill>
            <a:schemeClr val="tx2"/>
          </a:solidFill>
          <a:latin typeface="+mn-lt"/>
          <a:ea typeface="+mn-ea"/>
          <a:cs typeface="+mn-cs"/>
        </a:defRPr>
      </a:lvl2pPr>
      <a:lvl3pPr marL="429816" indent="-215504" algn="l" defTabSz="685800" rtl="0" eaLnBrk="1" latinLnBrk="0" hangingPunct="1">
        <a:lnSpc>
          <a:spcPct val="100000"/>
        </a:lnSpc>
        <a:spcBef>
          <a:spcPts val="1000"/>
        </a:spcBef>
        <a:buClr>
          <a:schemeClr val="tx2"/>
        </a:buClr>
        <a:buFont typeface="Courier New" panose="02070309020205020404" pitchFamily="49" charset="0"/>
        <a:buChar char="o"/>
        <a:tabLst/>
        <a:defRPr sz="1400" kern="1200">
          <a:solidFill>
            <a:schemeClr val="tx2"/>
          </a:solidFill>
          <a:latin typeface="+mn-lt"/>
          <a:ea typeface="+mn-ea"/>
          <a:cs typeface="+mn-cs"/>
        </a:defRPr>
      </a:lvl3pPr>
      <a:lvl4pPr marL="645319" indent="-215504" algn="l" defTabSz="685800" rtl="0" eaLnBrk="1" latinLnBrk="0" hangingPunct="1">
        <a:lnSpc>
          <a:spcPct val="100000"/>
        </a:lnSpc>
        <a:spcBef>
          <a:spcPts val="1000"/>
        </a:spcBef>
        <a:buClr>
          <a:schemeClr val="tx2"/>
        </a:buClr>
        <a:buFont typeface="Wingdings" charset="2"/>
        <a:buChar char="§"/>
        <a:tabLst/>
        <a:defRPr sz="1200" kern="1200">
          <a:solidFill>
            <a:schemeClr val="tx2"/>
          </a:solidFill>
          <a:latin typeface="+mn-lt"/>
          <a:ea typeface="+mn-ea"/>
          <a:cs typeface="+mn-cs"/>
        </a:defRPr>
      </a:lvl4pPr>
      <a:lvl5pPr marL="860822" indent="-220266" algn="l" defTabSz="685800" rtl="0" eaLnBrk="1" latinLnBrk="0" hangingPunct="1">
        <a:lnSpc>
          <a:spcPct val="100000"/>
        </a:lnSpc>
        <a:spcBef>
          <a:spcPts val="1000"/>
        </a:spcBef>
        <a:buClr>
          <a:schemeClr val="tx2"/>
        </a:buClr>
        <a:buFont typeface="Arial" panose="020B0604020202020204" pitchFamily="34" charset="0"/>
        <a:buChar char="•"/>
        <a:tabLst/>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5A2DA-3CAD-51C0-D740-55549BCA1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01C83B-B0EE-17FB-31B9-D1EFD021A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8D8ED-4539-8BD9-4FF5-01769495E6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FCE697B-A091-2135-C524-29D9F8D13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F8EB65-B848-C4E2-F1E9-2E65953E4A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AAF53-EF05-4643-8E24-285C038E15C1}" type="slidenum">
              <a:rPr lang="en-US" smtClean="0"/>
              <a:t>‹#›</a:t>
            </a:fld>
            <a:endParaRPr lang="en-US"/>
          </a:p>
        </p:txBody>
      </p:sp>
    </p:spTree>
    <p:extLst>
      <p:ext uri="{BB962C8B-B14F-4D97-AF65-F5344CB8AC3E}">
        <p14:creationId xmlns:p14="http://schemas.microsoft.com/office/powerpoint/2010/main" val="42093571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365125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90897-D5B6-4C7B-9A7F-99D9BDBA6944}" type="datetimeFigureOut">
              <a:rPr lang="en-US" smtClean="0"/>
              <a:t>10/5/2023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BE0AE-52E2-4D71-BB10-BBB9F69B1FA2}" type="slidenum">
              <a:rPr lang="en-US" smtClean="0"/>
              <a:t>‹#›</a:t>
            </a:fld>
            <a:endParaRPr lang="en-US"/>
          </a:p>
        </p:txBody>
      </p:sp>
    </p:spTree>
    <p:extLst>
      <p:ext uri="{BB962C8B-B14F-4D97-AF65-F5344CB8AC3E}">
        <p14:creationId xmlns:p14="http://schemas.microsoft.com/office/powerpoint/2010/main" val="258189948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861" r:id="rId12"/>
    <p:sldLayoutId id="2147483862" r:id="rId13"/>
    <p:sldLayoutId id="2147483863" r:id="rId14"/>
    <p:sldLayoutId id="2147483864" r:id="rId15"/>
    <p:sldLayoutId id="2147483865" r:id="rId16"/>
    <p:sldLayoutId id="21474838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4196007"/>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g286c610dc73_0_8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05" name="Google Shape;305;g286c610dc73_0_8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6" name="Google Shape;306;g286c610dc73_0_8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307" name="Google Shape;307;g286c610dc73_0_8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308" name="Google Shape;308;g286c610dc73_0_8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42930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g2859d02c9b9_0_137"/>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g2859d02c9b9_0_137"/>
          <p:cNvSpPr txBox="1">
            <a:spLocks noGrp="1"/>
          </p:cNvSpPr>
          <p:nvPr>
            <p:ph type="body" idx="1"/>
          </p:nvPr>
        </p:nvSpPr>
        <p:spPr>
          <a:xfrm>
            <a:off x="609600" y="1600200"/>
            <a:ext cx="10972800" cy="45260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6D6E71"/>
              </a:buClr>
              <a:buSzPts val="2400"/>
              <a:buFont typeface="Arial"/>
              <a:buChar char="•"/>
              <a:defRPr sz="2400" b="0" i="0" u="none" strike="noStrike" cap="none">
                <a:solidFill>
                  <a:srgbClr val="7F7F7F"/>
                </a:solidFill>
                <a:latin typeface="Calibri"/>
                <a:ea typeface="Calibri"/>
                <a:cs typeface="Calibri"/>
                <a:sym typeface="Calibri"/>
              </a:defRPr>
            </a:lvl1pPr>
            <a:lvl2pPr marL="914400" marR="0" lvl="1" indent="-361950" algn="l" rtl="0">
              <a:lnSpc>
                <a:spcPct val="100000"/>
              </a:lnSpc>
              <a:spcBef>
                <a:spcPts val="4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2pPr>
            <a:lvl3pPr marL="1371600" marR="0" lvl="2" indent="-342900" algn="l" rtl="0">
              <a:lnSpc>
                <a:spcPct val="10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3pPr>
            <a:lvl4pPr marL="1828800" marR="0" lvl="3" indent="-323850"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4pPr>
            <a:lvl5pPr marL="2286000" marR="0" lvl="4" indent="-323850"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6" name="Google Shape;96;g2859d02c9b9_0_137"/>
          <p:cNvSpPr txBox="1">
            <a:spLocks noGrp="1"/>
          </p:cNvSpPr>
          <p:nvPr>
            <p:ph type="dt" idx="10"/>
          </p:nvPr>
        </p:nvSpPr>
        <p:spPr>
          <a:xfrm>
            <a:off x="609600" y="6356351"/>
            <a:ext cx="28448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999999"/>
              </a:buClr>
              <a:buSzPts val="1100"/>
              <a:buFont typeface="Avenir"/>
              <a:buNone/>
              <a:defRPr sz="1200" b="0" i="0" u="none" strike="noStrike" cap="none">
                <a:solidFill>
                  <a:srgbClr val="999999"/>
                </a:solidFill>
                <a:latin typeface="Avenir"/>
                <a:ea typeface="Avenir"/>
                <a:cs typeface="Avenir"/>
                <a:sym typeface="Avenir"/>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97" name="Google Shape;97;g2859d02c9b9_0_137"/>
          <p:cNvSpPr txBox="1">
            <a:spLocks noGrp="1"/>
          </p:cNvSpPr>
          <p:nvPr>
            <p:ph type="ftr" idx="11"/>
          </p:nvPr>
        </p:nvSpPr>
        <p:spPr>
          <a:xfrm>
            <a:off x="4165600" y="6356351"/>
            <a:ext cx="3860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rgbClr val="999999"/>
              </a:buClr>
              <a:buSzPts val="1100"/>
              <a:buFont typeface="Calibri"/>
              <a:buNone/>
              <a:defRPr sz="1200" b="0" i="0" u="none" strike="noStrike" cap="none">
                <a:solidFill>
                  <a:srgbClr val="999999"/>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98" name="Google Shape;98;g2859d02c9b9_0_137"/>
          <p:cNvSpPr txBox="1">
            <a:spLocks noGrp="1"/>
          </p:cNvSpPr>
          <p:nvPr>
            <p:ph type="sldNum" idx="12"/>
          </p:nvPr>
        </p:nvSpPr>
        <p:spPr>
          <a:xfrm>
            <a:off x="8737600" y="6356351"/>
            <a:ext cx="28448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1pPr>
            <a:lvl2pPr marL="0" marR="0" lvl="1"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2pPr>
            <a:lvl3pPr marL="0" marR="0" lvl="2"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3pPr>
            <a:lvl4pPr marL="0" marR="0" lvl="3"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4pPr>
            <a:lvl5pPr marL="0" marR="0" lvl="4"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5pPr>
            <a:lvl6pPr marL="0" marR="0" lvl="5"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6pPr>
            <a:lvl7pPr marL="0" marR="0" lvl="6"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7pPr>
            <a:lvl8pPr marL="0" marR="0" lvl="7"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8pPr>
            <a:lvl9pPr marL="0" marR="0" lvl="8" indent="0" algn="r" rtl="0">
              <a:spcBef>
                <a:spcPts val="0"/>
              </a:spcBef>
              <a:buClr>
                <a:srgbClr val="000000"/>
              </a:buClr>
              <a:buSzPts val="900"/>
              <a:buFont typeface="Arial"/>
              <a:buNone/>
              <a:defRPr sz="1200" b="0" i="0" u="none" strike="noStrike" cap="none">
                <a:solidFill>
                  <a:srgbClr val="999999"/>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7057797"/>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3.svg"/><Relationship Id="rId3" Type="http://schemas.openxmlformats.org/officeDocument/2006/relationships/image" Target="../media/image213.png"/><Relationship Id="rId7" Type="http://schemas.openxmlformats.org/officeDocument/2006/relationships/image" Target="../media/image217.svg"/><Relationship Id="rId12" Type="http://schemas.openxmlformats.org/officeDocument/2006/relationships/image" Target="../media/image222.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216.png"/><Relationship Id="rId11" Type="http://schemas.openxmlformats.org/officeDocument/2006/relationships/image" Target="../media/image221.svg"/><Relationship Id="rId5" Type="http://schemas.openxmlformats.org/officeDocument/2006/relationships/image" Target="../media/image215.sv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svg"/></Relationships>
</file>

<file path=ppt/slides/_rels/slide101.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21.xml"/><Relationship Id="rId6" Type="http://schemas.openxmlformats.org/officeDocument/2006/relationships/image" Target="../media/image226.svg"/><Relationship Id="rId5" Type="http://schemas.openxmlformats.org/officeDocument/2006/relationships/image" Target="../media/image225.png"/><Relationship Id="rId4" Type="http://schemas.openxmlformats.org/officeDocument/2006/relationships/image" Target="../media/image224.png"/></Relationships>
</file>

<file path=ppt/slides/_rels/slide102.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03.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diagramLayout" Target="../diagrams/layout8.xml"/><Relationship Id="rId7" Type="http://schemas.openxmlformats.org/officeDocument/2006/relationships/image" Target="../media/image227.png"/><Relationship Id="rId12" Type="http://schemas.openxmlformats.org/officeDocument/2006/relationships/image" Target="../media/image232.svg"/><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11" Type="http://schemas.openxmlformats.org/officeDocument/2006/relationships/image" Target="../media/image231.png"/><Relationship Id="rId5" Type="http://schemas.openxmlformats.org/officeDocument/2006/relationships/diagramColors" Target="../diagrams/colors8.xml"/><Relationship Id="rId10" Type="http://schemas.openxmlformats.org/officeDocument/2006/relationships/image" Target="../media/image230.svg"/><Relationship Id="rId4" Type="http://schemas.openxmlformats.org/officeDocument/2006/relationships/diagramQuickStyle" Target="../diagrams/quickStyle8.xml"/><Relationship Id="rId9" Type="http://schemas.openxmlformats.org/officeDocument/2006/relationships/image" Target="../media/image22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182.xml"/><Relationship Id="rId5" Type="http://schemas.openxmlformats.org/officeDocument/2006/relationships/image" Target="../media/image31.png"/><Relationship Id="rId4" Type="http://schemas.openxmlformats.org/officeDocument/2006/relationships/image" Target="../media/image30.png"/></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56.xml"/><Relationship Id="rId4" Type="http://schemas.microsoft.com/office/2007/relationships/hdphoto" Target="../media/hdphoto1.wdp"/></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5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55.jpeg"/><Relationship Id="rId5" Type="http://schemas.openxmlformats.org/officeDocument/2006/relationships/image" Target="../media/image5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hyperlink" Target="https://www.acf.hhs.gov/administrative-and-national-policy-requirements#chapter-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6.xml"/><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0.pn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image" Target="../media/image71.jpeg"/><Relationship Id="rId1" Type="http://schemas.openxmlformats.org/officeDocument/2006/relationships/slideLayout" Target="../slideLayouts/slideLayout45.xml"/><Relationship Id="rId6" Type="http://schemas.openxmlformats.org/officeDocument/2006/relationships/image" Target="../media/image74.svg"/><Relationship Id="rId11" Type="http://schemas.openxmlformats.org/officeDocument/2006/relationships/image" Target="../media/image79.jpeg"/><Relationship Id="rId5" Type="http://schemas.openxmlformats.org/officeDocument/2006/relationships/image" Target="../media/image73.png"/><Relationship Id="rId15" Type="http://schemas.openxmlformats.org/officeDocument/2006/relationships/image" Target="../media/image83.jpe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 Id="rId1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1.jpeg"/><Relationship Id="rId1" Type="http://schemas.openxmlformats.org/officeDocument/2006/relationships/slideLayout" Target="../slideLayouts/slideLayout4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jpeg"/><Relationship Id="rId2" Type="http://schemas.openxmlformats.org/officeDocument/2006/relationships/image" Target="../media/image71.jpeg"/><Relationship Id="rId16" Type="http://schemas.openxmlformats.org/officeDocument/2006/relationships/image" Target="../media/image101.jpeg"/><Relationship Id="rId20" Type="http://schemas.openxmlformats.org/officeDocument/2006/relationships/image" Target="../media/image105.png"/><Relationship Id="rId1" Type="http://schemas.openxmlformats.org/officeDocument/2006/relationships/slideLayout" Target="../slideLayouts/slideLayout45.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jpeg"/><Relationship Id="rId15" Type="http://schemas.openxmlformats.org/officeDocument/2006/relationships/image" Target="../media/image100.png"/><Relationship Id="rId10" Type="http://schemas.openxmlformats.org/officeDocument/2006/relationships/image" Target="../media/image95.png"/><Relationship Id="rId19" Type="http://schemas.openxmlformats.org/officeDocument/2006/relationships/image" Target="../media/image104.jpeg"/><Relationship Id="rId4" Type="http://schemas.openxmlformats.org/officeDocument/2006/relationships/image" Target="../media/image89.jpeg"/><Relationship Id="rId9" Type="http://schemas.openxmlformats.org/officeDocument/2006/relationships/image" Target="../media/image94.png"/><Relationship Id="rId1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1.jpeg"/><Relationship Id="rId1" Type="http://schemas.openxmlformats.org/officeDocument/2006/relationships/slideLayout" Target="../slideLayouts/slideLayout45.xml"/><Relationship Id="rId5" Type="http://schemas.openxmlformats.org/officeDocument/2006/relationships/image" Target="../media/image108.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71.jpeg"/><Relationship Id="rId1" Type="http://schemas.openxmlformats.org/officeDocument/2006/relationships/slideLayout" Target="../slideLayouts/slideLayout45.xml"/><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svg"/><Relationship Id="rId2" Type="http://schemas.openxmlformats.org/officeDocument/2006/relationships/image" Target="../media/image71.jpeg"/><Relationship Id="rId1" Type="http://schemas.openxmlformats.org/officeDocument/2006/relationships/slideLayout" Target="../slideLayouts/slideLayout45.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jpeg"/><Relationship Id="rId1" Type="http://schemas.openxmlformats.org/officeDocument/2006/relationships/slideLayout" Target="../slideLayouts/slideLayout45.xml"/><Relationship Id="rId5" Type="http://schemas.openxmlformats.org/officeDocument/2006/relationships/image" Target="../media/image122.sv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71.jpeg"/><Relationship Id="rId1" Type="http://schemas.openxmlformats.org/officeDocument/2006/relationships/slideLayout" Target="../slideLayouts/slideLayout45.xml"/><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jpeg"/><Relationship Id="rId2" Type="http://schemas.openxmlformats.org/officeDocument/2006/relationships/image" Target="../media/image71.jpeg"/><Relationship Id="rId1" Type="http://schemas.openxmlformats.org/officeDocument/2006/relationships/slideLayout" Target="../slideLayouts/slideLayout45.xml"/><Relationship Id="rId6" Type="http://schemas.openxmlformats.org/officeDocument/2006/relationships/image" Target="../media/image127.jpeg"/><Relationship Id="rId5" Type="http://schemas.openxmlformats.org/officeDocument/2006/relationships/image" Target="../media/image70.png"/><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136.jpeg"/><Relationship Id="rId4" Type="http://schemas.openxmlformats.org/officeDocument/2006/relationships/image" Target="../media/image135.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139.jpeg"/><Relationship Id="rId4" Type="http://schemas.openxmlformats.org/officeDocument/2006/relationships/image" Target="../media/image138.jpeg"/></Relationships>
</file>

<file path=ppt/slides/_rels/slide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emf"/><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1.xml"/><Relationship Id="rId5" Type="http://schemas.openxmlformats.org/officeDocument/2006/relationships/image" Target="../media/image165.png"/><Relationship Id="rId4" Type="http://schemas.openxmlformats.org/officeDocument/2006/relationships/image" Target="../media/image164.png"/></Relationships>
</file>

<file path=ppt/slides/_rels/slide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10.xml"/><Relationship Id="rId5" Type="http://schemas.openxmlformats.org/officeDocument/2006/relationships/image" Target="../media/image169.png"/><Relationship Id="rId4" Type="http://schemas.openxmlformats.org/officeDocument/2006/relationships/image" Target="../media/image168.png"/></Relationships>
</file>

<file path=ppt/slides/_rels/slide77.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oleObject" Target="../embeddings/oleObject1.bin"/><Relationship Id="rId1" Type="http://schemas.openxmlformats.org/officeDocument/2006/relationships/slideLayout" Target="../slideLayouts/slideLayout10.xml"/><Relationship Id="rId4" Type="http://schemas.openxmlformats.org/officeDocument/2006/relationships/image" Target="../media/image177.png"/></Relationships>
</file>

<file path=ppt/slides/_rels/slide8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10.xml"/><Relationship Id="rId1" Type="http://schemas.openxmlformats.org/officeDocument/2006/relationships/video" Target="https://www.youtube.com/embed/44EvOqCMrIE?feature=oembed" TargetMode="External"/><Relationship Id="rId4" Type="http://schemas.openxmlformats.org/officeDocument/2006/relationships/hyperlink" Target="https://www.youtube.com/watch?v=44EvOqCMrIE"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182.png"/></Relationships>
</file>

<file path=ppt/slides/_rels/slide8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2.xml"/><Relationship Id="rId1" Type="http://schemas.openxmlformats.org/officeDocument/2006/relationships/slideLayout" Target="../slideLayouts/slideLayout37.xml"/><Relationship Id="rId5" Type="http://schemas.openxmlformats.org/officeDocument/2006/relationships/image" Target="../media/image184.png"/><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png"/><Relationship Id="rId7" Type="http://schemas.openxmlformats.org/officeDocument/2006/relationships/image" Target="../media/image45.png"/><Relationship Id="rId12"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6.png"/></Relationships>
</file>

<file path=ppt/slides/_rels/slide9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3.xml"/><Relationship Id="rId1" Type="http://schemas.openxmlformats.org/officeDocument/2006/relationships/slideLayout" Target="../slideLayouts/slideLayout37.xml"/><Relationship Id="rId4" Type="http://schemas.openxmlformats.org/officeDocument/2006/relationships/image" Target="../media/image185.emf"/></Relationships>
</file>

<file path=ppt/slides/_rels/slide9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1.png"/><Relationship Id="rId7" Type="http://schemas.openxmlformats.org/officeDocument/2006/relationships/image" Target="../media/image189.pn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 Id="rId9" Type="http://schemas.openxmlformats.org/officeDocument/2006/relationships/image" Target="../media/image19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7.xml"/><Relationship Id="rId1" Type="http://schemas.openxmlformats.org/officeDocument/2006/relationships/video" Target="https://www.youtube.com/embed/hNfxecULiJs?feature=oembed" TargetMode="External"/><Relationship Id="rId6" Type="http://schemas.openxmlformats.org/officeDocument/2006/relationships/image" Target="../media/image190.png"/><Relationship Id="rId5" Type="http://schemas.openxmlformats.org/officeDocument/2006/relationships/image" Target="../media/image192.jpeg"/><Relationship Id="rId4" Type="http://schemas.openxmlformats.org/officeDocument/2006/relationships/image" Target="../media/image181.png"/></Relationships>
</file>

<file path=ppt/slides/_rels/slide9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37.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87.png"/></Relationships>
</file>

<file path=ppt/slides/_rels/slide9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7.xml"/><Relationship Id="rId1" Type="http://schemas.openxmlformats.org/officeDocument/2006/relationships/slideLayout" Target="../slideLayouts/slideLayout37.xml"/><Relationship Id="rId5" Type="http://schemas.openxmlformats.org/officeDocument/2006/relationships/image" Target="../media/image196.png"/><Relationship Id="rId4" Type="http://schemas.openxmlformats.org/officeDocument/2006/relationships/image" Target="../media/image195.png"/></Relationships>
</file>

<file path=ppt/slides/_rels/slide9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8.xml"/><Relationship Id="rId1" Type="http://schemas.openxmlformats.org/officeDocument/2006/relationships/slideLayout" Target="../slideLayouts/slideLayout37.xml"/><Relationship Id="rId5" Type="http://schemas.openxmlformats.org/officeDocument/2006/relationships/image" Target="../media/image197.jpeg"/><Relationship Id="rId4" Type="http://schemas.openxmlformats.org/officeDocument/2006/relationships/image" Target="../media/image191.png"/></Relationships>
</file>

<file path=ppt/slides/_rels/slide96.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jpeg"/><Relationship Id="rId7" Type="http://schemas.openxmlformats.org/officeDocument/2006/relationships/image" Target="../media/image188.png"/><Relationship Id="rId2" Type="http://schemas.openxmlformats.org/officeDocument/2006/relationships/notesSlide" Target="../notesSlides/notesSlide49.xml"/><Relationship Id="rId1" Type="http://schemas.openxmlformats.org/officeDocument/2006/relationships/slideLayout" Target="../slideLayouts/slideLayout37.xml"/><Relationship Id="rId6" Type="http://schemas.openxmlformats.org/officeDocument/2006/relationships/image" Target="../media/image181.png"/><Relationship Id="rId5" Type="http://schemas.openxmlformats.org/officeDocument/2006/relationships/image" Target="../media/image200.png"/><Relationship Id="rId4" Type="http://schemas.openxmlformats.org/officeDocument/2006/relationships/image" Target="../media/image199.jpeg"/><Relationship Id="rId9" Type="http://schemas.openxmlformats.org/officeDocument/2006/relationships/image" Target="../media/image202.png"/></Relationships>
</file>

<file path=ppt/slides/_rels/slide9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0.xml"/><Relationship Id="rId1" Type="http://schemas.openxmlformats.org/officeDocument/2006/relationships/slideLayout" Target="../slideLayouts/slideLayout37.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png"/></Relationships>
</file>

<file path=ppt/slides/_rels/slide98.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6.jpeg"/><Relationship Id="rId7" Type="http://schemas.openxmlformats.org/officeDocument/2006/relationships/image" Target="../media/image209.png"/><Relationship Id="rId2" Type="http://schemas.openxmlformats.org/officeDocument/2006/relationships/notesSlide" Target="../notesSlides/notesSlide51.xml"/><Relationship Id="rId1" Type="http://schemas.openxmlformats.org/officeDocument/2006/relationships/slideLayout" Target="../slideLayouts/slideLayout37.xml"/><Relationship Id="rId6" Type="http://schemas.openxmlformats.org/officeDocument/2006/relationships/image" Target="../media/image208.jpeg"/><Relationship Id="rId5" Type="http://schemas.openxmlformats.org/officeDocument/2006/relationships/image" Target="../media/image181.png"/><Relationship Id="rId4" Type="http://schemas.openxmlformats.org/officeDocument/2006/relationships/image" Target="../media/image207.png"/><Relationship Id="rId9" Type="http://schemas.openxmlformats.org/officeDocument/2006/relationships/image" Target="../media/image211.jpeg"/></Relationships>
</file>

<file path=ppt/slides/_rels/slide9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2.xml"/><Relationship Id="rId1" Type="http://schemas.openxmlformats.org/officeDocument/2006/relationships/slideLayout" Target="../slideLayouts/slideLayout37.xml"/><Relationship Id="rId4" Type="http://schemas.openxmlformats.org/officeDocument/2006/relationships/image" Target="../media/image2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C5D6DB-6C08-455B-96DE-A2525151607E}"/>
              </a:ext>
            </a:extLst>
          </p:cNvPr>
          <p:cNvPicPr>
            <a:picLocks noChangeAspect="1"/>
          </p:cNvPicPr>
          <p:nvPr/>
        </p:nvPicPr>
        <p:blipFill rotWithShape="1">
          <a:blip r:embed="rId3">
            <a:extLst>
              <a:ext uri="{28A0092B-C50C-407E-A947-70E740481C1C}">
                <a14:useLocalDpi xmlns:a14="http://schemas.microsoft.com/office/drawing/2010/main" val="0"/>
              </a:ext>
            </a:extLst>
          </a:blip>
          <a:srcRect l="19158" r="20981" b="1824"/>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C51CDD56-3249-43B4-A358-0AB7FFE66200}"/>
              </a:ext>
            </a:extLst>
          </p:cNvPr>
          <p:cNvSpPr/>
          <p:nvPr/>
        </p:nvSpPr>
        <p:spPr>
          <a:xfrm>
            <a:off x="0" y="0"/>
            <a:ext cx="12192000" cy="6858000"/>
          </a:xfrm>
          <a:prstGeom prst="rect">
            <a:avLst/>
          </a:prstGeom>
          <a:solidFill>
            <a:srgbClr val="333F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 y="2333876"/>
            <a:ext cx="12192001" cy="20097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5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a:p>
            <a:pPr algn="ctr">
              <a:spcBef>
                <a:spcPct val="0"/>
              </a:spcBef>
              <a:defRPr/>
            </a:pPr>
            <a:r>
              <a:rPr lang="en-US" sz="6000" cap="small">
                <a:solidFill>
                  <a:srgbClr val="FFFFFF"/>
                </a:solidFill>
                <a:latin typeface="Century Gothic"/>
              </a:rPr>
              <a:t>DOT Advisory </a:t>
            </a:r>
            <a:r>
              <a:rPr kumimoji="0" lang="en-US" sz="6000" b="0" i="0" u="none" strike="noStrike" kern="1200" cap="small" spc="0" normalizeH="0" baseline="0" noProof="0">
                <a:ln>
                  <a:noFill/>
                </a:ln>
                <a:solidFill>
                  <a:srgbClr val="FFFFFF"/>
                </a:solidFill>
                <a:effectLst/>
                <a:uLnTx/>
                <a:uFillTx/>
                <a:latin typeface="Century Gothic"/>
              </a:rPr>
              <a:t>Committee </a:t>
            </a:r>
            <a:br>
              <a:rPr lang="en-US" sz="6000" cap="small">
                <a:latin typeface="Century Gothic"/>
              </a:rPr>
            </a:br>
            <a:r>
              <a:rPr kumimoji="0" lang="en-US" sz="6000" b="0" i="0" u="none" strike="noStrike" kern="1200" cap="small" spc="0" normalizeH="0" baseline="0" noProof="0">
                <a:ln>
                  <a:noFill/>
                </a:ln>
                <a:solidFill>
                  <a:srgbClr val="FFFFFF"/>
                </a:solidFill>
                <a:effectLst/>
                <a:uLnTx/>
                <a:uFillTx/>
                <a:latin typeface="Century Gothic"/>
              </a:rPr>
              <a:t>On</a:t>
            </a:r>
            <a:r>
              <a:rPr lang="en-US" sz="6000" cap="small">
                <a:solidFill>
                  <a:srgbClr val="FFFFFF"/>
                </a:solidFill>
                <a:latin typeface="Century Gothic"/>
              </a:rPr>
              <a:t> </a:t>
            </a:r>
            <a:r>
              <a:rPr kumimoji="0" lang="en-US" sz="6000" b="0" i="0" u="none" strike="noStrike" kern="1200" cap="small" spc="0" normalizeH="0" baseline="0" noProof="0">
                <a:ln>
                  <a:noFill/>
                </a:ln>
                <a:solidFill>
                  <a:srgbClr val="FFFFFF"/>
                </a:solidFill>
                <a:effectLst/>
                <a:uLnTx/>
                <a:uFillTx/>
                <a:latin typeface="Century Gothic"/>
              </a:rPr>
              <a:t>Human Trafficking</a:t>
            </a:r>
            <a:br>
              <a:rPr lang="en-US" sz="5500" cap="small">
                <a:solidFill>
                  <a:srgbClr val="FFFFFF"/>
                </a:solidFill>
                <a:latin typeface="Century Gothic"/>
              </a:rPr>
            </a:br>
            <a:endParaRPr lang="en-US" sz="2800" cap="small">
              <a:solidFill>
                <a:srgbClr val="FFFFFF"/>
              </a:solidFill>
              <a:latin typeface="Century Gothic"/>
            </a:endParaRPr>
          </a:p>
          <a:p>
            <a:pPr algn="ctr">
              <a:spcBef>
                <a:spcPct val="0"/>
              </a:spcBef>
              <a:defRPr/>
            </a:pPr>
            <a:r>
              <a:rPr lang="en-US" sz="3600" b="1" cap="small">
                <a:solidFill>
                  <a:srgbClr val="DAA600"/>
                </a:solidFill>
                <a:latin typeface="Century Gothic"/>
              </a:rPr>
              <a:t>PUBLIC MEETING</a:t>
            </a:r>
            <a:endParaRPr lang="en-US" sz="3600">
              <a:cs typeface="Calibri"/>
            </a:endParaRPr>
          </a:p>
        </p:txBody>
      </p:sp>
      <p:sp>
        <p:nvSpPr>
          <p:cNvPr id="8" name="TextBox 7"/>
          <p:cNvSpPr txBox="1"/>
          <p:nvPr/>
        </p:nvSpPr>
        <p:spPr>
          <a:xfrm>
            <a:off x="-3828" y="4282884"/>
            <a:ext cx="12199643" cy="800219"/>
          </a:xfrm>
          <a:prstGeom prst="rect">
            <a:avLst/>
          </a:prstGeom>
          <a:noFill/>
        </p:spPr>
        <p:txBody>
          <a:bodyPr wrap="square" lIns="91440" tIns="45720" rIns="91440" bIns="45720" rtlCol="0" anchor="t">
            <a:spAutoFit/>
          </a:bodyPr>
          <a:lstStyle/>
          <a:p>
            <a:pPr algn="ctr">
              <a:spcAft>
                <a:spcPts val="700"/>
              </a:spcAft>
              <a:defRPr/>
            </a:pPr>
            <a:r>
              <a:rPr lang="en-US" sz="2400">
                <a:solidFill>
                  <a:prstClr val="white"/>
                </a:solidFill>
                <a:latin typeface="Century Gothic"/>
              </a:rPr>
              <a:t>October 3, 2023</a:t>
            </a:r>
            <a:br>
              <a:rPr lang="en-US" sz="2400">
                <a:solidFill>
                  <a:prstClr val="white"/>
                </a:solidFill>
                <a:latin typeface="Century Gothic"/>
              </a:rPr>
            </a:br>
            <a:r>
              <a:rPr kumimoji="0" lang="en-US" sz="2200" b="0" i="0" u="none" strike="noStrike" kern="1200" cap="none" spc="0" normalizeH="0" baseline="0" noProof="0">
                <a:ln>
                  <a:noFill/>
                </a:ln>
                <a:solidFill>
                  <a:prstClr val="white"/>
                </a:solidFill>
                <a:effectLst/>
                <a:uLnTx/>
                <a:uFillTx/>
                <a:latin typeface="Century Gothic"/>
              </a:rPr>
              <a:t>9:30am – 5:00pm </a:t>
            </a:r>
            <a:r>
              <a:rPr lang="en-US" sz="2200">
                <a:solidFill>
                  <a:prstClr val="white"/>
                </a:solidFill>
                <a:latin typeface="Century Gothic"/>
              </a:rPr>
              <a:t>EDT</a:t>
            </a: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A51AFF7F-539B-464F-B71B-AA2F0BFD5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3134" y="313070"/>
            <a:ext cx="1299674" cy="872947"/>
          </a:xfrm>
          <a:prstGeom prst="rect">
            <a:avLst/>
          </a:prstGeom>
        </p:spPr>
      </p:pic>
    </p:spTree>
    <p:extLst>
      <p:ext uri="{BB962C8B-B14F-4D97-AF65-F5344CB8AC3E}">
        <p14:creationId xmlns:p14="http://schemas.microsoft.com/office/powerpoint/2010/main" val="3380258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SER\Maha.Alkhateeb.CTR\Images\HT Images\HT Images - Logos\PTBoHT\Ptboht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313828" y="2121472"/>
            <a:ext cx="6474293" cy="26454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6"/>
          <p:cNvSpPr txBox="1">
            <a:spLocks noChangeArrowheads="1"/>
          </p:cNvSpPr>
          <p:nvPr/>
        </p:nvSpPr>
        <p:spPr bwMode="auto">
          <a:xfrm>
            <a:off x="8607429" y="605558"/>
            <a:ext cx="35199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small" spc="0" normalizeH="0" baseline="0" noProof="0">
                <a:ln>
                  <a:noFill/>
                </a:ln>
                <a:solidFill>
                  <a:prstClr val="black"/>
                </a:solidFill>
                <a:effectLst/>
                <a:uLnTx/>
                <a:uFillTx/>
                <a:latin typeface="Century Gothic" pitchFamily="34" charset="0"/>
                <a:ea typeface="+mn-ea"/>
                <a:cs typeface="+mn-cs"/>
              </a:rPr>
              <a:t>Training</a:t>
            </a:r>
          </a:p>
        </p:txBody>
      </p:sp>
      <p:sp>
        <p:nvSpPr>
          <p:cNvPr id="22" name="TextBox 7"/>
          <p:cNvSpPr txBox="1">
            <a:spLocks noChangeArrowheads="1"/>
          </p:cNvSpPr>
          <p:nvPr/>
        </p:nvSpPr>
        <p:spPr bwMode="auto">
          <a:xfrm flipH="1">
            <a:off x="8607429" y="1418207"/>
            <a:ext cx="3176254" cy="552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200" b="1" i="0" u="none" strike="noStrike" kern="1200" cap="small" spc="0" normalizeH="0" baseline="0" noProof="0">
                <a:ln>
                  <a:noFill/>
                </a:ln>
                <a:solidFill>
                  <a:prstClr val="black"/>
                </a:solidFill>
                <a:effectLst/>
                <a:uLnTx/>
                <a:uFillTx/>
                <a:latin typeface="Calibri" panose="020F0502020204030204" pitchFamily="34" charset="0"/>
                <a:ea typeface="+mn-ea"/>
                <a:cs typeface="+mn-cs"/>
              </a:rPr>
              <a:t>USDOT</a:t>
            </a:r>
          </a:p>
          <a:p>
            <a:pPr marL="914400" marR="0" lvl="1" indent="-342900" algn="l" defTabSz="914400" rtl="0" eaLnBrk="1" fontAlgn="base" latinLnBrk="0" hangingPunct="1">
              <a:lnSpc>
                <a:spcPct val="150000"/>
              </a:lnSpc>
              <a:spcBef>
                <a:spcPct val="0"/>
              </a:spcBef>
              <a:spcAft>
                <a:spcPts val="0"/>
              </a:spcAft>
              <a:buClrTx/>
              <a:buSzTx/>
              <a:buFont typeface="Courier New" panose="02070309020205020404" pitchFamily="49" charset="0"/>
              <a:buChar char="o"/>
              <a:tabLst/>
              <a:defRPr/>
            </a:pPr>
            <a:r>
              <a:rPr kumimoji="0" lang="en-US" sz="2000" b="0" i="0" u="none" strike="noStrike" kern="1200" cap="small" spc="0" normalizeH="0" baseline="0" noProof="0">
                <a:ln>
                  <a:noFill/>
                </a:ln>
                <a:solidFill>
                  <a:prstClr val="black"/>
                </a:solidFill>
                <a:effectLst/>
                <a:uLnTx/>
                <a:uFillTx/>
                <a:latin typeface="Calibri" panose="020F0502020204030204" pitchFamily="34" charset="0"/>
                <a:ea typeface="+mn-ea"/>
                <a:cs typeface="+mn-cs"/>
              </a:rPr>
              <a:t>55,000 DOT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Employees</a:t>
            </a:r>
            <a:r>
              <a:rPr kumimoji="0" lang="en-US" sz="2000" b="0" i="0" u="none" strike="noStrike" kern="1200" cap="small" spc="0" normalizeH="0" baseline="0" noProof="0">
                <a:ln>
                  <a:noFill/>
                </a:ln>
                <a:solidFill>
                  <a:prstClr val="black"/>
                </a:solidFill>
                <a:effectLst/>
                <a:uLnTx/>
                <a:uFillTx/>
                <a:latin typeface="Calibri" panose="020F0502020204030204" pitchFamily="34" charset="0"/>
                <a:ea typeface="+mn-ea"/>
                <a:cs typeface="+mn-cs"/>
              </a:rPr>
              <a:t>  </a:t>
            </a:r>
          </a:p>
          <a:p>
            <a:pPr marL="914400" marR="0" lvl="1" indent="-342900" algn="l" defTabSz="914400" rtl="0" eaLnBrk="1" fontAlgn="base" latinLnBrk="0" hangingPunct="1">
              <a:lnSpc>
                <a:spcPct val="150000"/>
              </a:lnSpc>
              <a:spcBef>
                <a:spcPct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Bus/Truck Inspectors</a:t>
            </a:r>
          </a:p>
          <a:p>
            <a:pPr marL="742950" marR="0" lvl="1" indent="0" algn="l" defTabSz="914400" rtl="0" eaLnBrk="1" fontAlgn="base" latinLnBrk="0" hangingPunct="1">
              <a:lnSpc>
                <a:spcPct val="100000"/>
              </a:lnSpc>
              <a:spcBef>
                <a:spcPct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200" b="1" i="0" u="none" strike="noStrike" kern="1200" cap="small" spc="0" normalizeH="0" baseline="0" noProof="0">
                <a:ln>
                  <a:noFill/>
                </a:ln>
                <a:solidFill>
                  <a:prstClr val="black"/>
                </a:solidFill>
                <a:effectLst/>
                <a:uLnTx/>
                <a:uFillTx/>
                <a:latin typeface="Calibri" panose="020F0502020204030204" pitchFamily="34" charset="0"/>
                <a:ea typeface="+mn-ea"/>
                <a:cs typeface="+mn-cs"/>
              </a:rPr>
              <a:t>Trainings for Stakeholders</a:t>
            </a:r>
          </a:p>
          <a:p>
            <a:pPr marL="914400" marR="0" lvl="1" indent="-342900" algn="l" defTabSz="914400" rtl="0" eaLnBrk="1" fontAlgn="base" latinLnBrk="0" hangingPunct="1">
              <a:lnSpc>
                <a:spcPct val="150000"/>
              </a:lnSpc>
              <a:spcBef>
                <a:spcPct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New Multimodal  </a:t>
            </a:r>
            <a:endParaRPr lang="en-US" sz="2000" noProof="0">
              <a:solidFill>
                <a:prstClr val="black"/>
              </a:solidFill>
              <a:latin typeface="Calibri" panose="020F0502020204030204" pitchFamily="34" charset="0"/>
            </a:endParaRPr>
          </a:p>
          <a:p>
            <a:pPr marL="914400" marR="0" lvl="1" indent="-342900" algn="l" defTabSz="914400" rtl="0" eaLnBrk="1" fontAlgn="base" latinLnBrk="0" hangingPunct="1">
              <a:lnSpc>
                <a:spcPct val="150000"/>
              </a:lnSpc>
              <a:spcBef>
                <a:spcPct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Blue Lightning Initiative</a:t>
            </a:r>
          </a:p>
          <a:p>
            <a:pPr marL="571500" marR="0" lvl="1" indent="0" algn="l" defTabSz="914400" rtl="0" eaLnBrk="1" fontAlgn="base" latinLnBrk="0" hangingPunct="1">
              <a:lnSpc>
                <a:spcPct val="150000"/>
              </a:lnSpc>
              <a:spcBef>
                <a:spcPct val="0"/>
              </a:spcBef>
              <a:spcAft>
                <a:spcPts val="0"/>
              </a:spcAft>
              <a:buClrTx/>
              <a:buSzTx/>
              <a:tabLst/>
              <a:defRPr/>
            </a:pPr>
            <a:endPar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ts val="22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ct val="100000"/>
              </a:lnSpc>
              <a:spcBef>
                <a:spcPct val="0"/>
              </a:spcBef>
              <a:spcAft>
                <a:spcPts val="22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TextBox 6">
            <a:extLst>
              <a:ext uri="{FF2B5EF4-FFF2-40B4-BE49-F238E27FC236}">
                <a16:creationId xmlns:a16="http://schemas.microsoft.com/office/drawing/2014/main" id="{79B20B71-9378-4F60-A5EC-72508F98859B}"/>
              </a:ext>
            </a:extLst>
          </p:cNvPr>
          <p:cNvSpPr txBox="1">
            <a:spLocks noChangeArrowheads="1"/>
          </p:cNvSpPr>
          <p:nvPr/>
        </p:nvSpPr>
        <p:spPr bwMode="auto">
          <a:xfrm>
            <a:off x="677378" y="605558"/>
            <a:ext cx="40213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small" spc="0" normalizeH="0" baseline="0" noProof="0">
                <a:ln>
                  <a:noFill/>
                </a:ln>
                <a:solidFill>
                  <a:prstClr val="black"/>
                </a:solidFill>
                <a:effectLst/>
                <a:uLnTx/>
                <a:uFillTx/>
                <a:latin typeface="Century Gothic" pitchFamily="34" charset="0"/>
                <a:ea typeface="+mn-ea"/>
                <a:cs typeface="+mn-cs"/>
              </a:rPr>
              <a:t>TLAHT Signatories</a:t>
            </a:r>
          </a:p>
        </p:txBody>
      </p:sp>
      <p:sp>
        <p:nvSpPr>
          <p:cNvPr id="15" name="TextBox 14">
            <a:extLst>
              <a:ext uri="{FF2B5EF4-FFF2-40B4-BE49-F238E27FC236}">
                <a16:creationId xmlns:a16="http://schemas.microsoft.com/office/drawing/2014/main" id="{D42DDFD6-3FDC-4547-BB0C-D3A7BB635FF0}"/>
              </a:ext>
            </a:extLst>
          </p:cNvPr>
          <p:cNvSpPr txBox="1"/>
          <p:nvPr/>
        </p:nvSpPr>
        <p:spPr>
          <a:xfrm>
            <a:off x="530421" y="1130373"/>
            <a:ext cx="4697844" cy="5071645"/>
          </a:xfrm>
          <a:prstGeom prst="rect">
            <a:avLst/>
          </a:prstGeom>
          <a:noFill/>
        </p:spPr>
        <p:txBody>
          <a:bodyPr wrap="square" rtlCol="0">
            <a:spAutoFit/>
          </a:bodyPr>
          <a:lstStyle/>
          <a:p>
            <a:pPr marL="285750" indent="-285750">
              <a:spcAft>
                <a:spcPts val="400"/>
              </a:spcAft>
              <a:buFont typeface="Arial" panose="020B0604020202020204" pitchFamily="34" charset="0"/>
              <a:buChar char="•"/>
              <a:defRPr/>
            </a:pPr>
            <a:r>
              <a:rPr lang="en-US" sz="2000" b="1">
                <a:solidFill>
                  <a:prstClr val="black"/>
                </a:solidFill>
                <a:latin typeface="Calibri" panose="020F0502020204030204" pitchFamily="34" charset="0"/>
              </a:rPr>
              <a:t>~600</a:t>
            </a:r>
            <a:r>
              <a:rPr lang="en-US" sz="2000">
                <a:solidFill>
                  <a:prstClr val="black"/>
                </a:solidFill>
                <a:latin typeface="Calibri" panose="020F0502020204030204" pitchFamily="34" charset="0"/>
              </a:rPr>
              <a:t> Signatories Agreed to Train </a:t>
            </a:r>
            <a:br>
              <a:rPr lang="en-US" sz="2000">
                <a:solidFill>
                  <a:prstClr val="black"/>
                </a:solidFill>
                <a:latin typeface="Calibri" panose="020F0502020204030204" pitchFamily="34" charset="0"/>
              </a:rPr>
            </a:br>
            <a:r>
              <a:rPr lang="en-US" sz="2000" b="1">
                <a:solidFill>
                  <a:prstClr val="black"/>
                </a:solidFill>
                <a:latin typeface="Calibri" panose="020F0502020204030204" pitchFamily="34" charset="0"/>
              </a:rPr>
              <a:t>1.3 Million</a:t>
            </a:r>
            <a:r>
              <a:rPr lang="en-US" sz="2000">
                <a:solidFill>
                  <a:prstClr val="black"/>
                </a:solidFill>
                <a:latin typeface="Calibri" panose="020F0502020204030204" pitchFamily="34" charset="0"/>
              </a:rPr>
              <a:t>+  Employees</a:t>
            </a:r>
          </a:p>
          <a:p>
            <a:pPr marL="285750" marR="0" lvl="0" indent="-285750" algn="l" defTabSz="914400" rtl="0" eaLnBrk="0" fontAlgn="base" latinLnBrk="0" hangingPunct="0">
              <a:lnSpc>
                <a:spcPct val="150000"/>
              </a:lnSpc>
              <a:spcBef>
                <a:spcPct val="0"/>
              </a:spcBef>
              <a:spcAft>
                <a:spcPts val="200"/>
              </a:spcAft>
              <a:buClrTx/>
              <a:buSzTx/>
              <a:buFont typeface="Arial" panose="020B0604020202020204" pitchFamily="34" charset="0"/>
              <a:buChar char="•"/>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199</a:t>
            </a:r>
            <a:r>
              <a:rPr kumimoji="0" lang="en-US" sz="2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Airports and Airlines</a:t>
            </a:r>
          </a:p>
          <a:p>
            <a:pPr marL="285750" marR="0" lvl="0" indent="-285750" algn="l" defTabSz="914400" rtl="0" eaLnBrk="0" fontAlgn="base" latinLnBrk="0" hangingPunct="0">
              <a:lnSpc>
                <a:spcPct val="150000"/>
              </a:lnSpc>
              <a:spcBef>
                <a:spcPct val="0"/>
              </a:spcBef>
              <a:spcAft>
                <a:spcPts val="200"/>
              </a:spcAft>
              <a:buClrTx/>
              <a:buSzTx/>
              <a:buFont typeface="Arial" panose="020B0604020202020204" pitchFamily="34" charset="0"/>
              <a:buChar char="•"/>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146</a:t>
            </a:r>
            <a:r>
              <a:rPr kumimoji="0" lang="en-US" sz="2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Urban &amp; Rural Transit Agencies</a:t>
            </a:r>
          </a:p>
          <a:p>
            <a:pPr marL="285750" marR="0" lvl="0" indent="-285750" algn="l" defTabSz="914400" rtl="0" eaLnBrk="0" fontAlgn="base" latinLnBrk="0" hangingPunct="0">
              <a:lnSpc>
                <a:spcPct val="150000"/>
              </a:lnSpc>
              <a:spcBef>
                <a:spcPct val="0"/>
              </a:spcBef>
              <a:spcAft>
                <a:spcPts val="200"/>
              </a:spcAft>
              <a:buClrTx/>
              <a:buSzTx/>
              <a:buFont typeface="Arial" panose="020B0604020202020204" pitchFamily="34" charset="0"/>
              <a:buChar char="•"/>
              <a:tabLst/>
              <a:defRPr/>
            </a:pPr>
            <a:r>
              <a:rPr lang="en-US" sz="2000" b="1">
                <a:latin typeface="Calibri" panose="020F0502020204030204" pitchFamily="34" charset="0"/>
                <a:cs typeface="Calibri" panose="020F0502020204030204" pitchFamily="34" charset="0"/>
              </a:rPr>
              <a:t>59</a:t>
            </a:r>
            <a:r>
              <a:rPr kumimoji="0" lang="en-US" sz="2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Trucking and Bus Companies</a:t>
            </a:r>
          </a:p>
          <a:p>
            <a:pPr marL="285750" indent="-285750">
              <a:lnSpc>
                <a:spcPct val="150000"/>
              </a:lnSpc>
              <a:spcAft>
                <a:spcPts val="200"/>
              </a:spcAft>
              <a:buFont typeface="Arial" panose="020B0604020202020204" pitchFamily="34" charset="0"/>
              <a:buChar char="•"/>
              <a:defRPr/>
            </a:pPr>
            <a:r>
              <a:rPr lang="en-US" sz="2000" b="1">
                <a:latin typeface="Calibri" panose="020F0502020204030204" pitchFamily="34" charset="0"/>
                <a:cs typeface="Calibri" panose="020F0502020204030204" pitchFamily="34" charset="0"/>
              </a:rPr>
              <a:t>50</a:t>
            </a:r>
            <a:r>
              <a:rPr lang="en-US" sz="2000">
                <a:latin typeface="Calibri" panose="020F0502020204030204" pitchFamily="34" charset="0"/>
                <a:cs typeface="Calibri" panose="020F0502020204030204" pitchFamily="34" charset="0"/>
              </a:rPr>
              <a:t> State DOTs</a:t>
            </a:r>
          </a:p>
          <a:p>
            <a:pPr marL="285750" marR="0" lvl="0" indent="-285750" algn="l" defTabSz="914400" rtl="0" eaLnBrk="0" fontAlgn="base" latinLnBrk="0" hangingPunct="0">
              <a:lnSpc>
                <a:spcPct val="150000"/>
              </a:lnSpc>
              <a:spcBef>
                <a:spcPct val="0"/>
              </a:spcBef>
              <a:spcAft>
                <a:spcPts val="200"/>
              </a:spcAft>
              <a:buClrTx/>
              <a:buSzTx/>
              <a:buFont typeface="Arial" panose="020B0604020202020204" pitchFamily="34" charset="0"/>
              <a:buChar char="•"/>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13 </a:t>
            </a:r>
            <a:r>
              <a:rPr kumimoji="0" lang="en-US" sz="2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Ports</a:t>
            </a:r>
          </a:p>
          <a:p>
            <a:pPr marL="285750" marR="0" lvl="0" indent="-285750" algn="l" defTabSz="914400" rtl="0" eaLnBrk="0" fontAlgn="base" latinLnBrk="0" hangingPunct="0">
              <a:lnSpc>
                <a:spcPct val="150000"/>
              </a:lnSpc>
              <a:spcBef>
                <a:spcPct val="0"/>
              </a:spcBef>
              <a:spcAft>
                <a:spcPts val="200"/>
              </a:spcAft>
              <a:buClrTx/>
              <a:buSzTx/>
              <a:buFont typeface="Arial" panose="020B0604020202020204" pitchFamily="34" charset="0"/>
              <a:buChar char="•"/>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9 </a:t>
            </a:r>
            <a:r>
              <a:rPr kumimoji="0" lang="en-US" sz="2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Railways</a:t>
            </a:r>
          </a:p>
          <a:p>
            <a:pPr marL="285750" marR="0" lvl="0" indent="-285750" algn="l" defTabSz="914400" rtl="0" eaLnBrk="0" fontAlgn="base" latinLnBrk="0" hangingPunct="0">
              <a:lnSpc>
                <a:spcPct val="150000"/>
              </a:lnSpc>
              <a:spcBef>
                <a:spcPct val="0"/>
              </a:spcBef>
              <a:spcAft>
                <a:spcPts val="200"/>
              </a:spcAft>
              <a:buClrTx/>
              <a:buSzTx/>
              <a:buFont typeface="Arial" panose="020B0604020202020204" pitchFamily="34" charset="0"/>
              <a:buChar char="•"/>
              <a:tabLst/>
              <a:defRPr/>
            </a:pPr>
            <a:r>
              <a:rPr lang="en-US" sz="2000" b="1">
                <a:latin typeface="Calibri" panose="020F0502020204030204" pitchFamily="34" charset="0"/>
                <a:cs typeface="Calibri" panose="020F0502020204030204" pitchFamily="34" charset="0"/>
              </a:rPr>
              <a:t>3 </a:t>
            </a:r>
            <a:r>
              <a:rPr lang="en-US" sz="2000">
                <a:latin typeface="Calibri" panose="020F0502020204030204" pitchFamily="34" charset="0"/>
                <a:cs typeface="Calibri" panose="020F0502020204030204" pitchFamily="34" charset="0"/>
              </a:rPr>
              <a:t>Pipeline Companies</a:t>
            </a:r>
            <a:endParaRPr kumimoji="0" lang="en-US" sz="2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a:p>
            <a:pPr marL="285750" marR="0" lvl="0" indent="-285750" algn="l" defTabSz="914400" rtl="0" eaLnBrk="0" fontAlgn="base" latinLnBrk="0" hangingPunct="0">
              <a:lnSpc>
                <a:spcPct val="150000"/>
              </a:lnSpc>
              <a:spcBef>
                <a:spcPct val="0"/>
              </a:spcBef>
              <a:spcAft>
                <a:spcPts val="200"/>
              </a:spcAft>
              <a:buClrTx/>
              <a:buSzTx/>
              <a:buFont typeface="Arial" panose="020B0604020202020204" pitchFamily="34" charset="0"/>
              <a:buChar char="•"/>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8</a:t>
            </a:r>
            <a:r>
              <a:rPr kumimoji="0" lang="en-US" sz="2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States</a:t>
            </a:r>
          </a:p>
          <a:p>
            <a:pPr marL="285750" indent="-285750">
              <a:lnSpc>
                <a:spcPct val="150000"/>
              </a:lnSpc>
              <a:spcAft>
                <a:spcPts val="200"/>
              </a:spcAft>
              <a:buFont typeface="Arial" panose="020B0604020202020204" pitchFamily="34" charset="0"/>
              <a:buChar char="•"/>
              <a:defRPr/>
            </a:pPr>
            <a:r>
              <a:rPr lang="en-US" sz="2000" b="1">
                <a:latin typeface="Calibri" panose="020F0502020204030204" pitchFamily="34" charset="0"/>
                <a:cs typeface="Calibri" panose="020F0502020204030204" pitchFamily="34" charset="0"/>
              </a:rPr>
              <a:t>12 </a:t>
            </a:r>
            <a:r>
              <a:rPr lang="en-US" sz="2000">
                <a:latin typeface="Calibri" panose="020F0502020204030204" pitchFamily="34" charset="0"/>
                <a:cs typeface="Calibri" panose="020F0502020204030204" pitchFamily="34" charset="0"/>
              </a:rPr>
              <a:t>Cities</a:t>
            </a:r>
          </a:p>
        </p:txBody>
      </p:sp>
    </p:spTree>
    <p:extLst>
      <p:ext uri="{BB962C8B-B14F-4D97-AF65-F5344CB8AC3E}">
        <p14:creationId xmlns:p14="http://schemas.microsoft.com/office/powerpoint/2010/main" val="1928455850"/>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E43C-E7B1-2149-8B2E-8D9AA9AFA9B9}" type="slidenum">
              <a:rPr kumimoji="0" lang="en-US" sz="750" b="0" i="0" u="none" strike="noStrike" kern="1200" cap="none" spc="0" normalizeH="0" baseline="0" noProof="0" smtClean="0">
                <a:ln>
                  <a:noFill/>
                </a:ln>
                <a:solidFill>
                  <a:srgbClr val="8C8585"/>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750" b="0" i="0" u="none" strike="noStrike" kern="1200" cap="none" spc="0" normalizeH="0" baseline="0" noProof="0">
              <a:ln>
                <a:noFill/>
              </a:ln>
              <a:solidFill>
                <a:srgbClr val="8C8585"/>
              </a:solidFill>
              <a:effectLst/>
              <a:uLnTx/>
              <a:uFillTx/>
              <a:latin typeface="Verdana"/>
              <a:ea typeface="+mn-ea"/>
              <a:cs typeface="+mn-cs"/>
            </a:endParaRPr>
          </a:p>
        </p:txBody>
      </p:sp>
      <p:sp>
        <p:nvSpPr>
          <p:cNvPr id="4" name="Title 3"/>
          <p:cNvSpPr>
            <a:spLocks noGrp="1"/>
          </p:cNvSpPr>
          <p:nvPr>
            <p:ph type="title"/>
          </p:nvPr>
        </p:nvSpPr>
        <p:spPr>
          <a:xfrm>
            <a:off x="972700" y="690472"/>
            <a:ext cx="11460480" cy="383773"/>
          </a:xfrm>
        </p:spPr>
        <p:txBody>
          <a:bodyPr/>
          <a:lstStyle/>
          <a:p>
            <a:pPr defTabSz="914400"/>
            <a:r>
              <a:rPr lang="en-US" sz="3200">
                <a:solidFill>
                  <a:schemeClr val="tx1"/>
                </a:solidFill>
              </a:rPr>
              <a:t>ACHT Purpose</a:t>
            </a:r>
          </a:p>
        </p:txBody>
      </p:sp>
      <p:pic>
        <p:nvPicPr>
          <p:cNvPr id="15" name="Picture Placeholder 14">
            <a:extLst>
              <a:ext uri="{FF2B5EF4-FFF2-40B4-BE49-F238E27FC236}">
                <a16:creationId xmlns:a16="http://schemas.microsoft.com/office/drawing/2014/main" id="{F9AC613A-3F9D-14CF-FBDF-FDF38E089F3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6769187" y="1675626"/>
            <a:ext cx="3556000" cy="4491902"/>
          </a:xfrm>
        </p:spPr>
      </p:pic>
      <p:sp>
        <p:nvSpPr>
          <p:cNvPr id="23" name="Content Placeholder 22">
            <a:extLst>
              <a:ext uri="{FF2B5EF4-FFF2-40B4-BE49-F238E27FC236}">
                <a16:creationId xmlns:a16="http://schemas.microsoft.com/office/drawing/2014/main" id="{690D0A62-3B1B-111E-E9CA-695BD51F8728}"/>
              </a:ext>
            </a:extLst>
          </p:cNvPr>
          <p:cNvSpPr>
            <a:spLocks noGrp="1"/>
          </p:cNvSpPr>
          <p:nvPr>
            <p:ph idx="1"/>
          </p:nvPr>
        </p:nvSpPr>
        <p:spPr>
          <a:xfrm>
            <a:off x="1423986" y="1760556"/>
            <a:ext cx="4233777" cy="4133948"/>
          </a:xfrm>
        </p:spPr>
        <p:txBody>
          <a:bodyPr/>
          <a:lstStyle/>
          <a:p>
            <a:r>
              <a:rPr lang="en-US" sz="1800">
                <a:solidFill>
                  <a:schemeClr val="tx1"/>
                </a:solidFill>
              </a:rPr>
              <a:t>A systematic assessment of …</a:t>
            </a:r>
            <a:br>
              <a:rPr lang="en-US" sz="1800">
                <a:solidFill>
                  <a:schemeClr val="tx1"/>
                </a:solidFill>
              </a:rPr>
            </a:br>
            <a:endParaRPr lang="en-US" sz="1800">
              <a:solidFill>
                <a:schemeClr val="tx1"/>
              </a:solidFill>
            </a:endParaRPr>
          </a:p>
          <a:p>
            <a:r>
              <a:rPr lang="en-US" sz="1800">
                <a:solidFill>
                  <a:schemeClr val="tx1"/>
                </a:solidFill>
              </a:rPr>
              <a:t>	Data</a:t>
            </a:r>
          </a:p>
          <a:p>
            <a:r>
              <a:rPr lang="en-US" sz="1800">
                <a:solidFill>
                  <a:schemeClr val="tx1"/>
                </a:solidFill>
              </a:rPr>
              <a:t>	Strategies</a:t>
            </a:r>
          </a:p>
          <a:p>
            <a:r>
              <a:rPr lang="en-US" sz="1800">
                <a:solidFill>
                  <a:schemeClr val="tx1"/>
                </a:solidFill>
              </a:rPr>
              <a:t>	Policies</a:t>
            </a:r>
          </a:p>
          <a:p>
            <a:r>
              <a:rPr lang="en-US" sz="1800">
                <a:solidFill>
                  <a:schemeClr val="tx1"/>
                </a:solidFill>
              </a:rPr>
              <a:t>	Protocols</a:t>
            </a:r>
          </a:p>
          <a:p>
            <a:r>
              <a:rPr lang="en-US" sz="1800">
                <a:solidFill>
                  <a:schemeClr val="tx1"/>
                </a:solidFill>
              </a:rPr>
              <a:t>	Training and Awareness Needs</a:t>
            </a:r>
          </a:p>
          <a:p>
            <a:pPr marL="285750" indent="-285750">
              <a:buFont typeface="Arial" panose="020B0604020202020204" pitchFamily="34" charset="0"/>
              <a:buChar char="•"/>
            </a:pPr>
            <a:endParaRPr lang="en-US">
              <a:solidFill>
                <a:schemeClr val="tx1"/>
              </a:solidFill>
            </a:endParaRPr>
          </a:p>
          <a:p>
            <a:r>
              <a:rPr lang="en-US">
                <a:solidFill>
                  <a:schemeClr val="tx1"/>
                </a:solidFill>
              </a:rPr>
              <a:t>… regarding the intersection of the transportation sector and human trafficking. </a:t>
            </a:r>
          </a:p>
        </p:txBody>
      </p:sp>
      <p:pic>
        <p:nvPicPr>
          <p:cNvPr id="25" name="Graphic 24" descr="Statistics with solid fill">
            <a:extLst>
              <a:ext uri="{FF2B5EF4-FFF2-40B4-BE49-F238E27FC236}">
                <a16:creationId xmlns:a16="http://schemas.microsoft.com/office/drawing/2014/main" id="{9CB3B2BD-EEA7-0FB5-2E2B-612C7C4CA2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28519" y="2493007"/>
            <a:ext cx="371474" cy="371474"/>
          </a:xfrm>
          <a:prstGeom prst="rect">
            <a:avLst/>
          </a:prstGeom>
        </p:spPr>
      </p:pic>
      <p:pic>
        <p:nvPicPr>
          <p:cNvPr id="27" name="Graphic 26" descr="Target with solid fill">
            <a:extLst>
              <a:ext uri="{FF2B5EF4-FFF2-40B4-BE49-F238E27FC236}">
                <a16:creationId xmlns:a16="http://schemas.microsoft.com/office/drawing/2014/main" id="{12767BA3-D972-3476-1D6C-0B9732A7E9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4273" y="2914875"/>
            <a:ext cx="383773" cy="383773"/>
          </a:xfrm>
          <a:prstGeom prst="rect">
            <a:avLst/>
          </a:prstGeom>
        </p:spPr>
      </p:pic>
      <p:pic>
        <p:nvPicPr>
          <p:cNvPr id="29" name="Graphic 28" descr="Checklist with solid fill">
            <a:extLst>
              <a:ext uri="{FF2B5EF4-FFF2-40B4-BE49-F238E27FC236}">
                <a16:creationId xmlns:a16="http://schemas.microsoft.com/office/drawing/2014/main" id="{E8D2EDBE-000D-CE24-EE8C-44236FC188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6220" y="3813531"/>
            <a:ext cx="383773" cy="383773"/>
          </a:xfrm>
          <a:prstGeom prst="rect">
            <a:avLst/>
          </a:prstGeom>
        </p:spPr>
      </p:pic>
      <p:pic>
        <p:nvPicPr>
          <p:cNvPr id="33" name="Graphic 32" descr="Folder Search with solid fill">
            <a:extLst>
              <a:ext uri="{FF2B5EF4-FFF2-40B4-BE49-F238E27FC236}">
                <a16:creationId xmlns:a16="http://schemas.microsoft.com/office/drawing/2014/main" id="{A5D14F72-58A2-81C7-9BAC-DB4912C22E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06694" y="3304355"/>
            <a:ext cx="457201" cy="457201"/>
          </a:xfrm>
          <a:prstGeom prst="rect">
            <a:avLst/>
          </a:prstGeom>
        </p:spPr>
      </p:pic>
      <p:pic>
        <p:nvPicPr>
          <p:cNvPr id="35" name="Graphic 34" descr="Teacher with solid fill">
            <a:extLst>
              <a:ext uri="{FF2B5EF4-FFF2-40B4-BE49-F238E27FC236}">
                <a16:creationId xmlns:a16="http://schemas.microsoft.com/office/drawing/2014/main" id="{E6B5BF8C-9C7B-90D8-E016-FB0D55D712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31796" y="4244621"/>
            <a:ext cx="457200" cy="457200"/>
          </a:xfrm>
          <a:prstGeom prst="rect">
            <a:avLst/>
          </a:prstGeom>
        </p:spPr>
      </p:pic>
    </p:spTree>
    <p:extLst>
      <p:ext uri="{BB962C8B-B14F-4D97-AF65-F5344CB8AC3E}">
        <p14:creationId xmlns:p14="http://schemas.microsoft.com/office/powerpoint/2010/main" val="7084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473653-8C1F-F836-43CB-BE7EFC6282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88F4FB-27CD-4440-BA1D-163D933F4CC3}" type="datetime1">
              <a:rPr kumimoji="0" lang="en-US" sz="750" b="0" i="0" u="none" strike="noStrike" kern="1200" cap="none" spc="0" normalizeH="0" baseline="0" noProof="0" smtClean="0">
                <a:ln>
                  <a:noFill/>
                </a:ln>
                <a:solidFill>
                  <a:srgbClr val="8C8585"/>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10/5/2023</a:t>
            </a:fld>
            <a:endParaRPr kumimoji="0" lang="en-US" sz="750" b="0" i="0" u="none" strike="noStrike" kern="1200" cap="none" spc="0" normalizeH="0" baseline="0" noProof="0">
              <a:ln>
                <a:noFill/>
              </a:ln>
              <a:solidFill>
                <a:srgbClr val="8C8585"/>
              </a:solidFill>
              <a:effectLst/>
              <a:uLnTx/>
              <a:uFillTx/>
              <a:latin typeface="Verdana"/>
              <a:ea typeface="+mn-ea"/>
              <a:cs typeface="+mn-cs"/>
            </a:endParaRPr>
          </a:p>
        </p:txBody>
      </p:sp>
      <p:sp>
        <p:nvSpPr>
          <p:cNvPr id="3" name="Slide Number Placeholder 2">
            <a:extLst>
              <a:ext uri="{FF2B5EF4-FFF2-40B4-BE49-F238E27FC236}">
                <a16:creationId xmlns:a16="http://schemas.microsoft.com/office/drawing/2014/main" id="{8FF75B3A-910C-D6F4-1B94-B2D3B536A1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92F45-BA5D-4C7A-ACC7-D44B34072B97}" type="slidenum">
              <a:rPr kumimoji="0" lang="en-US" sz="750" b="0" i="0" u="none" strike="noStrike" kern="1200" cap="none" spc="0" normalizeH="0" baseline="0" noProof="0" smtClean="0">
                <a:ln>
                  <a:noFill/>
                </a:ln>
                <a:solidFill>
                  <a:srgbClr val="8C8585"/>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750" b="0" i="0" u="none" strike="noStrike" kern="1200" cap="none" spc="0" normalizeH="0" baseline="0" noProof="0">
              <a:ln>
                <a:noFill/>
              </a:ln>
              <a:solidFill>
                <a:srgbClr val="8C8585"/>
              </a:solidFill>
              <a:effectLst/>
              <a:uLnTx/>
              <a:uFillTx/>
              <a:latin typeface="Verdana"/>
              <a:ea typeface="+mn-ea"/>
              <a:cs typeface="+mn-cs"/>
            </a:endParaRPr>
          </a:p>
        </p:txBody>
      </p:sp>
      <p:pic>
        <p:nvPicPr>
          <p:cNvPr id="4" name="Picture 3" descr="Checklist with solid fill">
            <a:extLst>
              <a:ext uri="{FF2B5EF4-FFF2-40B4-BE49-F238E27FC236}">
                <a16:creationId xmlns:a16="http://schemas.microsoft.com/office/drawing/2014/main" id="{4BD57C6A-6FEF-5B4D-4B55-09177B7776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018432" y="2787991"/>
            <a:ext cx="1127261" cy="1127261"/>
          </a:xfrm>
          <a:prstGeom prst="rect">
            <a:avLst/>
          </a:prstGeom>
        </p:spPr>
      </p:pic>
      <p:sp>
        <p:nvSpPr>
          <p:cNvPr id="5" name="TextBox 4">
            <a:extLst>
              <a:ext uri="{FF2B5EF4-FFF2-40B4-BE49-F238E27FC236}">
                <a16:creationId xmlns:a16="http://schemas.microsoft.com/office/drawing/2014/main" id="{BEAED07E-FAF7-D258-B986-4B7513657FD9}"/>
              </a:ext>
            </a:extLst>
          </p:cNvPr>
          <p:cNvSpPr txBox="1"/>
          <p:nvPr/>
        </p:nvSpPr>
        <p:spPr>
          <a:xfrm>
            <a:off x="795190" y="645044"/>
            <a:ext cx="563496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Practices</a:t>
            </a:r>
          </a:p>
        </p:txBody>
      </p:sp>
      <p:sp>
        <p:nvSpPr>
          <p:cNvPr id="6" name="TextBox 5">
            <a:extLst>
              <a:ext uri="{FF2B5EF4-FFF2-40B4-BE49-F238E27FC236}">
                <a16:creationId xmlns:a16="http://schemas.microsoft.com/office/drawing/2014/main" id="{BEDF463D-36FF-DD6B-CE67-48A70BC6A0B6}"/>
              </a:ext>
            </a:extLst>
          </p:cNvPr>
          <p:cNvSpPr txBox="1"/>
          <p:nvPr/>
        </p:nvSpPr>
        <p:spPr>
          <a:xfrm>
            <a:off x="940960" y="4215815"/>
            <a:ext cx="32885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Establish comprehensive strategies and policies </a:t>
            </a:r>
          </a:p>
        </p:txBody>
      </p:sp>
      <p:pic>
        <p:nvPicPr>
          <p:cNvPr id="7" name="Picture 6">
            <a:extLst>
              <a:ext uri="{FF2B5EF4-FFF2-40B4-BE49-F238E27FC236}">
                <a16:creationId xmlns:a16="http://schemas.microsoft.com/office/drawing/2014/main" id="{BF986C72-A7B7-DE0A-8F3B-714E56E3B66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75772" y="2808771"/>
            <a:ext cx="1240456" cy="1146245"/>
          </a:xfrm>
          <a:prstGeom prst="rect">
            <a:avLst/>
          </a:prstGeom>
        </p:spPr>
      </p:pic>
      <p:sp>
        <p:nvSpPr>
          <p:cNvPr id="8" name="TextBox 7">
            <a:extLst>
              <a:ext uri="{FF2B5EF4-FFF2-40B4-BE49-F238E27FC236}">
                <a16:creationId xmlns:a16="http://schemas.microsoft.com/office/drawing/2014/main" id="{B3871993-89AA-DE09-79DB-6E5446978C67}"/>
              </a:ext>
            </a:extLst>
          </p:cNvPr>
          <p:cNvSpPr txBox="1"/>
          <p:nvPr/>
        </p:nvSpPr>
        <p:spPr>
          <a:xfrm>
            <a:off x="4370055" y="4227283"/>
            <a:ext cx="34518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Train employees</a:t>
            </a:r>
          </a:p>
        </p:txBody>
      </p:sp>
      <p:pic>
        <p:nvPicPr>
          <p:cNvPr id="9" name="Picture 8" descr="Megaphone with solid fill">
            <a:extLst>
              <a:ext uri="{FF2B5EF4-FFF2-40B4-BE49-F238E27FC236}">
                <a16:creationId xmlns:a16="http://schemas.microsoft.com/office/drawing/2014/main" id="{8CEEC21E-E91A-9001-C375-E883F9ACB6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978900" y="2808771"/>
            <a:ext cx="1240457" cy="1240457"/>
          </a:xfrm>
          <a:prstGeom prst="rect">
            <a:avLst/>
          </a:prstGeom>
        </p:spPr>
      </p:pic>
      <p:sp>
        <p:nvSpPr>
          <p:cNvPr id="10" name="TextBox 9">
            <a:extLst>
              <a:ext uri="{FF2B5EF4-FFF2-40B4-BE49-F238E27FC236}">
                <a16:creationId xmlns:a16="http://schemas.microsoft.com/office/drawing/2014/main" id="{84CFCD38-4FB7-D8E0-9A8C-23221FC74E76}"/>
              </a:ext>
            </a:extLst>
          </p:cNvPr>
          <p:cNvSpPr txBox="1"/>
          <p:nvPr/>
        </p:nvSpPr>
        <p:spPr>
          <a:xfrm>
            <a:off x="7861301" y="4215975"/>
            <a:ext cx="34518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Engage in public awareness initiatives</a:t>
            </a:r>
          </a:p>
        </p:txBody>
      </p:sp>
      <p:cxnSp>
        <p:nvCxnSpPr>
          <p:cNvPr id="12" name="Straight Connector 11">
            <a:extLst>
              <a:ext uri="{FF2B5EF4-FFF2-40B4-BE49-F238E27FC236}">
                <a16:creationId xmlns:a16="http://schemas.microsoft.com/office/drawing/2014/main" id="{167E2543-4653-1D60-FD80-F08F4147B50E}"/>
              </a:ext>
            </a:extLst>
          </p:cNvPr>
          <p:cNvCxnSpPr/>
          <p:nvPr/>
        </p:nvCxnSpPr>
        <p:spPr>
          <a:xfrm>
            <a:off x="2247906" y="4078481"/>
            <a:ext cx="6683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A8C925-C3E7-B1AD-AF85-69D4846613DF}"/>
              </a:ext>
            </a:extLst>
          </p:cNvPr>
          <p:cNvCxnSpPr/>
          <p:nvPr/>
        </p:nvCxnSpPr>
        <p:spPr>
          <a:xfrm>
            <a:off x="5761844" y="4127676"/>
            <a:ext cx="6683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6B12F3-D8F6-AF79-0587-5B9B3C116CA1}"/>
              </a:ext>
            </a:extLst>
          </p:cNvPr>
          <p:cNvCxnSpPr>
            <a:cxnSpLocks/>
          </p:cNvCxnSpPr>
          <p:nvPr/>
        </p:nvCxnSpPr>
        <p:spPr>
          <a:xfrm>
            <a:off x="9266399" y="4094538"/>
            <a:ext cx="77930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7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8E76E-DABA-7243-BF42-D6F634078457}"/>
              </a:ext>
            </a:extLst>
          </p:cNvPr>
          <p:cNvSpPr>
            <a:spLocks noGrp="1"/>
          </p:cNvSpPr>
          <p:nvPr>
            <p:ph type="title"/>
          </p:nvPr>
        </p:nvSpPr>
        <p:spPr>
          <a:xfrm>
            <a:off x="365760" y="567485"/>
            <a:ext cx="11460480" cy="944881"/>
          </a:xfrm>
        </p:spPr>
        <p:txBody>
          <a:bodyPr/>
          <a:lstStyle/>
          <a:p>
            <a:r>
              <a:rPr lang="en-US" sz="3200">
                <a:solidFill>
                  <a:schemeClr val="tx1"/>
                </a:solidFill>
              </a:rPr>
              <a:t>Recommendations</a:t>
            </a:r>
          </a:p>
        </p:txBody>
      </p:sp>
      <p:sp>
        <p:nvSpPr>
          <p:cNvPr id="6" name="Slide Number Placeholder 5">
            <a:extLst>
              <a:ext uri="{FF2B5EF4-FFF2-40B4-BE49-F238E27FC236}">
                <a16:creationId xmlns:a16="http://schemas.microsoft.com/office/drawing/2014/main" id="{CBC8B19B-7A7E-AA45-AD0F-01B47AF0C7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92F45-BA5D-4C7A-ACC7-D44B34072B97}" type="slidenum">
              <a:rPr kumimoji="0" lang="en-US" sz="750" b="0" i="0" u="none" strike="noStrike" kern="1200" cap="none" spc="0" normalizeH="0" baseline="0" noProof="0" smtClean="0">
                <a:ln>
                  <a:noFill/>
                </a:ln>
                <a:solidFill>
                  <a:srgbClr val="8C8585"/>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750" b="0" i="0" u="none" strike="noStrike" kern="1200" cap="none" spc="0" normalizeH="0" baseline="0" noProof="0">
              <a:ln>
                <a:noFill/>
              </a:ln>
              <a:solidFill>
                <a:srgbClr val="8C8585"/>
              </a:solidFill>
              <a:effectLst/>
              <a:uLnTx/>
              <a:uFillTx/>
              <a:latin typeface="Verdana"/>
              <a:ea typeface="+mn-ea"/>
              <a:cs typeface="+mn-cs"/>
            </a:endParaRPr>
          </a:p>
        </p:txBody>
      </p:sp>
      <p:graphicFrame>
        <p:nvGraphicFramePr>
          <p:cNvPr id="3" name="Diagram 2">
            <a:extLst>
              <a:ext uri="{FF2B5EF4-FFF2-40B4-BE49-F238E27FC236}">
                <a16:creationId xmlns:a16="http://schemas.microsoft.com/office/drawing/2014/main" id="{58AC68CF-0694-281F-B597-C159D069510D}"/>
              </a:ext>
            </a:extLst>
          </p:cNvPr>
          <p:cNvGraphicFramePr/>
          <p:nvPr/>
        </p:nvGraphicFramePr>
        <p:xfrm>
          <a:off x="1222374" y="1324825"/>
          <a:ext cx="9350376" cy="210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DB70116B-1E90-97DC-2F49-5567AF1FAEA9}"/>
              </a:ext>
            </a:extLst>
          </p:cNvPr>
          <p:cNvGraphicFramePr/>
          <p:nvPr/>
        </p:nvGraphicFramePr>
        <p:xfrm>
          <a:off x="1222374" y="3454939"/>
          <a:ext cx="9350375" cy="18600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Rectangle 14">
            <a:extLst>
              <a:ext uri="{FF2B5EF4-FFF2-40B4-BE49-F238E27FC236}">
                <a16:creationId xmlns:a16="http://schemas.microsoft.com/office/drawing/2014/main" id="{DCD50B25-727E-7284-77B1-DA5C3FFAEB0B}"/>
              </a:ext>
            </a:extLst>
          </p:cNvPr>
          <p:cNvSpPr/>
          <p:nvPr/>
        </p:nvSpPr>
        <p:spPr>
          <a:xfrm>
            <a:off x="1222373" y="5745815"/>
            <a:ext cx="9374253" cy="341564"/>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6" name="Group 15">
            <a:extLst>
              <a:ext uri="{FF2B5EF4-FFF2-40B4-BE49-F238E27FC236}">
                <a16:creationId xmlns:a16="http://schemas.microsoft.com/office/drawing/2014/main" id="{55FBC1BB-5AB7-DBF9-A892-8F7F75CFE484}"/>
              </a:ext>
            </a:extLst>
          </p:cNvPr>
          <p:cNvGrpSpPr/>
          <p:nvPr/>
        </p:nvGrpSpPr>
        <p:grpSpPr>
          <a:xfrm>
            <a:off x="1595374" y="5364267"/>
            <a:ext cx="6662801" cy="455508"/>
            <a:chOff x="362157" y="1616712"/>
            <a:chExt cx="5291771" cy="531360"/>
          </a:xfrm>
        </p:grpSpPr>
        <p:sp>
          <p:nvSpPr>
            <p:cNvPr id="17" name="Rectangle: Rounded Corners 16">
              <a:extLst>
                <a:ext uri="{FF2B5EF4-FFF2-40B4-BE49-F238E27FC236}">
                  <a16:creationId xmlns:a16="http://schemas.microsoft.com/office/drawing/2014/main" id="{2F5B13CD-4FEB-627C-FF4C-C5B9E2321F0F}"/>
                </a:ext>
              </a:extLst>
            </p:cNvPr>
            <p:cNvSpPr/>
            <p:nvPr/>
          </p:nvSpPr>
          <p:spPr>
            <a:xfrm>
              <a:off x="362157" y="1616712"/>
              <a:ext cx="5291771" cy="5313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D3D52774-04C1-1662-B93C-27AEB0F59E57}"/>
                </a:ext>
              </a:extLst>
            </p:cNvPr>
            <p:cNvSpPr txBox="1"/>
            <p:nvPr/>
          </p:nvSpPr>
          <p:spPr>
            <a:xfrm>
              <a:off x="388095" y="1642651"/>
              <a:ext cx="5239893" cy="4191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16" tIns="0" rIns="200016"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  Provide Victim and Survivor Support</a:t>
              </a:r>
            </a:p>
          </p:txBody>
        </p:sp>
      </p:grpSp>
    </p:spTree>
    <p:extLst>
      <p:ext uri="{BB962C8B-B14F-4D97-AF65-F5344CB8AC3E}">
        <p14:creationId xmlns:p14="http://schemas.microsoft.com/office/powerpoint/2010/main" val="243293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87760" y="6491339"/>
            <a:ext cx="538480" cy="277002"/>
          </a:xfrm>
        </p:spPr>
        <p:txBody>
          <a:bodyPr vert="horz" lIns="0" tIns="0" rIns="0" bIns="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A92F45-BA5D-4C7A-ACC7-D44B34072B97}" type="slidenum">
              <a:rPr kumimoji="0" lang="en-US" sz="750" b="0" i="0" u="none" strike="noStrike" kern="1200" cap="none" spc="0" normalizeH="0" baseline="0" noProof="0" smtClean="0">
                <a:ln>
                  <a:noFill/>
                </a:ln>
                <a:solidFill>
                  <a:srgbClr val="8C8585"/>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103</a:t>
            </a:fld>
            <a:endParaRPr kumimoji="0" lang="en-US" sz="750" b="0" i="0" u="none" strike="noStrike" kern="1200" cap="none" spc="0" normalizeH="0" baseline="0" noProof="0">
              <a:ln>
                <a:noFill/>
              </a:ln>
              <a:solidFill>
                <a:srgbClr val="8C8585"/>
              </a:solidFill>
              <a:effectLst/>
              <a:uLnTx/>
              <a:uFillTx/>
              <a:latin typeface="Verdana"/>
              <a:ea typeface="+mn-ea"/>
              <a:cs typeface="+mn-cs"/>
            </a:endParaRPr>
          </a:p>
        </p:txBody>
      </p:sp>
      <p:sp>
        <p:nvSpPr>
          <p:cNvPr id="8" name="Title 7"/>
          <p:cNvSpPr>
            <a:spLocks noGrp="1"/>
          </p:cNvSpPr>
          <p:nvPr>
            <p:ph type="title"/>
          </p:nvPr>
        </p:nvSpPr>
        <p:spPr>
          <a:xfrm>
            <a:off x="365760" y="365127"/>
            <a:ext cx="11460480" cy="383773"/>
          </a:xfrm>
        </p:spPr>
        <p:txBody>
          <a:bodyPr vert="horz" lIns="0" tIns="0" rIns="0" bIns="0" rtlCol="0" anchor="t">
            <a:normAutofit/>
          </a:bodyPr>
          <a:lstStyle/>
          <a:p>
            <a:r>
              <a:rPr lang="en-US" b="1" i="0" kern="1200">
                <a:solidFill>
                  <a:schemeClr val="tx1"/>
                </a:solidFill>
                <a:latin typeface="Verdana" panose="020B0604030504040204" pitchFamily="34" charset="0"/>
                <a:ea typeface="Verdana" panose="020B0604030504040204" pitchFamily="34" charset="0"/>
                <a:cs typeface="Verdana" panose="020B0604030504040204" pitchFamily="34" charset="0"/>
              </a:rPr>
              <a:t>2024 Suggestions </a:t>
            </a:r>
          </a:p>
        </p:txBody>
      </p:sp>
      <p:graphicFrame>
        <p:nvGraphicFramePr>
          <p:cNvPr id="7" name="Diagram 6">
            <a:extLst>
              <a:ext uri="{FF2B5EF4-FFF2-40B4-BE49-F238E27FC236}">
                <a16:creationId xmlns:a16="http://schemas.microsoft.com/office/drawing/2014/main" id="{F487E3A3-213B-3114-386A-72E64755578B}"/>
              </a:ext>
            </a:extLst>
          </p:cNvPr>
          <p:cNvGraphicFramePr/>
          <p:nvPr/>
        </p:nvGraphicFramePr>
        <p:xfrm>
          <a:off x="1982132" y="1772446"/>
          <a:ext cx="8227736" cy="4527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Body builder with solid fill">
            <a:extLst>
              <a:ext uri="{FF2B5EF4-FFF2-40B4-BE49-F238E27FC236}">
                <a16:creationId xmlns:a16="http://schemas.microsoft.com/office/drawing/2014/main" id="{BB6331B6-0A1B-2378-9FED-377F79699E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008332" y="1511226"/>
            <a:ext cx="522440" cy="522440"/>
          </a:xfrm>
          <a:prstGeom prst="rect">
            <a:avLst/>
          </a:prstGeom>
        </p:spPr>
      </p:pic>
      <p:pic>
        <p:nvPicPr>
          <p:cNvPr id="15" name="Picture 14" descr="Hierarchy with solid fill">
            <a:extLst>
              <a:ext uri="{FF2B5EF4-FFF2-40B4-BE49-F238E27FC236}">
                <a16:creationId xmlns:a16="http://schemas.microsoft.com/office/drawing/2014/main" id="{479D70E1-64BA-0862-F582-7152226A3E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754739" y="1554589"/>
            <a:ext cx="522440" cy="522440"/>
          </a:xfrm>
          <a:prstGeom prst="rect">
            <a:avLst/>
          </a:prstGeom>
        </p:spPr>
      </p:pic>
      <p:pic>
        <p:nvPicPr>
          <p:cNvPr id="16" name="Picture 15" descr="Meeting with solid fill">
            <a:extLst>
              <a:ext uri="{FF2B5EF4-FFF2-40B4-BE49-F238E27FC236}">
                <a16:creationId xmlns:a16="http://schemas.microsoft.com/office/drawing/2014/main" id="{2FB39CDB-346D-7A47-0B16-3A107CB375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661230" y="1559056"/>
            <a:ext cx="475406" cy="475406"/>
          </a:xfrm>
          <a:prstGeom prst="rect">
            <a:avLst/>
          </a:prstGeom>
        </p:spPr>
      </p:pic>
    </p:spTree>
    <p:extLst>
      <p:ext uri="{BB962C8B-B14F-4D97-AF65-F5344CB8AC3E}">
        <p14:creationId xmlns:p14="http://schemas.microsoft.com/office/powerpoint/2010/main" val="21416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37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C5D6DB-6C08-455B-96DE-A2525151607E}"/>
              </a:ext>
            </a:extLst>
          </p:cNvPr>
          <p:cNvPicPr>
            <a:picLocks noChangeAspect="1"/>
          </p:cNvPicPr>
          <p:nvPr/>
        </p:nvPicPr>
        <p:blipFill rotWithShape="1">
          <a:blip r:embed="rId3">
            <a:extLst>
              <a:ext uri="{28A0092B-C50C-407E-A947-70E740481C1C}">
                <a14:useLocalDpi xmlns:a14="http://schemas.microsoft.com/office/drawing/2010/main" val="0"/>
              </a:ext>
            </a:extLst>
          </a:blip>
          <a:srcRect l="19158" r="20981" b="1824"/>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C51CDD56-3249-43B4-A358-0AB7FFE66200}"/>
              </a:ext>
            </a:extLst>
          </p:cNvPr>
          <p:cNvSpPr/>
          <p:nvPr/>
        </p:nvSpPr>
        <p:spPr>
          <a:xfrm>
            <a:off x="0" y="0"/>
            <a:ext cx="12192000" cy="6858000"/>
          </a:xfrm>
          <a:prstGeom prst="rect">
            <a:avLst/>
          </a:prstGeom>
          <a:solidFill>
            <a:srgbClr val="333F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5" y="1950002"/>
            <a:ext cx="12192001" cy="2009719"/>
          </a:xfrm>
          <a:prstGeom prst="rect">
            <a:avLst/>
          </a:prstGeom>
        </p:spPr>
        <p:txBody>
          <a:bodyPr vert="horz" lIns="91440" tIns="45720" rIns="91440" bIns="45720" rtlCol="0" anchor="b">
            <a:noAutofit/>
          </a:bodyPr>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4400" b="0" i="0" u="none" strike="noStrike" kern="1200" cap="small" spc="0" normalizeH="0" baseline="0" noProof="0">
                <a:ln>
                  <a:noFill/>
                </a:ln>
                <a:solidFill>
                  <a:srgbClr val="FFFFFF"/>
                </a:solidFill>
                <a:effectLst/>
                <a:uLnTx/>
                <a:uFillTx/>
                <a:latin typeface="Century Gothic" panose="020B0502020202020204" pitchFamily="34" charset="0"/>
                <a:ea typeface="+mn-ea"/>
                <a:cs typeface="+mn-cs"/>
              </a:rPr>
              <a:t>ACHT Recommendations: </a:t>
            </a:r>
          </a:p>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4400" b="0" i="0" u="none" strike="noStrike" kern="1200" cap="small" spc="0" normalizeH="0" baseline="0" noProof="0">
                <a:ln>
                  <a:noFill/>
                </a:ln>
                <a:solidFill>
                  <a:srgbClr val="FFFFFF"/>
                </a:solidFill>
                <a:effectLst/>
                <a:uLnTx/>
                <a:uFillTx/>
                <a:latin typeface="Century Gothic" panose="020B0502020202020204" pitchFamily="34" charset="0"/>
                <a:ea typeface="+mn-ea"/>
                <a:cs typeface="+mn-cs"/>
              </a:rPr>
              <a:t>Accomplishments and Challenges </a:t>
            </a:r>
          </a:p>
        </p:txBody>
      </p:sp>
      <p:pic>
        <p:nvPicPr>
          <p:cNvPr id="12" name="Picture 11">
            <a:extLst>
              <a:ext uri="{FF2B5EF4-FFF2-40B4-BE49-F238E27FC236}">
                <a16:creationId xmlns:a16="http://schemas.microsoft.com/office/drawing/2014/main" id="{7984827B-0221-488E-8442-8A3FA67A3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99" y="332437"/>
            <a:ext cx="1190844" cy="800358"/>
          </a:xfrm>
          <a:prstGeom prst="rect">
            <a:avLst/>
          </a:prstGeom>
        </p:spPr>
      </p:pic>
      <p:pic>
        <p:nvPicPr>
          <p:cNvPr id="6" name="Picture 5" descr="Text&#10;&#10;Description automatically generated">
            <a:extLst>
              <a:ext uri="{FF2B5EF4-FFF2-40B4-BE49-F238E27FC236}">
                <a16:creationId xmlns:a16="http://schemas.microsoft.com/office/drawing/2014/main" id="{2E4E1152-D080-4E2F-8B81-C9CACA91C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6435" y="297373"/>
            <a:ext cx="844443" cy="844443"/>
          </a:xfrm>
          <a:prstGeom prst="rect">
            <a:avLst/>
          </a:prstGeom>
        </p:spPr>
      </p:pic>
    </p:spTree>
    <p:extLst>
      <p:ext uri="{BB962C8B-B14F-4D97-AF65-F5344CB8AC3E}">
        <p14:creationId xmlns:p14="http://schemas.microsoft.com/office/powerpoint/2010/main" val="36667614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 y="102705"/>
            <a:ext cx="12192001" cy="1607547"/>
          </a:xfrm>
          <a:prstGeom prst="rect">
            <a:avLst/>
          </a:prstGeom>
          <a:solidFill>
            <a:srgbClr val="F3C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857" t="21796" r="14857" b="53471"/>
          <a:stretch/>
        </p:blipFill>
        <p:spPr>
          <a:xfrm>
            <a:off x="-1" y="2270"/>
            <a:ext cx="12191999" cy="1606904"/>
          </a:xfrm>
          <a:prstGeom prst="rect">
            <a:avLst/>
          </a:prstGeom>
        </p:spPr>
      </p:pic>
      <p:sp>
        <p:nvSpPr>
          <p:cNvPr id="21" name="TextBox 11">
            <a:extLst>
              <a:ext uri="{FF2B5EF4-FFF2-40B4-BE49-F238E27FC236}">
                <a16:creationId xmlns:a16="http://schemas.microsoft.com/office/drawing/2014/main" id="{EEECCE1D-A36D-4BBF-A949-ED5D73F33036}"/>
              </a:ext>
            </a:extLst>
          </p:cNvPr>
          <p:cNvSpPr txBox="1">
            <a:spLocks noChangeArrowheads="1"/>
          </p:cNvSpPr>
          <p:nvPr/>
        </p:nvSpPr>
        <p:spPr bwMode="auto">
          <a:xfrm flipH="1">
            <a:off x="1105265" y="2988706"/>
            <a:ext cx="3788795"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marR="0" lvl="0" indent="-285750" algn="l" defTabSz="914400" rtl="0" eaLnBrk="0" fontAlgn="base" latinLnBrk="0" hangingPunct="0">
              <a:lnSpc>
                <a:spcPts val="2500"/>
              </a:lnSpc>
              <a:spcBef>
                <a:spcPct val="0"/>
              </a:spcBef>
              <a:spcAft>
                <a:spcPts val="300"/>
              </a:spcAft>
              <a:buClrTx/>
              <a:buSzTx/>
              <a:buFont typeface="Arial" panose="020B0604020202020204" pitchFamily="34" charset="0"/>
              <a:buChar char="•"/>
              <a:tabLst/>
              <a:defRPr/>
            </a:pPr>
            <a:endParaRPr kumimoji="0" lang="en-US" altLang="en-US" sz="1600" b="0" i="0" u="none" strike="noStrike" kern="1200" cap="none" spc="0" normalizeH="0" baseline="0" noProof="0">
              <a:ln>
                <a:noFill/>
              </a:ln>
              <a:solidFill>
                <a:srgbClr val="1D2F57"/>
              </a:solidFill>
              <a:effectLst/>
              <a:uLnTx/>
              <a:uFillTx/>
              <a:latin typeface="Calibri" pitchFamily="34" charset="0"/>
              <a:ea typeface="+mn-ea"/>
              <a:cs typeface="+mn-cs"/>
            </a:endParaRPr>
          </a:p>
        </p:txBody>
      </p:sp>
      <p:sp>
        <p:nvSpPr>
          <p:cNvPr id="3" name="TextBox 3">
            <a:extLst>
              <a:ext uri="{FF2B5EF4-FFF2-40B4-BE49-F238E27FC236}">
                <a16:creationId xmlns:a16="http://schemas.microsoft.com/office/drawing/2014/main" id="{37098A22-6803-24D1-17B3-801F15F5CE2B}"/>
              </a:ext>
            </a:extLst>
          </p:cNvPr>
          <p:cNvSpPr txBox="1">
            <a:spLocks noChangeArrowheads="1"/>
          </p:cNvSpPr>
          <p:nvPr/>
        </p:nvSpPr>
        <p:spPr bwMode="auto">
          <a:xfrm flipH="1">
            <a:off x="512611" y="334844"/>
            <a:ext cx="1168436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small" spc="150" normalizeH="0" baseline="0" noProof="0">
                <a:ln>
                  <a:noFill/>
                </a:ln>
                <a:solidFill>
                  <a:srgbClr val="FFFFFF"/>
                </a:solidFill>
                <a:effectLst/>
                <a:uLnTx/>
                <a:uFillTx/>
                <a:latin typeface="Century Gothic"/>
                <a:ea typeface="+mn-ea"/>
                <a:cs typeface="+mn-cs"/>
              </a:rPr>
              <a:t>49 Recommendations for U.S. DOT, Congress, </a:t>
            </a:r>
            <a:br>
              <a:rPr kumimoji="0" lang="en-US" altLang="en-US" sz="3200" b="1" i="0" u="none" strike="noStrike" kern="1200" cap="small" spc="150" normalizeH="0" baseline="0" noProof="0">
                <a:ln>
                  <a:noFill/>
                </a:ln>
                <a:solidFill>
                  <a:srgbClr val="FFFFFF"/>
                </a:solidFill>
                <a:effectLst/>
                <a:uLnTx/>
                <a:uFillTx/>
                <a:latin typeface="Century Gothic"/>
                <a:ea typeface="+mn-ea"/>
                <a:cs typeface="+mn-cs"/>
              </a:rPr>
            </a:br>
            <a:r>
              <a:rPr kumimoji="0" lang="en-US" altLang="en-US" sz="3200" b="1" i="0" u="none" strike="noStrike" kern="1200" cap="small" spc="150" normalizeH="0" baseline="0" noProof="0">
                <a:ln>
                  <a:noFill/>
                </a:ln>
                <a:solidFill>
                  <a:srgbClr val="FFFFFF"/>
                </a:solidFill>
                <a:effectLst/>
                <a:uLnTx/>
                <a:uFillTx/>
                <a:latin typeface="Century Gothic"/>
                <a:ea typeface="+mn-ea"/>
                <a:cs typeface="+mn-cs"/>
              </a:rPr>
              <a:t>States, &amp; Industry, NGOs, and Local</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5" name="TextBox 3">
            <a:extLst>
              <a:ext uri="{FF2B5EF4-FFF2-40B4-BE49-F238E27FC236}">
                <a16:creationId xmlns:a16="http://schemas.microsoft.com/office/drawing/2014/main" id="{888D12FB-7177-EBAD-BE2E-F4374A5FC3E5}"/>
              </a:ext>
            </a:extLst>
          </p:cNvPr>
          <p:cNvSpPr txBox="1">
            <a:spLocks noChangeArrowheads="1"/>
          </p:cNvSpPr>
          <p:nvPr/>
        </p:nvSpPr>
        <p:spPr bwMode="auto">
          <a:xfrm flipH="1">
            <a:off x="1269340" y="1800935"/>
            <a:ext cx="4010026" cy="548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mn-cs"/>
              </a:rPr>
              <a:t>Funding</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mn-cs"/>
              </a:rPr>
              <a:t>Leadership</a:t>
            </a:r>
          </a:p>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mn-cs"/>
              </a:rPr>
              <a:t>Partnership</a:t>
            </a:r>
          </a:p>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mn-cs"/>
              </a:rPr>
              <a:t>Policies &amp; Protocols</a:t>
            </a:r>
          </a:p>
          <a:p>
            <a:pPr marL="0" marR="0" lvl="0" indent="0" algn="l" defTabSz="914400" rtl="0" eaLnBrk="1" fontAlgn="base" latinLnBrk="0" hangingPunct="1">
              <a:lnSpc>
                <a:spcPct val="300000"/>
              </a:lnSpc>
              <a:spcBef>
                <a:spcPct val="0"/>
              </a:spcBef>
              <a:spcAft>
                <a:spcPct val="0"/>
              </a:spcAft>
              <a:buClrTx/>
              <a:buSzTx/>
              <a:buFontTx/>
              <a:buNone/>
              <a:tabLst/>
              <a:defRPr/>
            </a:pPr>
            <a:endParaRPr kumimoji="0" lang="en-US" altLang="en-US" sz="2800" b="0" i="0" u="none" strike="noStrike" kern="1200" cap="none" spc="50" normalizeH="0" baseline="0" noProof="0">
              <a:ln>
                <a:noFill/>
              </a:ln>
              <a:solidFill>
                <a:prstClr val="black"/>
              </a:solidFill>
              <a:effectLst/>
              <a:uLnTx/>
              <a:uFillTx/>
              <a:latin typeface="Century Gothic"/>
              <a:ea typeface="+mn-ea"/>
              <a:cs typeface="+mn-cs"/>
            </a:endParaRPr>
          </a:p>
        </p:txBody>
      </p:sp>
      <p:sp>
        <p:nvSpPr>
          <p:cNvPr id="7" name="TextBox 3">
            <a:extLst>
              <a:ext uri="{FF2B5EF4-FFF2-40B4-BE49-F238E27FC236}">
                <a16:creationId xmlns:a16="http://schemas.microsoft.com/office/drawing/2014/main" id="{62970C38-32E3-8B49-40A6-27BA9B3FC44B}"/>
              </a:ext>
            </a:extLst>
          </p:cNvPr>
          <p:cNvSpPr txBox="1">
            <a:spLocks noChangeArrowheads="1"/>
          </p:cNvSpPr>
          <p:nvPr/>
        </p:nvSpPr>
        <p:spPr bwMode="auto">
          <a:xfrm flipH="1">
            <a:off x="6210778" y="1800935"/>
            <a:ext cx="5537200" cy="437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mn-cs"/>
              </a:rPr>
              <a:t>Training &amp; Awareness</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mn-cs"/>
              </a:rPr>
              <a:t>Data &amp; Information Sharing</a:t>
            </a:r>
          </a:p>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mn-cs"/>
              </a:rPr>
              <a:t>Victim &amp; Survivor Support</a:t>
            </a:r>
          </a:p>
          <a:p>
            <a:pPr marL="457200" marR="0" lvl="0" indent="-457200" algn="l" defTabSz="914400" rtl="0" eaLnBrk="1" fontAlgn="base" latinLnBrk="0" hangingPunct="1">
              <a:lnSpc>
                <a:spcPct val="3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5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82142062"/>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600" r="19600"/>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55098A49-081C-E143-B554-576B4855CFEF}"/>
              </a:ext>
            </a:extLst>
          </p:cNvPr>
          <p:cNvSpPr/>
          <p:nvPr/>
        </p:nvSpPr>
        <p:spPr>
          <a:xfrm>
            <a:off x="552449" y="542924"/>
            <a:ext cx="11210925" cy="578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Shape 2615"/>
          <p:cNvSpPr/>
          <p:nvPr/>
        </p:nvSpPr>
        <p:spPr>
          <a:xfrm>
            <a:off x="7861721" y="2226404"/>
            <a:ext cx="393335" cy="39333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bg1"/>
          </a:solidFill>
          <a:ln w="12700">
            <a:noFill/>
            <a:miter lim="400000"/>
          </a:ln>
        </p:spPr>
        <p:txBody>
          <a:bodyPr lIns="19045" tIns="19045" rIns="19045" bIns="19045" anchor="ctr"/>
          <a:lstStyle/>
          <a:p>
            <a:pPr marL="0" marR="0" lvl="0" indent="0" algn="l" defTabSz="228532" rtl="0" eaLnBrk="0" fontAlgn="base" latinLnBrk="0" hangingPunct="0">
              <a:lnSpc>
                <a:spcPct val="100000"/>
              </a:lnSpc>
              <a:spcBef>
                <a:spcPct val="0"/>
              </a:spcBef>
              <a:spcAft>
                <a:spcPct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 name="TextBox 6"/>
          <p:cNvSpPr txBox="1">
            <a:spLocks noChangeArrowheads="1"/>
          </p:cNvSpPr>
          <p:nvPr/>
        </p:nvSpPr>
        <p:spPr bwMode="auto">
          <a:xfrm>
            <a:off x="-2708" y="924792"/>
            <a:ext cx="121914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ts val="700"/>
              </a:spcAft>
              <a:buClrTx/>
              <a:buSzTx/>
              <a:buFontTx/>
              <a:buNone/>
              <a:tabLst/>
              <a:defRPr/>
            </a:pPr>
            <a:r>
              <a:rPr kumimoji="0" lang="en-US" altLang="en-US" sz="4000" b="1" i="0" u="none" strike="noStrike" kern="1200" cap="small" spc="0" normalizeH="0" baseline="0" noProof="0">
                <a:ln>
                  <a:noFill/>
                </a:ln>
                <a:solidFill>
                  <a:prstClr val="black"/>
                </a:solidFill>
                <a:effectLst/>
                <a:uLnTx/>
                <a:uFillTx/>
                <a:latin typeface="Century Gothic"/>
                <a:ea typeface="+mn-ea"/>
                <a:cs typeface="+mn-cs"/>
              </a:rPr>
              <a:t>Challenges</a:t>
            </a:r>
            <a:endParaRPr kumimoji="0" lang="en-US" altLang="en-US" sz="4000" b="0" i="0" u="none" strike="noStrike" kern="1200" cap="small" spc="0" normalizeH="0" baseline="0" noProof="0">
              <a:ln>
                <a:noFill/>
              </a:ln>
              <a:solidFill>
                <a:prstClr val="black"/>
              </a:solidFill>
              <a:effectLst/>
              <a:uLnTx/>
              <a:uFillTx/>
              <a:latin typeface="Century Gothic"/>
              <a:ea typeface="+mn-ea"/>
              <a:cs typeface="+mn-cs"/>
            </a:endParaRPr>
          </a:p>
        </p:txBody>
      </p:sp>
      <p:sp>
        <p:nvSpPr>
          <p:cNvPr id="23" name="TextBox 15"/>
          <p:cNvSpPr txBox="1">
            <a:spLocks noChangeArrowheads="1"/>
          </p:cNvSpPr>
          <p:nvPr/>
        </p:nvSpPr>
        <p:spPr bwMode="auto">
          <a:xfrm>
            <a:off x="1401038" y="2442449"/>
            <a:ext cx="4508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TextBox 18"/>
          <p:cNvSpPr txBox="1">
            <a:spLocks noChangeArrowheads="1"/>
          </p:cNvSpPr>
          <p:nvPr/>
        </p:nvSpPr>
        <p:spPr bwMode="auto">
          <a:xfrm>
            <a:off x="6493527" y="2472726"/>
            <a:ext cx="4508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25" name="TextBox 21"/>
          <p:cNvSpPr txBox="1">
            <a:spLocks noChangeArrowheads="1"/>
          </p:cNvSpPr>
          <p:nvPr/>
        </p:nvSpPr>
        <p:spPr bwMode="auto">
          <a:xfrm>
            <a:off x="1350872" y="4194414"/>
            <a:ext cx="4381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4" name="TextBox 3">
            <a:extLst>
              <a:ext uri="{FF2B5EF4-FFF2-40B4-BE49-F238E27FC236}">
                <a16:creationId xmlns:a16="http://schemas.microsoft.com/office/drawing/2014/main" id="{F796077F-8AC2-D8DE-6AEB-A2FA65165D8D}"/>
              </a:ext>
            </a:extLst>
          </p:cNvPr>
          <p:cNvSpPr txBox="1">
            <a:spLocks noChangeArrowheads="1"/>
          </p:cNvSpPr>
          <p:nvPr/>
        </p:nvSpPr>
        <p:spPr bwMode="auto">
          <a:xfrm flipH="1">
            <a:off x="1355604" y="1829690"/>
            <a:ext cx="5073950" cy="814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457200" marR="0" lvl="0" indent="-457200" algn="l" defTabSz="914400" rtl="0" eaLnBrk="1" fontAlgn="base" latinLnBrk="0" hangingPunct="1">
              <a:lnSpc>
                <a:spcPct val="25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1D2F57"/>
                </a:solidFill>
                <a:effectLst/>
                <a:uLnTx/>
                <a:uFillTx/>
                <a:latin typeface="Century Gothic"/>
                <a:ea typeface="+mn-ea"/>
                <a:cs typeface="Arial"/>
              </a:rPr>
              <a:t>Awareness</a:t>
            </a:r>
            <a:endParaRPr kumimoji="0" lang="en-US" altLang="en-US" sz="2400" b="1" i="0" u="none" strike="noStrike" kern="1200" cap="none" spc="0" normalizeH="0" baseline="0" noProof="0">
              <a:ln>
                <a:noFill/>
              </a:ln>
              <a:solidFill>
                <a:srgbClr val="1D2F57"/>
              </a:solidFill>
              <a:effectLst/>
              <a:uLnTx/>
              <a:uFillTx/>
              <a:latin typeface="Century Gothic"/>
              <a:ea typeface="+mn-ea"/>
              <a:cs typeface="Arial"/>
            </a:endParaRPr>
          </a:p>
          <a:p>
            <a:pPr marL="457200" marR="0" lvl="0"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1D2F57"/>
                </a:solidFill>
                <a:effectLst/>
                <a:uLnTx/>
                <a:uFillTx/>
                <a:latin typeface="Century Gothic"/>
                <a:ea typeface="+mn-ea"/>
                <a:cs typeface="Arial"/>
              </a:rPr>
              <a:t>Understanding</a:t>
            </a:r>
          </a:p>
          <a:p>
            <a:pPr marL="457200" marR="0" lvl="0"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Arial"/>
              </a:rPr>
              <a:t>Organizational Commitment</a:t>
            </a:r>
            <a:endParaRPr kumimoji="0" lang="en-US" altLang="en-US" sz="2400" b="1" i="0" u="none" strike="noStrike" kern="1200" cap="none" spc="0" normalizeH="0" baseline="0" noProof="0">
              <a:ln>
                <a:noFill/>
              </a:ln>
              <a:solidFill>
                <a:srgbClr val="1D2F57"/>
              </a:solidFill>
              <a:effectLst/>
              <a:uLnTx/>
              <a:uFillTx/>
              <a:latin typeface="Century Gothic"/>
              <a:ea typeface="+mn-ea"/>
              <a:cs typeface="Arial" pitchFamily="34" charset="0"/>
            </a:endParaRPr>
          </a:p>
          <a:p>
            <a:pPr marL="457200" marR="0" lvl="0"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Arial"/>
              </a:rPr>
              <a:t>Legislative Authority</a:t>
            </a:r>
          </a:p>
          <a:p>
            <a:pPr marL="457200" marR="0" lvl="0"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000000"/>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000000"/>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1D2F57"/>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1D2F57"/>
              </a:solidFill>
              <a:effectLst/>
              <a:uLnTx/>
              <a:uFillTx/>
              <a:latin typeface="Century Gothic"/>
              <a:ea typeface="+mn-ea"/>
              <a:cs typeface="Arial"/>
            </a:endParaRPr>
          </a:p>
          <a:p>
            <a:pPr marL="0" marR="0" lvl="0" indent="0" algn="l" defTabSz="914400" rtl="0" eaLnBrk="1" fontAlgn="base" latinLnBrk="0" hangingPunct="1">
              <a:lnSpc>
                <a:spcPct val="250000"/>
              </a:lnSpc>
              <a:spcBef>
                <a:spcPct val="0"/>
              </a:spcBef>
              <a:spcAft>
                <a:spcPct val="0"/>
              </a:spcAft>
              <a:buClrTx/>
              <a:buSzTx/>
              <a:buFontTx/>
              <a:buNone/>
              <a:tabLst/>
              <a:defRPr/>
            </a:pPr>
            <a:endParaRPr kumimoji="0" lang="en-US" altLang="en-US" sz="2400" b="0" i="0" u="none" strike="noStrike" kern="1200" cap="none" spc="50" normalizeH="0" baseline="0" noProof="0">
              <a:ln>
                <a:noFill/>
              </a:ln>
              <a:solidFill>
                <a:srgbClr val="000000"/>
              </a:solidFill>
              <a:effectLst/>
              <a:uLnTx/>
              <a:uFillTx/>
              <a:latin typeface="Century Gothic"/>
              <a:ea typeface="+mn-ea"/>
              <a:cs typeface="Arial"/>
            </a:endParaRPr>
          </a:p>
        </p:txBody>
      </p:sp>
      <p:sp>
        <p:nvSpPr>
          <p:cNvPr id="2" name="TextBox 1">
            <a:extLst>
              <a:ext uri="{FF2B5EF4-FFF2-40B4-BE49-F238E27FC236}">
                <a16:creationId xmlns:a16="http://schemas.microsoft.com/office/drawing/2014/main" id="{7803725C-452A-0150-0706-01187D8BAEF1}"/>
              </a:ext>
            </a:extLst>
          </p:cNvPr>
          <p:cNvSpPr txBox="1">
            <a:spLocks noChangeArrowheads="1"/>
          </p:cNvSpPr>
          <p:nvPr/>
        </p:nvSpPr>
        <p:spPr bwMode="auto">
          <a:xfrm flipH="1">
            <a:off x="6373301" y="1829689"/>
            <a:ext cx="5073950" cy="814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457200" marR="0" lvl="0" indent="-457200" algn="l" defTabSz="914400" rtl="0" eaLnBrk="1" fontAlgn="base" latinLnBrk="0" hangingPunct="1">
              <a:lnSpc>
                <a:spcPct val="250000"/>
              </a:lnSpc>
              <a:spcBef>
                <a:spcPct val="0"/>
              </a:spcBef>
              <a:spcAft>
                <a:spcPct val="0"/>
              </a:spcAft>
              <a:buClrTx/>
              <a:buSzTx/>
              <a:buFont typeface="Arial,Sans-Serif"/>
              <a:buChar char="•"/>
              <a:tabLst/>
              <a:defRPr/>
            </a:pPr>
            <a:r>
              <a:rPr kumimoji="0" lang="en-US" sz="2400" b="1" i="0" u="none" strike="noStrike" kern="1200" cap="none" spc="0" normalizeH="0" baseline="0" noProof="0">
                <a:ln>
                  <a:noFill/>
                </a:ln>
                <a:solidFill>
                  <a:srgbClr val="1D2F57"/>
                </a:solidFill>
                <a:effectLst/>
                <a:uLnTx/>
                <a:uFillTx/>
                <a:latin typeface="Century Gothic"/>
                <a:ea typeface="+mn-ea"/>
                <a:cs typeface="Arial"/>
              </a:rPr>
              <a:t>Funding </a:t>
            </a:r>
            <a:endParaRPr kumimoji="0" lang="en-US" sz="2400" b="0" i="0" u="none" strike="noStrike" kern="1200" cap="none" spc="0" normalizeH="0" baseline="0" noProof="0">
              <a:ln>
                <a:noFill/>
              </a:ln>
              <a:solidFill>
                <a:srgbClr val="1D2F57"/>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Courier New"/>
              <a:buChar char="o"/>
              <a:tabLst/>
              <a:defRPr/>
            </a:pPr>
            <a:r>
              <a:rPr kumimoji="0" lang="en-US" sz="2400" b="1" i="0" u="none" strike="noStrike" kern="1200" cap="none" spc="0" normalizeH="0" baseline="0" noProof="0">
                <a:ln>
                  <a:noFill/>
                </a:ln>
                <a:solidFill>
                  <a:srgbClr val="1D2F57"/>
                </a:solidFill>
                <a:effectLst/>
                <a:uLnTx/>
                <a:uFillTx/>
                <a:latin typeface="Century Gothic"/>
                <a:ea typeface="+mn-ea"/>
                <a:cs typeface="Arial"/>
              </a:rPr>
              <a:t>Organizational</a:t>
            </a:r>
            <a:endParaRPr kumimoji="0" lang="en-US" sz="2400" b="0" i="0" u="none" strike="noStrike" kern="1200" cap="none" spc="0" normalizeH="0" baseline="0" noProof="0">
              <a:ln>
                <a:noFill/>
              </a:ln>
              <a:solidFill>
                <a:srgbClr val="1D2F57"/>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Courier New"/>
              <a:buChar char="o"/>
              <a:tabLst/>
              <a:defRPr/>
            </a:pPr>
            <a:r>
              <a:rPr kumimoji="0" lang="en-US" sz="2400" b="1" i="0" u="none" strike="noStrike" kern="1200" cap="none" spc="0" normalizeH="0" baseline="0" noProof="0">
                <a:ln>
                  <a:noFill/>
                </a:ln>
                <a:solidFill>
                  <a:srgbClr val="1D2F57"/>
                </a:solidFill>
                <a:effectLst/>
                <a:uLnTx/>
                <a:uFillTx/>
                <a:latin typeface="Century Gothic"/>
                <a:ea typeface="+mn-ea"/>
                <a:cs typeface="Arial"/>
              </a:rPr>
              <a:t>Appropriations</a:t>
            </a:r>
            <a:endParaRPr kumimoji="0" lang="en-US" sz="2400" b="0" i="0" u="none" strike="noStrike" kern="1200" cap="none" spc="0" normalizeH="0" baseline="0" noProof="0">
              <a:ln>
                <a:noFill/>
              </a:ln>
              <a:solidFill>
                <a:srgbClr val="1D2F57"/>
              </a:solidFill>
              <a:effectLst/>
              <a:uLnTx/>
              <a:uFillTx/>
              <a:latin typeface="Century Gothic"/>
              <a:ea typeface="+mn-ea"/>
              <a:cs typeface="Arial"/>
            </a:endParaRPr>
          </a:p>
          <a:p>
            <a:pPr marL="342900" marR="0" lvl="0" indent="-342900" algn="l" defTabSz="914400" rtl="0" eaLnBrk="0" fontAlgn="base" latinLnBrk="0" hangingPunct="0">
              <a:lnSpc>
                <a:spcPct val="250000"/>
              </a:lnSpc>
              <a:spcBef>
                <a:spcPct val="0"/>
              </a:spcBef>
              <a:spcAft>
                <a:spcPct val="0"/>
              </a:spcAft>
              <a:buClrTx/>
              <a:buSzTx/>
              <a:buFont typeface="Arial"/>
              <a:buChar char="•"/>
              <a:tabLst/>
              <a:defRPr/>
            </a:pPr>
            <a:r>
              <a:rPr kumimoji="0" lang="en-US" altLang="en-US" sz="2400" b="1" i="0" u="none" strike="noStrike" kern="1200" cap="none" spc="0" normalizeH="0" baseline="0" noProof="0">
                <a:ln>
                  <a:noFill/>
                </a:ln>
                <a:solidFill>
                  <a:srgbClr val="1D2F57"/>
                </a:solidFill>
                <a:effectLst/>
                <a:uLnTx/>
                <a:uFillTx/>
                <a:latin typeface="Century Gothic"/>
                <a:ea typeface="+mn-ea"/>
                <a:cs typeface="Arial"/>
              </a:rPr>
              <a:t>Hotline Limitations</a:t>
            </a:r>
            <a:endParaRPr kumimoji="0" lang="en-US" sz="2400" b="1" i="0" u="none" strike="noStrike" kern="1200" cap="none" spc="0" normalizeH="0" baseline="0" noProof="0">
              <a:ln>
                <a:noFill/>
              </a:ln>
              <a:solidFill>
                <a:srgbClr val="1D2F57"/>
              </a:solidFill>
              <a:effectLst/>
              <a:uLnTx/>
              <a:uFillTx/>
              <a:latin typeface="Century Gothic"/>
              <a:ea typeface="+mn-ea"/>
              <a:cs typeface="Arial"/>
            </a:endParaRPr>
          </a:p>
          <a:p>
            <a:pPr marL="457200" marR="0" lvl="0"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000000"/>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000000"/>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1D2F57"/>
              </a:solidFill>
              <a:effectLst/>
              <a:uLnTx/>
              <a:uFillTx/>
              <a:latin typeface="Century Gothic"/>
              <a:ea typeface="+mn-ea"/>
              <a:cs typeface="Arial"/>
            </a:endParaRPr>
          </a:p>
          <a:p>
            <a:pPr marL="1200150" marR="0" lvl="1" indent="-457200" algn="l" defTabSz="914400" rtl="0" eaLnBrk="0" fontAlgn="base" latinLnBrk="0" hangingPunct="0">
              <a:lnSpc>
                <a:spcPct val="25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a:ln>
                <a:noFill/>
              </a:ln>
              <a:solidFill>
                <a:srgbClr val="1D2F57"/>
              </a:solidFill>
              <a:effectLst/>
              <a:uLnTx/>
              <a:uFillTx/>
              <a:latin typeface="Century Gothic"/>
              <a:ea typeface="+mn-ea"/>
              <a:cs typeface="Arial"/>
            </a:endParaRPr>
          </a:p>
          <a:p>
            <a:pPr marL="0" marR="0" lvl="0" indent="0" algn="l" defTabSz="914400" rtl="0" eaLnBrk="1" fontAlgn="base" latinLnBrk="0" hangingPunct="1">
              <a:lnSpc>
                <a:spcPct val="250000"/>
              </a:lnSpc>
              <a:spcBef>
                <a:spcPct val="0"/>
              </a:spcBef>
              <a:spcAft>
                <a:spcPct val="0"/>
              </a:spcAft>
              <a:buClrTx/>
              <a:buSzTx/>
              <a:buFontTx/>
              <a:buNone/>
              <a:tabLst/>
              <a:defRPr/>
            </a:pPr>
            <a:endParaRPr kumimoji="0" lang="en-US" altLang="en-US" sz="2400" b="0" i="0" u="none" strike="noStrike" kern="1200" cap="none" spc="50" normalizeH="0" baseline="0" noProof="0">
              <a:ln>
                <a:noFill/>
              </a:ln>
              <a:solidFill>
                <a:srgbClr val="000000"/>
              </a:solidFill>
              <a:effectLst/>
              <a:uLnTx/>
              <a:uFillTx/>
              <a:latin typeface="Century Gothic"/>
              <a:ea typeface="+mn-ea"/>
              <a:cs typeface="Arial"/>
            </a:endParaRPr>
          </a:p>
        </p:txBody>
      </p:sp>
      <p:cxnSp>
        <p:nvCxnSpPr>
          <p:cNvPr id="3" name="Straight Connector 2">
            <a:extLst>
              <a:ext uri="{FF2B5EF4-FFF2-40B4-BE49-F238E27FC236}">
                <a16:creationId xmlns:a16="http://schemas.microsoft.com/office/drawing/2014/main" id="{6E124943-C8E0-4292-A4CF-9C31FF2F4B5B}"/>
              </a:ext>
            </a:extLst>
          </p:cNvPr>
          <p:cNvCxnSpPr>
            <a:cxnSpLocks/>
          </p:cNvCxnSpPr>
          <p:nvPr/>
        </p:nvCxnSpPr>
        <p:spPr>
          <a:xfrm>
            <a:off x="1378168" y="1719407"/>
            <a:ext cx="94400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148924"/>
      </p:ext>
    </p:extLst>
  </p:cSld>
  <p:clrMapOvr>
    <a:masterClrMapping/>
  </p:clrMapOvr>
  <p:transition spd="slow" advClick="0" advTm="1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8000" contrast="20000"/>
                    </a14:imgEffect>
                  </a14:imgLayer>
                </a14:imgProps>
              </a:ext>
              <a:ext uri="{28A0092B-C50C-407E-A947-70E740481C1C}">
                <a14:useLocalDpi xmlns:a14="http://schemas.microsoft.com/office/drawing/2010/main" val="0"/>
              </a:ext>
            </a:extLst>
          </a:blip>
          <a:srcRect l="4121"/>
          <a:stretch/>
        </p:blipFill>
        <p:spPr bwMode="auto">
          <a:xfrm>
            <a:off x="-7" y="0"/>
            <a:ext cx="6584114" cy="6867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124B662-7EA5-4FE8-B383-48543E4E5038}"/>
              </a:ext>
            </a:extLst>
          </p:cNvPr>
          <p:cNvSpPr/>
          <p:nvPr/>
        </p:nvSpPr>
        <p:spPr>
          <a:xfrm>
            <a:off x="0" y="0"/>
            <a:ext cx="6584107" cy="6858000"/>
          </a:xfrm>
          <a:prstGeom prst="rect">
            <a:avLst/>
          </a:prstGeom>
          <a:solidFill>
            <a:srgbClr val="1B75C7">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6223378" y="3275463"/>
            <a:ext cx="721054" cy="1535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47111" name="TextBox 8"/>
          <p:cNvSpPr txBox="1">
            <a:spLocks noChangeArrowheads="1"/>
          </p:cNvSpPr>
          <p:nvPr/>
        </p:nvSpPr>
        <p:spPr bwMode="auto">
          <a:xfrm flipH="1">
            <a:off x="7565279" y="618809"/>
            <a:ext cx="3923619" cy="455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lnSpc>
                <a:spcPct val="150000"/>
              </a:lnSpc>
            </a:pPr>
            <a:r>
              <a:rPr lang="en-US" altLang="en-US" sz="2000" i="1">
                <a:latin typeface="Century Gothic" pitchFamily="34" charset="0"/>
              </a:rPr>
              <a:t>"The only thing more effective than </a:t>
            </a:r>
            <a:r>
              <a:rPr lang="en-US" altLang="en-US" sz="2000" b="1" i="1">
                <a:latin typeface="Century Gothic" pitchFamily="34" charset="0"/>
              </a:rPr>
              <a:t>millions of transportation workers </a:t>
            </a:r>
            <a:r>
              <a:rPr lang="en-US" altLang="en-US" sz="2000" i="1">
                <a:latin typeface="Century Gothic" pitchFamily="34" charset="0"/>
              </a:rPr>
              <a:t>empowered to identify and report human trafficking is </a:t>
            </a:r>
            <a:r>
              <a:rPr lang="en-US" altLang="en-US" sz="2000" b="1" i="1">
                <a:latin typeface="Century Gothic" pitchFamily="34" charset="0"/>
              </a:rPr>
              <a:t>hundreds of millions of traveling Americans</a:t>
            </a:r>
            <a:r>
              <a:rPr lang="en-US" altLang="en-US" sz="2000" i="1">
                <a:latin typeface="Century Gothic" pitchFamily="34" charset="0"/>
              </a:rPr>
              <a:t> helping with that same goal.  Together we can save people from human trafficking across our transportation systems.”</a:t>
            </a:r>
          </a:p>
        </p:txBody>
      </p:sp>
      <p:sp>
        <p:nvSpPr>
          <p:cNvPr id="10" name="TextBox 9"/>
          <p:cNvSpPr txBox="1"/>
          <p:nvPr/>
        </p:nvSpPr>
        <p:spPr>
          <a:xfrm>
            <a:off x="9188539" y="5520227"/>
            <a:ext cx="2592826" cy="777457"/>
          </a:xfrm>
          <a:prstGeom prst="rect">
            <a:avLst/>
          </a:prstGeom>
          <a:noFill/>
        </p:spPr>
        <p:txBody>
          <a:bodyPr wrap="none" lIns="0" tIns="0" rIns="0" bIns="0">
            <a:spAutoFit/>
          </a:bodyPr>
          <a:lstStyle/>
          <a:p>
            <a:pPr algn="ctr" eaLnBrk="1" fontAlgn="auto" hangingPunct="1">
              <a:lnSpc>
                <a:spcPct val="150000"/>
              </a:lnSpc>
              <a:spcBef>
                <a:spcPts val="0"/>
              </a:spcBef>
              <a:spcAft>
                <a:spcPts val="0"/>
              </a:spcAft>
              <a:defRPr/>
            </a:pPr>
            <a:r>
              <a:rPr lang="en-US" b="1" spc="300">
                <a:latin typeface="Century Gothic" panose="020B0502020202020204" pitchFamily="34" charset="0"/>
              </a:rPr>
              <a:t>USDOT SECRETARY</a:t>
            </a:r>
          </a:p>
          <a:p>
            <a:pPr eaLnBrk="1" fontAlgn="auto" hangingPunct="1">
              <a:lnSpc>
                <a:spcPct val="150000"/>
              </a:lnSpc>
              <a:spcBef>
                <a:spcPts val="0"/>
              </a:spcBef>
              <a:spcAft>
                <a:spcPts val="0"/>
              </a:spcAft>
              <a:defRPr/>
            </a:pPr>
            <a:r>
              <a:rPr lang="en-US" b="1" spc="300">
                <a:latin typeface="Century Gothic" panose="020B0502020202020204" pitchFamily="34" charset="0"/>
              </a:rPr>
              <a:t>PETE BUTTIGIEG</a:t>
            </a:r>
          </a:p>
        </p:txBody>
      </p:sp>
    </p:spTree>
    <p:extLst>
      <p:ext uri="{BB962C8B-B14F-4D97-AF65-F5344CB8AC3E}">
        <p14:creationId xmlns:p14="http://schemas.microsoft.com/office/powerpoint/2010/main" val="191495371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2D71C8-A5C8-45D6-B3D2-8E6902570239}"/>
              </a:ext>
            </a:extLst>
          </p:cNvPr>
          <p:cNvSpPr/>
          <p:nvPr/>
        </p:nvSpPr>
        <p:spPr>
          <a:xfrm>
            <a:off x="1181100" y="566382"/>
            <a:ext cx="11010900" cy="5725236"/>
          </a:xfrm>
          <a:prstGeom prst="rect">
            <a:avLst/>
          </a:prstGeom>
          <a:solidFill>
            <a:srgbClr val="445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1F5C12D-F675-4E17-BA81-F243F614981E}"/>
              </a:ext>
            </a:extLst>
          </p:cNvPr>
          <p:cNvSpPr/>
          <p:nvPr/>
        </p:nvSpPr>
        <p:spPr>
          <a:xfrm>
            <a:off x="0" y="586854"/>
            <a:ext cx="1028700" cy="5704764"/>
          </a:xfrm>
          <a:prstGeom prst="rect">
            <a:avLst/>
          </a:prstGeom>
          <a:solidFill>
            <a:srgbClr val="445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917480" y="3244337"/>
            <a:ext cx="4889159" cy="369332"/>
          </a:xfrm>
          <a:prstGeom prst="rect">
            <a:avLst/>
          </a:prstGeom>
          <a:noFill/>
        </p:spPr>
        <p:txBody>
          <a:bodyPr vert="horz"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TLAHT AWARENESS POSTERS</a:t>
            </a:r>
          </a:p>
        </p:txBody>
      </p:sp>
      <p:sp>
        <p:nvSpPr>
          <p:cNvPr id="2" name="Rectangle 1"/>
          <p:cNvSpPr/>
          <p:nvPr/>
        </p:nvSpPr>
        <p:spPr>
          <a:xfrm>
            <a:off x="1028700" y="406400"/>
            <a:ext cx="152400" cy="5981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458" y="1293753"/>
            <a:ext cx="2800656" cy="4206994"/>
          </a:xfrm>
          <a:prstGeom prst="rect">
            <a:avLst/>
          </a:prstGeom>
        </p:spPr>
      </p:pic>
      <p:pic>
        <p:nvPicPr>
          <p:cNvPr id="8" name="Picture 7">
            <a:extLst>
              <a:ext uri="{FF2B5EF4-FFF2-40B4-BE49-F238E27FC236}">
                <a16:creationId xmlns:a16="http://schemas.microsoft.com/office/drawing/2014/main" id="{0387B35B-AC28-47B2-9706-95E5B481E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9840" y="87576"/>
            <a:ext cx="2042160" cy="1848155"/>
          </a:xfrm>
          <a:prstGeom prst="rect">
            <a:avLst/>
          </a:prstGeom>
        </p:spPr>
      </p:pic>
      <p:pic>
        <p:nvPicPr>
          <p:cNvPr id="12" name="Picture 11">
            <a:extLst>
              <a:ext uri="{FF2B5EF4-FFF2-40B4-BE49-F238E27FC236}">
                <a16:creationId xmlns:a16="http://schemas.microsoft.com/office/drawing/2014/main" id="{A12CF20D-7973-FDB3-E778-A57053837ACE}"/>
              </a:ext>
            </a:extLst>
          </p:cNvPr>
          <p:cNvPicPr>
            <a:picLocks noChangeAspect="1"/>
          </p:cNvPicPr>
          <p:nvPr/>
        </p:nvPicPr>
        <p:blipFill>
          <a:blip r:embed="rId5"/>
          <a:stretch>
            <a:fillRect/>
          </a:stretch>
        </p:blipFill>
        <p:spPr>
          <a:xfrm>
            <a:off x="4838374" y="1351648"/>
            <a:ext cx="3286379" cy="420699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195" y="1351648"/>
            <a:ext cx="2779474" cy="4175175"/>
          </a:xfrm>
          <a:prstGeom prst="rect">
            <a:avLst/>
          </a:prstGeom>
        </p:spPr>
      </p:pic>
    </p:spTree>
    <p:extLst>
      <p:ext uri="{BB962C8B-B14F-4D97-AF65-F5344CB8AC3E}">
        <p14:creationId xmlns:p14="http://schemas.microsoft.com/office/powerpoint/2010/main" val="317696502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 y="102705"/>
            <a:ext cx="12192001" cy="1233736"/>
          </a:xfrm>
          <a:prstGeom prst="rect">
            <a:avLst/>
          </a:prstGeom>
          <a:solidFill>
            <a:srgbClr val="F3C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9D6C0A12-A460-4569-9EB9-C1C43181BB7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857" t="21796" r="14857" b="53471"/>
          <a:stretch/>
        </p:blipFill>
        <p:spPr>
          <a:xfrm>
            <a:off x="-1" y="-12107"/>
            <a:ext cx="12191999" cy="1276225"/>
          </a:xfrm>
          <a:prstGeom prst="rect">
            <a:avLst/>
          </a:prstGeom>
        </p:spPr>
      </p:pic>
      <p:sp>
        <p:nvSpPr>
          <p:cNvPr id="37892" name="TextBox 6"/>
          <p:cNvSpPr txBox="1">
            <a:spLocks noChangeArrowheads="1"/>
          </p:cNvSpPr>
          <p:nvPr/>
        </p:nvSpPr>
        <p:spPr bwMode="auto">
          <a:xfrm>
            <a:off x="1074758" y="422397"/>
            <a:ext cx="102697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small" spc="150" normalizeH="0" baseline="0" noProof="0">
                <a:ln>
                  <a:noFill/>
                </a:ln>
                <a:solidFill>
                  <a:srgbClr val="FFFFFF"/>
                </a:solidFill>
                <a:effectLst/>
                <a:uLnTx/>
                <a:uFillTx/>
                <a:latin typeface="Century Gothic" pitchFamily="34" charset="0"/>
                <a:ea typeface="+mn-ea"/>
                <a:cs typeface="+mn-cs"/>
              </a:rPr>
              <a:t>Global Cooperation</a:t>
            </a:r>
          </a:p>
        </p:txBody>
      </p:sp>
      <p:sp>
        <p:nvSpPr>
          <p:cNvPr id="24" name="TextBox 4">
            <a:extLst>
              <a:ext uri="{FF2B5EF4-FFF2-40B4-BE49-F238E27FC236}">
                <a16:creationId xmlns:a16="http://schemas.microsoft.com/office/drawing/2014/main" id="{5395F3AA-0350-48F1-BF35-06EB5DA1D7E9}"/>
              </a:ext>
            </a:extLst>
          </p:cNvPr>
          <p:cNvSpPr txBox="1">
            <a:spLocks noChangeArrowheads="1"/>
          </p:cNvSpPr>
          <p:nvPr/>
        </p:nvSpPr>
        <p:spPr bwMode="auto">
          <a:xfrm>
            <a:off x="1985930" y="1868329"/>
            <a:ext cx="337764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entury Gothic" pitchFamily="34" charset="0"/>
                <a:ea typeface="+mn-ea"/>
                <a:cs typeface="+mn-cs"/>
              </a:rPr>
              <a:t>International</a:t>
            </a:r>
            <a:r>
              <a:rPr lang="en-US" altLang="en-US" sz="2000" b="1">
                <a:solidFill>
                  <a:prstClr val="black"/>
                </a:solidFill>
                <a:latin typeface="Century Gothic" pitchFamily="34" charset="0"/>
              </a:rPr>
              <a:t> </a:t>
            </a:r>
            <a:r>
              <a:rPr kumimoji="0" lang="en-US" altLang="en-US" sz="2000" b="1" i="0" u="none" strike="noStrike" kern="1200" cap="none" spc="0" normalizeH="0" baseline="0" noProof="0">
                <a:ln>
                  <a:noFill/>
                </a:ln>
                <a:solidFill>
                  <a:prstClr val="black"/>
                </a:solidFill>
                <a:effectLst/>
                <a:uLnTx/>
                <a:uFillTx/>
                <a:latin typeface="Century Gothic" pitchFamily="34" charset="0"/>
                <a:ea typeface="+mn-ea"/>
                <a:cs typeface="+mn-cs"/>
              </a:rPr>
              <a:t>Civil Aviation Organization (ICAO)</a:t>
            </a:r>
          </a:p>
        </p:txBody>
      </p:sp>
      <p:sp>
        <p:nvSpPr>
          <p:cNvPr id="28" name="TextBox 19">
            <a:extLst>
              <a:ext uri="{FF2B5EF4-FFF2-40B4-BE49-F238E27FC236}">
                <a16:creationId xmlns:a16="http://schemas.microsoft.com/office/drawing/2014/main" id="{D4BFDFDD-D0B4-4E33-A8E5-537718AFD3CD}"/>
              </a:ext>
            </a:extLst>
          </p:cNvPr>
          <p:cNvSpPr txBox="1">
            <a:spLocks noChangeArrowheads="1"/>
          </p:cNvSpPr>
          <p:nvPr/>
        </p:nvSpPr>
        <p:spPr bwMode="auto">
          <a:xfrm flipH="1">
            <a:off x="1079332" y="2900804"/>
            <a:ext cx="5281649"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marR="0" lvl="0" indent="-285750" algn="l" defTabSz="914400" rtl="0" eaLnBrk="0" fontAlgn="base" latinLnBrk="0" hangingPunct="0">
              <a:lnSpc>
                <a:spcPct val="100000"/>
              </a:lnSpc>
              <a:spcBef>
                <a:spcPct val="0"/>
              </a:spcBef>
              <a:spcAft>
                <a:spcPts val="1700"/>
              </a:spcAft>
              <a:buClrTx/>
              <a:buSzTx/>
              <a:buFont typeface="Arial" panose="020B0604020202020204" pitchFamily="34" charset="0"/>
              <a:buChar char="•"/>
              <a:tabLst/>
              <a:defRPr/>
            </a:pPr>
            <a:r>
              <a:rPr kumimoji="0" lang="en-US" sz="1800" b="1" u="none" strike="noStrike" kern="1200" cap="none" spc="0" normalizeH="0" baseline="0" noProof="0">
                <a:ln>
                  <a:noFill/>
                </a:ln>
                <a:solidFill>
                  <a:prstClr val="black"/>
                </a:solidFill>
                <a:effectLst/>
                <a:uLnTx/>
                <a:uFillTx/>
                <a:latin typeface="Calibri" panose="020F0502020204030204" pitchFamily="34" charset="0"/>
                <a:ea typeface="+mn-ea"/>
                <a:cs typeface="+mn-cs"/>
              </a:rPr>
              <a:t>Circular 352</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Cabin Crew Training Guidelines</a:t>
            </a:r>
          </a:p>
          <a:p>
            <a:pPr marL="285750" marR="0" lvl="0" indent="-285750" algn="l" defTabSz="914400" rtl="0" eaLnBrk="0" fontAlgn="base" latinLnBrk="0" hangingPunct="0">
              <a:lnSpc>
                <a:spcPct val="100000"/>
              </a:lnSpc>
              <a:spcBef>
                <a:spcPct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Recommended Practices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8.49 &amp; 8.50</a:t>
            </a:r>
          </a:p>
          <a:p>
            <a:pPr marL="736600" lvl="1">
              <a:spcAft>
                <a:spcPts val="500"/>
              </a:spcAft>
              <a:buFont typeface="Courier New" panose="02070309020205020404" pitchFamily="49" charset="0"/>
              <a:buChar char="o"/>
              <a:defRPr/>
            </a:pPr>
            <a:r>
              <a:rPr lang="en-US">
                <a:solidFill>
                  <a:prstClr val="black"/>
                </a:solidFill>
                <a:latin typeface="Calibri" panose="020F0502020204030204" pitchFamily="34" charset="0"/>
              </a:rPr>
              <a:t>Clear reporting systems</a:t>
            </a:r>
          </a:p>
          <a:p>
            <a:pPr marL="736600" lvl="1">
              <a:spcAft>
                <a:spcPts val="500"/>
              </a:spcAft>
              <a:buFont typeface="Courier New" panose="02070309020205020404" pitchFamily="49" charset="0"/>
              <a:buChar char="o"/>
              <a:defRPr/>
            </a:pPr>
            <a:r>
              <a:rPr lang="en-US">
                <a:solidFill>
                  <a:prstClr val="black"/>
                </a:solidFill>
                <a:latin typeface="Calibri" panose="020F0502020204030204" pitchFamily="34" charset="0"/>
              </a:rPr>
              <a:t>Relevant/Competent Authorities POCs</a:t>
            </a:r>
          </a:p>
          <a:p>
            <a:pPr marL="736600" lvl="1">
              <a:spcAft>
                <a:spcPts val="2200"/>
              </a:spcAft>
              <a:buFont typeface="Courier New" panose="02070309020205020404" pitchFamily="49" charset="0"/>
              <a:buChar char="o"/>
              <a:defRPr/>
            </a:pPr>
            <a:r>
              <a:rPr lang="en-US">
                <a:solidFill>
                  <a:prstClr val="black"/>
                </a:solidFill>
                <a:latin typeface="Calibri" panose="020F0502020204030204" pitchFamily="34" charset="0"/>
              </a:rPr>
              <a:t>Awareness Training</a:t>
            </a:r>
            <a:endParaRPr kumimoji="0" lang="en-US"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285750" indent="-285750">
              <a:spcAft>
                <a:spcPts val="1700"/>
              </a:spcAft>
              <a:buFont typeface="Arial" panose="020B0604020202020204" pitchFamily="34" charset="0"/>
              <a:buChar char="•"/>
              <a:defRPr/>
            </a:pPr>
            <a:r>
              <a:rPr lang="en-US" b="1">
                <a:solidFill>
                  <a:prstClr val="black"/>
                </a:solidFill>
                <a:latin typeface="Calibri" panose="020F0502020204030204" pitchFamily="34" charset="0"/>
              </a:rPr>
              <a:t>Working Group</a:t>
            </a:r>
            <a:r>
              <a:rPr lang="en-US">
                <a:solidFill>
                  <a:prstClr val="black"/>
                </a:solidFill>
                <a:latin typeface="Calibri" panose="020F0502020204030204" pitchFamily="34" charset="0"/>
              </a:rPr>
              <a:t>: Comprehensive Strategy</a:t>
            </a:r>
          </a:p>
          <a:p>
            <a:pPr marL="285750" indent="-285750">
              <a:spcAft>
                <a:spcPts val="500"/>
              </a:spcAft>
              <a:buFont typeface="Arial" panose="020B0604020202020204" pitchFamily="34" charset="0"/>
              <a:buChar char="•"/>
              <a:defRPr/>
            </a:pPr>
            <a:r>
              <a:rPr lang="en-US" b="1">
                <a:solidFill>
                  <a:prstClr val="black"/>
                </a:solidFill>
                <a:latin typeface="Calibri" panose="020F0502020204030204" pitchFamily="34" charset="0"/>
              </a:rPr>
              <a:t>Resolutions Adopted</a:t>
            </a:r>
          </a:p>
          <a:p>
            <a:pPr marL="736600" lvl="1">
              <a:spcAft>
                <a:spcPts val="500"/>
              </a:spcAft>
              <a:buFont typeface="Courier New" panose="02070309020205020404" pitchFamily="49" charset="0"/>
              <a:buChar char="o"/>
              <a:defRPr/>
            </a:pPr>
            <a:r>
              <a:rPr lang="en-US">
                <a:solidFill>
                  <a:prstClr val="black"/>
                </a:solidFill>
                <a:latin typeface="Calibri" panose="020F0502020204030204" pitchFamily="34" charset="0"/>
              </a:rPr>
              <a:t>A40-15: Policies, reporting protocols, training</a:t>
            </a:r>
          </a:p>
          <a:p>
            <a:pPr marL="736600" lvl="1">
              <a:spcAft>
                <a:spcPts val="500"/>
              </a:spcAft>
              <a:buFont typeface="Courier New" panose="02070309020205020404" pitchFamily="49" charset="0"/>
              <a:buChar char="o"/>
              <a:defRPr/>
            </a:pPr>
            <a:r>
              <a:rPr lang="en-US">
                <a:solidFill>
                  <a:prstClr val="black"/>
                </a:solidFill>
                <a:latin typeface="Calibri" panose="020F0502020204030204" pitchFamily="34" charset="0"/>
              </a:rPr>
              <a:t>A41-16: Comprehensive Strategy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9" name="Picture 28">
            <a:extLst>
              <a:ext uri="{FF2B5EF4-FFF2-40B4-BE49-F238E27FC236}">
                <a16:creationId xmlns:a16="http://schemas.microsoft.com/office/drawing/2014/main" id="{F37658AE-9361-473D-B4A4-F9D15EF17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17" y="1704378"/>
            <a:ext cx="1134288" cy="933210"/>
          </a:xfrm>
          <a:prstGeom prst="rect">
            <a:avLst/>
          </a:prstGeom>
        </p:spPr>
      </p:pic>
      <p:sp>
        <p:nvSpPr>
          <p:cNvPr id="32" name="TextBox 19">
            <a:extLst>
              <a:ext uri="{FF2B5EF4-FFF2-40B4-BE49-F238E27FC236}">
                <a16:creationId xmlns:a16="http://schemas.microsoft.com/office/drawing/2014/main" id="{9BCF336B-1633-4B8B-9664-F9CA1E9F6412}"/>
              </a:ext>
            </a:extLst>
          </p:cNvPr>
          <p:cNvSpPr txBox="1">
            <a:spLocks noChangeArrowheads="1"/>
          </p:cNvSpPr>
          <p:nvPr/>
        </p:nvSpPr>
        <p:spPr bwMode="auto">
          <a:xfrm flipH="1">
            <a:off x="6997717" y="2716536"/>
            <a:ext cx="5094920" cy="122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marR="0" lvl="0" indent="-285750" algn="l" defTabSz="914400" rtl="0" eaLnBrk="0" fontAlgn="base" latinLnBrk="0" hangingPunct="0">
              <a:lnSpc>
                <a:spcPts val="2500"/>
              </a:lnSpc>
              <a:spcBef>
                <a:spcPct val="0"/>
              </a:spcBef>
              <a:spcAft>
                <a:spcPts val="11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Ministerial Statements</a:t>
            </a:r>
          </a:p>
          <a:p>
            <a:pPr marL="285750" marR="0" lvl="0" indent="-285750" algn="l" defTabSz="914400" rtl="0" eaLnBrk="0" fontAlgn="base" latinLnBrk="0" hangingPunct="0">
              <a:lnSpc>
                <a:spcPts val="2500"/>
              </a:lnSpc>
              <a:spcBef>
                <a:spcPct val="0"/>
              </a:spcBef>
              <a:spcAft>
                <a:spcPts val="1100"/>
              </a:spcAft>
              <a:buClrTx/>
              <a:buSzTx/>
              <a:buFont typeface="Arial" panose="020B0604020202020204" pitchFamily="34" charset="0"/>
              <a:buChar char="•"/>
              <a:tabLst/>
              <a:defRPr/>
            </a:pPr>
            <a:r>
              <a:rPr lang="en-US" altLang="en-US">
                <a:solidFill>
                  <a:prstClr val="black"/>
                </a:solidFill>
                <a:latin typeface="Calibri" pitchFamily="34" charset="0"/>
              </a:rPr>
              <a:t>Awareness Pilot Project</a:t>
            </a:r>
          </a:p>
          <a:p>
            <a:pPr marL="285750" indent="-285750">
              <a:lnSpc>
                <a:spcPts val="2500"/>
              </a:lnSpc>
              <a:spcAft>
                <a:spcPts val="1100"/>
              </a:spcAft>
              <a:buFont typeface="Arial" panose="020B0604020202020204" pitchFamily="34" charset="0"/>
              <a:buChar char="•"/>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Comprehensive Strategy &amp; Workshop</a:t>
            </a:r>
          </a:p>
        </p:txBody>
      </p:sp>
      <p:sp>
        <p:nvSpPr>
          <p:cNvPr id="33" name="TextBox 19">
            <a:extLst>
              <a:ext uri="{FF2B5EF4-FFF2-40B4-BE49-F238E27FC236}">
                <a16:creationId xmlns:a16="http://schemas.microsoft.com/office/drawing/2014/main" id="{92F7651A-B960-4516-8690-C58CE59FEA5B}"/>
              </a:ext>
            </a:extLst>
          </p:cNvPr>
          <p:cNvSpPr txBox="1">
            <a:spLocks noChangeArrowheads="1"/>
          </p:cNvSpPr>
          <p:nvPr/>
        </p:nvSpPr>
        <p:spPr bwMode="auto">
          <a:xfrm flipH="1">
            <a:off x="8198720" y="1931897"/>
            <a:ext cx="52625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entury Gothic"/>
                <a:ea typeface="+mn-ea"/>
                <a:cs typeface="+mn-cs"/>
              </a:rPr>
              <a:t>Asia Pacific Economic</a:t>
            </a:r>
            <a:r>
              <a:rPr lang="en-US" sz="2000" b="1">
                <a:solidFill>
                  <a:prstClr val="black"/>
                </a:solidFill>
                <a:latin typeface="Century Gothic"/>
              </a:rPr>
              <a:t> </a:t>
            </a:r>
            <a:br>
              <a:rPr lang="en-US" sz="2000" b="1">
                <a:solidFill>
                  <a:prstClr val="black"/>
                </a:solidFill>
                <a:latin typeface="Century Gothic"/>
              </a:rPr>
            </a:br>
            <a:r>
              <a:rPr kumimoji="0" lang="en-US" sz="2000" b="1" i="0" u="none" strike="noStrike" kern="1200" cap="none" spc="0" normalizeH="0" baseline="0" noProof="0">
                <a:ln>
                  <a:noFill/>
                </a:ln>
                <a:solidFill>
                  <a:prstClr val="black"/>
                </a:solidFill>
                <a:effectLst/>
                <a:uLnTx/>
                <a:uFillTx/>
                <a:latin typeface="Century Gothic"/>
                <a:ea typeface="+mn-ea"/>
                <a:cs typeface="+mn-cs"/>
              </a:rPr>
              <a:t>Cooperation (APEC)</a:t>
            </a:r>
          </a:p>
        </p:txBody>
      </p:sp>
      <p:sp>
        <p:nvSpPr>
          <p:cNvPr id="34" name="Rectangle 33">
            <a:extLst>
              <a:ext uri="{FF2B5EF4-FFF2-40B4-BE49-F238E27FC236}">
                <a16:creationId xmlns:a16="http://schemas.microsoft.com/office/drawing/2014/main" id="{A92EEB4A-1EFF-479C-BD25-91C4829B6168}"/>
              </a:ext>
            </a:extLst>
          </p:cNvPr>
          <p:cNvSpPr/>
          <p:nvPr/>
        </p:nvSpPr>
        <p:spPr>
          <a:xfrm>
            <a:off x="7608881" y="4428146"/>
            <a:ext cx="5442622"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entury Gothic"/>
                <a:ea typeface="+mn-ea"/>
                <a:cs typeface="+mn-cs"/>
              </a:rPr>
              <a:t>OECD International</a:t>
            </a:r>
            <a:r>
              <a:rPr lang="en-US" altLang="en-US" sz="2000" b="1">
                <a:solidFill>
                  <a:prstClr val="black"/>
                </a:solidFill>
                <a:latin typeface="Century Gothic"/>
              </a:rPr>
              <a:t> </a:t>
            </a:r>
            <a:r>
              <a:rPr kumimoji="0" lang="en-US" altLang="en-US" sz="2000" b="1" i="0" u="none" strike="noStrike" kern="1200" cap="none" spc="0" normalizeH="0" baseline="0" noProof="0">
                <a:ln>
                  <a:noFill/>
                </a:ln>
                <a:solidFill>
                  <a:prstClr val="black"/>
                </a:solidFill>
                <a:effectLst/>
                <a:uLnTx/>
                <a:uFillTx/>
                <a:latin typeface="Century Gothic"/>
                <a:ea typeface="+mn-ea"/>
                <a:cs typeface="+mn-cs"/>
              </a:rPr>
              <a:t>Transport </a:t>
            </a:r>
            <a:br>
              <a:rPr kumimoji="0" lang="en-US" altLang="en-US" sz="2000" b="1" i="0" u="none" strike="noStrike" kern="1200" cap="none" spc="0" normalizeH="0" baseline="0" noProof="0">
                <a:ln>
                  <a:noFill/>
                </a:ln>
                <a:solidFill>
                  <a:prstClr val="black"/>
                </a:solidFill>
                <a:effectLst/>
                <a:uLnTx/>
                <a:uFillTx/>
                <a:latin typeface="Century Gothic"/>
                <a:ea typeface="+mn-ea"/>
                <a:cs typeface="+mn-cs"/>
              </a:rPr>
            </a:br>
            <a:r>
              <a:rPr kumimoji="0" lang="en-US" altLang="en-US" sz="2000" b="1" i="0" u="none" strike="noStrike" kern="1200" cap="none" spc="0" normalizeH="0" baseline="0" noProof="0">
                <a:ln>
                  <a:noFill/>
                </a:ln>
                <a:solidFill>
                  <a:prstClr val="black"/>
                </a:solidFill>
                <a:effectLst/>
                <a:uLnTx/>
                <a:uFillTx/>
                <a:latin typeface="Century Gothic"/>
                <a:ea typeface="+mn-ea"/>
                <a:cs typeface="+mn-cs"/>
              </a:rPr>
              <a:t>Forum (ITF)</a:t>
            </a:r>
          </a:p>
        </p:txBody>
      </p:sp>
      <p:sp>
        <p:nvSpPr>
          <p:cNvPr id="35" name="TextBox 19">
            <a:extLst>
              <a:ext uri="{FF2B5EF4-FFF2-40B4-BE49-F238E27FC236}">
                <a16:creationId xmlns:a16="http://schemas.microsoft.com/office/drawing/2014/main" id="{E7827609-CC4B-4CBF-B436-F5143E29C9C8}"/>
              </a:ext>
            </a:extLst>
          </p:cNvPr>
          <p:cNvSpPr txBox="1">
            <a:spLocks noChangeArrowheads="1"/>
          </p:cNvSpPr>
          <p:nvPr/>
        </p:nvSpPr>
        <p:spPr bwMode="auto">
          <a:xfrm flipH="1">
            <a:off x="7238993" y="5498401"/>
            <a:ext cx="5281649" cy="76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marR="0" lvl="0" indent="-285750" algn="l" defTabSz="914400" rtl="0" eaLnBrk="0" fontAlgn="base" latinLnBrk="0" hangingPunct="0">
              <a:lnSpc>
                <a:spcPts val="2500"/>
              </a:lnSpc>
              <a:spcBef>
                <a:spcPct val="0"/>
              </a:spcBef>
              <a:spcAft>
                <a:spcPts val="11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Multilateral Engagement</a:t>
            </a:r>
          </a:p>
          <a:p>
            <a:pPr marL="285750" marR="0" lvl="0" indent="-285750" algn="l" defTabSz="914400" rtl="0" eaLnBrk="0" fontAlgn="base" latinLnBrk="0" hangingPunct="0">
              <a:lnSpc>
                <a:spcPts val="2500"/>
              </a:lnSpc>
              <a:spcBef>
                <a:spcPct val="0"/>
              </a:spcBef>
              <a:spcAft>
                <a:spcPts val="11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Ministerial Statements</a:t>
            </a:r>
          </a:p>
        </p:txBody>
      </p:sp>
      <p:pic>
        <p:nvPicPr>
          <p:cNvPr id="36" name="Picture 35">
            <a:extLst>
              <a:ext uri="{FF2B5EF4-FFF2-40B4-BE49-F238E27FC236}">
                <a16:creationId xmlns:a16="http://schemas.microsoft.com/office/drawing/2014/main" id="{93008A3D-E42E-438E-B259-EACD43C03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8315" y="1770842"/>
            <a:ext cx="1148036" cy="666055"/>
          </a:xfrm>
          <a:prstGeom prst="rect">
            <a:avLst/>
          </a:prstGeom>
        </p:spPr>
      </p:pic>
      <p:pic>
        <p:nvPicPr>
          <p:cNvPr id="37" name="Picture 36">
            <a:extLst>
              <a:ext uri="{FF2B5EF4-FFF2-40B4-BE49-F238E27FC236}">
                <a16:creationId xmlns:a16="http://schemas.microsoft.com/office/drawing/2014/main" id="{3C4EC983-883B-4EDF-AAB7-19038C27B21E}"/>
              </a:ext>
            </a:extLst>
          </p:cNvPr>
          <p:cNvPicPr>
            <a:picLocks noChangeAspect="1"/>
          </p:cNvPicPr>
          <p:nvPr/>
        </p:nvPicPr>
        <p:blipFill rotWithShape="1">
          <a:blip r:embed="rId7">
            <a:extLst>
              <a:ext uri="{28A0092B-C50C-407E-A947-70E740481C1C}">
                <a14:useLocalDpi xmlns:a14="http://schemas.microsoft.com/office/drawing/2010/main" val="0"/>
              </a:ext>
            </a:extLst>
          </a:blip>
          <a:srcRect r="83786" b="-4662"/>
          <a:stretch/>
        </p:blipFill>
        <p:spPr>
          <a:xfrm>
            <a:off x="6986364" y="4345613"/>
            <a:ext cx="613100" cy="667925"/>
          </a:xfrm>
          <a:prstGeom prst="rect">
            <a:avLst/>
          </a:prstGeom>
        </p:spPr>
      </p:pic>
    </p:spTree>
    <p:extLst>
      <p:ext uri="{BB962C8B-B14F-4D97-AF65-F5344CB8AC3E}">
        <p14:creationId xmlns:p14="http://schemas.microsoft.com/office/powerpoint/2010/main" val="75589707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600" r="19600"/>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55098A49-081C-E143-B554-576B4855CFEF}"/>
              </a:ext>
            </a:extLst>
          </p:cNvPr>
          <p:cNvSpPr/>
          <p:nvPr/>
        </p:nvSpPr>
        <p:spPr>
          <a:xfrm>
            <a:off x="552449" y="542924"/>
            <a:ext cx="11210925" cy="578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Shape 2615"/>
          <p:cNvSpPr/>
          <p:nvPr/>
        </p:nvSpPr>
        <p:spPr>
          <a:xfrm>
            <a:off x="7861721" y="2226404"/>
            <a:ext cx="393335" cy="39333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bg1"/>
          </a:solidFill>
          <a:ln w="12700">
            <a:noFill/>
            <a:miter lim="400000"/>
          </a:ln>
        </p:spPr>
        <p:txBody>
          <a:bodyPr lIns="19045" tIns="19045" rIns="19045" bIns="19045" anchor="ctr"/>
          <a:lstStyle/>
          <a:p>
            <a:pPr marL="0" marR="0" lvl="0" indent="0" algn="l" defTabSz="228532" rtl="0" eaLnBrk="0" fontAlgn="base" latinLnBrk="0" hangingPunct="0">
              <a:lnSpc>
                <a:spcPct val="100000"/>
              </a:lnSpc>
              <a:spcBef>
                <a:spcPct val="0"/>
              </a:spcBef>
              <a:spcAft>
                <a:spcPct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 name="TextBox 6"/>
          <p:cNvSpPr txBox="1">
            <a:spLocks noChangeArrowheads="1"/>
          </p:cNvSpPr>
          <p:nvPr/>
        </p:nvSpPr>
        <p:spPr bwMode="auto">
          <a:xfrm>
            <a:off x="582538" y="910240"/>
            <a:ext cx="11026923"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ts val="700"/>
              </a:spcAft>
              <a:buClrTx/>
              <a:buSzTx/>
              <a:buFontTx/>
              <a:buNone/>
              <a:tabLst/>
              <a:defRPr/>
            </a:pPr>
            <a:r>
              <a:rPr kumimoji="0" lang="en-US" altLang="en-US" sz="2800" b="1" i="0" u="none" strike="noStrike" kern="1200" cap="small" spc="0" normalizeH="0" baseline="0" noProof="0">
                <a:ln>
                  <a:noFill/>
                </a:ln>
                <a:solidFill>
                  <a:prstClr val="black"/>
                </a:solidFill>
                <a:effectLst/>
                <a:uLnTx/>
                <a:uFillTx/>
                <a:latin typeface="Century Gothic" pitchFamily="34" charset="0"/>
                <a:ea typeface="+mn-ea"/>
                <a:cs typeface="+mn-cs"/>
              </a:rPr>
              <a:t>USDOT GRANTS AND AWARD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small" spc="0" normalizeH="0" baseline="0" noProof="0">
                <a:ln>
                  <a:noFill/>
                </a:ln>
                <a:solidFill>
                  <a:prstClr val="black"/>
                </a:solidFill>
                <a:effectLst/>
                <a:uLnTx/>
                <a:uFillTx/>
                <a:latin typeface="Century Gothic" pitchFamily="34" charset="0"/>
                <a:ea typeface="+mn-ea"/>
                <a:cs typeface="+mn-cs"/>
              </a:rPr>
              <a:t>Expanding Funding to Include </a:t>
            </a:r>
            <a:r>
              <a:rPr lang="en-US" altLang="en-US" sz="2800" cap="small">
                <a:solidFill>
                  <a:prstClr val="black"/>
                </a:solidFill>
                <a:latin typeface="Century Gothic" pitchFamily="34" charset="0"/>
              </a:rPr>
              <a:t>Counter-</a:t>
            </a:r>
            <a:r>
              <a:rPr kumimoji="0" lang="en-US" altLang="en-US" sz="2800" i="0" u="none" strike="noStrike" kern="1200" cap="small" spc="0" normalizeH="0" baseline="0" noProof="0">
                <a:ln>
                  <a:noFill/>
                </a:ln>
                <a:solidFill>
                  <a:prstClr val="black"/>
                </a:solidFill>
                <a:effectLst/>
                <a:uLnTx/>
                <a:uFillTx/>
                <a:latin typeface="Century Gothic" pitchFamily="34" charset="0"/>
                <a:ea typeface="+mn-ea"/>
                <a:cs typeface="+mn-cs"/>
              </a:rPr>
              <a:t>Trafficking Efforts</a:t>
            </a:r>
          </a:p>
        </p:txBody>
      </p:sp>
      <p:sp>
        <p:nvSpPr>
          <p:cNvPr id="23" name="TextBox 15"/>
          <p:cNvSpPr txBox="1">
            <a:spLocks noChangeArrowheads="1"/>
          </p:cNvSpPr>
          <p:nvPr/>
        </p:nvSpPr>
        <p:spPr bwMode="auto">
          <a:xfrm>
            <a:off x="1482701" y="2535502"/>
            <a:ext cx="266903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b="1" i="0" u="none" strike="noStrike" kern="1200" cap="none" spc="0" normalizeH="0" baseline="0" noProof="0">
                <a:ln>
                  <a:noFill/>
                </a:ln>
                <a:solidFill>
                  <a:prstClr val="black"/>
                </a:solidFill>
                <a:effectLst/>
                <a:uLnTx/>
                <a:uFillTx/>
                <a:latin typeface="Century Gothic" pitchFamily="34" charset="0"/>
              </a:rPr>
              <a:t>Commercial Driver’s License </a:t>
            </a:r>
            <a:br>
              <a:rPr kumimoji="0" lang="en-US" altLang="en-US" b="1" i="0" u="none" strike="noStrike" kern="1200" cap="none" spc="0" normalizeH="0" baseline="0" noProof="0">
                <a:ln>
                  <a:noFill/>
                </a:ln>
                <a:solidFill>
                  <a:prstClr val="black"/>
                </a:solidFill>
                <a:effectLst/>
                <a:uLnTx/>
                <a:uFillTx/>
                <a:latin typeface="Century Gothic" pitchFamily="34" charset="0"/>
              </a:rPr>
            </a:br>
            <a:r>
              <a:rPr kumimoji="0" lang="en-US" altLang="en-US" b="1" i="0" u="none" strike="noStrike" kern="1200" cap="none" spc="0" normalizeH="0" baseline="0" noProof="0">
                <a:ln>
                  <a:noFill/>
                </a:ln>
                <a:solidFill>
                  <a:prstClr val="black"/>
                </a:solidFill>
                <a:effectLst/>
                <a:uLnTx/>
                <a:uFillTx/>
                <a:latin typeface="Century Gothic" pitchFamily="34" charset="0"/>
              </a:rPr>
              <a:t>Program Implementation</a:t>
            </a:r>
            <a:endParaRPr kumimoji="0" lang="fr-FR" b="1" i="0" u="none" strike="noStrike" kern="1200" cap="none" spc="0" normalizeH="0" baseline="0" noProof="0">
              <a:ln>
                <a:noFill/>
              </a:ln>
              <a:solidFill>
                <a:prstClr val="black"/>
              </a:solidFill>
              <a:effectLst/>
              <a:uLnTx/>
              <a:uFillTx/>
            </a:endParaRPr>
          </a:p>
          <a:p>
            <a:pPr marL="285750" indent="-285750">
              <a:buFont typeface="Arial" panose="020B0604020202020204" pitchFamily="34" charset="0"/>
              <a:buChar char="•"/>
              <a:defRPr/>
            </a:pPr>
            <a:r>
              <a:rPr lang="en-US">
                <a:solidFill>
                  <a:prstClr val="black"/>
                </a:solidFill>
                <a:latin typeface="Calibri" panose="020F0502020204030204" pitchFamily="34" charset="0"/>
                <a:cs typeface="Calibri" panose="020F0502020204030204" pitchFamily="34" charset="0"/>
              </a:rPr>
              <a:t>$3+ million to support counter-trafficking efforts through driver’s license standards and programs</a:t>
            </a:r>
          </a:p>
        </p:txBody>
      </p:sp>
      <p:sp>
        <p:nvSpPr>
          <p:cNvPr id="24" name="TextBox 18"/>
          <p:cNvSpPr txBox="1">
            <a:spLocks noChangeArrowheads="1"/>
          </p:cNvSpPr>
          <p:nvPr/>
        </p:nvSpPr>
        <p:spPr bwMode="auto">
          <a:xfrm>
            <a:off x="8502166" y="2484655"/>
            <a:ext cx="2669037" cy="28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b="1" i="0" u="none" strike="noStrike" kern="1200" cap="none" spc="0" normalizeH="0" baseline="0" noProof="0">
                <a:ln>
                  <a:noFill/>
                </a:ln>
                <a:solidFill>
                  <a:prstClr val="black"/>
                </a:solidFill>
                <a:effectLst/>
                <a:uLnTx/>
                <a:uFillTx/>
                <a:latin typeface="Century Gothic" pitchFamily="34" charset="0"/>
              </a:rPr>
              <a:t>Annual Combating Human Trafficking </a:t>
            </a:r>
            <a:br>
              <a:rPr kumimoji="0" lang="en-US" altLang="en-US" b="1" i="0" u="none" strike="noStrike" kern="1200" cap="none" spc="0" normalizeH="0" baseline="0" noProof="0">
                <a:ln>
                  <a:noFill/>
                </a:ln>
                <a:solidFill>
                  <a:prstClr val="black"/>
                </a:solidFill>
                <a:effectLst/>
                <a:uLnTx/>
                <a:uFillTx/>
                <a:latin typeface="Century Gothic" pitchFamily="34" charset="0"/>
              </a:rPr>
            </a:br>
            <a:r>
              <a:rPr kumimoji="0" lang="en-US" altLang="en-US" b="1" i="0" u="none" strike="noStrike" kern="1200" cap="none" spc="0" normalizeH="0" baseline="0" noProof="0">
                <a:ln>
                  <a:noFill/>
                </a:ln>
                <a:solidFill>
                  <a:prstClr val="black"/>
                </a:solidFill>
                <a:effectLst/>
                <a:uLnTx/>
                <a:uFillTx/>
                <a:latin typeface="Century Gothic" pitchFamily="34" charset="0"/>
              </a:rPr>
              <a:t>in Transportation </a:t>
            </a:r>
            <a:br>
              <a:rPr kumimoji="0" lang="en-US" altLang="en-US" b="1" i="0" u="none" strike="noStrike" kern="1200" cap="none" spc="0" normalizeH="0" baseline="0" noProof="0">
                <a:ln>
                  <a:noFill/>
                </a:ln>
                <a:solidFill>
                  <a:prstClr val="black"/>
                </a:solidFill>
                <a:effectLst/>
                <a:uLnTx/>
                <a:uFillTx/>
                <a:latin typeface="Century Gothic" pitchFamily="34" charset="0"/>
              </a:rPr>
            </a:br>
            <a:r>
              <a:rPr kumimoji="0" lang="en-US" altLang="en-US" b="1" i="0" u="none" strike="noStrike" kern="1200" cap="none" spc="0" normalizeH="0" baseline="0" noProof="0">
                <a:ln>
                  <a:noFill/>
                </a:ln>
                <a:solidFill>
                  <a:prstClr val="black"/>
                </a:solidFill>
                <a:effectLst/>
                <a:uLnTx/>
                <a:uFillTx/>
                <a:latin typeface="Century Gothic" pitchFamily="34" charset="0"/>
              </a:rPr>
              <a:t>Impact Award</a:t>
            </a:r>
          </a:p>
          <a:p>
            <a:pPr marL="285750" marR="0" lvl="0" indent="-285750" algn="l" defTabSz="914400" rtl="0" eaLnBrk="0" fontAlgn="base" latinLnBrk="0" hangingPunct="0">
              <a:lnSpc>
                <a:spcPts val="25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$50,000</a:t>
            </a:r>
            <a:r>
              <a:rPr lang="en-US">
                <a:solidFill>
                  <a:prstClr val="black"/>
                </a:solidFill>
                <a:latin typeface="Calibri" panose="020F0502020204030204" pitchFamily="34" charset="0"/>
                <a:cs typeface="Calibri" panose="020F0502020204030204" pitchFamily="34" charset="0"/>
              </a:rPr>
              <a:t> for i</a:t>
            </a:r>
            <a:r>
              <a:rPr lang="en-US">
                <a:latin typeface="Calibri" panose="020F0502020204030204" pitchFamily="34" charset="0"/>
                <a:cs typeface="Calibri" panose="020F0502020204030204" pitchFamily="34" charset="0"/>
              </a:rPr>
              <a:t>nnovative and shareable solutions to combat human trafficking in the transportation industry</a:t>
            </a:r>
            <a:endParaRPr kumimoji="0" lang="en-US" altLang="en-US" b="1" i="0" u="none" strike="noStrike" kern="1200" cap="none" spc="0" normalizeH="0" baseline="0" noProof="0">
              <a:ln>
                <a:noFill/>
              </a:ln>
              <a:solidFill>
                <a:prstClr val="black"/>
              </a:solidFill>
              <a:effectLst/>
              <a:uLnTx/>
              <a:uFillTx/>
              <a:latin typeface="Century Gothic" pitchFamily="34" charset="0"/>
            </a:endParaRPr>
          </a:p>
        </p:txBody>
      </p:sp>
      <p:sp>
        <p:nvSpPr>
          <p:cNvPr id="25" name="TextBox 21"/>
          <p:cNvSpPr txBox="1">
            <a:spLocks noChangeArrowheads="1"/>
          </p:cNvSpPr>
          <p:nvPr/>
        </p:nvSpPr>
        <p:spPr bwMode="auto">
          <a:xfrm>
            <a:off x="5026432" y="2548036"/>
            <a:ext cx="266903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b="1" i="0" u="none" strike="noStrike" kern="1200" cap="none" spc="0" normalizeH="0" baseline="0" noProof="0">
                <a:ln>
                  <a:noFill/>
                </a:ln>
                <a:solidFill>
                  <a:prstClr val="black"/>
                </a:solidFill>
                <a:effectLst/>
                <a:uLnTx/>
                <a:uFillTx/>
                <a:latin typeface="Century Gothic" pitchFamily="34" charset="0"/>
              </a:rPr>
              <a:t>Transit Public Safety</a:t>
            </a:r>
          </a:p>
          <a:p>
            <a:pPr marL="285750" marR="0" lvl="0" indent="-285750" defTabSz="914400" latinLnBrk="0">
              <a:lnSpc>
                <a:spcPct val="100000"/>
              </a:lnSpc>
              <a:buClrTx/>
              <a:buSzTx/>
              <a:buFont typeface="Arial" panose="020B0604020202020204" pitchFamily="34" charset="0"/>
              <a:buChar char="•"/>
              <a:tabLst/>
              <a:defRPr/>
            </a:pPr>
            <a:r>
              <a:rPr lang="en-US">
                <a:solidFill>
                  <a:prstClr val="black"/>
                </a:solidFill>
                <a:latin typeface="Calibri" panose="020F0502020204030204" pitchFamily="34" charset="0"/>
                <a:cs typeface="Calibri" panose="020F0502020204030204" pitchFamily="34" charset="0"/>
              </a:rPr>
              <a:t>$5.4 million to prevent human trafficking and other crimes on buses, trains, and other forms of public transportation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b="1" i="0" u="none" strike="noStrike" kern="1200" cap="none" spc="0" normalizeH="0" baseline="0" noProof="0">
              <a:ln>
                <a:noFill/>
              </a:ln>
              <a:solidFill>
                <a:prstClr val="black"/>
              </a:solidFill>
              <a:effectLst/>
              <a:uLnTx/>
              <a:uFillTx/>
              <a:latin typeface="Century Gothic" pitchFamily="34" charset="0"/>
            </a:endParaRPr>
          </a:p>
        </p:txBody>
      </p:sp>
      <p:cxnSp>
        <p:nvCxnSpPr>
          <p:cNvPr id="3" name="Straight Connector 2">
            <a:extLst>
              <a:ext uri="{FF2B5EF4-FFF2-40B4-BE49-F238E27FC236}">
                <a16:creationId xmlns:a16="http://schemas.microsoft.com/office/drawing/2014/main" id="{6E124943-C8E0-4292-A4CF-9C31FF2F4B5B}"/>
              </a:ext>
            </a:extLst>
          </p:cNvPr>
          <p:cNvCxnSpPr>
            <a:cxnSpLocks/>
          </p:cNvCxnSpPr>
          <p:nvPr/>
        </p:nvCxnSpPr>
        <p:spPr>
          <a:xfrm>
            <a:off x="1378168" y="1992577"/>
            <a:ext cx="94400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40994"/>
      </p:ext>
    </p:extLst>
  </p:cSld>
  <p:clrMapOvr>
    <a:masterClrMapping/>
  </p:clrMapOvr>
  <p:transition spd="slow" advClick="0" advTm="10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600" r="19600"/>
          <a:stretch/>
        </p:blipFill>
        <p:spPr>
          <a:xfrm>
            <a:off x="0" y="0"/>
            <a:ext cx="12192000" cy="6858000"/>
          </a:xfrm>
          <a:prstGeom prst="rect">
            <a:avLst/>
          </a:prstGeom>
        </p:spPr>
      </p:pic>
      <p:sp>
        <p:nvSpPr>
          <p:cNvPr id="6" name="TextBox 5"/>
          <p:cNvSpPr txBox="1"/>
          <p:nvPr/>
        </p:nvSpPr>
        <p:spPr>
          <a:xfrm>
            <a:off x="1120907" y="2043486"/>
            <a:ext cx="9950185" cy="2213106"/>
          </a:xfrm>
          <a:prstGeom prst="rect">
            <a:avLst/>
          </a:prstGeom>
          <a:noFill/>
        </p:spPr>
        <p:txBody>
          <a:bodyPr wrap="square" rtlCol="0">
            <a:spAutoFit/>
          </a:bodyPr>
          <a:lstStyle/>
          <a:p>
            <a:pPr algn="ctr">
              <a:lnSpc>
                <a:spcPct val="150000"/>
              </a:lnSpc>
            </a:pPr>
            <a:r>
              <a:rPr lang="en-US" sz="3200" b="1" cap="all">
                <a:solidFill>
                  <a:schemeClr val="bg1"/>
                </a:solidFill>
                <a:latin typeface="+mj-lt"/>
              </a:rPr>
              <a:t>Transportation.gov/TLAHT</a:t>
            </a:r>
          </a:p>
          <a:p>
            <a:pPr algn="ctr">
              <a:lnSpc>
                <a:spcPct val="150000"/>
              </a:lnSpc>
            </a:pPr>
            <a:r>
              <a:rPr lang="en-US" sz="3200" b="1" cap="all">
                <a:solidFill>
                  <a:schemeClr val="bg1"/>
                </a:solidFill>
                <a:latin typeface="+mj-lt"/>
              </a:rPr>
              <a:t>transportation.gov/</a:t>
            </a:r>
            <a:r>
              <a:rPr lang="en-US" sz="3200" b="1" cap="all" err="1">
                <a:solidFill>
                  <a:schemeClr val="bg1"/>
                </a:solidFill>
                <a:latin typeface="+mj-lt"/>
              </a:rPr>
              <a:t>stophumantrafficking</a:t>
            </a:r>
            <a:endParaRPr lang="en-US" sz="3200" b="1" cap="all">
              <a:solidFill>
                <a:schemeClr val="bg1"/>
              </a:solidFill>
              <a:latin typeface="+mj-lt"/>
            </a:endParaRPr>
          </a:p>
          <a:p>
            <a:pPr algn="ctr">
              <a:lnSpc>
                <a:spcPct val="150000"/>
              </a:lnSpc>
            </a:pPr>
            <a:r>
              <a:rPr lang="en-US" sz="3200" b="1" cap="all">
                <a:solidFill>
                  <a:schemeClr val="bg1"/>
                </a:solidFill>
                <a:latin typeface="+mj-lt"/>
              </a:rPr>
              <a:t>trafficking@dot.gov</a:t>
            </a:r>
          </a:p>
        </p:txBody>
      </p:sp>
    </p:spTree>
    <p:extLst>
      <p:ext uri="{BB962C8B-B14F-4D97-AF65-F5344CB8AC3E}">
        <p14:creationId xmlns:p14="http://schemas.microsoft.com/office/powerpoint/2010/main" val="368293440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sp>
        <p:nvSpPr>
          <p:cNvPr id="382" name="Google Shape;382;g1be2e84934a_0_0"/>
          <p:cNvSpPr txBox="1">
            <a:spLocks noGrp="1"/>
          </p:cNvSpPr>
          <p:nvPr>
            <p:ph type="ctrTitle"/>
          </p:nvPr>
        </p:nvSpPr>
        <p:spPr>
          <a:xfrm>
            <a:off x="1403367" y="1259500"/>
            <a:ext cx="9426400" cy="3220000"/>
          </a:xfrm>
          <a:prstGeom prst="rect">
            <a:avLst/>
          </a:prstGeom>
          <a:noFill/>
          <a:ln>
            <a:noFill/>
          </a:ln>
        </p:spPr>
        <p:txBody>
          <a:bodyPr spcFirstLastPara="1" wrap="square" lIns="121900" tIns="121900" rIns="121900" bIns="121900" anchor="ctr" anchorCtr="0">
            <a:noAutofit/>
          </a:bodyPr>
          <a:lstStyle/>
          <a:p>
            <a:pPr>
              <a:buSzPts val="1100"/>
            </a:pPr>
            <a:r>
              <a:rPr lang="en" sz="3333" b="0" i="1">
                <a:solidFill>
                  <a:srgbClr val="243A7A"/>
                </a:solidFill>
              </a:rPr>
              <a:t>The National Human Trafficking Hotline and Intersections with Transportation</a:t>
            </a:r>
            <a:endParaRPr sz="3333" b="0" i="1">
              <a:solidFill>
                <a:srgbClr val="243A7A"/>
              </a:solidFill>
            </a:endParaRPr>
          </a:p>
          <a:p>
            <a:pPr>
              <a:buSzPts val="1100"/>
            </a:pPr>
            <a:r>
              <a:rPr lang="en" sz="3333" b="0" i="1">
                <a:solidFill>
                  <a:srgbClr val="243A7A"/>
                </a:solidFill>
              </a:rPr>
              <a:t>October 3, 2023</a:t>
            </a:r>
            <a:endParaRPr sz="3333" b="0" i="1">
              <a:solidFill>
                <a:srgbClr val="243A7A"/>
              </a:solidFill>
            </a:endParaRPr>
          </a:p>
        </p:txBody>
      </p:sp>
      <p:sp>
        <p:nvSpPr>
          <p:cNvPr id="383" name="Google Shape;383;g1be2e84934a_0_0"/>
          <p:cNvSpPr txBox="1"/>
          <p:nvPr/>
        </p:nvSpPr>
        <p:spPr>
          <a:xfrm>
            <a:off x="1403367" y="6120367"/>
            <a:ext cx="9322400" cy="73862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600"/>
            </a:pPr>
            <a:r>
              <a:rPr lang="en" sz="800" kern="0">
                <a:solidFill>
                  <a:srgbClr val="222222"/>
                </a:solidFill>
                <a:highlight>
                  <a:srgbClr val="FFFFFF"/>
                </a:highlight>
                <a:latin typeface="Arial"/>
                <a:ea typeface="Arial"/>
                <a:cs typeface="Arial"/>
                <a:sym typeface="Arial"/>
              </a:rPr>
              <a:t>The National Human Trafficking Hotline is supported by the Administration for Children and Families (ACF) of the United States (U.S.) Department of Health and Human Services (HHS) as part of a financial assistance award totaling $4.5 million annually with 78% percentage funded by ACF/HHS and $1.3 million and 22% percentage funded by non-government source(s). The contents are those of the author(s) and do not necessarily represent the official views of, nor an endorsement, by ACF/HHS, or the U.S. Government. For more information, please visit the ACF website, Administrative and National Policy Requirements: </a:t>
            </a:r>
            <a:r>
              <a:rPr lang="en" sz="800" u="sng" kern="0">
                <a:solidFill>
                  <a:srgbClr val="1155CC"/>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https://www.acf.hhs.gov/administrative-and-national-policy-requirements#chapter-8</a:t>
            </a:r>
            <a:r>
              <a:rPr lang="en" sz="800" kern="0">
                <a:solidFill>
                  <a:srgbClr val="222222"/>
                </a:solidFill>
                <a:highlight>
                  <a:srgbClr val="FFFFFF"/>
                </a:highlight>
                <a:latin typeface="Arial"/>
                <a:ea typeface="Arial"/>
                <a:cs typeface="Arial"/>
                <a:sym typeface="Arial"/>
              </a:rPr>
              <a:t>.</a:t>
            </a:r>
            <a:endParaRPr sz="800" kern="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g1c22a1c1eec_0_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86c610dc73_0_43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2021 NHTH Data Highlights</a:t>
            </a:r>
            <a:endParaRPr/>
          </a:p>
        </p:txBody>
      </p:sp>
      <p:sp>
        <p:nvSpPr>
          <p:cNvPr id="394" name="Google Shape;394;g286c610dc73_0_433"/>
          <p:cNvSpPr txBox="1">
            <a:spLocks noGrp="1"/>
          </p:cNvSpPr>
          <p:nvPr>
            <p:ph type="body" idx="1"/>
          </p:nvPr>
        </p:nvSpPr>
        <p:spPr>
          <a:xfrm>
            <a:off x="415600" y="1333433"/>
            <a:ext cx="11360800" cy="4555200"/>
          </a:xfrm>
          <a:prstGeom prst="rect">
            <a:avLst/>
          </a:prstGeom>
        </p:spPr>
        <p:txBody>
          <a:bodyPr spcFirstLastPara="1" wrap="square" lIns="121900" tIns="121900" rIns="121900" bIns="121900" anchor="t" anchorCtr="0">
            <a:noAutofit/>
          </a:bodyPr>
          <a:lstStyle/>
          <a:p>
            <a:r>
              <a:rPr lang="en"/>
              <a:t>From 1/1/2021 - 12/31/2021, there were 10,359 likely trafficking situations shared to the National Human Trafficking Hotline. In those situations, a total of 16,554 likely victims of trafficking were identified. </a:t>
            </a:r>
            <a:endParaRPr/>
          </a:p>
          <a:p>
            <a:r>
              <a:rPr lang="en"/>
              <a:t>Our data shows that trafficking victims are generally recruited by someone they know - such as a family member or caregiver (33%), an intimate partner (28%), or an employer (22%). </a:t>
            </a:r>
            <a:endParaRPr/>
          </a:p>
          <a:p>
            <a:r>
              <a:rPr lang="en"/>
              <a:t>As a whole, the internet remained the top reported recruitment location. </a:t>
            </a:r>
            <a:endParaRPr/>
          </a:p>
          <a:p>
            <a:r>
              <a:rPr lang="en"/>
              <a:t>Emotional abuse (28%), economic abuse (26%), and threats (23%) remained the most frequently reported methods of force, fraud, and coercion experienced by likely victims</a:t>
            </a:r>
            <a:endParaRPr/>
          </a:p>
          <a:p>
            <a:r>
              <a:rPr lang="en"/>
              <a:t>Interaction with friends and family was the top reported access point; in 2021, friends and family were the access point for help for 43% of victims with an identified access point (3,317).</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86c610dc73_0_316"/>
          <p:cNvSpPr txBox="1">
            <a:spLocks noGrp="1"/>
          </p:cNvSpPr>
          <p:nvPr>
            <p:ph type="title"/>
          </p:nvPr>
        </p:nvSpPr>
        <p:spPr>
          <a:xfrm>
            <a:off x="1981200" y="53936"/>
            <a:ext cx="8229600" cy="1201600"/>
          </a:xfrm>
          <a:prstGeom prst="rect">
            <a:avLst/>
          </a:prstGeom>
          <a:noFill/>
          <a:ln>
            <a:noFill/>
          </a:ln>
        </p:spPr>
        <p:txBody>
          <a:bodyPr spcFirstLastPara="1" wrap="square" lIns="91433" tIns="45700" rIns="91433" bIns="45700" anchor="ctr" anchorCtr="0">
            <a:normAutofit/>
          </a:bodyPr>
          <a:lstStyle/>
          <a:p>
            <a:pPr algn="ctr">
              <a:buClr>
                <a:schemeClr val="lt1"/>
              </a:buClr>
              <a:buSzPts val="3300"/>
            </a:pPr>
            <a:r>
              <a:rPr lang="en">
                <a:solidFill>
                  <a:schemeClr val="lt1"/>
                </a:solidFill>
                <a:latin typeface="Avenir"/>
                <a:ea typeface="Avenir"/>
                <a:cs typeface="Avenir"/>
                <a:sym typeface="Avenir"/>
              </a:rPr>
              <a:t>Why It Works</a:t>
            </a:r>
            <a:endParaRPr>
              <a:solidFill>
                <a:schemeClr val="lt1"/>
              </a:solidFill>
              <a:latin typeface="Avenir"/>
              <a:ea typeface="Avenir"/>
              <a:cs typeface="Avenir"/>
              <a:sym typeface="Avenir"/>
            </a:endParaRPr>
          </a:p>
        </p:txBody>
      </p:sp>
      <p:grpSp>
        <p:nvGrpSpPr>
          <p:cNvPr id="401" name="Google Shape;401;g286c610dc73_0_316"/>
          <p:cNvGrpSpPr/>
          <p:nvPr/>
        </p:nvGrpSpPr>
        <p:grpSpPr>
          <a:xfrm>
            <a:off x="2742533" y="1531621"/>
            <a:ext cx="6706800" cy="4335900"/>
            <a:chOff x="875634" y="0"/>
            <a:chExt cx="6706800" cy="4335900"/>
          </a:xfrm>
        </p:grpSpPr>
        <p:sp>
          <p:nvSpPr>
            <p:cNvPr id="402" name="Google Shape;402;g286c610dc73_0_316"/>
            <p:cNvSpPr/>
            <p:nvPr/>
          </p:nvSpPr>
          <p:spPr>
            <a:xfrm>
              <a:off x="875634" y="0"/>
              <a:ext cx="6706800" cy="4335900"/>
            </a:xfrm>
            <a:prstGeom prst="diamond">
              <a:avLst/>
            </a:prstGeom>
            <a:solidFill>
              <a:srgbClr val="00337F"/>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g286c610dc73_0_316"/>
            <p:cNvSpPr/>
            <p:nvPr/>
          </p:nvSpPr>
          <p:spPr>
            <a:xfrm>
              <a:off x="951520" y="474227"/>
              <a:ext cx="3108300" cy="1555500"/>
            </a:xfrm>
            <a:prstGeom prst="roundRect">
              <a:avLst>
                <a:gd name="adj" fmla="val 16667"/>
              </a:avLst>
            </a:prstGeom>
            <a:solidFill>
              <a:srgbClr val="00B0F0"/>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g286c610dc73_0_316"/>
            <p:cNvSpPr txBox="1"/>
            <p:nvPr/>
          </p:nvSpPr>
          <p:spPr>
            <a:xfrm>
              <a:off x="1027451" y="550158"/>
              <a:ext cx="2956200" cy="1403700"/>
            </a:xfrm>
            <a:prstGeom prst="rect">
              <a:avLst/>
            </a:prstGeom>
            <a:noFill/>
            <a:ln>
              <a:noFill/>
            </a:ln>
          </p:spPr>
          <p:txBody>
            <a:bodyPr spcFirstLastPara="1" wrap="square" lIns="76200" tIns="76200" rIns="76200" bIns="76200" anchor="ctr" anchorCtr="0">
              <a:noAutofit/>
            </a:bodyPr>
            <a:lstStyle/>
            <a:p>
              <a:pPr algn="ctr" defTabSz="1219170">
                <a:lnSpc>
                  <a:spcPct val="90000"/>
                </a:lnSpc>
                <a:buClr>
                  <a:srgbClr val="000000"/>
                </a:buClr>
              </a:pPr>
              <a:r>
                <a:rPr lang="en" sz="2000" b="1" kern="0">
                  <a:solidFill>
                    <a:srgbClr val="FFFFFF"/>
                  </a:solidFill>
                  <a:latin typeface="Avenir"/>
                  <a:ea typeface="Avenir"/>
                  <a:cs typeface="Avenir"/>
                  <a:sym typeface="Avenir"/>
                </a:rPr>
                <a:t>A Single Memorable Number</a:t>
              </a:r>
              <a:endParaRPr sz="2000" b="1" kern="0">
                <a:solidFill>
                  <a:srgbClr val="FFFFFF"/>
                </a:solidFill>
                <a:latin typeface="Avenir"/>
                <a:ea typeface="Avenir"/>
                <a:cs typeface="Avenir"/>
                <a:sym typeface="Avenir"/>
              </a:endParaRPr>
            </a:p>
          </p:txBody>
        </p:sp>
        <p:sp>
          <p:nvSpPr>
            <p:cNvPr id="405" name="Google Shape;405;g286c610dc73_0_316"/>
            <p:cNvSpPr/>
            <p:nvPr/>
          </p:nvSpPr>
          <p:spPr>
            <a:xfrm>
              <a:off x="4330720" y="474227"/>
              <a:ext cx="3124500" cy="1555500"/>
            </a:xfrm>
            <a:prstGeom prst="roundRect">
              <a:avLst>
                <a:gd name="adj" fmla="val 16667"/>
              </a:avLst>
            </a:prstGeom>
            <a:solidFill>
              <a:srgbClr val="00B0F0"/>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g286c610dc73_0_316"/>
            <p:cNvSpPr txBox="1"/>
            <p:nvPr/>
          </p:nvSpPr>
          <p:spPr>
            <a:xfrm>
              <a:off x="4406651" y="550158"/>
              <a:ext cx="2972700" cy="1403700"/>
            </a:xfrm>
            <a:prstGeom prst="rect">
              <a:avLst/>
            </a:prstGeom>
            <a:noFill/>
            <a:ln>
              <a:noFill/>
            </a:ln>
          </p:spPr>
          <p:txBody>
            <a:bodyPr spcFirstLastPara="1" wrap="square" lIns="76200" tIns="76200" rIns="76200" bIns="76200" anchor="ctr" anchorCtr="0">
              <a:noAutofit/>
            </a:bodyPr>
            <a:lstStyle/>
            <a:p>
              <a:pPr algn="ctr" defTabSz="1219170">
                <a:lnSpc>
                  <a:spcPct val="90000"/>
                </a:lnSpc>
                <a:buClr>
                  <a:srgbClr val="000000"/>
                </a:buClr>
              </a:pPr>
              <a:r>
                <a:rPr lang="en" sz="2000" b="1" kern="0">
                  <a:solidFill>
                    <a:srgbClr val="FFFFFF"/>
                  </a:solidFill>
                  <a:latin typeface="Avenir"/>
                  <a:ea typeface="Avenir"/>
                  <a:cs typeface="Avenir"/>
                  <a:sym typeface="Avenir"/>
                </a:rPr>
                <a:t>Centralized Data Collection &amp; Analysis</a:t>
              </a:r>
              <a:endParaRPr sz="2000" b="1" kern="0">
                <a:solidFill>
                  <a:srgbClr val="FFFFFF"/>
                </a:solidFill>
                <a:latin typeface="Avenir"/>
                <a:ea typeface="Avenir"/>
                <a:cs typeface="Avenir"/>
                <a:sym typeface="Avenir"/>
              </a:endParaRPr>
            </a:p>
          </p:txBody>
        </p:sp>
        <p:sp>
          <p:nvSpPr>
            <p:cNvPr id="407" name="Google Shape;407;g286c610dc73_0_316"/>
            <p:cNvSpPr/>
            <p:nvPr/>
          </p:nvSpPr>
          <p:spPr>
            <a:xfrm>
              <a:off x="1013849" y="2235632"/>
              <a:ext cx="3045900" cy="1555500"/>
            </a:xfrm>
            <a:prstGeom prst="roundRect">
              <a:avLst>
                <a:gd name="adj" fmla="val 16667"/>
              </a:avLst>
            </a:prstGeom>
            <a:solidFill>
              <a:srgbClr val="00B0F0"/>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g286c610dc73_0_316"/>
            <p:cNvSpPr txBox="1"/>
            <p:nvPr/>
          </p:nvSpPr>
          <p:spPr>
            <a:xfrm>
              <a:off x="1089780" y="2311563"/>
              <a:ext cx="2894100" cy="1403700"/>
            </a:xfrm>
            <a:prstGeom prst="rect">
              <a:avLst/>
            </a:prstGeom>
            <a:noFill/>
            <a:ln>
              <a:noFill/>
            </a:ln>
          </p:spPr>
          <p:txBody>
            <a:bodyPr spcFirstLastPara="1" wrap="square" lIns="76200" tIns="76200" rIns="76200" bIns="76200" anchor="ctr" anchorCtr="0">
              <a:noAutofit/>
            </a:bodyPr>
            <a:lstStyle/>
            <a:p>
              <a:pPr algn="ctr" defTabSz="1219170">
                <a:lnSpc>
                  <a:spcPct val="90000"/>
                </a:lnSpc>
                <a:buClr>
                  <a:srgbClr val="000000"/>
                </a:buClr>
              </a:pPr>
              <a:r>
                <a:rPr lang="en" sz="2000" b="1" kern="0">
                  <a:solidFill>
                    <a:srgbClr val="FFFFFF"/>
                  </a:solidFill>
                  <a:latin typeface="Avenir"/>
                  <a:ea typeface="Avenir"/>
                  <a:cs typeface="Avenir"/>
                  <a:sym typeface="Avenir"/>
                </a:rPr>
                <a:t>24/7 National Coordination Center</a:t>
              </a:r>
              <a:endParaRPr sz="2000" b="1" kern="0">
                <a:solidFill>
                  <a:srgbClr val="FFFFFF"/>
                </a:solidFill>
                <a:latin typeface="Avenir"/>
                <a:ea typeface="Avenir"/>
                <a:cs typeface="Avenir"/>
                <a:sym typeface="Avenir"/>
              </a:endParaRPr>
            </a:p>
          </p:txBody>
        </p:sp>
        <p:sp>
          <p:nvSpPr>
            <p:cNvPr id="409" name="Google Shape;409;g286c610dc73_0_316"/>
            <p:cNvSpPr/>
            <p:nvPr/>
          </p:nvSpPr>
          <p:spPr>
            <a:xfrm>
              <a:off x="4330712" y="2235632"/>
              <a:ext cx="3124500" cy="1555500"/>
            </a:xfrm>
            <a:prstGeom prst="roundRect">
              <a:avLst>
                <a:gd name="adj" fmla="val 16667"/>
              </a:avLst>
            </a:prstGeom>
            <a:solidFill>
              <a:srgbClr val="00B0F0"/>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g286c610dc73_0_316"/>
            <p:cNvSpPr txBox="1"/>
            <p:nvPr/>
          </p:nvSpPr>
          <p:spPr>
            <a:xfrm>
              <a:off x="4406643" y="2311563"/>
              <a:ext cx="2972700" cy="1403700"/>
            </a:xfrm>
            <a:prstGeom prst="rect">
              <a:avLst/>
            </a:prstGeom>
            <a:noFill/>
            <a:ln>
              <a:noFill/>
            </a:ln>
          </p:spPr>
          <p:txBody>
            <a:bodyPr spcFirstLastPara="1" wrap="square" lIns="76200" tIns="76200" rIns="76200" bIns="76200" anchor="ctr" anchorCtr="0">
              <a:noAutofit/>
            </a:bodyPr>
            <a:lstStyle/>
            <a:p>
              <a:pPr algn="ctr" defTabSz="1219170">
                <a:lnSpc>
                  <a:spcPct val="90000"/>
                </a:lnSpc>
                <a:buClr>
                  <a:srgbClr val="000000"/>
                </a:buClr>
              </a:pPr>
              <a:r>
                <a:rPr lang="en" sz="2000" b="1" kern="0">
                  <a:solidFill>
                    <a:srgbClr val="FFFFFF"/>
                  </a:solidFill>
                  <a:latin typeface="Avenir"/>
                  <a:ea typeface="Avenir"/>
                  <a:cs typeface="Avenir"/>
                  <a:sym typeface="Avenir"/>
                </a:rPr>
                <a:t>Government Support, NGO Independence</a:t>
              </a:r>
              <a:endParaRPr sz="2000" kern="0">
                <a:solidFill>
                  <a:srgbClr val="FFFFFF"/>
                </a:solidFill>
                <a:latin typeface="Avenir"/>
                <a:ea typeface="Avenir"/>
                <a:cs typeface="Avenir"/>
                <a:sym typeface="Aveni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C5D6DB-6C08-455B-96DE-A2525151607E}"/>
              </a:ext>
            </a:extLst>
          </p:cNvPr>
          <p:cNvPicPr>
            <a:picLocks noChangeAspect="1"/>
          </p:cNvPicPr>
          <p:nvPr/>
        </p:nvPicPr>
        <p:blipFill rotWithShape="1">
          <a:blip r:embed="rId3">
            <a:extLst>
              <a:ext uri="{28A0092B-C50C-407E-A947-70E740481C1C}">
                <a14:useLocalDpi xmlns:a14="http://schemas.microsoft.com/office/drawing/2010/main" val="0"/>
              </a:ext>
            </a:extLst>
          </a:blip>
          <a:srcRect l="19158" r="20981" b="1824"/>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C51CDD56-3249-43B4-A358-0AB7FFE66200}"/>
              </a:ext>
            </a:extLst>
          </p:cNvPr>
          <p:cNvSpPr/>
          <p:nvPr/>
        </p:nvSpPr>
        <p:spPr>
          <a:xfrm>
            <a:off x="0" y="0"/>
            <a:ext cx="12192000" cy="6858000"/>
          </a:xfrm>
          <a:prstGeom prst="rect">
            <a:avLst/>
          </a:prstGeom>
          <a:solidFill>
            <a:srgbClr val="333F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 y="2348473"/>
            <a:ext cx="12192001" cy="2009719"/>
          </a:xfrm>
          <a:prstGeom prst="rect">
            <a:avLst/>
          </a:prstGeom>
        </p:spPr>
        <p:txBody>
          <a:bodyPr vert="horz" lIns="91440" tIns="45720" rIns="91440" bIns="45720" rtlCol="0" anchor="b">
            <a:noAutofit/>
          </a:bodyPr>
          <a:lstStyle/>
          <a:p>
            <a:pPr algn="ctr">
              <a:spcBef>
                <a:spcPct val="0"/>
              </a:spcBef>
            </a:pPr>
            <a:endParaRPr lang="en-US" sz="4400" dirty="0">
              <a:solidFill>
                <a:srgbClr val="FFFFFF"/>
              </a:solidFill>
              <a:latin typeface="Century Gothic" panose="020B0502020202020204" pitchFamily="34" charset="0"/>
              <a:ea typeface="+mj-ea"/>
              <a:cs typeface="+mj-cs"/>
            </a:endParaRPr>
          </a:p>
          <a:p>
            <a:pPr algn="ctr">
              <a:spcBef>
                <a:spcPct val="0"/>
              </a:spcBef>
              <a:spcAft>
                <a:spcPts val="1200"/>
              </a:spcAft>
            </a:pPr>
            <a:r>
              <a:rPr lang="en-US" sz="4400" cap="small" dirty="0">
                <a:solidFill>
                  <a:srgbClr val="FFFFFF"/>
                </a:solidFill>
                <a:latin typeface="Century Gothic" panose="020B0502020202020204" pitchFamily="34" charset="0"/>
                <a:ea typeface="+mj-ea"/>
                <a:cs typeface="+mj-cs"/>
              </a:rPr>
              <a:t>Facilitating the Transportation Sector’s Collective Impact </a:t>
            </a:r>
            <a:br>
              <a:rPr lang="en-US" sz="4400" cap="small" dirty="0">
                <a:solidFill>
                  <a:srgbClr val="FFFFFF"/>
                </a:solidFill>
                <a:latin typeface="Century Gothic" panose="020B0502020202020204" pitchFamily="34" charset="0"/>
                <a:ea typeface="+mj-ea"/>
                <a:cs typeface="+mj-cs"/>
              </a:rPr>
            </a:br>
            <a:r>
              <a:rPr lang="en-US" sz="4400" cap="small" dirty="0">
                <a:solidFill>
                  <a:srgbClr val="FFFFFF"/>
                </a:solidFill>
                <a:latin typeface="Century Gothic" panose="020B0502020202020204" pitchFamily="34" charset="0"/>
                <a:ea typeface="+mj-ea"/>
                <a:cs typeface="+mj-cs"/>
              </a:rPr>
              <a:t>in Combating Human Trafficking</a:t>
            </a:r>
          </a:p>
        </p:txBody>
      </p:sp>
      <p:pic>
        <p:nvPicPr>
          <p:cNvPr id="12" name="Picture 11">
            <a:extLst>
              <a:ext uri="{FF2B5EF4-FFF2-40B4-BE49-F238E27FC236}">
                <a16:creationId xmlns:a16="http://schemas.microsoft.com/office/drawing/2014/main" id="{7984827B-0221-488E-8442-8A3FA67A3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99" y="332437"/>
            <a:ext cx="1190844" cy="800358"/>
          </a:xfrm>
          <a:prstGeom prst="rect">
            <a:avLst/>
          </a:prstGeom>
        </p:spPr>
      </p:pic>
      <p:pic>
        <p:nvPicPr>
          <p:cNvPr id="6" name="Picture 5" descr="Text&#10;&#10;Description automatically generated">
            <a:extLst>
              <a:ext uri="{FF2B5EF4-FFF2-40B4-BE49-F238E27FC236}">
                <a16:creationId xmlns:a16="http://schemas.microsoft.com/office/drawing/2014/main" id="{2E4E1152-D080-4E2F-8B81-C9CACA91C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6435" y="297373"/>
            <a:ext cx="844443" cy="844443"/>
          </a:xfrm>
          <a:prstGeom prst="rect">
            <a:avLst/>
          </a:prstGeom>
        </p:spPr>
      </p:pic>
    </p:spTree>
    <p:extLst>
      <p:ext uri="{BB962C8B-B14F-4D97-AF65-F5344CB8AC3E}">
        <p14:creationId xmlns:p14="http://schemas.microsoft.com/office/powerpoint/2010/main" val="229471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g286c610dc73_0_7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286c610dc73_0_15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286c610dc73_0_23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g2859d02c9b9_0_0"/>
          <p:cNvPicPr preferRelativeResize="0"/>
          <p:nvPr/>
        </p:nvPicPr>
        <p:blipFill rotWithShape="1">
          <a:blip r:embed="rId3">
            <a:alphaModFix/>
          </a:blip>
          <a:srcRect/>
          <a:stretch/>
        </p:blipFill>
        <p:spPr>
          <a:xfrm>
            <a:off x="1514301" y="205234"/>
            <a:ext cx="9163401" cy="64475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859d02c9b9_0_121"/>
          <p:cNvSpPr txBox="1">
            <a:spLocks noGrp="1"/>
          </p:cNvSpPr>
          <p:nvPr>
            <p:ph type="title"/>
          </p:nvPr>
        </p:nvSpPr>
        <p:spPr>
          <a:xfrm>
            <a:off x="2029251" y="138563"/>
            <a:ext cx="8229600" cy="1143200"/>
          </a:xfrm>
          <a:prstGeom prst="rect">
            <a:avLst/>
          </a:prstGeom>
          <a:noFill/>
          <a:ln>
            <a:noFill/>
          </a:ln>
        </p:spPr>
        <p:txBody>
          <a:bodyPr spcFirstLastPara="1" wrap="square" lIns="91433" tIns="45700" rIns="91433" bIns="45700" anchor="ctr" anchorCtr="0">
            <a:noAutofit/>
          </a:bodyPr>
          <a:lstStyle/>
          <a:p>
            <a:r>
              <a:rPr lang="en"/>
              <a:t>Transportation Industry</a:t>
            </a:r>
            <a:endParaRPr/>
          </a:p>
        </p:txBody>
      </p:sp>
      <p:sp>
        <p:nvSpPr>
          <p:cNvPr id="437" name="Google Shape;437;g2859d02c9b9_0_121"/>
          <p:cNvSpPr txBox="1">
            <a:spLocks noGrp="1"/>
          </p:cNvSpPr>
          <p:nvPr>
            <p:ph type="body" idx="2"/>
          </p:nvPr>
        </p:nvSpPr>
        <p:spPr>
          <a:xfrm>
            <a:off x="6096000" y="1508975"/>
            <a:ext cx="4242400" cy="5135600"/>
          </a:xfrm>
          <a:prstGeom prst="rect">
            <a:avLst/>
          </a:prstGeom>
          <a:noFill/>
          <a:ln>
            <a:noFill/>
          </a:ln>
        </p:spPr>
        <p:txBody>
          <a:bodyPr spcFirstLastPara="1" wrap="square" lIns="91433" tIns="45700" rIns="91433" bIns="45700" anchor="t" anchorCtr="0">
            <a:noAutofit/>
          </a:bodyPr>
          <a:lstStyle/>
          <a:p>
            <a:pPr marL="457189" indent="-364058">
              <a:spcBef>
                <a:spcPts val="667"/>
              </a:spcBef>
              <a:buClr>
                <a:srgbClr val="000000"/>
              </a:buClr>
              <a:buSzPts val="1700"/>
              <a:buFont typeface="Calibri"/>
              <a:buChar char="❖"/>
            </a:pPr>
            <a:r>
              <a:rPr lang="en" sz="2267">
                <a:solidFill>
                  <a:srgbClr val="000000"/>
                </a:solidFill>
              </a:rPr>
              <a:t>Trafficking use long-distance buses and airplanes to transport victims to them</a:t>
            </a:r>
            <a:endParaRPr sz="2267">
              <a:solidFill>
                <a:srgbClr val="000000"/>
              </a:solidFill>
            </a:endParaRPr>
          </a:p>
          <a:p>
            <a:pPr marL="457189" indent="-364058">
              <a:spcBef>
                <a:spcPts val="0"/>
              </a:spcBef>
              <a:buClr>
                <a:srgbClr val="000000"/>
              </a:buClr>
              <a:buSzPts val="1700"/>
              <a:buFont typeface="Calibri"/>
              <a:buChar char="❖"/>
            </a:pPr>
            <a:r>
              <a:rPr lang="en" sz="2267">
                <a:solidFill>
                  <a:srgbClr val="000000"/>
                </a:solidFill>
              </a:rPr>
              <a:t>Traffickers and victims rely on public and private transportation to conduct business</a:t>
            </a:r>
            <a:endParaRPr sz="2267">
              <a:solidFill>
                <a:srgbClr val="000000"/>
              </a:solidFill>
            </a:endParaRPr>
          </a:p>
          <a:p>
            <a:pPr marL="457189" indent="-364058">
              <a:spcBef>
                <a:spcPts val="0"/>
              </a:spcBef>
              <a:buClr>
                <a:srgbClr val="000000"/>
              </a:buClr>
              <a:buSzPts val="1700"/>
              <a:buFont typeface="Calibri"/>
              <a:buChar char="❖"/>
            </a:pPr>
            <a:r>
              <a:rPr lang="en" sz="2267">
                <a:solidFill>
                  <a:srgbClr val="000000"/>
                </a:solidFill>
              </a:rPr>
              <a:t>Victims are coming into contact with public transit during exit attempts</a:t>
            </a:r>
            <a:endParaRPr sz="2267">
              <a:solidFill>
                <a:srgbClr val="000000"/>
              </a:solidFill>
            </a:endParaRPr>
          </a:p>
          <a:p>
            <a:pPr marL="914377" lvl="1" indent="-364058">
              <a:spcBef>
                <a:spcPts val="0"/>
              </a:spcBef>
              <a:buClr>
                <a:srgbClr val="000000"/>
              </a:buClr>
              <a:buSzPts val="1700"/>
              <a:buFont typeface="Arial"/>
              <a:buChar char="➢"/>
            </a:pPr>
            <a:r>
              <a:rPr lang="en" sz="2267" b="1">
                <a:solidFill>
                  <a:srgbClr val="00A6CF"/>
                </a:solidFill>
              </a:rPr>
              <a:t>54%</a:t>
            </a:r>
            <a:r>
              <a:rPr lang="en" sz="2267">
                <a:solidFill>
                  <a:srgbClr val="000000"/>
                </a:solidFill>
              </a:rPr>
              <a:t> stated a lack of transportation access was a barrier in them leaving</a:t>
            </a:r>
            <a:br>
              <a:rPr lang="en" sz="2267">
                <a:solidFill>
                  <a:srgbClr val="000000"/>
                </a:solidFill>
              </a:rPr>
            </a:br>
            <a:endParaRPr sz="2267">
              <a:solidFill>
                <a:srgbClr val="000000"/>
              </a:solidFill>
            </a:endParaRPr>
          </a:p>
          <a:p>
            <a:pPr marL="457189" indent="0">
              <a:spcBef>
                <a:spcPts val="667"/>
              </a:spcBef>
              <a:buNone/>
            </a:pPr>
            <a:endParaRPr sz="2267">
              <a:solidFill>
                <a:srgbClr val="000000"/>
              </a:solidFill>
              <a:latin typeface="Arial"/>
              <a:ea typeface="Arial"/>
              <a:cs typeface="Arial"/>
              <a:sym typeface="Arial"/>
            </a:endParaRPr>
          </a:p>
          <a:p>
            <a:pPr marL="0" indent="0">
              <a:buNone/>
            </a:pPr>
            <a:endParaRPr/>
          </a:p>
        </p:txBody>
      </p:sp>
      <p:pic>
        <p:nvPicPr>
          <p:cNvPr id="438" name="Google Shape;438;g2859d02c9b9_0_121"/>
          <p:cNvPicPr preferRelativeResize="0"/>
          <p:nvPr/>
        </p:nvPicPr>
        <p:blipFill rotWithShape="1">
          <a:blip r:embed="rId3">
            <a:alphaModFix/>
          </a:blip>
          <a:srcRect/>
          <a:stretch/>
        </p:blipFill>
        <p:spPr>
          <a:xfrm>
            <a:off x="2282651" y="1417653"/>
            <a:ext cx="3224931" cy="5318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859d02c9b9_0_128"/>
          <p:cNvSpPr txBox="1">
            <a:spLocks noGrp="1"/>
          </p:cNvSpPr>
          <p:nvPr>
            <p:ph type="title"/>
          </p:nvPr>
        </p:nvSpPr>
        <p:spPr>
          <a:xfrm>
            <a:off x="2029251" y="138563"/>
            <a:ext cx="8229600" cy="1143200"/>
          </a:xfrm>
          <a:prstGeom prst="rect">
            <a:avLst/>
          </a:prstGeom>
          <a:noFill/>
          <a:ln>
            <a:noFill/>
          </a:ln>
        </p:spPr>
        <p:txBody>
          <a:bodyPr spcFirstLastPara="1" wrap="square" lIns="91433" tIns="45700" rIns="91433" bIns="45700" anchor="ctr" anchorCtr="0">
            <a:noAutofit/>
          </a:bodyPr>
          <a:lstStyle/>
          <a:p>
            <a:r>
              <a:rPr lang="en"/>
              <a:t>Transportation Industry</a:t>
            </a:r>
            <a:endParaRPr/>
          </a:p>
          <a:p>
            <a:r>
              <a:rPr lang="en"/>
              <a:t>Recommendations</a:t>
            </a:r>
            <a:endParaRPr/>
          </a:p>
        </p:txBody>
      </p:sp>
      <p:sp>
        <p:nvSpPr>
          <p:cNvPr id="445" name="Google Shape;445;g2859d02c9b9_0_128"/>
          <p:cNvSpPr txBox="1">
            <a:spLocks noGrp="1"/>
          </p:cNvSpPr>
          <p:nvPr>
            <p:ph type="body" idx="2"/>
          </p:nvPr>
        </p:nvSpPr>
        <p:spPr>
          <a:xfrm>
            <a:off x="6751825" y="1600275"/>
            <a:ext cx="3661600" cy="5135600"/>
          </a:xfrm>
          <a:prstGeom prst="rect">
            <a:avLst/>
          </a:prstGeom>
          <a:noFill/>
          <a:ln>
            <a:noFill/>
          </a:ln>
        </p:spPr>
        <p:txBody>
          <a:bodyPr spcFirstLastPara="1" wrap="square" lIns="91433" tIns="45700" rIns="91433" bIns="45700" anchor="t" anchorCtr="0">
            <a:noAutofit/>
          </a:bodyPr>
          <a:lstStyle/>
          <a:p>
            <a:pPr marL="457189" indent="-372524">
              <a:spcBef>
                <a:spcPts val="667"/>
              </a:spcBef>
              <a:buClr>
                <a:srgbClr val="000000"/>
              </a:buClr>
              <a:buSzPts val="1800"/>
              <a:buFont typeface="Calibri"/>
              <a:buChar char="❖"/>
            </a:pPr>
            <a:r>
              <a:rPr lang="en" sz="2400">
                <a:solidFill>
                  <a:srgbClr val="000000"/>
                </a:solidFill>
              </a:rPr>
              <a:t>Travel vouchers or point donation</a:t>
            </a:r>
            <a:endParaRPr sz="2400">
              <a:solidFill>
                <a:srgbClr val="000000"/>
              </a:solidFill>
            </a:endParaRPr>
          </a:p>
          <a:p>
            <a:pPr marL="457189" indent="0">
              <a:spcBef>
                <a:spcPts val="667"/>
              </a:spcBef>
              <a:buNone/>
            </a:pPr>
            <a:endParaRPr sz="2400">
              <a:solidFill>
                <a:srgbClr val="000000"/>
              </a:solidFill>
            </a:endParaRPr>
          </a:p>
          <a:p>
            <a:pPr marL="457189" indent="-372524">
              <a:spcBef>
                <a:spcPts val="667"/>
              </a:spcBef>
              <a:buClr>
                <a:srgbClr val="000000"/>
              </a:buClr>
              <a:buSzPts val="1800"/>
              <a:buFont typeface="Calibri"/>
              <a:buChar char="❖"/>
            </a:pPr>
            <a:r>
              <a:rPr lang="en" sz="2400">
                <a:solidFill>
                  <a:srgbClr val="000000"/>
                </a:solidFill>
              </a:rPr>
              <a:t>Post prevention-based materials with National Hotline number at transit stations and airports</a:t>
            </a:r>
            <a:endParaRPr sz="2400">
              <a:solidFill>
                <a:srgbClr val="000000"/>
              </a:solidFill>
            </a:endParaRPr>
          </a:p>
          <a:p>
            <a:pPr marL="457189" indent="0">
              <a:spcBef>
                <a:spcPts val="667"/>
              </a:spcBef>
              <a:buNone/>
            </a:pPr>
            <a:endParaRPr sz="2267">
              <a:solidFill>
                <a:srgbClr val="000000"/>
              </a:solidFill>
              <a:latin typeface="Arial"/>
              <a:ea typeface="Arial"/>
              <a:cs typeface="Arial"/>
              <a:sym typeface="Arial"/>
            </a:endParaRPr>
          </a:p>
          <a:p>
            <a:pPr marL="0" indent="0">
              <a:buNone/>
            </a:pPr>
            <a:endParaRPr/>
          </a:p>
        </p:txBody>
      </p:sp>
      <p:sp>
        <p:nvSpPr>
          <p:cNvPr id="446" name="Google Shape;446;g2859d02c9b9_0_128"/>
          <p:cNvSpPr/>
          <p:nvPr/>
        </p:nvSpPr>
        <p:spPr>
          <a:xfrm>
            <a:off x="4754413" y="1685600"/>
            <a:ext cx="1997600" cy="1143200"/>
          </a:xfrm>
          <a:prstGeom prst="wedgeRectCallout">
            <a:avLst>
              <a:gd name="adj1" fmla="val -74689"/>
              <a:gd name="adj2" fmla="val 114915"/>
            </a:avLst>
          </a:prstGeom>
          <a:noFill/>
          <a:ln w="19050"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defTabSz="1219170">
              <a:buClr>
                <a:srgbClr val="000000"/>
              </a:buClr>
              <a:buSzPts val="1400"/>
            </a:pPr>
            <a:r>
              <a:rPr lang="en" sz="1867" b="1" kern="0">
                <a:solidFill>
                  <a:srgbClr val="00A6CF"/>
                </a:solidFill>
                <a:latin typeface="Arial"/>
                <a:ea typeface="Arial"/>
                <a:cs typeface="Arial"/>
                <a:sym typeface="Arial"/>
              </a:rPr>
              <a:t>“I took buses every time I ran away.”</a:t>
            </a:r>
            <a:endParaRPr sz="1867" b="1" kern="0">
              <a:solidFill>
                <a:srgbClr val="00A6CF"/>
              </a:solidFill>
              <a:latin typeface="Arial"/>
              <a:ea typeface="Arial"/>
              <a:cs typeface="Arial"/>
              <a:sym typeface="Arial"/>
            </a:endParaRPr>
          </a:p>
        </p:txBody>
      </p:sp>
      <p:sp>
        <p:nvSpPr>
          <p:cNvPr id="447" name="Google Shape;447;g2859d02c9b9_0_128"/>
          <p:cNvSpPr/>
          <p:nvPr/>
        </p:nvSpPr>
        <p:spPr>
          <a:xfrm>
            <a:off x="1841875" y="1600263"/>
            <a:ext cx="2216000" cy="2066000"/>
          </a:xfrm>
          <a:prstGeom prst="wedgeRectCallout">
            <a:avLst>
              <a:gd name="adj1" fmla="val -55043"/>
              <a:gd name="adj2" fmla="val 74503"/>
            </a:avLst>
          </a:prstGeom>
          <a:solidFill>
            <a:schemeClr val="dk2"/>
          </a:solidFill>
          <a:ln w="28575" cap="flat" cmpd="sng">
            <a:solidFill>
              <a:srgbClr val="00A6CF"/>
            </a:solidFill>
            <a:prstDash val="solid"/>
            <a:round/>
            <a:headEnd type="none" w="sm" len="sm"/>
            <a:tailEnd type="none" w="sm" len="sm"/>
          </a:ln>
        </p:spPr>
        <p:txBody>
          <a:bodyPr spcFirstLastPara="1" wrap="square" lIns="91433" tIns="91433" rIns="91433" bIns="91433" anchor="ctr" anchorCtr="0">
            <a:noAutofit/>
          </a:bodyPr>
          <a:lstStyle/>
          <a:p>
            <a:pPr algn="ctr" defTabSz="1219170">
              <a:buClr>
                <a:srgbClr val="000000"/>
              </a:buClr>
              <a:buSzPts val="1200"/>
            </a:pPr>
            <a:r>
              <a:rPr lang="en" sz="1600" b="1" kern="0">
                <a:solidFill>
                  <a:srgbClr val="FFFFFF"/>
                </a:solidFill>
                <a:latin typeface="Arial"/>
                <a:ea typeface="Arial"/>
                <a:cs typeface="Arial"/>
                <a:sym typeface="Arial"/>
              </a:rPr>
              <a:t>“I would like to say that now, working with women that are active in or have just gotten out of the life, yes, they all use Uber and Lyft.”</a:t>
            </a:r>
            <a:endParaRPr sz="1600" b="1" kern="0">
              <a:solidFill>
                <a:srgbClr val="FFFFFF"/>
              </a:solidFill>
              <a:latin typeface="Arial"/>
              <a:ea typeface="Arial"/>
              <a:cs typeface="Arial"/>
              <a:sym typeface="Arial"/>
            </a:endParaRPr>
          </a:p>
        </p:txBody>
      </p:sp>
      <p:pic>
        <p:nvPicPr>
          <p:cNvPr id="448" name="Google Shape;448;g2859d02c9b9_0_128"/>
          <p:cNvPicPr preferRelativeResize="0"/>
          <p:nvPr/>
        </p:nvPicPr>
        <p:blipFill rotWithShape="1">
          <a:blip r:embed="rId3">
            <a:alphaModFix/>
          </a:blip>
          <a:srcRect/>
          <a:stretch/>
        </p:blipFill>
        <p:spPr>
          <a:xfrm>
            <a:off x="3142351" y="3848540"/>
            <a:ext cx="2523343" cy="28871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2859d02c9b9_0_595"/>
          <p:cNvPicPr preferRelativeResize="0"/>
          <p:nvPr/>
        </p:nvPicPr>
        <p:blipFill rotWithShape="1">
          <a:blip r:embed="rId3">
            <a:alphaModFix/>
          </a:blip>
          <a:srcRect/>
          <a:stretch/>
        </p:blipFill>
        <p:spPr>
          <a:xfrm>
            <a:off x="648500" y="1799900"/>
            <a:ext cx="10895000" cy="3867800"/>
          </a:xfrm>
          <a:prstGeom prst="rect">
            <a:avLst/>
          </a:prstGeom>
          <a:noFill/>
          <a:ln>
            <a:noFill/>
          </a:ln>
        </p:spPr>
      </p:pic>
      <p:sp>
        <p:nvSpPr>
          <p:cNvPr id="454" name="Google Shape;454;g2859d02c9b9_0_595"/>
          <p:cNvSpPr txBox="1">
            <a:spLocks noGrp="1"/>
          </p:cNvSpPr>
          <p:nvPr>
            <p:ph type="title"/>
          </p:nvPr>
        </p:nvSpPr>
        <p:spPr>
          <a:xfrm>
            <a:off x="838200" y="7"/>
            <a:ext cx="10515600" cy="1524000"/>
          </a:xfrm>
          <a:prstGeom prst="rect">
            <a:avLst/>
          </a:prstGeom>
          <a:noFill/>
          <a:ln>
            <a:noFill/>
          </a:ln>
        </p:spPr>
        <p:txBody>
          <a:bodyPr spcFirstLastPara="1" wrap="square" lIns="91433" tIns="45700" rIns="91433" bIns="45700" anchor="ctr" anchorCtr="0">
            <a:normAutofit/>
          </a:bodyPr>
          <a:lstStyle/>
          <a:p>
            <a:r>
              <a:rPr lang="en"/>
              <a:t>Who is contacting the Hotline?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g2859d02c9b9_0_715"/>
          <p:cNvSpPr txBox="1"/>
          <p:nvPr/>
        </p:nvSpPr>
        <p:spPr>
          <a:xfrm>
            <a:off x="2083676" y="3775767"/>
            <a:ext cx="8468000" cy="697600"/>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2800"/>
            </a:pPr>
            <a:r>
              <a:rPr lang="en" sz="5600" b="1" i="1" kern="0">
                <a:solidFill>
                  <a:srgbClr val="243A7A"/>
                </a:solidFill>
                <a:latin typeface="Avenir"/>
                <a:ea typeface="Avenir"/>
                <a:cs typeface="Avenir"/>
                <a:sym typeface="Avenir"/>
              </a:rPr>
              <a:t>I</a:t>
            </a:r>
            <a:r>
              <a:rPr lang="en" sz="4667" b="1" i="1" kern="0">
                <a:solidFill>
                  <a:srgbClr val="243A7A"/>
                </a:solidFill>
                <a:latin typeface="Avenir"/>
                <a:ea typeface="Avenir"/>
                <a:cs typeface="Avenir"/>
                <a:sym typeface="Avenir"/>
              </a:rPr>
              <a:t>t’s about</a:t>
            </a:r>
            <a:endParaRPr sz="4667" b="1" i="1" u="sng" kern="0">
              <a:solidFill>
                <a:srgbClr val="243A7A"/>
              </a:solidFill>
              <a:latin typeface="Avenir"/>
              <a:ea typeface="Avenir"/>
              <a:cs typeface="Avenir"/>
              <a:sym typeface="Avenir"/>
            </a:endParaRPr>
          </a:p>
        </p:txBody>
      </p:sp>
      <p:pic>
        <p:nvPicPr>
          <p:cNvPr id="460" name="Google Shape;460;g2859d02c9b9_0_715" descr="A picture containing drawing&#10;&#10;Description automatically generated"/>
          <p:cNvPicPr preferRelativeResize="0"/>
          <p:nvPr/>
        </p:nvPicPr>
        <p:blipFill rotWithShape="1">
          <a:blip r:embed="rId3">
            <a:alphaModFix/>
          </a:blip>
          <a:srcRect/>
          <a:stretch/>
        </p:blipFill>
        <p:spPr>
          <a:xfrm>
            <a:off x="712867" y="4687867"/>
            <a:ext cx="1095563" cy="1098333"/>
          </a:xfrm>
          <a:prstGeom prst="rect">
            <a:avLst/>
          </a:prstGeom>
          <a:noFill/>
          <a:ln>
            <a:noFill/>
          </a:ln>
        </p:spPr>
      </p:pic>
      <p:sp>
        <p:nvSpPr>
          <p:cNvPr id="461" name="Google Shape;461;g2859d02c9b9_0_715"/>
          <p:cNvSpPr txBox="1"/>
          <p:nvPr/>
        </p:nvSpPr>
        <p:spPr>
          <a:xfrm>
            <a:off x="1897933" y="4898783"/>
            <a:ext cx="3461916" cy="784150"/>
          </a:xfrm>
          <a:prstGeom prst="rect">
            <a:avLst/>
          </a:prstGeom>
          <a:solidFill>
            <a:srgbClr val="00A5D0"/>
          </a:solidFill>
          <a:ln>
            <a:noFill/>
          </a:ln>
        </p:spPr>
        <p:txBody>
          <a:bodyPr spcFirstLastPara="1" wrap="square" lIns="121900" tIns="60933" rIns="121900" bIns="60933" anchor="ctr" anchorCtr="0">
            <a:noAutofit/>
          </a:bodyPr>
          <a:lstStyle/>
          <a:p>
            <a:pPr algn="ctr" defTabSz="1219170">
              <a:buClr>
                <a:srgbClr val="000000"/>
              </a:buClr>
              <a:buSzPts val="1400"/>
            </a:pPr>
            <a:r>
              <a:rPr lang="en" sz="4533" b="1" kern="0">
                <a:solidFill>
                  <a:srgbClr val="FFFFFF"/>
                </a:solidFill>
                <a:latin typeface="Avenir"/>
                <a:ea typeface="Avenir"/>
                <a:cs typeface="Avenir"/>
                <a:sym typeface="Avenir"/>
              </a:rPr>
              <a:t>PROXIMITY</a:t>
            </a:r>
            <a:endParaRPr sz="4533" b="1" kern="0">
              <a:solidFill>
                <a:srgbClr val="FFFFFF"/>
              </a:solidFill>
              <a:latin typeface="Avenir"/>
              <a:ea typeface="Avenir"/>
              <a:cs typeface="Avenir"/>
              <a:sym typeface="Avenir"/>
            </a:endParaRPr>
          </a:p>
        </p:txBody>
      </p:sp>
      <p:sp>
        <p:nvSpPr>
          <p:cNvPr id="462" name="Google Shape;462;g2859d02c9b9_0_715"/>
          <p:cNvSpPr txBox="1"/>
          <p:nvPr/>
        </p:nvSpPr>
        <p:spPr>
          <a:xfrm>
            <a:off x="5404200" y="4888233"/>
            <a:ext cx="1485200" cy="697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2800"/>
            </a:pPr>
            <a:r>
              <a:rPr lang="en" sz="4667" b="1" i="1" kern="0">
                <a:solidFill>
                  <a:srgbClr val="243A7A"/>
                </a:solidFill>
                <a:latin typeface="Avenir"/>
                <a:ea typeface="Avenir"/>
                <a:cs typeface="Avenir"/>
                <a:sym typeface="Avenir"/>
              </a:rPr>
              <a:t>and</a:t>
            </a:r>
            <a:endParaRPr sz="4667" b="1" i="1" u="sng" kern="0">
              <a:solidFill>
                <a:srgbClr val="243A7A"/>
              </a:solidFill>
              <a:latin typeface="Avenir"/>
              <a:ea typeface="Avenir"/>
              <a:cs typeface="Avenir"/>
              <a:sym typeface="Avenir"/>
            </a:endParaRPr>
          </a:p>
        </p:txBody>
      </p:sp>
      <p:pic>
        <p:nvPicPr>
          <p:cNvPr id="463" name="Google Shape;463;g2859d02c9b9_0_715" descr="A picture containing drawing&#10;&#10;Description automatically generated"/>
          <p:cNvPicPr preferRelativeResize="0"/>
          <p:nvPr/>
        </p:nvPicPr>
        <p:blipFill rotWithShape="1">
          <a:blip r:embed="rId3">
            <a:alphaModFix/>
          </a:blip>
          <a:srcRect/>
          <a:stretch/>
        </p:blipFill>
        <p:spPr>
          <a:xfrm>
            <a:off x="6910467" y="4687867"/>
            <a:ext cx="1095563" cy="1098333"/>
          </a:xfrm>
          <a:prstGeom prst="rect">
            <a:avLst/>
          </a:prstGeom>
          <a:noFill/>
          <a:ln>
            <a:noFill/>
          </a:ln>
        </p:spPr>
      </p:pic>
      <p:sp>
        <p:nvSpPr>
          <p:cNvPr id="464" name="Google Shape;464;g2859d02c9b9_0_715"/>
          <p:cNvSpPr txBox="1"/>
          <p:nvPr/>
        </p:nvSpPr>
        <p:spPr>
          <a:xfrm>
            <a:off x="8197133" y="4930533"/>
            <a:ext cx="3282000" cy="752400"/>
          </a:xfrm>
          <a:prstGeom prst="rect">
            <a:avLst/>
          </a:prstGeom>
          <a:solidFill>
            <a:srgbClr val="00A5D0"/>
          </a:solidFill>
          <a:ln>
            <a:noFill/>
          </a:ln>
        </p:spPr>
        <p:txBody>
          <a:bodyPr spcFirstLastPara="1" wrap="square" lIns="121900" tIns="60933" rIns="121900" bIns="60933" anchor="ctr" anchorCtr="0">
            <a:noAutofit/>
          </a:bodyPr>
          <a:lstStyle/>
          <a:p>
            <a:pPr algn="ctr" defTabSz="1219170">
              <a:buClr>
                <a:srgbClr val="000000"/>
              </a:buClr>
              <a:buSzPts val="1400"/>
            </a:pPr>
            <a:r>
              <a:rPr lang="en" sz="4533" b="1" kern="0">
                <a:solidFill>
                  <a:srgbClr val="FFFFFF"/>
                </a:solidFill>
                <a:latin typeface="Avenir"/>
                <a:ea typeface="Avenir"/>
                <a:cs typeface="Avenir"/>
                <a:sym typeface="Avenir"/>
              </a:rPr>
              <a:t>CONTEXT</a:t>
            </a:r>
            <a:endParaRPr sz="4533" b="1" kern="0">
              <a:solidFill>
                <a:srgbClr val="FFFFFF"/>
              </a:solidFill>
              <a:latin typeface="Avenir"/>
              <a:ea typeface="Avenir"/>
              <a:cs typeface="Avenir"/>
              <a:sym typeface="Avenir"/>
            </a:endParaRPr>
          </a:p>
        </p:txBody>
      </p:sp>
      <p:sp>
        <p:nvSpPr>
          <p:cNvPr id="465" name="Google Shape;465;g2859d02c9b9_0_715"/>
          <p:cNvSpPr txBox="1"/>
          <p:nvPr/>
        </p:nvSpPr>
        <p:spPr>
          <a:xfrm>
            <a:off x="848831" y="882100"/>
            <a:ext cx="10630400" cy="697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2800"/>
            </a:pPr>
            <a:r>
              <a:rPr lang="en" sz="5067" b="1" kern="0">
                <a:solidFill>
                  <a:srgbClr val="243A7A"/>
                </a:solidFill>
                <a:latin typeface="Avenir"/>
                <a:ea typeface="Avenir"/>
                <a:cs typeface="Avenir"/>
                <a:sym typeface="Avenir"/>
              </a:rPr>
              <a:t>The best way to help is by paying attention to the people you actually know or interact with. </a:t>
            </a:r>
            <a:endParaRPr sz="5067" b="1" u="sng" kern="0">
              <a:solidFill>
                <a:srgbClr val="243A7A"/>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1000"/>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
                                        </p:tgtEl>
                                        <p:attrNameLst>
                                          <p:attrName>style.visibility</p:attrName>
                                        </p:attrNameLst>
                                      </p:cBhvr>
                                      <p:to>
                                        <p:strVal val="visible"/>
                                      </p:to>
                                    </p:set>
                                    <p:animEffect transition="in" filter="fade">
                                      <p:cBhvr>
                                        <p:cTn id="12" dur="1000"/>
                                        <p:tgtEl>
                                          <p:spTgt spid="460"/>
                                        </p:tgtEl>
                                      </p:cBhvr>
                                    </p:animEffect>
                                  </p:childTnLst>
                                </p:cTn>
                              </p:par>
                              <p:par>
                                <p:cTn id="13" presetID="10" presetClass="entr" presetSubtype="0" fill="hold" nodeType="withEffect">
                                  <p:stCondLst>
                                    <p:cond delay="0"/>
                                  </p:stCondLst>
                                  <p:childTnLst>
                                    <p:set>
                                      <p:cBhvr>
                                        <p:cTn id="14" dur="1" fill="hold">
                                          <p:stCondLst>
                                            <p:cond delay="0"/>
                                          </p:stCondLst>
                                        </p:cTn>
                                        <p:tgtEl>
                                          <p:spTgt spid="461"/>
                                        </p:tgtEl>
                                        <p:attrNameLst>
                                          <p:attrName>style.visibility</p:attrName>
                                        </p:attrNameLst>
                                      </p:cBhvr>
                                      <p:to>
                                        <p:strVal val="visible"/>
                                      </p:to>
                                    </p:set>
                                    <p:animEffect transition="in" filter="fade">
                                      <p:cBhvr>
                                        <p:cTn id="15" dur="1000"/>
                                        <p:tgtEl>
                                          <p:spTgt spid="461"/>
                                        </p:tgtEl>
                                      </p:cBhvr>
                                    </p:animEffect>
                                  </p:childTnLst>
                                </p:cTn>
                              </p:par>
                              <p:par>
                                <p:cTn id="16" presetID="10" presetClass="entr" presetSubtype="0" fill="hold" nodeType="withEffect">
                                  <p:stCondLst>
                                    <p:cond delay="0"/>
                                  </p:stCondLst>
                                  <p:childTnLst>
                                    <p:set>
                                      <p:cBhvr>
                                        <p:cTn id="17" dur="1" fill="hold">
                                          <p:stCondLst>
                                            <p:cond delay="0"/>
                                          </p:stCondLst>
                                        </p:cTn>
                                        <p:tgtEl>
                                          <p:spTgt spid="462"/>
                                        </p:tgtEl>
                                        <p:attrNameLst>
                                          <p:attrName>style.visibility</p:attrName>
                                        </p:attrNameLst>
                                      </p:cBhvr>
                                      <p:to>
                                        <p:strVal val="visible"/>
                                      </p:to>
                                    </p:set>
                                    <p:animEffect transition="in" filter="fade">
                                      <p:cBhvr>
                                        <p:cTn id="18" dur="1000"/>
                                        <p:tgtEl>
                                          <p:spTgt spid="462"/>
                                        </p:tgtEl>
                                      </p:cBhvr>
                                    </p:animEffect>
                                  </p:childTnLst>
                                </p:cTn>
                              </p:par>
                              <p:par>
                                <p:cTn id="19" presetID="10" presetClass="entr" presetSubtype="0" fill="hold" nodeType="withEffect">
                                  <p:stCondLst>
                                    <p:cond delay="0"/>
                                  </p:stCondLst>
                                  <p:childTnLst>
                                    <p:set>
                                      <p:cBhvr>
                                        <p:cTn id="20" dur="1" fill="hold">
                                          <p:stCondLst>
                                            <p:cond delay="0"/>
                                          </p:stCondLst>
                                        </p:cTn>
                                        <p:tgtEl>
                                          <p:spTgt spid="463"/>
                                        </p:tgtEl>
                                        <p:attrNameLst>
                                          <p:attrName>style.visibility</p:attrName>
                                        </p:attrNameLst>
                                      </p:cBhvr>
                                      <p:to>
                                        <p:strVal val="visible"/>
                                      </p:to>
                                    </p:set>
                                    <p:animEffect transition="in" filter="fade">
                                      <p:cBhvr>
                                        <p:cTn id="21" dur="1000"/>
                                        <p:tgtEl>
                                          <p:spTgt spid="463"/>
                                        </p:tgtEl>
                                      </p:cBhvr>
                                    </p:animEffect>
                                  </p:childTnLst>
                                </p:cTn>
                              </p:par>
                              <p:par>
                                <p:cTn id="22" presetID="10" presetClass="entr" presetSubtype="0" fill="hold" nodeType="withEffect">
                                  <p:stCondLst>
                                    <p:cond delay="0"/>
                                  </p:stCondLst>
                                  <p:childTnLst>
                                    <p:set>
                                      <p:cBhvr>
                                        <p:cTn id="23" dur="1" fill="hold">
                                          <p:stCondLst>
                                            <p:cond delay="0"/>
                                          </p:stCondLst>
                                        </p:cTn>
                                        <p:tgtEl>
                                          <p:spTgt spid="464"/>
                                        </p:tgtEl>
                                        <p:attrNameLst>
                                          <p:attrName>style.visibility</p:attrName>
                                        </p:attrNameLst>
                                      </p:cBhvr>
                                      <p:to>
                                        <p:strVal val="visible"/>
                                      </p:to>
                                    </p:set>
                                    <p:animEffect transition="in" filter="fade">
                                      <p:cBhvr>
                                        <p:cTn id="24" dur="10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9"/>
        <p:cNvGrpSpPr/>
        <p:nvPr/>
      </p:nvGrpSpPr>
      <p:grpSpPr>
        <a:xfrm>
          <a:off x="0" y="0"/>
          <a:ext cx="0" cy="0"/>
          <a:chOff x="0" y="0"/>
          <a:chExt cx="0" cy="0"/>
        </a:xfrm>
      </p:grpSpPr>
      <p:pic>
        <p:nvPicPr>
          <p:cNvPr id="470" name="Google Shape;470;g2859d02c9b9_0_725"/>
          <p:cNvPicPr preferRelativeResize="0"/>
          <p:nvPr/>
        </p:nvPicPr>
        <p:blipFill rotWithShape="1">
          <a:blip r:embed="rId3">
            <a:alphaModFix/>
          </a:blip>
          <a:srcRect b="34938"/>
          <a:stretch/>
        </p:blipFill>
        <p:spPr>
          <a:xfrm>
            <a:off x="0" y="2336801"/>
            <a:ext cx="12192000" cy="4462020"/>
          </a:xfrm>
          <a:prstGeom prst="rect">
            <a:avLst/>
          </a:prstGeom>
          <a:noFill/>
          <a:ln>
            <a:noFill/>
          </a:ln>
        </p:spPr>
      </p:pic>
      <p:sp>
        <p:nvSpPr>
          <p:cNvPr id="471" name="Google Shape;471;g2859d02c9b9_0_725"/>
          <p:cNvSpPr txBox="1">
            <a:spLocks noGrp="1"/>
          </p:cNvSpPr>
          <p:nvPr>
            <p:ph type="title"/>
          </p:nvPr>
        </p:nvSpPr>
        <p:spPr>
          <a:xfrm>
            <a:off x="279700" y="37200"/>
            <a:ext cx="11432000" cy="1994800"/>
          </a:xfrm>
          <a:prstGeom prst="rect">
            <a:avLst/>
          </a:prstGeom>
          <a:noFill/>
          <a:ln>
            <a:noFill/>
          </a:ln>
        </p:spPr>
        <p:txBody>
          <a:bodyPr spcFirstLastPara="1" wrap="square" lIns="117833" tIns="117833" rIns="117833" bIns="117833" anchor="t" anchorCtr="0">
            <a:normAutofit fontScale="90000"/>
          </a:bodyPr>
          <a:lstStyle/>
          <a:p>
            <a:pPr>
              <a:buSzPct val="115151"/>
            </a:pPr>
            <a:r>
              <a:rPr lang="en" sz="4400">
                <a:solidFill>
                  <a:srgbClr val="243A7A"/>
                </a:solidFill>
                <a:latin typeface="Avenir"/>
                <a:ea typeface="Avenir"/>
                <a:cs typeface="Avenir"/>
                <a:sym typeface="Avenir"/>
              </a:rPr>
              <a:t>Understanding how to recognize trafficking within the context of your lifestyle or job can be useful. </a:t>
            </a:r>
            <a:endParaRPr>
              <a:solidFill>
                <a:srgbClr val="243A7A"/>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gf933ac7837_0_927"/>
          <p:cNvSpPr txBox="1"/>
          <p:nvPr/>
        </p:nvSpPr>
        <p:spPr>
          <a:xfrm>
            <a:off x="2297400" y="3630700"/>
            <a:ext cx="7597200" cy="448400"/>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2000"/>
            </a:pPr>
            <a:r>
              <a:rPr lang="en" sz="2000" b="1" kern="0">
                <a:solidFill>
                  <a:srgbClr val="FFFFFF"/>
                </a:solidFill>
                <a:latin typeface="Montserrat"/>
                <a:ea typeface="Montserrat"/>
                <a:cs typeface="Montserrat"/>
                <a:sym typeface="Montserrat"/>
              </a:rPr>
              <a:t>Megan Cutter</a:t>
            </a:r>
            <a:endParaRPr sz="2000" b="1" kern="0">
              <a:solidFill>
                <a:srgbClr val="FFFFFF"/>
              </a:solidFill>
              <a:latin typeface="Montserrat"/>
              <a:ea typeface="Montserrat"/>
              <a:cs typeface="Montserrat"/>
              <a:sym typeface="Montserrat"/>
            </a:endParaRPr>
          </a:p>
          <a:p>
            <a:pPr algn="ctr" defTabSz="1219170">
              <a:buClr>
                <a:srgbClr val="000000"/>
              </a:buClr>
              <a:buSzPts val="2000"/>
            </a:pPr>
            <a:r>
              <a:rPr lang="en" sz="2000" b="1" kern="0">
                <a:solidFill>
                  <a:srgbClr val="FFFFFF"/>
                </a:solidFill>
                <a:latin typeface="Montserrat"/>
                <a:ea typeface="Montserrat"/>
                <a:cs typeface="Montserrat"/>
                <a:sym typeface="Montserrat"/>
              </a:rPr>
              <a:t>Managing Director</a:t>
            </a:r>
            <a:endParaRPr sz="2000" b="1" kern="0">
              <a:solidFill>
                <a:srgbClr val="FFFFFF"/>
              </a:solidFill>
              <a:latin typeface="Montserrat"/>
              <a:ea typeface="Montserrat"/>
              <a:cs typeface="Montserrat"/>
              <a:sym typeface="Montserrat"/>
            </a:endParaRPr>
          </a:p>
          <a:p>
            <a:pPr algn="ctr" defTabSz="1219170">
              <a:buClr>
                <a:srgbClr val="000000"/>
              </a:buClr>
              <a:buSzPts val="2000"/>
            </a:pPr>
            <a:r>
              <a:rPr lang="en" sz="2000" b="1" kern="0">
                <a:solidFill>
                  <a:srgbClr val="FFFFFF"/>
                </a:solidFill>
                <a:latin typeface="Montserrat"/>
                <a:ea typeface="Montserrat"/>
                <a:cs typeface="Montserrat"/>
                <a:sym typeface="Montserrat"/>
              </a:rPr>
              <a:t>National Human Trafficking Hotline</a:t>
            </a:r>
            <a:endParaRPr sz="2000" b="1" kern="0">
              <a:solidFill>
                <a:srgbClr val="FFFFFF"/>
              </a:solidFill>
              <a:latin typeface="Montserrat"/>
              <a:ea typeface="Montserrat"/>
              <a:cs typeface="Montserrat"/>
              <a:sym typeface="Montserrat"/>
            </a:endParaRPr>
          </a:p>
          <a:p>
            <a:pPr algn="ctr" defTabSz="1219170">
              <a:buClr>
                <a:srgbClr val="000000"/>
              </a:buClr>
              <a:buSzPts val="2000"/>
            </a:pPr>
            <a:r>
              <a:rPr lang="en" sz="2000" b="1" kern="0">
                <a:solidFill>
                  <a:srgbClr val="FFFFFF"/>
                </a:solidFill>
                <a:latin typeface="Montserrat"/>
                <a:ea typeface="Montserrat"/>
                <a:cs typeface="Montserrat"/>
                <a:sym typeface="Montserrat"/>
              </a:rPr>
              <a:t>mcutter@polarisproject.org</a:t>
            </a:r>
            <a:endParaRPr sz="2000" b="1" kern="0">
              <a:solidFill>
                <a:srgbClr val="FFFFFF"/>
              </a:solidFill>
              <a:latin typeface="Montserrat"/>
              <a:ea typeface="Montserrat"/>
              <a:cs typeface="Montserrat"/>
              <a:sym typeface="Montserrat"/>
            </a:endParaRPr>
          </a:p>
          <a:p>
            <a:pPr algn="ctr" defTabSz="1219170">
              <a:buClr>
                <a:srgbClr val="000000"/>
              </a:buClr>
              <a:buSzPts val="2000"/>
            </a:pPr>
            <a:endParaRPr sz="1733" b="1" kern="0">
              <a:solidFill>
                <a:srgbClr val="FFFFFF"/>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304" r="19955"/>
          <a:stretch/>
        </p:blipFill>
        <p:spPr>
          <a:xfrm>
            <a:off x="0" y="0"/>
            <a:ext cx="12192000" cy="6857999"/>
          </a:xfrm>
          <a:prstGeom prst="rect">
            <a:avLst/>
          </a:prstGeom>
        </p:spPr>
      </p:pic>
      <p:sp>
        <p:nvSpPr>
          <p:cNvPr id="11" name="Rectangle 10">
            <a:extLst>
              <a:ext uri="{FF2B5EF4-FFF2-40B4-BE49-F238E27FC236}">
                <a16:creationId xmlns:a16="http://schemas.microsoft.com/office/drawing/2014/main" id="{2661A9ED-AEE5-4275-9B9D-688451837780}"/>
              </a:ext>
            </a:extLst>
          </p:cNvPr>
          <p:cNvSpPr/>
          <p:nvPr/>
        </p:nvSpPr>
        <p:spPr>
          <a:xfrm>
            <a:off x="0" y="0"/>
            <a:ext cx="12192000" cy="6858000"/>
          </a:xfrm>
          <a:prstGeom prst="rect">
            <a:avLst/>
          </a:prstGeom>
          <a:solidFill>
            <a:srgbClr val="333F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2450" y="542925"/>
            <a:ext cx="11087100" cy="577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7" name="TextBox 3"/>
          <p:cNvSpPr txBox="1">
            <a:spLocks noChangeArrowheads="1"/>
          </p:cNvSpPr>
          <p:nvPr/>
        </p:nvSpPr>
        <p:spPr bwMode="auto">
          <a:xfrm flipH="1">
            <a:off x="1806574" y="1534718"/>
            <a:ext cx="8578851" cy="379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150000"/>
              </a:lnSpc>
            </a:pPr>
            <a:r>
              <a:rPr lang="en-US" sz="2800" b="0" i="0">
                <a:solidFill>
                  <a:srgbClr val="343F4E"/>
                </a:solidFill>
                <a:effectLst/>
                <a:latin typeface="+mj-lt"/>
              </a:rPr>
              <a:t>The U.S. Department of Transportation </a:t>
            </a:r>
            <a:br>
              <a:rPr lang="en-US" sz="2800" b="0" i="0">
                <a:solidFill>
                  <a:srgbClr val="343F4E"/>
                </a:solidFill>
                <a:effectLst/>
                <a:latin typeface="+mj-lt"/>
              </a:rPr>
            </a:br>
            <a:r>
              <a:rPr lang="en-US" sz="2800" b="0" i="0">
                <a:solidFill>
                  <a:srgbClr val="343F4E"/>
                </a:solidFill>
                <a:effectLst/>
                <a:latin typeface="+mj-lt"/>
              </a:rPr>
              <a:t>combats human trafficking by working with public and private sector stakeholders to empower transportation employees and the traveling public to recognize and report possible instances of human trafficking.  </a:t>
            </a:r>
            <a:endParaRPr lang="en-US" altLang="en-US" sz="2800" spc="50">
              <a:latin typeface="+mj-lt"/>
            </a:endParaRPr>
          </a:p>
        </p:txBody>
      </p:sp>
    </p:spTree>
    <p:extLst>
      <p:ext uri="{BB962C8B-B14F-4D97-AF65-F5344CB8AC3E}">
        <p14:creationId xmlns:p14="http://schemas.microsoft.com/office/powerpoint/2010/main" val="67321830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7000"/>
            </a:blip>
            <a:stretch>
              <a:fillRect t="-18444"/>
            </a:stretch>
          </a:blipFill>
        </p:spPr>
        <p:txBody>
          <a:bodyPr/>
          <a:lstStyle/>
          <a:p>
            <a:pPr defTabSz="609630"/>
            <a:endParaRPr lang="en-US" sz="1200">
              <a:solidFill>
                <a:prstClr val="black"/>
              </a:solidFill>
              <a:latin typeface="Calibri"/>
            </a:endParaRPr>
          </a:p>
        </p:txBody>
      </p:sp>
      <p:sp>
        <p:nvSpPr>
          <p:cNvPr id="3" name="Freeform 3"/>
          <p:cNvSpPr/>
          <p:nvPr/>
        </p:nvSpPr>
        <p:spPr>
          <a:xfrm>
            <a:off x="4789600" y="3559399"/>
            <a:ext cx="2612801" cy="2612801"/>
          </a:xfrm>
          <a:custGeom>
            <a:avLst/>
            <a:gdLst/>
            <a:ahLst/>
            <a:cxnLst/>
            <a:rect l="l" t="t" r="r" b="b"/>
            <a:pathLst>
              <a:path w="3919202" h="3919202">
                <a:moveTo>
                  <a:pt x="0" y="0"/>
                </a:moveTo>
                <a:lnTo>
                  <a:pt x="3919202" y="0"/>
                </a:lnTo>
                <a:lnTo>
                  <a:pt x="3919202" y="3919202"/>
                </a:lnTo>
                <a:lnTo>
                  <a:pt x="0" y="391920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3537991" y="751945"/>
            <a:ext cx="5116019" cy="423193"/>
          </a:xfrm>
          <a:prstGeom prst="rect">
            <a:avLst/>
          </a:prstGeom>
        </p:spPr>
        <p:txBody>
          <a:bodyPr lIns="0" tIns="0" rIns="0" bIns="0" rtlCol="0" anchor="t">
            <a:spAutoFit/>
          </a:bodyPr>
          <a:lstStyle/>
          <a:p>
            <a:pPr algn="ctr" defTabSz="609630">
              <a:lnSpc>
                <a:spcPts val="3273"/>
              </a:lnSpc>
            </a:pPr>
            <a:r>
              <a:rPr lang="en-US" sz="2896">
                <a:solidFill>
                  <a:srgbClr val="2B9DEA"/>
                </a:solidFill>
                <a:latin typeface="Cooper Hewitt Bold"/>
              </a:rPr>
              <a:t>Truckers Against Trafficking</a:t>
            </a:r>
          </a:p>
        </p:txBody>
      </p:sp>
      <p:sp>
        <p:nvSpPr>
          <p:cNvPr id="5" name="TextBox 5"/>
          <p:cNvSpPr txBox="1"/>
          <p:nvPr/>
        </p:nvSpPr>
        <p:spPr>
          <a:xfrm>
            <a:off x="685800" y="1307817"/>
            <a:ext cx="10820400" cy="1917897"/>
          </a:xfrm>
          <a:prstGeom prst="rect">
            <a:avLst/>
          </a:prstGeom>
        </p:spPr>
        <p:txBody>
          <a:bodyPr lIns="0" tIns="0" rIns="0" bIns="0" rtlCol="0" anchor="t">
            <a:spAutoFit/>
          </a:bodyPr>
          <a:lstStyle/>
          <a:p>
            <a:pPr algn="ctr" defTabSz="609630">
              <a:lnSpc>
                <a:spcPts val="5149"/>
              </a:lnSpc>
            </a:pPr>
            <a:r>
              <a:rPr lang="en-US" sz="4086">
                <a:solidFill>
                  <a:srgbClr val="083B72"/>
                </a:solidFill>
                <a:latin typeface="Cooper Hewitt Bold"/>
              </a:rPr>
              <a:t>Prevention and Intervention:</a:t>
            </a:r>
          </a:p>
          <a:p>
            <a:pPr algn="ctr" defTabSz="609630">
              <a:lnSpc>
                <a:spcPts val="5149"/>
              </a:lnSpc>
            </a:pPr>
            <a:r>
              <a:rPr lang="en-US" sz="4086">
                <a:solidFill>
                  <a:srgbClr val="083B72"/>
                </a:solidFill>
                <a:latin typeface="Cooper Hewitt Bold"/>
              </a:rPr>
              <a:t>Combatting Human Trafficking Through the Trucking and Bus Industries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531829" y="4724989"/>
            <a:ext cx="4719263" cy="1101357"/>
            <a:chOff x="0" y="0"/>
            <a:chExt cx="9438526" cy="2202713"/>
          </a:xfrm>
        </p:grpSpPr>
        <p:sp>
          <p:nvSpPr>
            <p:cNvPr id="4" name="Freeform 4"/>
            <p:cNvSpPr/>
            <p:nvPr/>
          </p:nvSpPr>
          <p:spPr>
            <a:xfrm>
              <a:off x="0" y="244637"/>
              <a:ext cx="1903451" cy="1903451"/>
            </a:xfrm>
            <a:custGeom>
              <a:avLst/>
              <a:gdLst/>
              <a:ahLst/>
              <a:cxnLst/>
              <a:rect l="l" t="t" r="r" b="b"/>
              <a:pathLst>
                <a:path w="1903451" h="1903451">
                  <a:moveTo>
                    <a:pt x="0" y="0"/>
                  </a:moveTo>
                  <a:lnTo>
                    <a:pt x="1903451" y="0"/>
                  </a:lnTo>
                  <a:lnTo>
                    <a:pt x="1903451" y="1903451"/>
                  </a:lnTo>
                  <a:lnTo>
                    <a:pt x="0" y="190345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48900" y="244637"/>
              <a:ext cx="1928181" cy="1958076"/>
            </a:xfrm>
            <a:custGeom>
              <a:avLst/>
              <a:gdLst/>
              <a:ahLst/>
              <a:cxnLst/>
              <a:rect l="l" t="t" r="r" b="b"/>
              <a:pathLst>
                <a:path w="1928181" h="1958076">
                  <a:moveTo>
                    <a:pt x="0" y="0"/>
                  </a:moveTo>
                  <a:lnTo>
                    <a:pt x="1928182" y="0"/>
                  </a:lnTo>
                  <a:lnTo>
                    <a:pt x="1928182" y="1958075"/>
                  </a:lnTo>
                  <a:lnTo>
                    <a:pt x="0" y="195807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4319261" y="351929"/>
              <a:ext cx="2762363" cy="1850783"/>
            </a:xfrm>
            <a:custGeom>
              <a:avLst/>
              <a:gdLst/>
              <a:ahLst/>
              <a:cxnLst/>
              <a:rect l="l" t="t" r="r" b="b"/>
              <a:pathLst>
                <a:path w="2762363" h="1850783">
                  <a:moveTo>
                    <a:pt x="0" y="0"/>
                  </a:moveTo>
                  <a:lnTo>
                    <a:pt x="2762363" y="0"/>
                  </a:lnTo>
                  <a:lnTo>
                    <a:pt x="2762363" y="1850783"/>
                  </a:lnTo>
                  <a:lnTo>
                    <a:pt x="0" y="18507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239200" y="501323"/>
              <a:ext cx="922484" cy="922484"/>
            </a:xfrm>
            <a:custGeom>
              <a:avLst/>
              <a:gdLst/>
              <a:ahLst/>
              <a:cxnLst/>
              <a:rect l="l" t="t" r="r" b="b"/>
              <a:pathLst>
                <a:path w="922484" h="922484">
                  <a:moveTo>
                    <a:pt x="0" y="0"/>
                  </a:moveTo>
                  <a:lnTo>
                    <a:pt x="922484" y="0"/>
                  </a:lnTo>
                  <a:lnTo>
                    <a:pt x="922484" y="922484"/>
                  </a:lnTo>
                  <a:lnTo>
                    <a:pt x="0" y="92248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4499488" y="1383751"/>
              <a:ext cx="2503902" cy="436016"/>
            </a:xfrm>
            <a:prstGeom prst="rect">
              <a:avLst/>
            </a:prstGeom>
          </p:spPr>
          <p:txBody>
            <a:bodyPr lIns="0" tIns="0" rIns="0" bIns="0" rtlCol="0" anchor="t">
              <a:spAutoFit/>
            </a:bodyPr>
            <a:lstStyle/>
            <a:p>
              <a:pPr algn="ctr" defTabSz="609630">
                <a:lnSpc>
                  <a:spcPts val="1748"/>
                </a:lnSpc>
              </a:pPr>
              <a:r>
                <a:rPr lang="en-US" sz="1589">
                  <a:solidFill>
                    <a:srgbClr val="A3A7A7">
                      <a:alpha val="81961"/>
                    </a:srgbClr>
                  </a:solidFill>
                  <a:latin typeface="Oswald"/>
                </a:rPr>
                <a:t>Shipping Partner </a:t>
              </a:r>
            </a:p>
          </p:txBody>
        </p:sp>
        <p:sp>
          <p:nvSpPr>
            <p:cNvPr id="9" name="TextBox 9"/>
            <p:cNvSpPr txBox="1"/>
            <p:nvPr/>
          </p:nvSpPr>
          <p:spPr>
            <a:xfrm>
              <a:off x="4484970" y="1369233"/>
              <a:ext cx="2503902" cy="436016"/>
            </a:xfrm>
            <a:prstGeom prst="rect">
              <a:avLst/>
            </a:prstGeom>
          </p:spPr>
          <p:txBody>
            <a:bodyPr lIns="0" tIns="0" rIns="0" bIns="0" rtlCol="0" anchor="t">
              <a:spAutoFit/>
            </a:bodyPr>
            <a:lstStyle/>
            <a:p>
              <a:pPr algn="ctr" defTabSz="609630">
                <a:lnSpc>
                  <a:spcPts val="1748"/>
                </a:lnSpc>
              </a:pPr>
              <a:r>
                <a:rPr lang="en-US" sz="1589">
                  <a:solidFill>
                    <a:srgbClr val="FFFFFF"/>
                  </a:solidFill>
                  <a:latin typeface="Oswald"/>
                </a:rPr>
                <a:t>Shipping Partner </a:t>
              </a:r>
            </a:p>
          </p:txBody>
        </p:sp>
        <p:sp>
          <p:nvSpPr>
            <p:cNvPr id="10" name="Freeform 10"/>
            <p:cNvSpPr/>
            <p:nvPr/>
          </p:nvSpPr>
          <p:spPr>
            <a:xfrm>
              <a:off x="7323803" y="0"/>
              <a:ext cx="2114723" cy="1956119"/>
            </a:xfrm>
            <a:custGeom>
              <a:avLst/>
              <a:gdLst/>
              <a:ahLst/>
              <a:cxnLst/>
              <a:rect l="l" t="t" r="r" b="b"/>
              <a:pathLst>
                <a:path w="2114723" h="1956119">
                  <a:moveTo>
                    <a:pt x="0" y="0"/>
                  </a:moveTo>
                  <a:lnTo>
                    <a:pt x="2114723" y="0"/>
                  </a:lnTo>
                  <a:lnTo>
                    <a:pt x="2114723" y="1956119"/>
                  </a:lnTo>
                  <a:lnTo>
                    <a:pt x="0" y="195611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grpSp>
        <p:nvGrpSpPr>
          <p:cNvPr id="11" name="Group 11"/>
          <p:cNvGrpSpPr/>
          <p:nvPr/>
        </p:nvGrpSpPr>
        <p:grpSpPr>
          <a:xfrm>
            <a:off x="0" y="1090953"/>
            <a:ext cx="12192000" cy="1316715"/>
            <a:chOff x="0" y="0"/>
            <a:chExt cx="24384000" cy="2633429"/>
          </a:xfrm>
        </p:grpSpPr>
        <p:sp>
          <p:nvSpPr>
            <p:cNvPr id="12" name="Freeform 12"/>
            <p:cNvSpPr/>
            <p:nvPr/>
          </p:nvSpPr>
          <p:spPr>
            <a:xfrm>
              <a:off x="2750318" y="0"/>
              <a:ext cx="2898522" cy="2633429"/>
            </a:xfrm>
            <a:custGeom>
              <a:avLst/>
              <a:gdLst/>
              <a:ahLst/>
              <a:cxnLst/>
              <a:rect l="l" t="t" r="r" b="b"/>
              <a:pathLst>
                <a:path w="2898522" h="2633429">
                  <a:moveTo>
                    <a:pt x="0" y="0"/>
                  </a:moveTo>
                  <a:lnTo>
                    <a:pt x="2898522" y="0"/>
                  </a:lnTo>
                  <a:lnTo>
                    <a:pt x="2898522" y="2633429"/>
                  </a:lnTo>
                  <a:lnTo>
                    <a:pt x="0" y="2633429"/>
                  </a:lnTo>
                  <a:lnTo>
                    <a:pt x="0" y="0"/>
                  </a:lnTo>
                  <a:close/>
                </a:path>
              </a:pathLst>
            </a:custGeom>
            <a:blipFill>
              <a:blip r:embed="rId8"/>
              <a:stretch>
                <a:fillRect l="-2636" r="-33729"/>
              </a:stretch>
            </a:blipFill>
          </p:spPr>
          <p:txBody>
            <a:bodyPr/>
            <a:lstStyle/>
            <a:p>
              <a:pPr defTabSz="609630"/>
              <a:endParaRPr lang="en-US" sz="1200">
                <a:solidFill>
                  <a:prstClr val="black"/>
                </a:solidFill>
                <a:latin typeface="Calibri"/>
              </a:endParaRPr>
            </a:p>
          </p:txBody>
        </p:sp>
        <p:sp>
          <p:nvSpPr>
            <p:cNvPr id="13" name="Freeform 13"/>
            <p:cNvSpPr/>
            <p:nvPr/>
          </p:nvSpPr>
          <p:spPr>
            <a:xfrm>
              <a:off x="5648840" y="0"/>
              <a:ext cx="2996790" cy="2633429"/>
            </a:xfrm>
            <a:custGeom>
              <a:avLst/>
              <a:gdLst/>
              <a:ahLst/>
              <a:cxnLst/>
              <a:rect l="l" t="t" r="r" b="b"/>
              <a:pathLst>
                <a:path w="2996790" h="2633429">
                  <a:moveTo>
                    <a:pt x="0" y="0"/>
                  </a:moveTo>
                  <a:lnTo>
                    <a:pt x="2996790" y="0"/>
                  </a:lnTo>
                  <a:lnTo>
                    <a:pt x="2996790" y="2633429"/>
                  </a:lnTo>
                  <a:lnTo>
                    <a:pt x="0" y="263342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8676254" y="0"/>
              <a:ext cx="3120383" cy="2633429"/>
            </a:xfrm>
            <a:custGeom>
              <a:avLst/>
              <a:gdLst/>
              <a:ahLst/>
              <a:cxnLst/>
              <a:rect l="l" t="t" r="r" b="b"/>
              <a:pathLst>
                <a:path w="3120383" h="2633429">
                  <a:moveTo>
                    <a:pt x="0" y="0"/>
                  </a:moveTo>
                  <a:lnTo>
                    <a:pt x="3120383" y="0"/>
                  </a:lnTo>
                  <a:lnTo>
                    <a:pt x="3120383" y="2633429"/>
                  </a:lnTo>
                  <a:lnTo>
                    <a:pt x="0" y="2633429"/>
                  </a:lnTo>
                  <a:lnTo>
                    <a:pt x="0" y="0"/>
                  </a:lnTo>
                  <a:close/>
                </a:path>
              </a:pathLst>
            </a:custGeom>
            <a:blipFill>
              <a:blip r:embed="rId10"/>
              <a:stretch>
                <a:fillRect l="-11440" r="-15230"/>
              </a:stretch>
            </a:blipFill>
          </p:spPr>
          <p:txBody>
            <a:bodyPr/>
            <a:lstStyle/>
            <a:p>
              <a:pPr defTabSz="609630"/>
              <a:endParaRPr lang="en-US" sz="1200">
                <a:solidFill>
                  <a:prstClr val="black"/>
                </a:solidFill>
                <a:latin typeface="Calibri"/>
              </a:endParaRPr>
            </a:p>
          </p:txBody>
        </p:sp>
        <p:sp>
          <p:nvSpPr>
            <p:cNvPr id="15" name="Freeform 15"/>
            <p:cNvSpPr/>
            <p:nvPr/>
          </p:nvSpPr>
          <p:spPr>
            <a:xfrm>
              <a:off x="0" y="0"/>
              <a:ext cx="2750318" cy="2633429"/>
            </a:xfrm>
            <a:custGeom>
              <a:avLst/>
              <a:gdLst/>
              <a:ahLst/>
              <a:cxnLst/>
              <a:rect l="l" t="t" r="r" b="b"/>
              <a:pathLst>
                <a:path w="2750318" h="2633429">
                  <a:moveTo>
                    <a:pt x="0" y="0"/>
                  </a:moveTo>
                  <a:lnTo>
                    <a:pt x="2750318" y="0"/>
                  </a:lnTo>
                  <a:lnTo>
                    <a:pt x="2750318" y="2633429"/>
                  </a:lnTo>
                  <a:lnTo>
                    <a:pt x="0" y="2633429"/>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5001721" y="0"/>
              <a:ext cx="3154210" cy="2633429"/>
            </a:xfrm>
            <a:custGeom>
              <a:avLst/>
              <a:gdLst/>
              <a:ahLst/>
              <a:cxnLst/>
              <a:rect l="l" t="t" r="r" b="b"/>
              <a:pathLst>
                <a:path w="3154210" h="2633429">
                  <a:moveTo>
                    <a:pt x="0" y="0"/>
                  </a:moveTo>
                  <a:lnTo>
                    <a:pt x="3154211" y="0"/>
                  </a:lnTo>
                  <a:lnTo>
                    <a:pt x="3154211" y="2633429"/>
                  </a:lnTo>
                  <a:lnTo>
                    <a:pt x="0" y="2633429"/>
                  </a:lnTo>
                  <a:lnTo>
                    <a:pt x="0" y="0"/>
                  </a:lnTo>
                  <a:close/>
                </a:path>
              </a:pathLst>
            </a:custGeom>
            <a:blipFill>
              <a:blip r:embed="rId12"/>
              <a:stretch>
                <a:fillRect l="-5180" r="-6138"/>
              </a:stretch>
            </a:blipFill>
          </p:spPr>
          <p:txBody>
            <a:bodyPr/>
            <a:lstStyle/>
            <a:p>
              <a:pPr defTabSz="609630"/>
              <a:endParaRPr lang="en-US" sz="1200">
                <a:solidFill>
                  <a:prstClr val="black"/>
                </a:solidFill>
                <a:latin typeface="Calibri"/>
              </a:endParaRPr>
            </a:p>
          </p:txBody>
        </p:sp>
        <p:sp>
          <p:nvSpPr>
            <p:cNvPr id="17" name="Freeform 17"/>
            <p:cNvSpPr/>
            <p:nvPr/>
          </p:nvSpPr>
          <p:spPr>
            <a:xfrm>
              <a:off x="18155932" y="0"/>
              <a:ext cx="2915223" cy="2633429"/>
            </a:xfrm>
            <a:custGeom>
              <a:avLst/>
              <a:gdLst/>
              <a:ahLst/>
              <a:cxnLst/>
              <a:rect l="l" t="t" r="r" b="b"/>
              <a:pathLst>
                <a:path w="2915223" h="2633429">
                  <a:moveTo>
                    <a:pt x="0" y="0"/>
                  </a:moveTo>
                  <a:lnTo>
                    <a:pt x="2915222" y="0"/>
                  </a:lnTo>
                  <a:lnTo>
                    <a:pt x="2915222" y="2633429"/>
                  </a:lnTo>
                  <a:lnTo>
                    <a:pt x="0" y="2633429"/>
                  </a:lnTo>
                  <a:lnTo>
                    <a:pt x="0" y="0"/>
                  </a:lnTo>
                  <a:close/>
                </a:path>
              </a:pathLst>
            </a:custGeom>
            <a:blipFill>
              <a:blip r:embed="rId13"/>
              <a:stretch>
                <a:fillRect l="-13906" r="-21678"/>
              </a:stretch>
            </a:blipFill>
          </p:spPr>
          <p:txBody>
            <a:bodyPr/>
            <a:lstStyle/>
            <a:p>
              <a:pPr defTabSz="609630"/>
              <a:endParaRPr lang="en-US" sz="1200">
                <a:solidFill>
                  <a:prstClr val="black"/>
                </a:solidFill>
                <a:latin typeface="Calibri"/>
              </a:endParaRPr>
            </a:p>
          </p:txBody>
        </p:sp>
        <p:sp>
          <p:nvSpPr>
            <p:cNvPr id="18" name="Freeform 18"/>
            <p:cNvSpPr/>
            <p:nvPr/>
          </p:nvSpPr>
          <p:spPr>
            <a:xfrm>
              <a:off x="21059441" y="0"/>
              <a:ext cx="3324559" cy="2633429"/>
            </a:xfrm>
            <a:custGeom>
              <a:avLst/>
              <a:gdLst/>
              <a:ahLst/>
              <a:cxnLst/>
              <a:rect l="l" t="t" r="r" b="b"/>
              <a:pathLst>
                <a:path w="3324559" h="2633429">
                  <a:moveTo>
                    <a:pt x="0" y="0"/>
                  </a:moveTo>
                  <a:lnTo>
                    <a:pt x="3324559" y="0"/>
                  </a:lnTo>
                  <a:lnTo>
                    <a:pt x="3324559" y="2633429"/>
                  </a:lnTo>
                  <a:lnTo>
                    <a:pt x="0" y="2633429"/>
                  </a:lnTo>
                  <a:lnTo>
                    <a:pt x="0" y="0"/>
                  </a:lnTo>
                  <a:close/>
                </a:path>
              </a:pathLst>
            </a:custGeom>
            <a:blipFill>
              <a:blip r:embed="rId14"/>
              <a:stretch>
                <a:fillRect l="-18225"/>
              </a:stretch>
            </a:blipFill>
          </p:spPr>
          <p:txBody>
            <a:bodyPr/>
            <a:lstStyle/>
            <a:p>
              <a:pPr defTabSz="609630"/>
              <a:endParaRPr lang="en-US" sz="1200">
                <a:solidFill>
                  <a:prstClr val="black"/>
                </a:solidFill>
                <a:latin typeface="Calibri"/>
              </a:endParaRPr>
            </a:p>
          </p:txBody>
        </p:sp>
        <p:sp>
          <p:nvSpPr>
            <p:cNvPr id="19" name="Freeform 19"/>
            <p:cNvSpPr/>
            <p:nvPr/>
          </p:nvSpPr>
          <p:spPr>
            <a:xfrm>
              <a:off x="11796637" y="0"/>
              <a:ext cx="3205084" cy="2633429"/>
            </a:xfrm>
            <a:custGeom>
              <a:avLst/>
              <a:gdLst/>
              <a:ahLst/>
              <a:cxnLst/>
              <a:rect l="l" t="t" r="r" b="b"/>
              <a:pathLst>
                <a:path w="3205084" h="2633429">
                  <a:moveTo>
                    <a:pt x="0" y="0"/>
                  </a:moveTo>
                  <a:lnTo>
                    <a:pt x="3205084" y="0"/>
                  </a:lnTo>
                  <a:lnTo>
                    <a:pt x="3205084" y="2633429"/>
                  </a:lnTo>
                  <a:lnTo>
                    <a:pt x="0" y="2633429"/>
                  </a:lnTo>
                  <a:lnTo>
                    <a:pt x="0" y="0"/>
                  </a:lnTo>
                  <a:close/>
                </a:path>
              </a:pathLst>
            </a:custGeom>
            <a:blipFill>
              <a:blip r:embed="rId15"/>
              <a:stretch>
                <a:fillRect l="-5098" r="-26364"/>
              </a:stretch>
            </a:blipFill>
          </p:spPr>
          <p:txBody>
            <a:bodyPr/>
            <a:lstStyle/>
            <a:p>
              <a:pPr defTabSz="609630"/>
              <a:endParaRPr lang="en-US" sz="1200">
                <a:solidFill>
                  <a:prstClr val="black"/>
                </a:solidFill>
                <a:latin typeface="Calibri"/>
              </a:endParaRPr>
            </a:p>
          </p:txBody>
        </p:sp>
      </p:grpSp>
      <p:grpSp>
        <p:nvGrpSpPr>
          <p:cNvPr id="20" name="Group 20"/>
          <p:cNvGrpSpPr/>
          <p:nvPr/>
        </p:nvGrpSpPr>
        <p:grpSpPr>
          <a:xfrm>
            <a:off x="685800" y="2884717"/>
            <a:ext cx="5015455" cy="3516738"/>
            <a:chOff x="0" y="0"/>
            <a:chExt cx="10030909" cy="7033476"/>
          </a:xfrm>
        </p:grpSpPr>
        <p:grpSp>
          <p:nvGrpSpPr>
            <p:cNvPr id="21" name="Group 21"/>
            <p:cNvGrpSpPr/>
            <p:nvPr/>
          </p:nvGrpSpPr>
          <p:grpSpPr>
            <a:xfrm>
              <a:off x="0" y="0"/>
              <a:ext cx="10030909" cy="6758464"/>
              <a:chOff x="0" y="0"/>
              <a:chExt cx="1590179" cy="1071405"/>
            </a:xfrm>
          </p:grpSpPr>
          <p:sp>
            <p:nvSpPr>
              <p:cNvPr id="22" name="Freeform 22"/>
              <p:cNvSpPr/>
              <p:nvPr/>
            </p:nvSpPr>
            <p:spPr>
              <a:xfrm>
                <a:off x="0" y="0"/>
                <a:ext cx="1590179" cy="1071405"/>
              </a:xfrm>
              <a:custGeom>
                <a:avLst/>
                <a:gdLst/>
                <a:ahLst/>
                <a:cxnLst/>
                <a:rect l="l" t="t" r="r" b="b"/>
                <a:pathLst>
                  <a:path w="1590179" h="1071405">
                    <a:moveTo>
                      <a:pt x="65395" y="0"/>
                    </a:moveTo>
                    <a:lnTo>
                      <a:pt x="1524783" y="0"/>
                    </a:lnTo>
                    <a:cubicBezTo>
                      <a:pt x="1542127" y="0"/>
                      <a:pt x="1558761" y="6890"/>
                      <a:pt x="1571025" y="19154"/>
                    </a:cubicBezTo>
                    <a:cubicBezTo>
                      <a:pt x="1583289" y="31418"/>
                      <a:pt x="1590179" y="48051"/>
                      <a:pt x="1590179" y="65395"/>
                    </a:cubicBezTo>
                    <a:lnTo>
                      <a:pt x="1590179" y="1006010"/>
                    </a:lnTo>
                    <a:cubicBezTo>
                      <a:pt x="1590179" y="1023353"/>
                      <a:pt x="1583289" y="1039987"/>
                      <a:pt x="1571025" y="1052251"/>
                    </a:cubicBezTo>
                    <a:cubicBezTo>
                      <a:pt x="1558761" y="1064515"/>
                      <a:pt x="1542127" y="1071405"/>
                      <a:pt x="1524783" y="1071405"/>
                    </a:cubicBezTo>
                    <a:lnTo>
                      <a:pt x="65395" y="1071405"/>
                    </a:lnTo>
                    <a:cubicBezTo>
                      <a:pt x="48051" y="1071405"/>
                      <a:pt x="31418" y="1064515"/>
                      <a:pt x="19154" y="1052251"/>
                    </a:cubicBezTo>
                    <a:cubicBezTo>
                      <a:pt x="6890" y="1039987"/>
                      <a:pt x="0" y="1023353"/>
                      <a:pt x="0" y="1006010"/>
                    </a:cubicBezTo>
                    <a:lnTo>
                      <a:pt x="0" y="65395"/>
                    </a:lnTo>
                    <a:cubicBezTo>
                      <a:pt x="0" y="48051"/>
                      <a:pt x="6890" y="31418"/>
                      <a:pt x="19154" y="19154"/>
                    </a:cubicBezTo>
                    <a:cubicBezTo>
                      <a:pt x="31418" y="6890"/>
                      <a:pt x="48051" y="0"/>
                      <a:pt x="65395" y="0"/>
                    </a:cubicBezTo>
                    <a:close/>
                  </a:path>
                </a:pathLst>
              </a:custGeom>
              <a:solidFill>
                <a:srgbClr val="083B72"/>
              </a:solidFill>
            </p:spPr>
            <p:txBody>
              <a:bodyPr/>
              <a:lstStyle/>
              <a:p>
                <a:pPr defTabSz="609630"/>
                <a:endParaRPr lang="en-US" sz="1200">
                  <a:solidFill>
                    <a:prstClr val="black"/>
                  </a:solidFill>
                  <a:latin typeface="Calibri"/>
                </a:endParaRPr>
              </a:p>
            </p:txBody>
          </p:sp>
          <p:sp>
            <p:nvSpPr>
              <p:cNvPr id="23" name="TextBox 23"/>
              <p:cNvSpPr txBox="1"/>
              <p:nvPr/>
            </p:nvSpPr>
            <p:spPr>
              <a:xfrm>
                <a:off x="0" y="28575"/>
                <a:ext cx="812800" cy="784225"/>
              </a:xfrm>
              <a:prstGeom prst="rect">
                <a:avLst/>
              </a:prstGeom>
            </p:spPr>
            <p:txBody>
              <a:bodyPr lIns="33867" tIns="33867" rIns="33867" bIns="33867" rtlCol="0" anchor="ctr"/>
              <a:lstStyle/>
              <a:p>
                <a:pPr algn="ctr" defTabSz="609630">
                  <a:lnSpc>
                    <a:spcPts val="1809"/>
                  </a:lnSpc>
                </a:pPr>
                <a:endParaRPr sz="1200">
                  <a:solidFill>
                    <a:prstClr val="black"/>
                  </a:solidFill>
                  <a:latin typeface="Calibri"/>
                </a:endParaRPr>
              </a:p>
            </p:txBody>
          </p:sp>
        </p:grpSp>
        <p:sp>
          <p:nvSpPr>
            <p:cNvPr id="24" name="TextBox 24"/>
            <p:cNvSpPr txBox="1"/>
            <p:nvPr/>
          </p:nvSpPr>
          <p:spPr>
            <a:xfrm>
              <a:off x="326296" y="262392"/>
              <a:ext cx="9282233" cy="6771084"/>
            </a:xfrm>
            <a:prstGeom prst="rect">
              <a:avLst/>
            </a:prstGeom>
          </p:spPr>
          <p:txBody>
            <a:bodyPr lIns="0" tIns="0" rIns="0" bIns="0" rtlCol="0" anchor="t">
              <a:spAutoFit/>
            </a:bodyPr>
            <a:lstStyle/>
            <a:p>
              <a:pPr algn="ctr" defTabSz="609630">
                <a:lnSpc>
                  <a:spcPts val="3273"/>
                </a:lnSpc>
              </a:pPr>
              <a:r>
                <a:rPr lang="en-US" sz="2896">
                  <a:solidFill>
                    <a:srgbClr val="FFFFFF"/>
                  </a:solidFill>
                  <a:latin typeface="Cooper Hewitt"/>
                </a:rPr>
                <a:t>Truckers Against Trafficking (TAT) seeks to educate, equip, empower and mobilize members of the trucking, bus and energy industries to combat human trafficking as part of their regular jobs.</a:t>
              </a:r>
            </a:p>
          </p:txBody>
        </p:sp>
      </p:grpSp>
      <p:sp>
        <p:nvSpPr>
          <p:cNvPr id="25" name="TextBox 25"/>
          <p:cNvSpPr txBox="1"/>
          <p:nvPr/>
        </p:nvSpPr>
        <p:spPr>
          <a:xfrm>
            <a:off x="5696045" y="3164024"/>
            <a:ext cx="6390833" cy="1263872"/>
          </a:xfrm>
          <a:prstGeom prst="rect">
            <a:avLst/>
          </a:prstGeom>
        </p:spPr>
        <p:txBody>
          <a:bodyPr lIns="0" tIns="0" rIns="0" bIns="0" rtlCol="0" anchor="t">
            <a:spAutoFit/>
          </a:bodyPr>
          <a:lstStyle/>
          <a:p>
            <a:pPr algn="ctr" defTabSz="609630">
              <a:lnSpc>
                <a:spcPts val="5149"/>
              </a:lnSpc>
            </a:pPr>
            <a:r>
              <a:rPr lang="en-US" sz="4086">
                <a:solidFill>
                  <a:srgbClr val="2B9DEA"/>
                </a:solidFill>
                <a:latin typeface="Cooper Hewitt Bold"/>
              </a:rPr>
              <a:t>WE ARE A SYSTEMS CHANGE ORGANIZATION</a:t>
            </a:r>
          </a:p>
        </p:txBody>
      </p:sp>
      <p:sp>
        <p:nvSpPr>
          <p:cNvPr id="26" name="TextBox 26"/>
          <p:cNvSpPr txBox="1"/>
          <p:nvPr/>
        </p:nvSpPr>
        <p:spPr>
          <a:xfrm>
            <a:off x="433078" y="469477"/>
            <a:ext cx="11325845" cy="320601"/>
          </a:xfrm>
          <a:prstGeom prst="rect">
            <a:avLst/>
          </a:prstGeom>
        </p:spPr>
        <p:txBody>
          <a:bodyPr lIns="0" tIns="0" rIns="0" bIns="0" rtlCol="0" anchor="t">
            <a:spAutoFit/>
          </a:bodyPr>
          <a:lstStyle/>
          <a:p>
            <a:pPr algn="ctr" defTabSz="609630">
              <a:lnSpc>
                <a:spcPts val="2533"/>
              </a:lnSpc>
            </a:pPr>
            <a:r>
              <a:rPr lang="en-US" sz="2533">
                <a:solidFill>
                  <a:srgbClr val="083B72"/>
                </a:solidFill>
                <a:latin typeface="Cooper Hewitt Italics"/>
              </a:rPr>
              <a:t>It started with training for truckers, but it has expanded to be so much more...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85800" y="2446228"/>
            <a:ext cx="5540005" cy="4062072"/>
            <a:chOff x="0" y="0"/>
            <a:chExt cx="1756490" cy="1287903"/>
          </a:xfrm>
        </p:grpSpPr>
        <p:sp>
          <p:nvSpPr>
            <p:cNvPr id="4" name="Freeform 4"/>
            <p:cNvSpPr/>
            <p:nvPr/>
          </p:nvSpPr>
          <p:spPr>
            <a:xfrm>
              <a:off x="0" y="0"/>
              <a:ext cx="1756490" cy="1287903"/>
            </a:xfrm>
            <a:custGeom>
              <a:avLst/>
              <a:gdLst/>
              <a:ahLst/>
              <a:cxnLst/>
              <a:rect l="l" t="t" r="r" b="b"/>
              <a:pathLst>
                <a:path w="1756490" h="1287903">
                  <a:moveTo>
                    <a:pt x="47514" y="0"/>
                  </a:moveTo>
                  <a:lnTo>
                    <a:pt x="1708977" y="0"/>
                  </a:lnTo>
                  <a:cubicBezTo>
                    <a:pt x="1721578" y="0"/>
                    <a:pt x="1733663" y="5006"/>
                    <a:pt x="1742574" y="13916"/>
                  </a:cubicBezTo>
                  <a:cubicBezTo>
                    <a:pt x="1751484" y="22827"/>
                    <a:pt x="1756490" y="34912"/>
                    <a:pt x="1756490" y="47514"/>
                  </a:cubicBezTo>
                  <a:lnTo>
                    <a:pt x="1756490" y="1240390"/>
                  </a:lnTo>
                  <a:cubicBezTo>
                    <a:pt x="1756490" y="1252991"/>
                    <a:pt x="1751484" y="1265076"/>
                    <a:pt x="1742574" y="1273987"/>
                  </a:cubicBezTo>
                  <a:cubicBezTo>
                    <a:pt x="1733663" y="1282897"/>
                    <a:pt x="1721578" y="1287903"/>
                    <a:pt x="1708977" y="1287903"/>
                  </a:cubicBezTo>
                  <a:lnTo>
                    <a:pt x="47514" y="1287903"/>
                  </a:lnTo>
                  <a:cubicBezTo>
                    <a:pt x="34912" y="1287903"/>
                    <a:pt x="22827" y="1282897"/>
                    <a:pt x="13916" y="1273987"/>
                  </a:cubicBezTo>
                  <a:cubicBezTo>
                    <a:pt x="5006" y="1265076"/>
                    <a:pt x="0" y="1252991"/>
                    <a:pt x="0" y="1240390"/>
                  </a:cubicBezTo>
                  <a:lnTo>
                    <a:pt x="0" y="47514"/>
                  </a:lnTo>
                  <a:cubicBezTo>
                    <a:pt x="0" y="34912"/>
                    <a:pt x="5006" y="22827"/>
                    <a:pt x="13916" y="13916"/>
                  </a:cubicBezTo>
                  <a:cubicBezTo>
                    <a:pt x="22827" y="5006"/>
                    <a:pt x="34912" y="0"/>
                    <a:pt x="47514" y="0"/>
                  </a:cubicBezTo>
                  <a:close/>
                </a:path>
              </a:pathLst>
            </a:custGeom>
            <a:solidFill>
              <a:srgbClr val="083B72"/>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812800" cy="784225"/>
            </a:xfrm>
            <a:prstGeom prst="rect">
              <a:avLst/>
            </a:prstGeom>
          </p:spPr>
          <p:txBody>
            <a:bodyPr lIns="42199" tIns="42199" rIns="42199" bIns="42199" rtlCol="0" anchor="ctr"/>
            <a:lstStyle/>
            <a:p>
              <a:pPr algn="ctr" defTabSz="609630">
                <a:lnSpc>
                  <a:spcPts val="1809"/>
                </a:lnSpc>
              </a:pPr>
              <a:endParaRPr sz="1200">
                <a:solidFill>
                  <a:prstClr val="black"/>
                </a:solidFill>
                <a:latin typeface="Calibri"/>
              </a:endParaRPr>
            </a:p>
          </p:txBody>
        </p:sp>
      </p:grpSp>
      <p:sp>
        <p:nvSpPr>
          <p:cNvPr id="6" name="TextBox 6"/>
          <p:cNvSpPr txBox="1"/>
          <p:nvPr/>
        </p:nvSpPr>
        <p:spPr>
          <a:xfrm>
            <a:off x="1072322" y="2715774"/>
            <a:ext cx="4766961" cy="3539430"/>
          </a:xfrm>
          <a:prstGeom prst="rect">
            <a:avLst/>
          </a:prstGeom>
        </p:spPr>
        <p:txBody>
          <a:bodyPr lIns="0" tIns="0" rIns="0" bIns="0" rtlCol="0" anchor="t">
            <a:spAutoFit/>
          </a:bodyPr>
          <a:lstStyle/>
          <a:p>
            <a:pPr defTabSz="609630">
              <a:lnSpc>
                <a:spcPts val="2259"/>
              </a:lnSpc>
            </a:pPr>
            <a:r>
              <a:rPr lang="en-US" sz="1999">
                <a:solidFill>
                  <a:srgbClr val="FFFFFF"/>
                </a:solidFill>
                <a:latin typeface="Cooper Hewitt Bold"/>
              </a:rPr>
              <a:t>Professional Drivers:</a:t>
            </a:r>
          </a:p>
          <a:p>
            <a:pPr marL="431822" lvl="1" indent="-215911" defTabSz="609630">
              <a:lnSpc>
                <a:spcPts val="2259"/>
              </a:lnSpc>
              <a:buFont typeface="Arial"/>
              <a:buChar char="•"/>
            </a:pPr>
            <a:r>
              <a:rPr lang="en-US" sz="1999">
                <a:solidFill>
                  <a:srgbClr val="FFFFFF"/>
                </a:solidFill>
                <a:latin typeface="Cooper Hewitt"/>
              </a:rPr>
              <a:t>Are the eyes and ears out on the road</a:t>
            </a:r>
          </a:p>
          <a:p>
            <a:pPr marL="431822" lvl="1" indent="-215911" defTabSz="609630">
              <a:lnSpc>
                <a:spcPts val="2259"/>
              </a:lnSpc>
              <a:buFont typeface="Arial"/>
              <a:buChar char="•"/>
            </a:pPr>
            <a:r>
              <a:rPr lang="en-US" sz="1999">
                <a:solidFill>
                  <a:srgbClr val="FFFFFF"/>
                </a:solidFill>
                <a:latin typeface="Cooper Hewitt"/>
              </a:rPr>
              <a:t>Are trained to be vigilant/observant</a:t>
            </a:r>
          </a:p>
          <a:p>
            <a:pPr marL="431822" lvl="1" indent="-215911" defTabSz="609630">
              <a:lnSpc>
                <a:spcPts val="2259"/>
              </a:lnSpc>
              <a:buFont typeface="Arial"/>
              <a:buChar char="•"/>
            </a:pPr>
            <a:r>
              <a:rPr lang="en-US" sz="1999">
                <a:solidFill>
                  <a:srgbClr val="FFFFFF"/>
                </a:solidFill>
                <a:latin typeface="Cooper Hewitt"/>
              </a:rPr>
              <a:t>Intersect with victims</a:t>
            </a:r>
          </a:p>
          <a:p>
            <a:pPr marL="863643" lvl="2" indent="-287881" defTabSz="609630">
              <a:lnSpc>
                <a:spcPts val="2259"/>
              </a:lnSpc>
              <a:buFont typeface="Arial"/>
              <a:buChar char="⚬"/>
            </a:pPr>
            <a:r>
              <a:rPr lang="en-US" sz="1999">
                <a:solidFill>
                  <a:srgbClr val="FFFFFF"/>
                </a:solidFill>
                <a:latin typeface="Cooper Hewitt"/>
              </a:rPr>
              <a:t>truck stops/parking lots</a:t>
            </a:r>
          </a:p>
          <a:p>
            <a:pPr marL="863643" lvl="2" indent="-287881" defTabSz="609630">
              <a:lnSpc>
                <a:spcPts val="2259"/>
              </a:lnSpc>
              <a:buFont typeface="Arial"/>
              <a:buChar char="⚬"/>
            </a:pPr>
            <a:r>
              <a:rPr lang="en-US" sz="1999">
                <a:solidFill>
                  <a:srgbClr val="FFFFFF"/>
                </a:solidFill>
                <a:latin typeface="Cooper Hewitt"/>
              </a:rPr>
              <a:t>rest areas</a:t>
            </a:r>
          </a:p>
          <a:p>
            <a:pPr marL="863643" lvl="2" indent="-287881" defTabSz="609630">
              <a:lnSpc>
                <a:spcPts val="2259"/>
              </a:lnSpc>
              <a:buFont typeface="Arial"/>
              <a:buChar char="⚬"/>
            </a:pPr>
            <a:r>
              <a:rPr lang="en-US" sz="1999">
                <a:solidFill>
                  <a:srgbClr val="FFFFFF"/>
                </a:solidFill>
                <a:latin typeface="Cooper Hewitt"/>
              </a:rPr>
              <a:t>city streets</a:t>
            </a:r>
          </a:p>
          <a:p>
            <a:pPr marL="863643" lvl="2" indent="-287881" defTabSz="609630">
              <a:lnSpc>
                <a:spcPts val="2259"/>
              </a:lnSpc>
              <a:buFont typeface="Arial"/>
              <a:buChar char="⚬"/>
            </a:pPr>
            <a:r>
              <a:rPr lang="en-US" sz="1999">
                <a:solidFill>
                  <a:srgbClr val="FFFFFF"/>
                </a:solidFill>
                <a:latin typeface="Cooper Hewitt"/>
              </a:rPr>
              <a:t>gas stations</a:t>
            </a:r>
          </a:p>
          <a:p>
            <a:pPr marL="863643" lvl="2" indent="-287881" defTabSz="609630">
              <a:lnSpc>
                <a:spcPts val="2259"/>
              </a:lnSpc>
              <a:buFont typeface="Arial"/>
              <a:buChar char="⚬"/>
            </a:pPr>
            <a:r>
              <a:rPr lang="en-US" sz="1999">
                <a:solidFill>
                  <a:srgbClr val="FFFFFF"/>
                </a:solidFill>
                <a:latin typeface="Cooper Hewitt"/>
              </a:rPr>
              <a:t>places of business</a:t>
            </a:r>
          </a:p>
          <a:p>
            <a:pPr marL="863643" lvl="2" indent="-287881" defTabSz="609630">
              <a:lnSpc>
                <a:spcPts val="2259"/>
              </a:lnSpc>
              <a:buFont typeface="Arial"/>
              <a:buChar char="⚬"/>
            </a:pPr>
            <a:r>
              <a:rPr lang="en-US" sz="1999">
                <a:solidFill>
                  <a:srgbClr val="FFFFFF"/>
                </a:solidFill>
                <a:latin typeface="Cooper Hewitt"/>
              </a:rPr>
              <a:t>hotels/motels</a:t>
            </a:r>
          </a:p>
          <a:p>
            <a:pPr marL="863643" lvl="2" indent="-287881" defTabSz="609630">
              <a:lnSpc>
                <a:spcPts val="2259"/>
              </a:lnSpc>
              <a:buFont typeface="Arial"/>
              <a:buChar char="⚬"/>
            </a:pPr>
            <a:r>
              <a:rPr lang="en-US" sz="1999">
                <a:solidFill>
                  <a:srgbClr val="FFFFFF"/>
                </a:solidFill>
                <a:latin typeface="Cooper Hewitt"/>
              </a:rPr>
              <a:t>bus terminals</a:t>
            </a:r>
          </a:p>
          <a:p>
            <a:pPr marL="863643" lvl="2" indent="-287881" defTabSz="609630">
              <a:lnSpc>
                <a:spcPts val="2259"/>
              </a:lnSpc>
              <a:buFont typeface="Arial"/>
              <a:buChar char="⚬"/>
            </a:pPr>
            <a:r>
              <a:rPr lang="en-US" sz="1999">
                <a:solidFill>
                  <a:srgbClr val="FFFFFF"/>
                </a:solidFill>
                <a:latin typeface="Cooper Hewitt"/>
              </a:rPr>
              <a:t>on board</a:t>
            </a:r>
          </a:p>
        </p:txBody>
      </p:sp>
      <p:sp>
        <p:nvSpPr>
          <p:cNvPr id="7" name="TextBox 7"/>
          <p:cNvSpPr txBox="1"/>
          <p:nvPr/>
        </p:nvSpPr>
        <p:spPr>
          <a:xfrm>
            <a:off x="685800" y="370872"/>
            <a:ext cx="4952608" cy="1615827"/>
          </a:xfrm>
          <a:prstGeom prst="rect">
            <a:avLst/>
          </a:prstGeom>
        </p:spPr>
        <p:txBody>
          <a:bodyPr lIns="0" tIns="0" rIns="0" bIns="0" rtlCol="0" anchor="t">
            <a:spAutoFit/>
          </a:bodyPr>
          <a:lstStyle/>
          <a:p>
            <a:pPr defTabSz="609630">
              <a:lnSpc>
                <a:spcPts val="6346"/>
              </a:lnSpc>
            </a:pPr>
            <a:r>
              <a:rPr lang="en-US" sz="5666" spc="481">
                <a:solidFill>
                  <a:srgbClr val="2B9DEA"/>
                </a:solidFill>
                <a:latin typeface="Cooper Hewitt Bold"/>
              </a:rPr>
              <a:t>Building a mobile army</a:t>
            </a:r>
          </a:p>
        </p:txBody>
      </p:sp>
      <p:grpSp>
        <p:nvGrpSpPr>
          <p:cNvPr id="8" name="Group 8"/>
          <p:cNvGrpSpPr/>
          <p:nvPr/>
        </p:nvGrpSpPr>
        <p:grpSpPr>
          <a:xfrm>
            <a:off x="6864437" y="0"/>
            <a:ext cx="5327563" cy="6858000"/>
            <a:chOff x="0" y="0"/>
            <a:chExt cx="10655126" cy="13716000"/>
          </a:xfrm>
        </p:grpSpPr>
        <p:pic>
          <p:nvPicPr>
            <p:cNvPr id="9" name="Picture 9"/>
            <p:cNvPicPr>
              <a:picLocks noChangeAspect="1"/>
            </p:cNvPicPr>
            <p:nvPr/>
          </p:nvPicPr>
          <p:blipFill>
            <a:blip r:embed="rId3"/>
            <a:srcRect t="31951" b="12880"/>
            <a:stretch>
              <a:fillRect/>
            </a:stretch>
          </p:blipFill>
          <p:spPr>
            <a:xfrm>
              <a:off x="0" y="0"/>
              <a:ext cx="10655126" cy="5878286"/>
            </a:xfrm>
            <a:prstGeom prst="rect">
              <a:avLst/>
            </a:prstGeom>
          </p:spPr>
        </p:pic>
        <p:pic>
          <p:nvPicPr>
            <p:cNvPr id="10" name="Picture 10"/>
            <p:cNvPicPr>
              <a:picLocks noChangeAspect="1"/>
            </p:cNvPicPr>
            <p:nvPr/>
          </p:nvPicPr>
          <p:blipFill>
            <a:blip r:embed="rId4"/>
            <a:srcRect l="37469" t="22304" r="28064" b="1637"/>
            <a:stretch>
              <a:fillRect/>
            </a:stretch>
          </p:blipFill>
          <p:spPr>
            <a:xfrm>
              <a:off x="0" y="5878286"/>
              <a:ext cx="5327563" cy="7837714"/>
            </a:xfrm>
            <a:prstGeom prst="rect">
              <a:avLst/>
            </a:prstGeom>
          </p:spPr>
        </p:pic>
        <p:pic>
          <p:nvPicPr>
            <p:cNvPr id="11" name="Picture 11"/>
            <p:cNvPicPr>
              <a:picLocks noChangeAspect="1"/>
            </p:cNvPicPr>
            <p:nvPr/>
          </p:nvPicPr>
          <p:blipFill>
            <a:blip r:embed="rId5"/>
            <a:srcRect l="311" r="6961"/>
            <a:stretch>
              <a:fillRect/>
            </a:stretch>
          </p:blipFill>
          <p:spPr>
            <a:xfrm>
              <a:off x="5327563" y="5878286"/>
              <a:ext cx="5327563" cy="3918857"/>
            </a:xfrm>
            <a:prstGeom prst="rect">
              <a:avLst/>
            </a:prstGeom>
          </p:spPr>
        </p:pic>
        <p:pic>
          <p:nvPicPr>
            <p:cNvPr id="12" name="Picture 12"/>
            <p:cNvPicPr>
              <a:picLocks noChangeAspect="1"/>
            </p:cNvPicPr>
            <p:nvPr/>
          </p:nvPicPr>
          <p:blipFill>
            <a:blip r:embed="rId6"/>
            <a:srcRect l="27259" r="21817"/>
            <a:stretch>
              <a:fillRect/>
            </a:stretch>
          </p:blipFill>
          <p:spPr>
            <a:xfrm>
              <a:off x="5327563" y="9797143"/>
              <a:ext cx="5327563" cy="3918857"/>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sp>
        <p:nvSpPr>
          <p:cNvPr id="3" name="Freeform 3"/>
          <p:cNvSpPr/>
          <p:nvPr/>
        </p:nvSpPr>
        <p:spPr>
          <a:xfrm>
            <a:off x="10168023" y="3841303"/>
            <a:ext cx="1406444" cy="1065772"/>
          </a:xfrm>
          <a:custGeom>
            <a:avLst/>
            <a:gdLst/>
            <a:ahLst/>
            <a:cxnLst/>
            <a:rect l="l" t="t" r="r" b="b"/>
            <a:pathLst>
              <a:path w="2109666" h="1598658">
                <a:moveTo>
                  <a:pt x="0" y="0"/>
                </a:moveTo>
                <a:lnTo>
                  <a:pt x="2109666" y="0"/>
                </a:lnTo>
                <a:lnTo>
                  <a:pt x="2109666" y="1598658"/>
                </a:lnTo>
                <a:lnTo>
                  <a:pt x="0" y="159865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26688" y="1495198"/>
            <a:ext cx="3107295" cy="3106745"/>
            <a:chOff x="0" y="0"/>
            <a:chExt cx="6214590" cy="6213490"/>
          </a:xfrm>
        </p:grpSpPr>
        <p:pic>
          <p:nvPicPr>
            <p:cNvPr id="5" name="Picture 5"/>
            <p:cNvPicPr>
              <a:picLocks noChangeAspect="1"/>
            </p:cNvPicPr>
            <p:nvPr/>
          </p:nvPicPr>
          <p:blipFill>
            <a:blip r:embed="rId4"/>
            <a:srcRect l="2991" r="2991"/>
            <a:stretch>
              <a:fillRect/>
            </a:stretch>
          </p:blipFill>
          <p:spPr>
            <a:xfrm>
              <a:off x="0" y="0"/>
              <a:ext cx="3041433" cy="3040883"/>
            </a:xfrm>
            <a:prstGeom prst="rect">
              <a:avLst/>
            </a:prstGeom>
          </p:spPr>
        </p:pic>
        <p:pic>
          <p:nvPicPr>
            <p:cNvPr id="6" name="Picture 6"/>
            <p:cNvPicPr>
              <a:picLocks noChangeAspect="1"/>
            </p:cNvPicPr>
            <p:nvPr/>
          </p:nvPicPr>
          <p:blipFill>
            <a:blip r:embed="rId5"/>
            <a:srcRect l="240" r="240"/>
            <a:stretch>
              <a:fillRect/>
            </a:stretch>
          </p:blipFill>
          <p:spPr>
            <a:xfrm>
              <a:off x="3173157" y="0"/>
              <a:ext cx="3041433" cy="3040883"/>
            </a:xfrm>
            <a:prstGeom prst="rect">
              <a:avLst/>
            </a:prstGeom>
          </p:spPr>
        </p:pic>
        <p:pic>
          <p:nvPicPr>
            <p:cNvPr id="7" name="Picture 7"/>
            <p:cNvPicPr>
              <a:picLocks noChangeAspect="1"/>
            </p:cNvPicPr>
            <p:nvPr/>
          </p:nvPicPr>
          <p:blipFill>
            <a:blip r:embed="rId6"/>
            <a:srcRect l="-9" t="2429" r="-9" b="2429"/>
            <a:stretch>
              <a:fillRect/>
            </a:stretch>
          </p:blipFill>
          <p:spPr>
            <a:xfrm>
              <a:off x="0" y="3172607"/>
              <a:ext cx="3041433" cy="3040883"/>
            </a:xfrm>
            <a:prstGeom prst="rect">
              <a:avLst/>
            </a:prstGeom>
          </p:spPr>
        </p:pic>
        <p:pic>
          <p:nvPicPr>
            <p:cNvPr id="8" name="Picture 8"/>
            <p:cNvPicPr>
              <a:picLocks noChangeAspect="1"/>
            </p:cNvPicPr>
            <p:nvPr/>
          </p:nvPicPr>
          <p:blipFill>
            <a:blip r:embed="rId7"/>
            <a:srcRect l="1928" r="1928"/>
            <a:stretch>
              <a:fillRect/>
            </a:stretch>
          </p:blipFill>
          <p:spPr>
            <a:xfrm>
              <a:off x="3173157" y="3172607"/>
              <a:ext cx="3041433" cy="3040883"/>
            </a:xfrm>
            <a:prstGeom prst="rect">
              <a:avLst/>
            </a:prstGeom>
          </p:spPr>
        </p:pic>
      </p:grpSp>
      <p:sp>
        <p:nvSpPr>
          <p:cNvPr id="9" name="Freeform 9"/>
          <p:cNvSpPr/>
          <p:nvPr/>
        </p:nvSpPr>
        <p:spPr>
          <a:xfrm>
            <a:off x="617534" y="4495050"/>
            <a:ext cx="2501689" cy="1813725"/>
          </a:xfrm>
          <a:custGeom>
            <a:avLst/>
            <a:gdLst/>
            <a:ahLst/>
            <a:cxnLst/>
            <a:rect l="l" t="t" r="r" b="b"/>
            <a:pathLst>
              <a:path w="3752533" h="2720587">
                <a:moveTo>
                  <a:pt x="0" y="0"/>
                </a:moveTo>
                <a:lnTo>
                  <a:pt x="3752534" y="0"/>
                </a:lnTo>
                <a:lnTo>
                  <a:pt x="3752534" y="2720586"/>
                </a:lnTo>
                <a:lnTo>
                  <a:pt x="0" y="272058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775136" y="1495198"/>
            <a:ext cx="1432058" cy="2203167"/>
          </a:xfrm>
          <a:custGeom>
            <a:avLst/>
            <a:gdLst/>
            <a:ahLst/>
            <a:cxnLst/>
            <a:rect l="l" t="t" r="r" b="b"/>
            <a:pathLst>
              <a:path w="2148087" h="3304750">
                <a:moveTo>
                  <a:pt x="0" y="0"/>
                </a:moveTo>
                <a:lnTo>
                  <a:pt x="2148088" y="0"/>
                </a:lnTo>
                <a:lnTo>
                  <a:pt x="2148088" y="3304750"/>
                </a:lnTo>
                <a:lnTo>
                  <a:pt x="0" y="330475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378999" y="3926692"/>
            <a:ext cx="1085683" cy="1960767"/>
          </a:xfrm>
          <a:custGeom>
            <a:avLst/>
            <a:gdLst/>
            <a:ahLst/>
            <a:cxnLst/>
            <a:rect l="l" t="t" r="r" b="b"/>
            <a:pathLst>
              <a:path w="1628525" h="2941151">
                <a:moveTo>
                  <a:pt x="0" y="0"/>
                </a:moveTo>
                <a:lnTo>
                  <a:pt x="1628525" y="0"/>
                </a:lnTo>
                <a:lnTo>
                  <a:pt x="1628525" y="2941151"/>
                </a:lnTo>
                <a:lnTo>
                  <a:pt x="0" y="2941151"/>
                </a:lnTo>
                <a:lnTo>
                  <a:pt x="0" y="0"/>
                </a:lnTo>
                <a:close/>
              </a:path>
            </a:pathLst>
          </a:custGeom>
          <a:blipFill>
            <a:blip r:embed="rId10"/>
            <a:stretch>
              <a:fillRect l="-193662"/>
            </a:stretch>
          </a:blipFill>
        </p:spPr>
        <p:txBody>
          <a:bodyPr/>
          <a:lstStyle/>
          <a:p>
            <a:pPr defTabSz="609630"/>
            <a:endParaRPr lang="en-US" sz="1200">
              <a:solidFill>
                <a:prstClr val="black"/>
              </a:solidFill>
              <a:latin typeface="Calibri"/>
            </a:endParaRPr>
          </a:p>
        </p:txBody>
      </p:sp>
      <p:sp>
        <p:nvSpPr>
          <p:cNvPr id="12" name="Freeform 12"/>
          <p:cNvSpPr/>
          <p:nvPr/>
        </p:nvSpPr>
        <p:spPr>
          <a:xfrm>
            <a:off x="8315140" y="1495198"/>
            <a:ext cx="1421043" cy="2203167"/>
          </a:xfrm>
          <a:custGeom>
            <a:avLst/>
            <a:gdLst/>
            <a:ahLst/>
            <a:cxnLst/>
            <a:rect l="l" t="t" r="r" b="b"/>
            <a:pathLst>
              <a:path w="2131564" h="3304750">
                <a:moveTo>
                  <a:pt x="0" y="0"/>
                </a:moveTo>
                <a:lnTo>
                  <a:pt x="2131563" y="0"/>
                </a:lnTo>
                <a:lnTo>
                  <a:pt x="2131563" y="3304750"/>
                </a:lnTo>
                <a:lnTo>
                  <a:pt x="0" y="3304750"/>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grpSp>
        <p:nvGrpSpPr>
          <p:cNvPr id="13" name="Group 13"/>
          <p:cNvGrpSpPr/>
          <p:nvPr/>
        </p:nvGrpSpPr>
        <p:grpSpPr>
          <a:xfrm>
            <a:off x="4656183" y="4626731"/>
            <a:ext cx="2681339" cy="1943971"/>
            <a:chOff x="0" y="0"/>
            <a:chExt cx="5362678" cy="3887942"/>
          </a:xfrm>
        </p:grpSpPr>
        <p:sp>
          <p:nvSpPr>
            <p:cNvPr id="14" name="Freeform 14"/>
            <p:cNvSpPr/>
            <p:nvPr/>
          </p:nvSpPr>
          <p:spPr>
            <a:xfrm>
              <a:off x="0" y="0"/>
              <a:ext cx="5362678" cy="3887942"/>
            </a:xfrm>
            <a:custGeom>
              <a:avLst/>
              <a:gdLst/>
              <a:ahLst/>
              <a:cxnLst/>
              <a:rect l="l" t="t" r="r" b="b"/>
              <a:pathLst>
                <a:path w="5362678" h="3887942">
                  <a:moveTo>
                    <a:pt x="0" y="0"/>
                  </a:moveTo>
                  <a:lnTo>
                    <a:pt x="5362678" y="0"/>
                  </a:lnTo>
                  <a:lnTo>
                    <a:pt x="5362678" y="3887942"/>
                  </a:lnTo>
                  <a:lnTo>
                    <a:pt x="0" y="388794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93688">
              <a:off x="1497100" y="588510"/>
              <a:ext cx="3502136" cy="1519257"/>
            </a:xfrm>
            <a:custGeom>
              <a:avLst/>
              <a:gdLst/>
              <a:ahLst/>
              <a:cxnLst/>
              <a:rect l="l" t="t" r="r" b="b"/>
              <a:pathLst>
                <a:path w="3502136" h="1519257">
                  <a:moveTo>
                    <a:pt x="0" y="0"/>
                  </a:moveTo>
                  <a:lnTo>
                    <a:pt x="3502136" y="0"/>
                  </a:lnTo>
                  <a:lnTo>
                    <a:pt x="3502136" y="1519256"/>
                  </a:lnTo>
                  <a:lnTo>
                    <a:pt x="0" y="1519256"/>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487940">
              <a:off x="235959" y="1726071"/>
              <a:ext cx="3512600" cy="1497213"/>
            </a:xfrm>
            <a:custGeom>
              <a:avLst/>
              <a:gdLst/>
              <a:ahLst/>
              <a:cxnLst/>
              <a:rect l="l" t="t" r="r" b="b"/>
              <a:pathLst>
                <a:path w="3512600" h="1497213">
                  <a:moveTo>
                    <a:pt x="0" y="0"/>
                  </a:moveTo>
                  <a:lnTo>
                    <a:pt x="3512600" y="0"/>
                  </a:lnTo>
                  <a:lnTo>
                    <a:pt x="3512600" y="1497213"/>
                  </a:lnTo>
                  <a:lnTo>
                    <a:pt x="0" y="1497213"/>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grpSp>
      <p:grpSp>
        <p:nvGrpSpPr>
          <p:cNvPr id="17" name="Group 17"/>
          <p:cNvGrpSpPr>
            <a:grpSpLocks noChangeAspect="1"/>
          </p:cNvGrpSpPr>
          <p:nvPr/>
        </p:nvGrpSpPr>
        <p:grpSpPr>
          <a:xfrm rot="-597875">
            <a:off x="5787708" y="3101821"/>
            <a:ext cx="743762" cy="1471661"/>
            <a:chOff x="0" y="0"/>
            <a:chExt cx="2620010" cy="5184140"/>
          </a:xfrm>
        </p:grpSpPr>
        <p:sp>
          <p:nvSpPr>
            <p:cNvPr id="18" name="Freeform 1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pPr defTabSz="609630"/>
              <a:endParaRPr lang="en-US" sz="1200">
                <a:solidFill>
                  <a:prstClr val="black"/>
                </a:solidFill>
                <a:latin typeface="Calibri"/>
              </a:endParaRPr>
            </a:p>
          </p:txBody>
        </p:sp>
        <p:sp>
          <p:nvSpPr>
            <p:cNvPr id="19" name="Freeform 1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4"/>
              <a:stretch>
                <a:fillRect l="-10042" r="-11852"/>
              </a:stretch>
            </a:blipFill>
          </p:spPr>
          <p:txBody>
            <a:bodyPr/>
            <a:lstStyle/>
            <a:p>
              <a:pPr defTabSz="609630"/>
              <a:endParaRPr lang="en-US" sz="1200">
                <a:solidFill>
                  <a:prstClr val="black"/>
                </a:solidFill>
                <a:latin typeface="Calibri"/>
              </a:endParaRPr>
            </a:p>
          </p:txBody>
        </p:sp>
        <p:sp>
          <p:nvSpPr>
            <p:cNvPr id="20" name="Freeform 2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pPr defTabSz="609630"/>
              <a:endParaRPr lang="en-US" sz="1200">
                <a:solidFill>
                  <a:prstClr val="black"/>
                </a:solidFill>
                <a:latin typeface="Calibri"/>
              </a:endParaRPr>
            </a:p>
          </p:txBody>
        </p:sp>
        <p:sp>
          <p:nvSpPr>
            <p:cNvPr id="21" name="Freeform 2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pPr defTabSz="609630"/>
              <a:endParaRPr lang="en-US" sz="1200">
                <a:solidFill>
                  <a:prstClr val="black"/>
                </a:solidFill>
                <a:latin typeface="Calibri"/>
              </a:endParaRPr>
            </a:p>
          </p:txBody>
        </p:sp>
        <p:sp>
          <p:nvSpPr>
            <p:cNvPr id="22" name="Freeform 2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pPr defTabSz="609630"/>
              <a:endParaRPr lang="en-US" sz="1200">
                <a:solidFill>
                  <a:prstClr val="black"/>
                </a:solidFill>
                <a:latin typeface="Calibri"/>
              </a:endParaRPr>
            </a:p>
          </p:txBody>
        </p:sp>
        <p:sp>
          <p:nvSpPr>
            <p:cNvPr id="23" name="Freeform 2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pPr defTabSz="609630"/>
              <a:endParaRPr lang="en-US" sz="1200">
                <a:solidFill>
                  <a:prstClr val="black"/>
                </a:solidFill>
                <a:latin typeface="Calibri"/>
              </a:endParaRPr>
            </a:p>
          </p:txBody>
        </p:sp>
        <p:sp>
          <p:nvSpPr>
            <p:cNvPr id="24" name="Freeform 2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pPr defTabSz="609630"/>
              <a:endParaRPr lang="en-US" sz="1200">
                <a:solidFill>
                  <a:prstClr val="black"/>
                </a:solidFill>
                <a:latin typeface="Calibri"/>
              </a:endParaRPr>
            </a:p>
          </p:txBody>
        </p:sp>
        <p:sp>
          <p:nvSpPr>
            <p:cNvPr id="25" name="Freeform 2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pPr defTabSz="609630"/>
              <a:endParaRPr lang="en-US" sz="1200">
                <a:solidFill>
                  <a:prstClr val="black"/>
                </a:solidFill>
                <a:latin typeface="Calibri"/>
              </a:endParaRPr>
            </a:p>
          </p:txBody>
        </p:sp>
        <p:sp>
          <p:nvSpPr>
            <p:cNvPr id="26" name="Freeform 2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2B9DEA"/>
            </a:solidFill>
          </p:spPr>
          <p:txBody>
            <a:bodyPr/>
            <a:lstStyle/>
            <a:p>
              <a:pPr defTabSz="609630"/>
              <a:endParaRPr lang="en-US" sz="1200">
                <a:solidFill>
                  <a:prstClr val="black"/>
                </a:solidFill>
                <a:latin typeface="Calibri"/>
              </a:endParaRPr>
            </a:p>
          </p:txBody>
        </p:sp>
      </p:grpSp>
      <p:grpSp>
        <p:nvGrpSpPr>
          <p:cNvPr id="27" name="Group 27"/>
          <p:cNvGrpSpPr/>
          <p:nvPr/>
        </p:nvGrpSpPr>
        <p:grpSpPr>
          <a:xfrm>
            <a:off x="2644698" y="4725404"/>
            <a:ext cx="2501689" cy="1813725"/>
            <a:chOff x="0" y="0"/>
            <a:chExt cx="5003378" cy="3627449"/>
          </a:xfrm>
        </p:grpSpPr>
        <p:sp>
          <p:nvSpPr>
            <p:cNvPr id="28" name="Freeform 28"/>
            <p:cNvSpPr/>
            <p:nvPr/>
          </p:nvSpPr>
          <p:spPr>
            <a:xfrm>
              <a:off x="0" y="0"/>
              <a:ext cx="5003378" cy="3627449"/>
            </a:xfrm>
            <a:custGeom>
              <a:avLst/>
              <a:gdLst/>
              <a:ahLst/>
              <a:cxnLst/>
              <a:rect l="l" t="t" r="r" b="b"/>
              <a:pathLst>
                <a:path w="5003378" h="3627449">
                  <a:moveTo>
                    <a:pt x="0" y="0"/>
                  </a:moveTo>
                  <a:lnTo>
                    <a:pt x="5003378" y="0"/>
                  </a:lnTo>
                  <a:lnTo>
                    <a:pt x="5003378" y="3627449"/>
                  </a:lnTo>
                  <a:lnTo>
                    <a:pt x="0" y="362744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rot="-483341">
              <a:off x="284901" y="1597932"/>
              <a:ext cx="3223668" cy="1402957"/>
            </a:xfrm>
            <a:custGeom>
              <a:avLst/>
              <a:gdLst/>
              <a:ahLst/>
              <a:cxnLst/>
              <a:rect l="l" t="t" r="r" b="b"/>
              <a:pathLst>
                <a:path w="3223668" h="1402957">
                  <a:moveTo>
                    <a:pt x="0" y="0"/>
                  </a:moveTo>
                  <a:lnTo>
                    <a:pt x="3223668" y="0"/>
                  </a:lnTo>
                  <a:lnTo>
                    <a:pt x="3223668" y="1402957"/>
                  </a:lnTo>
                  <a:lnTo>
                    <a:pt x="0" y="1402957"/>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grpSp>
      <p:sp>
        <p:nvSpPr>
          <p:cNvPr id="30" name="Freeform 30"/>
          <p:cNvSpPr/>
          <p:nvPr/>
        </p:nvSpPr>
        <p:spPr>
          <a:xfrm>
            <a:off x="3895542" y="1495198"/>
            <a:ext cx="2698307" cy="1517797"/>
          </a:xfrm>
          <a:custGeom>
            <a:avLst/>
            <a:gdLst/>
            <a:ahLst/>
            <a:cxnLst/>
            <a:rect l="l" t="t" r="r" b="b"/>
            <a:pathLst>
              <a:path w="4047460" h="2276696">
                <a:moveTo>
                  <a:pt x="0" y="0"/>
                </a:moveTo>
                <a:lnTo>
                  <a:pt x="4047461" y="0"/>
                </a:lnTo>
                <a:lnTo>
                  <a:pt x="4047461" y="2276697"/>
                </a:lnTo>
                <a:lnTo>
                  <a:pt x="0" y="2276697"/>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3895542" y="3080663"/>
            <a:ext cx="1521280" cy="1521280"/>
          </a:xfrm>
          <a:custGeom>
            <a:avLst/>
            <a:gdLst/>
            <a:ahLst/>
            <a:cxnLst/>
            <a:rect l="l" t="t" r="r" b="b"/>
            <a:pathLst>
              <a:path w="2281920" h="2281920">
                <a:moveTo>
                  <a:pt x="0" y="0"/>
                </a:moveTo>
                <a:lnTo>
                  <a:pt x="2281921" y="0"/>
                </a:lnTo>
                <a:lnTo>
                  <a:pt x="2281921" y="2281921"/>
                </a:lnTo>
                <a:lnTo>
                  <a:pt x="0" y="2281921"/>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8672691" y="4273134"/>
            <a:ext cx="1185441" cy="1830796"/>
          </a:xfrm>
          <a:custGeom>
            <a:avLst/>
            <a:gdLst/>
            <a:ahLst/>
            <a:cxnLst/>
            <a:rect l="l" t="t" r="r" b="b"/>
            <a:pathLst>
              <a:path w="1778161" h="2746194">
                <a:moveTo>
                  <a:pt x="0" y="0"/>
                </a:moveTo>
                <a:lnTo>
                  <a:pt x="1778161" y="0"/>
                </a:lnTo>
                <a:lnTo>
                  <a:pt x="1778161" y="2746194"/>
                </a:lnTo>
                <a:lnTo>
                  <a:pt x="0" y="2746194"/>
                </a:lnTo>
                <a:lnTo>
                  <a:pt x="0" y="0"/>
                </a:lnTo>
                <a:close/>
              </a:path>
            </a:pathLst>
          </a:custGeom>
          <a:blipFill>
            <a:blip r:embed="rId18"/>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10068624" y="5160603"/>
            <a:ext cx="939154" cy="943328"/>
          </a:xfrm>
          <a:custGeom>
            <a:avLst/>
            <a:gdLst/>
            <a:ahLst/>
            <a:cxnLst/>
            <a:rect l="l" t="t" r="r" b="b"/>
            <a:pathLst>
              <a:path w="1408731" h="1414992">
                <a:moveTo>
                  <a:pt x="0" y="0"/>
                </a:moveTo>
                <a:lnTo>
                  <a:pt x="1408730" y="0"/>
                </a:lnTo>
                <a:lnTo>
                  <a:pt x="1408730" y="1414991"/>
                </a:lnTo>
                <a:lnTo>
                  <a:pt x="0" y="1414991"/>
                </a:lnTo>
                <a:lnTo>
                  <a:pt x="0" y="0"/>
                </a:lnTo>
                <a:close/>
              </a:path>
            </a:pathLst>
          </a:custGeom>
          <a:blipFill>
            <a:blip r:embed="rId19"/>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9858132" y="1495198"/>
            <a:ext cx="1694101" cy="2203167"/>
          </a:xfrm>
          <a:custGeom>
            <a:avLst/>
            <a:gdLst/>
            <a:ahLst/>
            <a:cxnLst/>
            <a:rect l="l" t="t" r="r" b="b"/>
            <a:pathLst>
              <a:path w="2541152" h="3304750">
                <a:moveTo>
                  <a:pt x="0" y="0"/>
                </a:moveTo>
                <a:lnTo>
                  <a:pt x="2541152" y="0"/>
                </a:lnTo>
                <a:lnTo>
                  <a:pt x="2541152" y="3304750"/>
                </a:lnTo>
                <a:lnTo>
                  <a:pt x="0" y="3304750"/>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35" name="TextBox 35"/>
          <p:cNvSpPr txBox="1"/>
          <p:nvPr/>
        </p:nvSpPr>
        <p:spPr>
          <a:xfrm>
            <a:off x="685800" y="453400"/>
            <a:ext cx="10820400" cy="609847"/>
          </a:xfrm>
          <a:prstGeom prst="rect">
            <a:avLst/>
          </a:prstGeom>
        </p:spPr>
        <p:txBody>
          <a:bodyPr lIns="0" tIns="0" rIns="0" bIns="0" rtlCol="0" anchor="t">
            <a:spAutoFit/>
          </a:bodyPr>
          <a:lstStyle/>
          <a:p>
            <a:pPr algn="ctr" defTabSz="609630">
              <a:lnSpc>
                <a:spcPts val="5149"/>
              </a:lnSpc>
            </a:pPr>
            <a:r>
              <a:rPr lang="en-US" sz="4086">
                <a:solidFill>
                  <a:srgbClr val="083B72"/>
                </a:solidFill>
                <a:latin typeface="Cooper Hewitt Bold"/>
              </a:rPr>
              <a:t>TAT provides free, industry-specific training.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sp>
        <p:nvSpPr>
          <p:cNvPr id="3" name="Freeform 3"/>
          <p:cNvSpPr/>
          <p:nvPr/>
        </p:nvSpPr>
        <p:spPr>
          <a:xfrm>
            <a:off x="-170526" y="-251348"/>
            <a:ext cx="12533051" cy="7588218"/>
          </a:xfrm>
          <a:custGeom>
            <a:avLst/>
            <a:gdLst/>
            <a:ahLst/>
            <a:cxnLst/>
            <a:rect l="l" t="t" r="r" b="b"/>
            <a:pathLst>
              <a:path w="18799576" h="11382327">
                <a:moveTo>
                  <a:pt x="0" y="0"/>
                </a:moveTo>
                <a:lnTo>
                  <a:pt x="18799576" y="0"/>
                </a:lnTo>
                <a:lnTo>
                  <a:pt x="18799576" y="11382327"/>
                </a:lnTo>
                <a:lnTo>
                  <a:pt x="0" y="11382327"/>
                </a:lnTo>
                <a:lnTo>
                  <a:pt x="0" y="0"/>
                </a:lnTo>
                <a:close/>
              </a:path>
            </a:pathLst>
          </a:custGeom>
          <a:blipFill>
            <a:blip r:embed="rId3">
              <a:alphaModFix amt="36000"/>
            </a:blip>
            <a:stretch>
              <a:fillRect t="-5054" b="-5054"/>
            </a:stretch>
          </a:blipFill>
        </p:spPr>
        <p:txBody>
          <a:bodyPr/>
          <a:lstStyle/>
          <a:p>
            <a:pPr defTabSz="609630"/>
            <a:endParaRPr lang="en-US" sz="1200">
              <a:solidFill>
                <a:prstClr val="black"/>
              </a:solidFill>
              <a:latin typeface="Calibri"/>
            </a:endParaRPr>
          </a:p>
        </p:txBody>
      </p:sp>
      <p:sp>
        <p:nvSpPr>
          <p:cNvPr id="4" name="Freeform 4"/>
          <p:cNvSpPr/>
          <p:nvPr/>
        </p:nvSpPr>
        <p:spPr>
          <a:xfrm rot="2548333">
            <a:off x="-61650" y="-429375"/>
            <a:ext cx="5619872" cy="5486400"/>
          </a:xfrm>
          <a:custGeom>
            <a:avLst/>
            <a:gdLst/>
            <a:ahLst/>
            <a:cxnLst/>
            <a:rect l="l" t="t" r="r" b="b"/>
            <a:pathLst>
              <a:path w="8429808" h="8229600">
                <a:moveTo>
                  <a:pt x="0" y="0"/>
                </a:moveTo>
                <a:lnTo>
                  <a:pt x="8429808" y="0"/>
                </a:lnTo>
                <a:lnTo>
                  <a:pt x="8429808" y="8229600"/>
                </a:lnTo>
                <a:lnTo>
                  <a:pt x="0" y="8229600"/>
                </a:lnTo>
                <a:lnTo>
                  <a:pt x="0" y="0"/>
                </a:lnTo>
                <a:close/>
              </a:path>
            </a:pathLst>
          </a:custGeom>
          <a:blipFill>
            <a:blip r:embed="rId4">
              <a:alphaModFix amt="65000"/>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734467" y="4213772"/>
            <a:ext cx="10723067" cy="2142059"/>
            <a:chOff x="0" y="0"/>
            <a:chExt cx="21446133" cy="4284119"/>
          </a:xfrm>
        </p:grpSpPr>
        <p:grpSp>
          <p:nvGrpSpPr>
            <p:cNvPr id="6" name="Group 6"/>
            <p:cNvGrpSpPr/>
            <p:nvPr/>
          </p:nvGrpSpPr>
          <p:grpSpPr>
            <a:xfrm>
              <a:off x="0" y="0"/>
              <a:ext cx="21446133" cy="4135459"/>
              <a:chOff x="0" y="0"/>
              <a:chExt cx="4450358" cy="858163"/>
            </a:xfrm>
          </p:grpSpPr>
          <p:sp>
            <p:nvSpPr>
              <p:cNvPr id="7" name="Freeform 7"/>
              <p:cNvSpPr/>
              <p:nvPr/>
            </p:nvSpPr>
            <p:spPr>
              <a:xfrm>
                <a:off x="0" y="0"/>
                <a:ext cx="4450358" cy="858163"/>
              </a:xfrm>
              <a:custGeom>
                <a:avLst/>
                <a:gdLst/>
                <a:ahLst/>
                <a:cxnLst/>
                <a:rect l="l" t="t" r="r" b="b"/>
                <a:pathLst>
                  <a:path w="4450358" h="858163">
                    <a:moveTo>
                      <a:pt x="23367" y="0"/>
                    </a:moveTo>
                    <a:lnTo>
                      <a:pt x="4426991" y="0"/>
                    </a:lnTo>
                    <a:cubicBezTo>
                      <a:pt x="4433188" y="0"/>
                      <a:pt x="4439132" y="2462"/>
                      <a:pt x="4443514" y="6844"/>
                    </a:cubicBezTo>
                    <a:cubicBezTo>
                      <a:pt x="4447896" y="11226"/>
                      <a:pt x="4450358" y="17169"/>
                      <a:pt x="4450358" y="23367"/>
                    </a:cubicBezTo>
                    <a:lnTo>
                      <a:pt x="4450358" y="834796"/>
                    </a:lnTo>
                    <a:cubicBezTo>
                      <a:pt x="4450358" y="840993"/>
                      <a:pt x="4447896" y="846937"/>
                      <a:pt x="4443514" y="851319"/>
                    </a:cubicBezTo>
                    <a:cubicBezTo>
                      <a:pt x="4439132" y="855701"/>
                      <a:pt x="4433188" y="858163"/>
                      <a:pt x="4426991" y="858163"/>
                    </a:cubicBezTo>
                    <a:lnTo>
                      <a:pt x="23367" y="858163"/>
                    </a:lnTo>
                    <a:cubicBezTo>
                      <a:pt x="17169" y="858163"/>
                      <a:pt x="11226" y="855701"/>
                      <a:pt x="6844" y="851319"/>
                    </a:cubicBezTo>
                    <a:cubicBezTo>
                      <a:pt x="2462" y="846937"/>
                      <a:pt x="0" y="840993"/>
                      <a:pt x="0" y="834796"/>
                    </a:cubicBezTo>
                    <a:lnTo>
                      <a:pt x="0" y="23367"/>
                    </a:lnTo>
                    <a:cubicBezTo>
                      <a:pt x="0" y="17169"/>
                      <a:pt x="2462" y="11226"/>
                      <a:pt x="6844" y="6844"/>
                    </a:cubicBezTo>
                    <a:cubicBezTo>
                      <a:pt x="11226" y="2462"/>
                      <a:pt x="17169" y="0"/>
                      <a:pt x="23367" y="0"/>
                    </a:cubicBezTo>
                    <a:close/>
                  </a:path>
                </a:pathLst>
              </a:custGeom>
              <a:solidFill>
                <a:srgbClr val="083B72"/>
              </a:solidFill>
            </p:spPr>
            <p:txBody>
              <a:bodyPr/>
              <a:lstStyle/>
              <a:p>
                <a:pPr defTabSz="609630"/>
                <a:endParaRPr lang="en-US" sz="1200">
                  <a:solidFill>
                    <a:prstClr val="black"/>
                  </a:solidFill>
                  <a:latin typeface="Calibri"/>
                </a:endParaRPr>
              </a:p>
            </p:txBody>
          </p:sp>
          <p:sp>
            <p:nvSpPr>
              <p:cNvPr id="8" name="TextBox 8"/>
              <p:cNvSpPr txBox="1"/>
              <p:nvPr/>
            </p:nvSpPr>
            <p:spPr>
              <a:xfrm>
                <a:off x="0" y="28575"/>
                <a:ext cx="812800" cy="784225"/>
              </a:xfrm>
              <a:prstGeom prst="rect">
                <a:avLst/>
              </a:prstGeom>
            </p:spPr>
            <p:txBody>
              <a:bodyPr lIns="33867" tIns="33867" rIns="33867" bIns="33867" rtlCol="0" anchor="ctr"/>
              <a:lstStyle/>
              <a:p>
                <a:pPr algn="ctr" defTabSz="609630">
                  <a:lnSpc>
                    <a:spcPts val="1562"/>
                  </a:lnSpc>
                </a:pPr>
                <a:endParaRPr sz="1200">
                  <a:solidFill>
                    <a:prstClr val="black"/>
                  </a:solidFill>
                  <a:latin typeface="Calibri"/>
                </a:endParaRPr>
              </a:p>
            </p:txBody>
          </p:sp>
        </p:grpSp>
        <p:sp>
          <p:nvSpPr>
            <p:cNvPr id="9" name="TextBox 9"/>
            <p:cNvSpPr txBox="1"/>
            <p:nvPr/>
          </p:nvSpPr>
          <p:spPr>
            <a:xfrm>
              <a:off x="648132" y="332908"/>
              <a:ext cx="19793465" cy="3951211"/>
            </a:xfrm>
            <a:prstGeom prst="rect">
              <a:avLst/>
            </a:prstGeom>
          </p:spPr>
          <p:txBody>
            <a:bodyPr lIns="0" tIns="0" rIns="0" bIns="0" rtlCol="0" anchor="t">
              <a:spAutoFit/>
            </a:bodyPr>
            <a:lstStyle/>
            <a:p>
              <a:pPr marL="431822" lvl="1" indent="-215911" defTabSz="609630">
                <a:lnSpc>
                  <a:spcPts val="2640"/>
                </a:lnSpc>
                <a:buFont typeface="Arial"/>
                <a:buChar char="•"/>
              </a:pPr>
              <a:r>
                <a:rPr lang="en-US" sz="2000">
                  <a:solidFill>
                    <a:srgbClr val="FFFFFF"/>
                  </a:solidFill>
                  <a:latin typeface="Cooper Hewitt"/>
                </a:rPr>
                <a:t>Provide free, industry-specific training</a:t>
              </a:r>
            </a:p>
            <a:p>
              <a:pPr marL="431822" lvl="1" indent="-215911" defTabSz="609630">
                <a:lnSpc>
                  <a:spcPts val="2640"/>
                </a:lnSpc>
                <a:buFont typeface="Arial"/>
                <a:buChar char="•"/>
              </a:pPr>
              <a:r>
                <a:rPr lang="en-US" sz="2000">
                  <a:solidFill>
                    <a:srgbClr val="FFFFFF"/>
                  </a:solidFill>
                  <a:latin typeface="Cooper Hewitt"/>
                </a:rPr>
                <a:t>Create guidance and tools for implementing anti-trafficking policies and protocols</a:t>
              </a:r>
            </a:p>
            <a:p>
              <a:pPr marL="431822" lvl="1" indent="-215911" defTabSz="609630">
                <a:lnSpc>
                  <a:spcPts val="2640"/>
                </a:lnSpc>
                <a:buFont typeface="Arial"/>
                <a:buChar char="•"/>
              </a:pPr>
              <a:r>
                <a:rPr lang="en-US" sz="2000">
                  <a:solidFill>
                    <a:srgbClr val="FFFFFF"/>
                  </a:solidFill>
                  <a:latin typeface="Cooper Hewitt"/>
                </a:rPr>
                <a:t>Help partners leverage their networks to spread awareness</a:t>
              </a:r>
            </a:p>
            <a:p>
              <a:pPr marL="431822" lvl="1" indent="-215911" defTabSz="609630">
                <a:lnSpc>
                  <a:spcPts val="2640"/>
                </a:lnSpc>
                <a:buFont typeface="Arial"/>
                <a:buChar char="•"/>
              </a:pPr>
              <a:r>
                <a:rPr lang="en-US" sz="2000">
                  <a:solidFill>
                    <a:srgbClr val="FFFFFF"/>
                  </a:solidFill>
                  <a:latin typeface="Cooper Hewitt"/>
                </a:rPr>
                <a:t>Activate corporate employees to address root causes</a:t>
              </a:r>
            </a:p>
            <a:p>
              <a:pPr marL="431822" lvl="1" indent="-215911" defTabSz="609630">
                <a:lnSpc>
                  <a:spcPts val="2640"/>
                </a:lnSpc>
                <a:buFont typeface="Arial"/>
                <a:buChar char="•"/>
              </a:pPr>
              <a:r>
                <a:rPr lang="en-US" sz="2000">
                  <a:solidFill>
                    <a:srgbClr val="FFFFFF"/>
                  </a:solidFill>
                  <a:latin typeface="Cooper Hewitt"/>
                </a:rPr>
                <a:t>Equip industry members with resources to take back to their communities and homes</a:t>
              </a:r>
            </a:p>
          </p:txBody>
        </p:sp>
      </p:grpSp>
      <p:grpSp>
        <p:nvGrpSpPr>
          <p:cNvPr id="10" name="Group 10"/>
          <p:cNvGrpSpPr/>
          <p:nvPr/>
        </p:nvGrpSpPr>
        <p:grpSpPr>
          <a:xfrm>
            <a:off x="4662535" y="-510814"/>
            <a:ext cx="7925256" cy="5547679"/>
            <a:chOff x="0" y="0"/>
            <a:chExt cx="15850512" cy="11095358"/>
          </a:xfrm>
        </p:grpSpPr>
        <p:sp>
          <p:nvSpPr>
            <p:cNvPr id="11" name="Freeform 11"/>
            <p:cNvSpPr/>
            <p:nvPr/>
          </p:nvSpPr>
          <p:spPr>
            <a:xfrm>
              <a:off x="0" y="0"/>
              <a:ext cx="15850512" cy="11095358"/>
            </a:xfrm>
            <a:custGeom>
              <a:avLst/>
              <a:gdLst/>
              <a:ahLst/>
              <a:cxnLst/>
              <a:rect l="l" t="t" r="r" b="b"/>
              <a:pathLst>
                <a:path w="15850512" h="11095358">
                  <a:moveTo>
                    <a:pt x="0" y="0"/>
                  </a:moveTo>
                  <a:lnTo>
                    <a:pt x="15850512" y="0"/>
                  </a:lnTo>
                  <a:lnTo>
                    <a:pt x="15850512" y="11095358"/>
                  </a:lnTo>
                  <a:lnTo>
                    <a:pt x="0" y="1109535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sp>
        <p:nvSpPr>
          <p:cNvPr id="12" name="TextBox 12"/>
          <p:cNvSpPr txBox="1"/>
          <p:nvPr/>
        </p:nvSpPr>
        <p:spPr>
          <a:xfrm>
            <a:off x="893217" y="964238"/>
            <a:ext cx="4102571" cy="2423740"/>
          </a:xfrm>
          <a:prstGeom prst="rect">
            <a:avLst/>
          </a:prstGeom>
        </p:spPr>
        <p:txBody>
          <a:bodyPr lIns="0" tIns="0" rIns="0" bIns="0" rtlCol="0" anchor="t">
            <a:spAutoFit/>
          </a:bodyPr>
          <a:lstStyle/>
          <a:p>
            <a:pPr algn="ctr" defTabSz="609630">
              <a:lnSpc>
                <a:spcPts val="6346"/>
              </a:lnSpc>
            </a:pPr>
            <a:r>
              <a:rPr lang="en-US" sz="5666" spc="481">
                <a:solidFill>
                  <a:srgbClr val="2B9DEA"/>
                </a:solidFill>
                <a:latin typeface="Cooper Hewitt Bold"/>
              </a:rPr>
              <a:t>Working alongside industry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sp>
        <p:nvSpPr>
          <p:cNvPr id="3" name="Freeform 3"/>
          <p:cNvSpPr/>
          <p:nvPr/>
        </p:nvSpPr>
        <p:spPr>
          <a:xfrm>
            <a:off x="-6263636" y="-2028755"/>
            <a:ext cx="24329667" cy="13283561"/>
          </a:xfrm>
          <a:custGeom>
            <a:avLst/>
            <a:gdLst/>
            <a:ahLst/>
            <a:cxnLst/>
            <a:rect l="l" t="t" r="r" b="b"/>
            <a:pathLst>
              <a:path w="36494500" h="19925341">
                <a:moveTo>
                  <a:pt x="0" y="0"/>
                </a:moveTo>
                <a:lnTo>
                  <a:pt x="36494500" y="0"/>
                </a:lnTo>
                <a:lnTo>
                  <a:pt x="36494500" y="19925341"/>
                </a:lnTo>
                <a:lnTo>
                  <a:pt x="0" y="19925341"/>
                </a:lnTo>
                <a:lnTo>
                  <a:pt x="0" y="0"/>
                </a:lnTo>
                <a:close/>
              </a:path>
            </a:pathLst>
          </a:custGeom>
          <a:blipFill>
            <a:blip r:embed="rId3">
              <a:alphaModFix amt="30000"/>
            </a:blip>
            <a:stretch>
              <a:fillRect t="-19115" b="-125093"/>
            </a:stretch>
          </a:blipFill>
          <a:ln cap="sq">
            <a:noFill/>
            <a:prstDash val="solid"/>
            <a:miter/>
          </a:ln>
        </p:spPr>
        <p:txBody>
          <a:bodyPr/>
          <a:lstStyle/>
          <a:p>
            <a:pPr defTabSz="609630"/>
            <a:endParaRPr lang="en-US" sz="1200">
              <a:solidFill>
                <a:prstClr val="black"/>
              </a:solidFill>
              <a:latin typeface="Calibri"/>
            </a:endParaRPr>
          </a:p>
        </p:txBody>
      </p:sp>
      <p:grpSp>
        <p:nvGrpSpPr>
          <p:cNvPr id="4" name="Group 4"/>
          <p:cNvGrpSpPr/>
          <p:nvPr/>
        </p:nvGrpSpPr>
        <p:grpSpPr>
          <a:xfrm>
            <a:off x="685800" y="3102108"/>
            <a:ext cx="5123555" cy="2129378"/>
            <a:chOff x="0" y="0"/>
            <a:chExt cx="10247110" cy="4258756"/>
          </a:xfrm>
        </p:grpSpPr>
        <p:grpSp>
          <p:nvGrpSpPr>
            <p:cNvPr id="5" name="Group 5"/>
            <p:cNvGrpSpPr/>
            <p:nvPr/>
          </p:nvGrpSpPr>
          <p:grpSpPr>
            <a:xfrm>
              <a:off x="0" y="0"/>
              <a:ext cx="10247110" cy="4258756"/>
              <a:chOff x="0" y="0"/>
              <a:chExt cx="1955920" cy="812891"/>
            </a:xfrm>
          </p:grpSpPr>
          <p:sp>
            <p:nvSpPr>
              <p:cNvPr id="6" name="Freeform 6"/>
              <p:cNvSpPr/>
              <p:nvPr/>
            </p:nvSpPr>
            <p:spPr>
              <a:xfrm>
                <a:off x="0" y="0"/>
                <a:ext cx="1955920" cy="812891"/>
              </a:xfrm>
              <a:custGeom>
                <a:avLst/>
                <a:gdLst/>
                <a:ahLst/>
                <a:cxnLst/>
                <a:rect l="l" t="t" r="r" b="b"/>
                <a:pathLst>
                  <a:path w="1955920" h="812891">
                    <a:moveTo>
                      <a:pt x="55854" y="0"/>
                    </a:moveTo>
                    <a:lnTo>
                      <a:pt x="1900067" y="0"/>
                    </a:lnTo>
                    <a:cubicBezTo>
                      <a:pt x="1914880" y="0"/>
                      <a:pt x="1929087" y="5885"/>
                      <a:pt x="1939561" y="16359"/>
                    </a:cubicBezTo>
                    <a:cubicBezTo>
                      <a:pt x="1950036" y="26834"/>
                      <a:pt x="1955920" y="41040"/>
                      <a:pt x="1955920" y="55854"/>
                    </a:cubicBezTo>
                    <a:lnTo>
                      <a:pt x="1955920" y="757038"/>
                    </a:lnTo>
                    <a:cubicBezTo>
                      <a:pt x="1955920" y="787885"/>
                      <a:pt x="1930914" y="812891"/>
                      <a:pt x="1900067" y="812891"/>
                    </a:cubicBezTo>
                    <a:lnTo>
                      <a:pt x="55854" y="812891"/>
                    </a:lnTo>
                    <a:cubicBezTo>
                      <a:pt x="25007" y="812891"/>
                      <a:pt x="0" y="787885"/>
                      <a:pt x="0" y="757038"/>
                    </a:cubicBezTo>
                    <a:lnTo>
                      <a:pt x="0" y="55854"/>
                    </a:lnTo>
                    <a:cubicBezTo>
                      <a:pt x="0" y="41040"/>
                      <a:pt x="5885" y="26834"/>
                      <a:pt x="16359" y="16359"/>
                    </a:cubicBezTo>
                    <a:cubicBezTo>
                      <a:pt x="26834" y="5885"/>
                      <a:pt x="41040" y="0"/>
                      <a:pt x="55854" y="0"/>
                    </a:cubicBezTo>
                    <a:close/>
                  </a:path>
                </a:pathLst>
              </a:custGeom>
              <a:solidFill>
                <a:srgbClr val="083B72"/>
              </a:solidFill>
            </p:spPr>
            <p:txBody>
              <a:bodyPr/>
              <a:lstStyle/>
              <a:p>
                <a:pPr defTabSz="609630"/>
                <a:endParaRPr lang="en-US" sz="1200">
                  <a:solidFill>
                    <a:prstClr val="black"/>
                  </a:solidFill>
                  <a:latin typeface="Calibri"/>
                </a:endParaRPr>
              </a:p>
            </p:txBody>
          </p:sp>
          <p:sp>
            <p:nvSpPr>
              <p:cNvPr id="7" name="TextBox 7"/>
              <p:cNvSpPr txBox="1"/>
              <p:nvPr/>
            </p:nvSpPr>
            <p:spPr>
              <a:xfrm>
                <a:off x="0" y="28575"/>
                <a:ext cx="812800" cy="784225"/>
              </a:xfrm>
              <a:prstGeom prst="rect">
                <a:avLst/>
              </a:prstGeom>
            </p:spPr>
            <p:txBody>
              <a:bodyPr lIns="32237" tIns="32237" rIns="32237" bIns="32237" rtlCol="0" anchor="ctr"/>
              <a:lstStyle/>
              <a:p>
                <a:pPr algn="ctr" defTabSz="609630">
                  <a:lnSpc>
                    <a:spcPts val="1562"/>
                  </a:lnSpc>
                </a:pPr>
                <a:endParaRPr sz="1200">
                  <a:solidFill>
                    <a:prstClr val="black"/>
                  </a:solidFill>
                  <a:latin typeface="Calibri"/>
                </a:endParaRPr>
              </a:p>
            </p:txBody>
          </p:sp>
        </p:grpSp>
        <p:sp>
          <p:nvSpPr>
            <p:cNvPr id="8" name="TextBox 8"/>
            <p:cNvSpPr txBox="1"/>
            <p:nvPr/>
          </p:nvSpPr>
          <p:spPr>
            <a:xfrm>
              <a:off x="0" y="344974"/>
              <a:ext cx="10247110" cy="3407344"/>
            </a:xfrm>
            <a:prstGeom prst="rect">
              <a:avLst/>
            </a:prstGeom>
          </p:spPr>
          <p:txBody>
            <a:bodyPr lIns="0" tIns="0" rIns="0" bIns="0" rtlCol="0" anchor="t">
              <a:spAutoFit/>
            </a:bodyPr>
            <a:lstStyle/>
            <a:p>
              <a:pPr marL="436058" lvl="1" indent="-218030" defTabSz="609630">
                <a:lnSpc>
                  <a:spcPts val="2665"/>
                </a:lnSpc>
                <a:spcBef>
                  <a:spcPct val="0"/>
                </a:spcBef>
                <a:buFont typeface="Arial"/>
                <a:buChar char="•"/>
              </a:pPr>
              <a:r>
                <a:rPr lang="en-US" sz="2019">
                  <a:solidFill>
                    <a:srgbClr val="FFFFFF"/>
                  </a:solidFill>
                  <a:latin typeface="Cooper Hewitt"/>
                </a:rPr>
                <a:t>Provide training for law enforcement</a:t>
              </a:r>
            </a:p>
            <a:p>
              <a:pPr marL="436058" lvl="1" indent="-218030" defTabSz="609630">
                <a:lnSpc>
                  <a:spcPts val="2665"/>
                </a:lnSpc>
                <a:spcBef>
                  <a:spcPct val="0"/>
                </a:spcBef>
                <a:buFont typeface="Arial"/>
                <a:buChar char="•"/>
              </a:pPr>
              <a:r>
                <a:rPr lang="en-US" sz="2019">
                  <a:solidFill>
                    <a:srgbClr val="FFFFFF"/>
                  </a:solidFill>
                  <a:latin typeface="Cooper Hewitt"/>
                </a:rPr>
                <a:t>Offer training resources for state agencies (DOTs, DORs, DOLs, DMVs)</a:t>
              </a:r>
            </a:p>
            <a:p>
              <a:pPr marL="436058" lvl="1" indent="-218030" defTabSz="609630">
                <a:lnSpc>
                  <a:spcPts val="2665"/>
                </a:lnSpc>
                <a:spcBef>
                  <a:spcPct val="0"/>
                </a:spcBef>
                <a:buFont typeface="Arial"/>
                <a:buChar char="•"/>
              </a:pPr>
              <a:r>
                <a:rPr lang="en-US" sz="2019">
                  <a:solidFill>
                    <a:srgbClr val="FFFFFF"/>
                  </a:solidFill>
                  <a:latin typeface="Cooper Hewitt"/>
                </a:rPr>
                <a:t>Work alongside state agencies to adopt models that combat human trafficking</a:t>
              </a:r>
            </a:p>
          </p:txBody>
        </p:sp>
      </p:grpSp>
      <p:sp>
        <p:nvSpPr>
          <p:cNvPr id="9" name="Freeform 9"/>
          <p:cNvSpPr/>
          <p:nvPr/>
        </p:nvSpPr>
        <p:spPr>
          <a:xfrm>
            <a:off x="6296461" y="1906221"/>
            <a:ext cx="5477612" cy="4521153"/>
          </a:xfrm>
          <a:custGeom>
            <a:avLst/>
            <a:gdLst/>
            <a:ahLst/>
            <a:cxnLst/>
            <a:rect l="l" t="t" r="r" b="b"/>
            <a:pathLst>
              <a:path w="8216418" h="6781729">
                <a:moveTo>
                  <a:pt x="0" y="0"/>
                </a:moveTo>
                <a:lnTo>
                  <a:pt x="8216417" y="0"/>
                </a:lnTo>
                <a:lnTo>
                  <a:pt x="8216417" y="6781729"/>
                </a:lnTo>
                <a:lnTo>
                  <a:pt x="0" y="678172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685800" y="488950"/>
            <a:ext cx="9632789" cy="1615827"/>
          </a:xfrm>
          <a:prstGeom prst="rect">
            <a:avLst/>
          </a:prstGeom>
        </p:spPr>
        <p:txBody>
          <a:bodyPr lIns="0" tIns="0" rIns="0" bIns="0" rtlCol="0" anchor="t">
            <a:spAutoFit/>
          </a:bodyPr>
          <a:lstStyle/>
          <a:p>
            <a:pPr defTabSz="609630">
              <a:lnSpc>
                <a:spcPts val="6346"/>
              </a:lnSpc>
              <a:spcBef>
                <a:spcPct val="0"/>
              </a:spcBef>
            </a:pPr>
            <a:r>
              <a:rPr lang="en-US" sz="5666" spc="481">
                <a:solidFill>
                  <a:srgbClr val="2B9DEA"/>
                </a:solidFill>
                <a:latin typeface="Cooper Hewitt Bold"/>
              </a:rPr>
              <a:t>Working alongside the public sector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298868" y="2312742"/>
            <a:ext cx="8020572" cy="2294577"/>
            <a:chOff x="0" y="0"/>
            <a:chExt cx="16041144" cy="4589154"/>
          </a:xfrm>
        </p:grpSpPr>
        <p:grpSp>
          <p:nvGrpSpPr>
            <p:cNvPr id="4" name="Group 4"/>
            <p:cNvGrpSpPr/>
            <p:nvPr/>
          </p:nvGrpSpPr>
          <p:grpSpPr>
            <a:xfrm>
              <a:off x="0" y="0"/>
              <a:ext cx="16041144" cy="4589154"/>
              <a:chOff x="0" y="0"/>
              <a:chExt cx="4012241" cy="1147848"/>
            </a:xfrm>
          </p:grpSpPr>
          <p:sp>
            <p:nvSpPr>
              <p:cNvPr id="5" name="Freeform 5"/>
              <p:cNvSpPr/>
              <p:nvPr/>
            </p:nvSpPr>
            <p:spPr>
              <a:xfrm>
                <a:off x="0" y="0"/>
                <a:ext cx="4012240" cy="1147848"/>
              </a:xfrm>
              <a:custGeom>
                <a:avLst/>
                <a:gdLst/>
                <a:ahLst/>
                <a:cxnLst/>
                <a:rect l="l" t="t" r="r" b="b"/>
                <a:pathLst>
                  <a:path w="4012240" h="1147848">
                    <a:moveTo>
                      <a:pt x="25918" y="0"/>
                    </a:moveTo>
                    <a:lnTo>
                      <a:pt x="3986322" y="0"/>
                    </a:lnTo>
                    <a:cubicBezTo>
                      <a:pt x="3993196" y="0"/>
                      <a:pt x="3999788" y="2731"/>
                      <a:pt x="4004649" y="7591"/>
                    </a:cubicBezTo>
                    <a:cubicBezTo>
                      <a:pt x="4009510" y="12452"/>
                      <a:pt x="4012240" y="19044"/>
                      <a:pt x="4012240" y="25918"/>
                    </a:cubicBezTo>
                    <a:lnTo>
                      <a:pt x="4012240" y="1121929"/>
                    </a:lnTo>
                    <a:cubicBezTo>
                      <a:pt x="4012240" y="1128803"/>
                      <a:pt x="4009510" y="1135396"/>
                      <a:pt x="4004649" y="1140256"/>
                    </a:cubicBezTo>
                    <a:cubicBezTo>
                      <a:pt x="3999788" y="1145117"/>
                      <a:pt x="3993196" y="1147848"/>
                      <a:pt x="3986322" y="1147848"/>
                    </a:cubicBezTo>
                    <a:lnTo>
                      <a:pt x="25918" y="1147848"/>
                    </a:lnTo>
                    <a:cubicBezTo>
                      <a:pt x="19044" y="1147848"/>
                      <a:pt x="12452" y="1145117"/>
                      <a:pt x="7591" y="1140256"/>
                    </a:cubicBezTo>
                    <a:cubicBezTo>
                      <a:pt x="2731" y="1135396"/>
                      <a:pt x="0" y="1128803"/>
                      <a:pt x="0" y="1121929"/>
                    </a:cubicBezTo>
                    <a:lnTo>
                      <a:pt x="0" y="25918"/>
                    </a:lnTo>
                    <a:cubicBezTo>
                      <a:pt x="0" y="19044"/>
                      <a:pt x="2731" y="12452"/>
                      <a:pt x="7591" y="7591"/>
                    </a:cubicBezTo>
                    <a:cubicBezTo>
                      <a:pt x="12452" y="2731"/>
                      <a:pt x="19044" y="0"/>
                      <a:pt x="25918" y="0"/>
                    </a:cubicBezTo>
                    <a:close/>
                  </a:path>
                </a:pathLst>
              </a:custGeom>
              <a:solidFill>
                <a:srgbClr val="083B72"/>
              </a:solidFill>
            </p:spPr>
            <p:txBody>
              <a:bodyPr/>
              <a:lstStyle/>
              <a:p>
                <a:pPr defTabSz="609630"/>
                <a:endParaRPr lang="en-US" sz="1200">
                  <a:solidFill>
                    <a:prstClr val="black"/>
                  </a:solidFill>
                  <a:latin typeface="Calibri"/>
                </a:endParaRPr>
              </a:p>
            </p:txBody>
          </p:sp>
          <p:sp>
            <p:nvSpPr>
              <p:cNvPr id="6" name="TextBox 6"/>
              <p:cNvSpPr txBox="1"/>
              <p:nvPr/>
            </p:nvSpPr>
            <p:spPr>
              <a:xfrm>
                <a:off x="0" y="28575"/>
                <a:ext cx="812800" cy="784225"/>
              </a:xfrm>
              <a:prstGeom prst="rect">
                <a:avLst/>
              </a:prstGeom>
            </p:spPr>
            <p:txBody>
              <a:bodyPr lIns="33867" tIns="33867" rIns="33867" bIns="33867" rtlCol="0" anchor="ctr"/>
              <a:lstStyle/>
              <a:p>
                <a:pPr algn="ctr" defTabSz="609630">
                  <a:lnSpc>
                    <a:spcPts val="1562"/>
                  </a:lnSpc>
                </a:pPr>
                <a:endParaRPr sz="1200">
                  <a:solidFill>
                    <a:prstClr val="black"/>
                  </a:solidFill>
                  <a:latin typeface="Calibri"/>
                </a:endParaRPr>
              </a:p>
            </p:txBody>
          </p:sp>
        </p:grpSp>
        <p:sp>
          <p:nvSpPr>
            <p:cNvPr id="7" name="TextBox 7"/>
            <p:cNvSpPr txBox="1"/>
            <p:nvPr/>
          </p:nvSpPr>
          <p:spPr>
            <a:xfrm>
              <a:off x="330060" y="229558"/>
              <a:ext cx="15381028" cy="3951210"/>
            </a:xfrm>
            <a:prstGeom prst="rect">
              <a:avLst/>
            </a:prstGeom>
          </p:spPr>
          <p:txBody>
            <a:bodyPr lIns="0" tIns="0" rIns="0" bIns="0" rtlCol="0" anchor="t">
              <a:spAutoFit/>
            </a:bodyPr>
            <a:lstStyle/>
            <a:p>
              <a:pPr marL="431822" lvl="1" indent="-215911" defTabSz="609630">
                <a:lnSpc>
                  <a:spcPts val="2640"/>
                </a:lnSpc>
                <a:spcBef>
                  <a:spcPct val="0"/>
                </a:spcBef>
                <a:buFont typeface="Arial"/>
                <a:buChar char="•"/>
              </a:pPr>
              <a:r>
                <a:rPr lang="en-US" sz="2000">
                  <a:solidFill>
                    <a:srgbClr val="FFFFFF"/>
                  </a:solidFill>
                  <a:latin typeface="Cooper Hewitt"/>
                </a:rPr>
                <a:t>Host Coalition Build events that convene local public and private partners.</a:t>
              </a:r>
            </a:p>
            <a:p>
              <a:pPr marL="431822" lvl="1" indent="-215911" defTabSz="609630">
                <a:lnSpc>
                  <a:spcPts val="2640"/>
                </a:lnSpc>
                <a:spcBef>
                  <a:spcPct val="0"/>
                </a:spcBef>
                <a:buFont typeface="Arial"/>
                <a:buChar char="•"/>
              </a:pPr>
              <a:r>
                <a:rPr lang="en-US" sz="2000">
                  <a:solidFill>
                    <a:srgbClr val="FFFFFF"/>
                  </a:solidFill>
                  <a:latin typeface="Cooper Hewitt"/>
                </a:rPr>
                <a:t>Collaborate with state and local task forces across the country.</a:t>
              </a:r>
            </a:p>
            <a:p>
              <a:pPr marL="431822" lvl="1" indent="-215911" defTabSz="609630">
                <a:lnSpc>
                  <a:spcPts val="2640"/>
                </a:lnSpc>
                <a:spcBef>
                  <a:spcPct val="0"/>
                </a:spcBef>
                <a:buFont typeface="Arial"/>
                <a:buChar char="•"/>
              </a:pPr>
              <a:r>
                <a:rPr lang="en-US" sz="2000">
                  <a:solidFill>
                    <a:srgbClr val="FFFFFF"/>
                  </a:solidFill>
                  <a:latin typeface="Cooper Hewitt"/>
                </a:rPr>
                <a:t>Work alongside industry partners to pass legislation mandating human trafficking training in CDL schools.</a:t>
              </a:r>
            </a:p>
            <a:p>
              <a:pPr marL="431822" lvl="1" indent="-215911" defTabSz="609630">
                <a:lnSpc>
                  <a:spcPts val="2640"/>
                </a:lnSpc>
                <a:spcBef>
                  <a:spcPct val="0"/>
                </a:spcBef>
                <a:buFont typeface="Arial"/>
                <a:buChar char="•"/>
              </a:pPr>
              <a:r>
                <a:rPr lang="en-US" sz="2000">
                  <a:solidFill>
                    <a:srgbClr val="FFFFFF"/>
                  </a:solidFill>
                  <a:latin typeface="Cooper Hewitt"/>
                </a:rPr>
                <a:t>Currently, 13 states include TAT training in CDL curriculum.</a:t>
              </a:r>
            </a:p>
          </p:txBody>
        </p:sp>
      </p:grpSp>
      <p:sp>
        <p:nvSpPr>
          <p:cNvPr id="8" name="Freeform 8"/>
          <p:cNvSpPr/>
          <p:nvPr/>
        </p:nvSpPr>
        <p:spPr>
          <a:xfrm>
            <a:off x="0" y="0"/>
            <a:ext cx="2837286" cy="1857757"/>
          </a:xfrm>
          <a:custGeom>
            <a:avLst/>
            <a:gdLst/>
            <a:ahLst/>
            <a:cxnLst/>
            <a:rect l="l" t="t" r="r" b="b"/>
            <a:pathLst>
              <a:path w="4255929" h="2786636">
                <a:moveTo>
                  <a:pt x="0" y="0"/>
                </a:moveTo>
                <a:lnTo>
                  <a:pt x="4255929" y="0"/>
                </a:lnTo>
                <a:lnTo>
                  <a:pt x="4255929" y="2786636"/>
                </a:lnTo>
                <a:lnTo>
                  <a:pt x="0" y="2786636"/>
                </a:lnTo>
                <a:lnTo>
                  <a:pt x="0" y="0"/>
                </a:lnTo>
                <a:close/>
              </a:path>
            </a:pathLst>
          </a:custGeom>
          <a:blipFill>
            <a:blip r:embed="rId3"/>
            <a:stretch>
              <a:fillRect l="-749" t="-8058" r="-749"/>
            </a:stretch>
          </a:blipFill>
        </p:spPr>
        <p:txBody>
          <a:bodyPr/>
          <a:lstStyle/>
          <a:p>
            <a:pPr defTabSz="609630"/>
            <a:endParaRPr lang="en-US" sz="1200">
              <a:solidFill>
                <a:prstClr val="black"/>
              </a:solidFill>
              <a:latin typeface="Calibri"/>
            </a:endParaRPr>
          </a:p>
        </p:txBody>
      </p:sp>
      <p:sp>
        <p:nvSpPr>
          <p:cNvPr id="9" name="Freeform 9"/>
          <p:cNvSpPr/>
          <p:nvPr/>
        </p:nvSpPr>
        <p:spPr>
          <a:xfrm>
            <a:off x="22674" y="3535663"/>
            <a:ext cx="2814613" cy="1871717"/>
          </a:xfrm>
          <a:custGeom>
            <a:avLst/>
            <a:gdLst/>
            <a:ahLst/>
            <a:cxnLst/>
            <a:rect l="l" t="t" r="r" b="b"/>
            <a:pathLst>
              <a:path w="4221919" h="2807576">
                <a:moveTo>
                  <a:pt x="0" y="0"/>
                </a:moveTo>
                <a:lnTo>
                  <a:pt x="4221919" y="0"/>
                </a:lnTo>
                <a:lnTo>
                  <a:pt x="4221919" y="2807576"/>
                </a:lnTo>
                <a:lnTo>
                  <a:pt x="0" y="28075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0" y="1857758"/>
            <a:ext cx="2837286" cy="1943561"/>
          </a:xfrm>
          <a:custGeom>
            <a:avLst/>
            <a:gdLst/>
            <a:ahLst/>
            <a:cxnLst/>
            <a:rect l="l" t="t" r="r" b="b"/>
            <a:pathLst>
              <a:path w="4255929" h="2915342">
                <a:moveTo>
                  <a:pt x="0" y="0"/>
                </a:moveTo>
                <a:lnTo>
                  <a:pt x="4255929" y="0"/>
                </a:lnTo>
                <a:lnTo>
                  <a:pt x="4255929" y="2915342"/>
                </a:lnTo>
                <a:lnTo>
                  <a:pt x="0" y="2915342"/>
                </a:lnTo>
                <a:lnTo>
                  <a:pt x="0" y="0"/>
                </a:lnTo>
                <a:close/>
              </a:path>
            </a:pathLst>
          </a:custGeom>
          <a:blipFill>
            <a:blip r:embed="rId5"/>
            <a:stretch>
              <a:fillRect l="-3250" t="-49553" r="-2848" b="-24722"/>
            </a:stretch>
          </a:blipFill>
        </p:spPr>
        <p:txBody>
          <a:bodyPr/>
          <a:lstStyle/>
          <a:p>
            <a:pPr defTabSz="609630"/>
            <a:endParaRPr lang="en-US" sz="1200">
              <a:solidFill>
                <a:prstClr val="black"/>
              </a:solidFill>
              <a:latin typeface="Calibri"/>
            </a:endParaRPr>
          </a:p>
        </p:txBody>
      </p:sp>
      <p:sp>
        <p:nvSpPr>
          <p:cNvPr id="11" name="Freeform 11"/>
          <p:cNvSpPr/>
          <p:nvPr/>
        </p:nvSpPr>
        <p:spPr>
          <a:xfrm>
            <a:off x="22674" y="5370047"/>
            <a:ext cx="2814613" cy="1604306"/>
          </a:xfrm>
          <a:custGeom>
            <a:avLst/>
            <a:gdLst/>
            <a:ahLst/>
            <a:cxnLst/>
            <a:rect l="l" t="t" r="r" b="b"/>
            <a:pathLst>
              <a:path w="4221919" h="2406459">
                <a:moveTo>
                  <a:pt x="0" y="0"/>
                </a:moveTo>
                <a:lnTo>
                  <a:pt x="4221919" y="0"/>
                </a:lnTo>
                <a:lnTo>
                  <a:pt x="4221919" y="2406460"/>
                </a:lnTo>
                <a:lnTo>
                  <a:pt x="0" y="2406460"/>
                </a:lnTo>
                <a:lnTo>
                  <a:pt x="0" y="0"/>
                </a:lnTo>
                <a:close/>
              </a:path>
            </a:pathLst>
          </a:custGeom>
          <a:blipFill>
            <a:blip r:embed="rId6"/>
            <a:stretch>
              <a:fillRect b="-31580"/>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3330144" y="351359"/>
            <a:ext cx="8176057" cy="1615827"/>
          </a:xfrm>
          <a:prstGeom prst="rect">
            <a:avLst/>
          </a:prstGeom>
        </p:spPr>
        <p:txBody>
          <a:bodyPr lIns="0" tIns="0" rIns="0" bIns="0" rtlCol="0" anchor="t">
            <a:spAutoFit/>
          </a:bodyPr>
          <a:lstStyle/>
          <a:p>
            <a:pPr defTabSz="609630">
              <a:lnSpc>
                <a:spcPts val="6346"/>
              </a:lnSpc>
              <a:spcBef>
                <a:spcPct val="0"/>
              </a:spcBef>
            </a:pPr>
            <a:r>
              <a:rPr lang="en-US" sz="5666" spc="481">
                <a:solidFill>
                  <a:srgbClr val="2B9DEA"/>
                </a:solidFill>
                <a:latin typeface="Cooper Hewitt Bold"/>
              </a:rPr>
              <a:t>Building Public-Private Partnerships</a:t>
            </a:r>
          </a:p>
        </p:txBody>
      </p:sp>
      <p:sp>
        <p:nvSpPr>
          <p:cNvPr id="13" name="Freeform 13"/>
          <p:cNvSpPr/>
          <p:nvPr/>
        </p:nvSpPr>
        <p:spPr>
          <a:xfrm>
            <a:off x="6267438" y="4832175"/>
            <a:ext cx="927329" cy="927329"/>
          </a:xfrm>
          <a:custGeom>
            <a:avLst/>
            <a:gdLst/>
            <a:ahLst/>
            <a:cxnLst/>
            <a:rect l="l" t="t" r="r" b="b"/>
            <a:pathLst>
              <a:path w="1390993" h="1390993">
                <a:moveTo>
                  <a:pt x="0" y="0"/>
                </a:moveTo>
                <a:lnTo>
                  <a:pt x="1390993" y="0"/>
                </a:lnTo>
                <a:lnTo>
                  <a:pt x="1390993" y="1390993"/>
                </a:lnTo>
                <a:lnTo>
                  <a:pt x="0" y="13909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5296131" y="5626635"/>
            <a:ext cx="927329" cy="927329"/>
          </a:xfrm>
          <a:custGeom>
            <a:avLst/>
            <a:gdLst/>
            <a:ahLst/>
            <a:cxnLst/>
            <a:rect l="l" t="t" r="r" b="b"/>
            <a:pathLst>
              <a:path w="1390993" h="1390993">
                <a:moveTo>
                  <a:pt x="0" y="0"/>
                </a:moveTo>
                <a:lnTo>
                  <a:pt x="1390992" y="0"/>
                </a:lnTo>
                <a:lnTo>
                  <a:pt x="1390992" y="1390992"/>
                </a:lnTo>
                <a:lnTo>
                  <a:pt x="0" y="13909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7705741" y="5600316"/>
            <a:ext cx="927329" cy="927329"/>
          </a:xfrm>
          <a:custGeom>
            <a:avLst/>
            <a:gdLst/>
            <a:ahLst/>
            <a:cxnLst/>
            <a:rect l="l" t="t" r="r" b="b"/>
            <a:pathLst>
              <a:path w="1390993" h="1390993">
                <a:moveTo>
                  <a:pt x="0" y="0"/>
                </a:moveTo>
                <a:lnTo>
                  <a:pt x="1390992" y="0"/>
                </a:lnTo>
                <a:lnTo>
                  <a:pt x="1390992" y="1390993"/>
                </a:lnTo>
                <a:lnTo>
                  <a:pt x="0" y="13909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4019191" y="4997596"/>
            <a:ext cx="2150999" cy="470322"/>
          </a:xfrm>
          <a:prstGeom prst="rect">
            <a:avLst/>
          </a:prstGeom>
        </p:spPr>
        <p:txBody>
          <a:bodyPr lIns="0" tIns="0" rIns="0" bIns="0" rtlCol="0" anchor="t">
            <a:spAutoFit/>
          </a:bodyPr>
          <a:lstStyle/>
          <a:p>
            <a:pPr algn="ctr" defTabSz="609630">
              <a:lnSpc>
                <a:spcPts val="3993"/>
              </a:lnSpc>
              <a:spcBef>
                <a:spcPct val="0"/>
              </a:spcBef>
            </a:pPr>
            <a:r>
              <a:rPr lang="en-US" sz="2852">
                <a:solidFill>
                  <a:srgbClr val="000000"/>
                </a:solidFill>
                <a:latin typeface="Oswald"/>
              </a:rPr>
              <a:t>TAT has hosted</a:t>
            </a:r>
          </a:p>
        </p:txBody>
      </p:sp>
      <p:sp>
        <p:nvSpPr>
          <p:cNvPr id="17" name="TextBox 17"/>
          <p:cNvSpPr txBox="1"/>
          <p:nvPr/>
        </p:nvSpPr>
        <p:spPr>
          <a:xfrm>
            <a:off x="7305421" y="5006825"/>
            <a:ext cx="2756987" cy="470322"/>
          </a:xfrm>
          <a:prstGeom prst="rect">
            <a:avLst/>
          </a:prstGeom>
        </p:spPr>
        <p:txBody>
          <a:bodyPr wrap="square" lIns="0" tIns="0" rIns="0" bIns="0" rtlCol="0" anchor="t">
            <a:spAutoFit/>
          </a:bodyPr>
          <a:lstStyle/>
          <a:p>
            <a:pPr algn="ctr" defTabSz="609630">
              <a:lnSpc>
                <a:spcPts val="3993"/>
              </a:lnSpc>
              <a:spcBef>
                <a:spcPct val="0"/>
              </a:spcBef>
            </a:pPr>
            <a:r>
              <a:rPr lang="en-US" sz="2852">
                <a:solidFill>
                  <a:srgbClr val="000000"/>
                </a:solidFill>
                <a:latin typeface="Oswald"/>
              </a:rPr>
              <a:t>Coalition Builds in</a:t>
            </a:r>
          </a:p>
        </p:txBody>
      </p:sp>
      <p:sp>
        <p:nvSpPr>
          <p:cNvPr id="18" name="TextBox 18"/>
          <p:cNvSpPr txBox="1"/>
          <p:nvPr/>
        </p:nvSpPr>
        <p:spPr>
          <a:xfrm>
            <a:off x="6286004" y="5796132"/>
            <a:ext cx="1357193" cy="470322"/>
          </a:xfrm>
          <a:prstGeom prst="rect">
            <a:avLst/>
          </a:prstGeom>
        </p:spPr>
        <p:txBody>
          <a:bodyPr lIns="0" tIns="0" rIns="0" bIns="0" rtlCol="0" anchor="t">
            <a:spAutoFit/>
          </a:bodyPr>
          <a:lstStyle/>
          <a:p>
            <a:pPr algn="ctr" defTabSz="609630">
              <a:lnSpc>
                <a:spcPts val="3993"/>
              </a:lnSpc>
              <a:spcBef>
                <a:spcPct val="0"/>
              </a:spcBef>
            </a:pPr>
            <a:r>
              <a:rPr lang="en-US" sz="2852">
                <a:solidFill>
                  <a:srgbClr val="000000"/>
                </a:solidFill>
                <a:latin typeface="Oswald"/>
              </a:rPr>
              <a:t>states and</a:t>
            </a:r>
          </a:p>
        </p:txBody>
      </p:sp>
      <p:sp>
        <p:nvSpPr>
          <p:cNvPr id="19" name="TextBox 19"/>
          <p:cNvSpPr txBox="1"/>
          <p:nvPr/>
        </p:nvSpPr>
        <p:spPr>
          <a:xfrm>
            <a:off x="8695613" y="5796132"/>
            <a:ext cx="2623827" cy="470322"/>
          </a:xfrm>
          <a:prstGeom prst="rect">
            <a:avLst/>
          </a:prstGeom>
        </p:spPr>
        <p:txBody>
          <a:bodyPr lIns="0" tIns="0" rIns="0" bIns="0" rtlCol="0" anchor="t">
            <a:spAutoFit/>
          </a:bodyPr>
          <a:lstStyle/>
          <a:p>
            <a:pPr algn="ctr" defTabSz="609630">
              <a:lnSpc>
                <a:spcPts val="3993"/>
              </a:lnSpc>
              <a:spcBef>
                <a:spcPct val="0"/>
              </a:spcBef>
            </a:pPr>
            <a:r>
              <a:rPr lang="en-US" sz="2852">
                <a:solidFill>
                  <a:srgbClr val="000000"/>
                </a:solidFill>
                <a:latin typeface="Oswald"/>
              </a:rPr>
              <a:t>Canadian Provinces.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sp>
        <p:nvSpPr>
          <p:cNvPr id="3" name="Freeform 3"/>
          <p:cNvSpPr/>
          <p:nvPr/>
        </p:nvSpPr>
        <p:spPr>
          <a:xfrm rot="-878066">
            <a:off x="386079" y="214668"/>
            <a:ext cx="5001923" cy="5073301"/>
          </a:xfrm>
          <a:custGeom>
            <a:avLst/>
            <a:gdLst/>
            <a:ahLst/>
            <a:cxnLst/>
            <a:rect l="l" t="t" r="r" b="b"/>
            <a:pathLst>
              <a:path w="7502885" h="7609951">
                <a:moveTo>
                  <a:pt x="0" y="0"/>
                </a:moveTo>
                <a:lnTo>
                  <a:pt x="7502885" y="0"/>
                </a:lnTo>
                <a:lnTo>
                  <a:pt x="7502885" y="7609952"/>
                </a:lnTo>
                <a:lnTo>
                  <a:pt x="0" y="7609952"/>
                </a:lnTo>
                <a:lnTo>
                  <a:pt x="0" y="0"/>
                </a:lnTo>
                <a:close/>
              </a:path>
            </a:pathLst>
          </a:custGeom>
          <a:blipFill>
            <a:blip r:embed="rId3">
              <a:alphaModFix amt="19999"/>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83133" y="3106919"/>
            <a:ext cx="10723067" cy="2963681"/>
            <a:chOff x="0" y="0"/>
            <a:chExt cx="4450358" cy="1230007"/>
          </a:xfrm>
        </p:grpSpPr>
        <p:sp>
          <p:nvSpPr>
            <p:cNvPr id="5" name="Freeform 5"/>
            <p:cNvSpPr/>
            <p:nvPr/>
          </p:nvSpPr>
          <p:spPr>
            <a:xfrm>
              <a:off x="0" y="0"/>
              <a:ext cx="4450358" cy="1230007"/>
            </a:xfrm>
            <a:custGeom>
              <a:avLst/>
              <a:gdLst/>
              <a:ahLst/>
              <a:cxnLst/>
              <a:rect l="l" t="t" r="r" b="b"/>
              <a:pathLst>
                <a:path w="4450358" h="1230007">
                  <a:moveTo>
                    <a:pt x="24548" y="0"/>
                  </a:moveTo>
                  <a:lnTo>
                    <a:pt x="4425810" y="0"/>
                  </a:lnTo>
                  <a:cubicBezTo>
                    <a:pt x="4432321" y="0"/>
                    <a:pt x="4438564" y="2586"/>
                    <a:pt x="4443168" y="7190"/>
                  </a:cubicBezTo>
                  <a:cubicBezTo>
                    <a:pt x="4447772" y="11793"/>
                    <a:pt x="4450358" y="18037"/>
                    <a:pt x="4450358" y="24548"/>
                  </a:cubicBezTo>
                  <a:lnTo>
                    <a:pt x="4450358" y="1205459"/>
                  </a:lnTo>
                  <a:cubicBezTo>
                    <a:pt x="4450358" y="1211969"/>
                    <a:pt x="4447772" y="1218213"/>
                    <a:pt x="4443168" y="1222817"/>
                  </a:cubicBezTo>
                  <a:cubicBezTo>
                    <a:pt x="4438564" y="1227420"/>
                    <a:pt x="4432321" y="1230007"/>
                    <a:pt x="4425810" y="1230007"/>
                  </a:cubicBezTo>
                  <a:lnTo>
                    <a:pt x="24548" y="1230007"/>
                  </a:lnTo>
                  <a:cubicBezTo>
                    <a:pt x="18037" y="1230007"/>
                    <a:pt x="11793" y="1227420"/>
                    <a:pt x="7190" y="1222817"/>
                  </a:cubicBezTo>
                  <a:cubicBezTo>
                    <a:pt x="2586" y="1218213"/>
                    <a:pt x="0" y="1211969"/>
                    <a:pt x="0" y="1205459"/>
                  </a:cubicBezTo>
                  <a:lnTo>
                    <a:pt x="0" y="24548"/>
                  </a:lnTo>
                  <a:cubicBezTo>
                    <a:pt x="0" y="18037"/>
                    <a:pt x="2586" y="11793"/>
                    <a:pt x="7190" y="7190"/>
                  </a:cubicBezTo>
                  <a:cubicBezTo>
                    <a:pt x="11793" y="2586"/>
                    <a:pt x="18037" y="0"/>
                    <a:pt x="24548" y="0"/>
                  </a:cubicBezTo>
                  <a:close/>
                </a:path>
              </a:pathLst>
            </a:custGeom>
            <a:solidFill>
              <a:srgbClr val="083B72"/>
            </a:solidFill>
          </p:spPr>
          <p:txBody>
            <a:bodyPr/>
            <a:lstStyle/>
            <a:p>
              <a:pPr defTabSz="609630"/>
              <a:endParaRPr lang="en-US" sz="1200">
                <a:solidFill>
                  <a:prstClr val="black"/>
                </a:solidFill>
                <a:latin typeface="Calibri"/>
              </a:endParaRPr>
            </a:p>
          </p:txBody>
        </p:sp>
        <p:sp>
          <p:nvSpPr>
            <p:cNvPr id="6" name="TextBox 6"/>
            <p:cNvSpPr txBox="1"/>
            <p:nvPr/>
          </p:nvSpPr>
          <p:spPr>
            <a:xfrm>
              <a:off x="0" y="28575"/>
              <a:ext cx="812800" cy="784225"/>
            </a:xfrm>
            <a:prstGeom prst="rect">
              <a:avLst/>
            </a:prstGeom>
          </p:spPr>
          <p:txBody>
            <a:bodyPr lIns="32237" tIns="32237" rIns="32237" bIns="32237" rtlCol="0" anchor="ctr"/>
            <a:lstStyle/>
            <a:p>
              <a:pPr algn="ctr" defTabSz="609630">
                <a:lnSpc>
                  <a:spcPts val="1562"/>
                </a:lnSpc>
              </a:pPr>
              <a:endParaRPr sz="1200">
                <a:solidFill>
                  <a:prstClr val="black"/>
                </a:solidFill>
                <a:latin typeface="Calibri"/>
              </a:endParaRPr>
            </a:p>
          </p:txBody>
        </p:sp>
      </p:grpSp>
      <p:sp>
        <p:nvSpPr>
          <p:cNvPr id="7" name="Freeform 7"/>
          <p:cNvSpPr/>
          <p:nvPr/>
        </p:nvSpPr>
        <p:spPr>
          <a:xfrm>
            <a:off x="1236893" y="3444489"/>
            <a:ext cx="429447" cy="352683"/>
          </a:xfrm>
          <a:custGeom>
            <a:avLst/>
            <a:gdLst/>
            <a:ahLst/>
            <a:cxnLst/>
            <a:rect l="l" t="t" r="r" b="b"/>
            <a:pathLst>
              <a:path w="644170" h="529024">
                <a:moveTo>
                  <a:pt x="0" y="0"/>
                </a:moveTo>
                <a:lnTo>
                  <a:pt x="644170" y="0"/>
                </a:lnTo>
                <a:lnTo>
                  <a:pt x="644170" y="529024"/>
                </a:lnTo>
                <a:lnTo>
                  <a:pt x="0" y="529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929258" y="442529"/>
            <a:ext cx="7418783" cy="4636077"/>
          </a:xfrm>
          <a:prstGeom prst="rect">
            <a:avLst/>
          </a:prstGeom>
        </p:spPr>
        <p:txBody>
          <a:bodyPr lIns="0" tIns="0" rIns="0" bIns="0" rtlCol="0" anchor="t">
            <a:spAutoFit/>
          </a:bodyPr>
          <a:lstStyle/>
          <a:p>
            <a:pPr algn="ctr" defTabSz="609630">
              <a:lnSpc>
                <a:spcPts val="18909"/>
              </a:lnSpc>
              <a:spcBef>
                <a:spcPct val="0"/>
              </a:spcBef>
            </a:pPr>
            <a:r>
              <a:rPr lang="en-US" sz="13507">
                <a:solidFill>
                  <a:srgbClr val="083B72"/>
                </a:solidFill>
                <a:latin typeface="Oswald Bold"/>
              </a:rPr>
              <a:t>1,631,820</a:t>
            </a:r>
          </a:p>
        </p:txBody>
      </p:sp>
      <p:sp>
        <p:nvSpPr>
          <p:cNvPr id="9" name="TextBox 9"/>
          <p:cNvSpPr txBox="1"/>
          <p:nvPr/>
        </p:nvSpPr>
        <p:spPr>
          <a:xfrm>
            <a:off x="8281567" y="1017066"/>
            <a:ext cx="2803375" cy="1654299"/>
          </a:xfrm>
          <a:prstGeom prst="rect">
            <a:avLst/>
          </a:prstGeom>
        </p:spPr>
        <p:txBody>
          <a:bodyPr lIns="0" tIns="0" rIns="0" bIns="0" rtlCol="0" anchor="t">
            <a:spAutoFit/>
          </a:bodyPr>
          <a:lstStyle/>
          <a:p>
            <a:pPr defTabSz="609630">
              <a:lnSpc>
                <a:spcPts val="4254"/>
              </a:lnSpc>
              <a:spcBef>
                <a:spcPct val="0"/>
              </a:spcBef>
            </a:pPr>
            <a:r>
              <a:rPr lang="en-US" sz="3798" spc="323">
                <a:solidFill>
                  <a:srgbClr val="2B9DEA"/>
                </a:solidFill>
                <a:latin typeface="Cooper Hewitt Bold"/>
              </a:rPr>
              <a:t>registered as TAT Trained</a:t>
            </a:r>
          </a:p>
        </p:txBody>
      </p:sp>
      <p:sp>
        <p:nvSpPr>
          <p:cNvPr id="10" name="TextBox 10"/>
          <p:cNvSpPr txBox="1"/>
          <p:nvPr/>
        </p:nvSpPr>
        <p:spPr>
          <a:xfrm>
            <a:off x="1844381" y="3349239"/>
            <a:ext cx="9051045" cy="2751522"/>
          </a:xfrm>
          <a:prstGeom prst="rect">
            <a:avLst/>
          </a:prstGeom>
        </p:spPr>
        <p:txBody>
          <a:bodyPr lIns="0" tIns="0" rIns="0" bIns="0" rtlCol="0" anchor="t">
            <a:spAutoFit/>
          </a:bodyPr>
          <a:lstStyle/>
          <a:p>
            <a:pPr defTabSz="609630">
              <a:lnSpc>
                <a:spcPts val="3079"/>
              </a:lnSpc>
            </a:pPr>
            <a:r>
              <a:rPr lang="en-US" sz="2333">
                <a:solidFill>
                  <a:srgbClr val="FFFFFF"/>
                </a:solidFill>
                <a:latin typeface="Cooper Hewitt"/>
              </a:rPr>
              <a:t>Partner with over 140 private bus companies, 2,100 school districts and 260 public transit agencies through Busing on the Lookout (BOTL)</a:t>
            </a:r>
          </a:p>
          <a:p>
            <a:pPr defTabSz="609630">
              <a:lnSpc>
                <a:spcPts val="3079"/>
              </a:lnSpc>
            </a:pPr>
            <a:r>
              <a:rPr lang="en-US" sz="2333">
                <a:solidFill>
                  <a:srgbClr val="FFFFFF"/>
                </a:solidFill>
                <a:latin typeface="Cooper Hewitt"/>
              </a:rPr>
              <a:t>Partner with over 619 trucking companies/organizations</a:t>
            </a:r>
          </a:p>
          <a:p>
            <a:pPr defTabSz="609630">
              <a:lnSpc>
                <a:spcPts val="3079"/>
              </a:lnSpc>
            </a:pPr>
            <a:r>
              <a:rPr lang="en-US" sz="2333">
                <a:solidFill>
                  <a:srgbClr val="FFFFFF"/>
                </a:solidFill>
                <a:latin typeface="Cooper Hewitt"/>
              </a:rPr>
              <a:t>Partner with all 50 state trucking associations</a:t>
            </a:r>
          </a:p>
          <a:p>
            <a:pPr defTabSz="609630">
              <a:lnSpc>
                <a:spcPts val="3079"/>
              </a:lnSpc>
            </a:pPr>
            <a:r>
              <a:rPr lang="en-US" sz="2333">
                <a:solidFill>
                  <a:srgbClr val="FFFFFF"/>
                </a:solidFill>
                <a:latin typeface="Cooper Hewitt"/>
              </a:rPr>
              <a:t>9,344 law enforcement trained</a:t>
            </a:r>
          </a:p>
          <a:p>
            <a:pPr defTabSz="609630">
              <a:lnSpc>
                <a:spcPts val="3079"/>
              </a:lnSpc>
            </a:pPr>
            <a:r>
              <a:rPr lang="en-US" sz="2333">
                <a:solidFill>
                  <a:srgbClr val="FFFFFF"/>
                </a:solidFill>
                <a:latin typeface="Cooper Hewitt"/>
              </a:rPr>
              <a:t>49 states have adopted models for counter-trafficking initiatives</a:t>
            </a:r>
          </a:p>
        </p:txBody>
      </p:sp>
      <p:sp>
        <p:nvSpPr>
          <p:cNvPr id="11" name="Freeform 11"/>
          <p:cNvSpPr/>
          <p:nvPr/>
        </p:nvSpPr>
        <p:spPr>
          <a:xfrm>
            <a:off x="1236893" y="4236077"/>
            <a:ext cx="429447" cy="352683"/>
          </a:xfrm>
          <a:custGeom>
            <a:avLst/>
            <a:gdLst/>
            <a:ahLst/>
            <a:cxnLst/>
            <a:rect l="l" t="t" r="r" b="b"/>
            <a:pathLst>
              <a:path w="644170" h="529024">
                <a:moveTo>
                  <a:pt x="0" y="0"/>
                </a:moveTo>
                <a:lnTo>
                  <a:pt x="644170" y="0"/>
                </a:lnTo>
                <a:lnTo>
                  <a:pt x="644170" y="529024"/>
                </a:lnTo>
                <a:lnTo>
                  <a:pt x="0" y="529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236893" y="4588759"/>
            <a:ext cx="429447" cy="352683"/>
          </a:xfrm>
          <a:custGeom>
            <a:avLst/>
            <a:gdLst/>
            <a:ahLst/>
            <a:cxnLst/>
            <a:rect l="l" t="t" r="r" b="b"/>
            <a:pathLst>
              <a:path w="644170" h="529024">
                <a:moveTo>
                  <a:pt x="0" y="0"/>
                </a:moveTo>
                <a:lnTo>
                  <a:pt x="644170" y="0"/>
                </a:lnTo>
                <a:lnTo>
                  <a:pt x="644170" y="529024"/>
                </a:lnTo>
                <a:lnTo>
                  <a:pt x="0" y="529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236893" y="4941442"/>
            <a:ext cx="429447" cy="352683"/>
          </a:xfrm>
          <a:custGeom>
            <a:avLst/>
            <a:gdLst/>
            <a:ahLst/>
            <a:cxnLst/>
            <a:rect l="l" t="t" r="r" b="b"/>
            <a:pathLst>
              <a:path w="644170" h="529024">
                <a:moveTo>
                  <a:pt x="0" y="0"/>
                </a:moveTo>
                <a:lnTo>
                  <a:pt x="644170" y="0"/>
                </a:lnTo>
                <a:lnTo>
                  <a:pt x="644170" y="529025"/>
                </a:lnTo>
                <a:lnTo>
                  <a:pt x="0" y="529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236893" y="5380347"/>
            <a:ext cx="429447" cy="352683"/>
          </a:xfrm>
          <a:custGeom>
            <a:avLst/>
            <a:gdLst/>
            <a:ahLst/>
            <a:cxnLst/>
            <a:rect l="l" t="t" r="r" b="b"/>
            <a:pathLst>
              <a:path w="644170" h="529024">
                <a:moveTo>
                  <a:pt x="0" y="0"/>
                </a:moveTo>
                <a:lnTo>
                  <a:pt x="644170" y="0"/>
                </a:lnTo>
                <a:lnTo>
                  <a:pt x="644170" y="529024"/>
                </a:lnTo>
                <a:lnTo>
                  <a:pt x="0" y="529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85800" y="2594581"/>
            <a:ext cx="6992939" cy="3602420"/>
            <a:chOff x="0" y="0"/>
            <a:chExt cx="13985877" cy="7204840"/>
          </a:xfrm>
        </p:grpSpPr>
        <p:grpSp>
          <p:nvGrpSpPr>
            <p:cNvPr id="4" name="Group 4"/>
            <p:cNvGrpSpPr/>
            <p:nvPr/>
          </p:nvGrpSpPr>
          <p:grpSpPr>
            <a:xfrm>
              <a:off x="0" y="0"/>
              <a:ext cx="13985877" cy="7204840"/>
              <a:chOff x="0" y="0"/>
              <a:chExt cx="2693473" cy="1387546"/>
            </a:xfrm>
          </p:grpSpPr>
          <p:sp>
            <p:nvSpPr>
              <p:cNvPr id="5" name="Freeform 5"/>
              <p:cNvSpPr/>
              <p:nvPr/>
            </p:nvSpPr>
            <p:spPr>
              <a:xfrm>
                <a:off x="0" y="0"/>
                <a:ext cx="2693473" cy="1387546"/>
              </a:xfrm>
              <a:custGeom>
                <a:avLst/>
                <a:gdLst/>
                <a:ahLst/>
                <a:cxnLst/>
                <a:rect l="l" t="t" r="r" b="b"/>
                <a:pathLst>
                  <a:path w="2693473" h="1387546">
                    <a:moveTo>
                      <a:pt x="43295" y="0"/>
                    </a:moveTo>
                    <a:lnTo>
                      <a:pt x="2650179" y="0"/>
                    </a:lnTo>
                    <a:cubicBezTo>
                      <a:pt x="2674090" y="0"/>
                      <a:pt x="2693473" y="19384"/>
                      <a:pt x="2693473" y="43295"/>
                    </a:cubicBezTo>
                    <a:lnTo>
                      <a:pt x="2693473" y="1344251"/>
                    </a:lnTo>
                    <a:cubicBezTo>
                      <a:pt x="2693473" y="1355734"/>
                      <a:pt x="2688912" y="1366746"/>
                      <a:pt x="2680793" y="1374865"/>
                    </a:cubicBezTo>
                    <a:cubicBezTo>
                      <a:pt x="2672673" y="1382984"/>
                      <a:pt x="2661661" y="1387546"/>
                      <a:pt x="2650179" y="1387546"/>
                    </a:cubicBezTo>
                    <a:lnTo>
                      <a:pt x="43295" y="1387546"/>
                    </a:lnTo>
                    <a:cubicBezTo>
                      <a:pt x="19384" y="1387546"/>
                      <a:pt x="0" y="1368162"/>
                      <a:pt x="0" y="1344251"/>
                    </a:cubicBezTo>
                    <a:lnTo>
                      <a:pt x="0" y="43295"/>
                    </a:lnTo>
                    <a:cubicBezTo>
                      <a:pt x="0" y="31812"/>
                      <a:pt x="4561" y="20800"/>
                      <a:pt x="12681" y="12681"/>
                    </a:cubicBezTo>
                    <a:cubicBezTo>
                      <a:pt x="20800" y="4561"/>
                      <a:pt x="31812" y="0"/>
                      <a:pt x="43295" y="0"/>
                    </a:cubicBezTo>
                    <a:close/>
                  </a:path>
                </a:pathLst>
              </a:custGeom>
              <a:solidFill>
                <a:srgbClr val="083B72"/>
              </a:solidFill>
            </p:spPr>
            <p:txBody>
              <a:bodyPr/>
              <a:lstStyle/>
              <a:p>
                <a:pPr defTabSz="609630"/>
                <a:endParaRPr lang="en-US" sz="1200">
                  <a:solidFill>
                    <a:prstClr val="black"/>
                  </a:solidFill>
                  <a:latin typeface="Calibri"/>
                </a:endParaRPr>
              </a:p>
            </p:txBody>
          </p:sp>
          <p:sp>
            <p:nvSpPr>
              <p:cNvPr id="6" name="TextBox 6"/>
              <p:cNvSpPr txBox="1"/>
              <p:nvPr/>
            </p:nvSpPr>
            <p:spPr>
              <a:xfrm>
                <a:off x="0" y="28575"/>
                <a:ext cx="812800" cy="784225"/>
              </a:xfrm>
              <a:prstGeom prst="rect">
                <a:avLst/>
              </a:prstGeom>
            </p:spPr>
            <p:txBody>
              <a:bodyPr lIns="30201" tIns="30201" rIns="30201" bIns="30201" rtlCol="0" anchor="ctr"/>
              <a:lstStyle/>
              <a:p>
                <a:pPr algn="ctr" defTabSz="609630">
                  <a:lnSpc>
                    <a:spcPts val="1562"/>
                  </a:lnSpc>
                </a:pPr>
                <a:endParaRPr sz="1200">
                  <a:solidFill>
                    <a:prstClr val="black"/>
                  </a:solidFill>
                  <a:latin typeface="Calibri"/>
                </a:endParaRPr>
              </a:p>
            </p:txBody>
          </p:sp>
        </p:grpSp>
        <p:sp>
          <p:nvSpPr>
            <p:cNvPr id="7" name="TextBox 7"/>
            <p:cNvSpPr txBox="1"/>
            <p:nvPr/>
          </p:nvSpPr>
          <p:spPr>
            <a:xfrm>
              <a:off x="328716" y="546800"/>
              <a:ext cx="13263325" cy="6618608"/>
            </a:xfrm>
            <a:prstGeom prst="rect">
              <a:avLst/>
            </a:prstGeom>
          </p:spPr>
          <p:txBody>
            <a:bodyPr lIns="0" tIns="0" rIns="0" bIns="0" rtlCol="0" anchor="t">
              <a:spAutoFit/>
            </a:bodyPr>
            <a:lstStyle/>
            <a:p>
              <a:pPr marL="431822" lvl="1" indent="-215911" defTabSz="609630">
                <a:lnSpc>
                  <a:spcPts val="2640"/>
                </a:lnSpc>
                <a:spcBef>
                  <a:spcPct val="0"/>
                </a:spcBef>
                <a:buFont typeface="Arial"/>
                <a:buChar char="•"/>
              </a:pPr>
              <a:r>
                <a:rPr lang="en-US" sz="2000">
                  <a:solidFill>
                    <a:srgbClr val="FFFFFF"/>
                  </a:solidFill>
                  <a:latin typeface="Cooper Hewitt"/>
                </a:rPr>
                <a:t>With Florida DOT and Florida Transit Safety and Operations Network, developed a Human Trafficking Response Procedure Template for transit agencies</a:t>
              </a:r>
            </a:p>
            <a:p>
              <a:pPr marL="431822" lvl="1" indent="-215911" defTabSz="609630">
                <a:lnSpc>
                  <a:spcPts val="2640"/>
                </a:lnSpc>
                <a:spcBef>
                  <a:spcPct val="0"/>
                </a:spcBef>
                <a:buFont typeface="Arial"/>
                <a:buChar char="•"/>
              </a:pPr>
              <a:r>
                <a:rPr lang="en-US" sz="2000">
                  <a:solidFill>
                    <a:srgbClr val="FFFFFF"/>
                  </a:solidFill>
                  <a:latin typeface="Cooper Hewitt"/>
                </a:rPr>
                <a:t>Creating on-demand law enforcement training modules to equip LEOs on human trafficking</a:t>
              </a:r>
            </a:p>
            <a:p>
              <a:pPr marL="431822" lvl="1" indent="-215911" defTabSz="609630">
                <a:lnSpc>
                  <a:spcPts val="2640"/>
                </a:lnSpc>
                <a:spcBef>
                  <a:spcPct val="0"/>
                </a:spcBef>
                <a:buFont typeface="Arial"/>
                <a:buChar char="•"/>
              </a:pPr>
              <a:r>
                <a:rPr lang="en-US" sz="2000">
                  <a:solidFill>
                    <a:srgbClr val="FFFFFF"/>
                  </a:solidFill>
                  <a:latin typeface="Cooper Hewitt"/>
                </a:rPr>
                <a:t>BOTL's Youth on Transportation Initiative convenes and mobilizes community transportation partners and other stakeholders to create local systems that protect youth from exploitation as they move throughout their days.</a:t>
              </a:r>
            </a:p>
          </p:txBody>
        </p:sp>
      </p:grpSp>
      <p:sp>
        <p:nvSpPr>
          <p:cNvPr id="8" name="TextBox 8"/>
          <p:cNvSpPr txBox="1"/>
          <p:nvPr/>
        </p:nvSpPr>
        <p:spPr>
          <a:xfrm>
            <a:off x="685800" y="565150"/>
            <a:ext cx="6044716" cy="1615827"/>
          </a:xfrm>
          <a:prstGeom prst="rect">
            <a:avLst/>
          </a:prstGeom>
        </p:spPr>
        <p:txBody>
          <a:bodyPr lIns="0" tIns="0" rIns="0" bIns="0" rtlCol="0" anchor="t">
            <a:spAutoFit/>
          </a:bodyPr>
          <a:lstStyle/>
          <a:p>
            <a:pPr defTabSz="609630">
              <a:lnSpc>
                <a:spcPts val="6346"/>
              </a:lnSpc>
              <a:spcBef>
                <a:spcPct val="0"/>
              </a:spcBef>
            </a:pPr>
            <a:r>
              <a:rPr lang="en-US" sz="5666" spc="481">
                <a:solidFill>
                  <a:srgbClr val="2B9DEA"/>
                </a:solidFill>
                <a:latin typeface="Cooper Hewitt Bold"/>
              </a:rPr>
              <a:t>Innovating and co-creating</a:t>
            </a:r>
          </a:p>
        </p:txBody>
      </p:sp>
      <p:grpSp>
        <p:nvGrpSpPr>
          <p:cNvPr id="9" name="Group 9"/>
          <p:cNvGrpSpPr/>
          <p:nvPr/>
        </p:nvGrpSpPr>
        <p:grpSpPr>
          <a:xfrm>
            <a:off x="6428159" y="397423"/>
            <a:ext cx="5859091" cy="4394318"/>
            <a:chOff x="0" y="0"/>
            <a:chExt cx="11718182" cy="8788636"/>
          </a:xfrm>
        </p:grpSpPr>
        <p:sp>
          <p:nvSpPr>
            <p:cNvPr id="10" name="Freeform 10"/>
            <p:cNvSpPr/>
            <p:nvPr/>
          </p:nvSpPr>
          <p:spPr>
            <a:xfrm>
              <a:off x="0" y="0"/>
              <a:ext cx="11718182" cy="8788636"/>
            </a:xfrm>
            <a:custGeom>
              <a:avLst/>
              <a:gdLst/>
              <a:ahLst/>
              <a:cxnLst/>
              <a:rect l="l" t="t" r="r" b="b"/>
              <a:pathLst>
                <a:path w="11718182" h="8788636">
                  <a:moveTo>
                    <a:pt x="0" y="0"/>
                  </a:moveTo>
                  <a:lnTo>
                    <a:pt x="11718182" y="0"/>
                  </a:lnTo>
                  <a:lnTo>
                    <a:pt x="11718182" y="8788636"/>
                  </a:lnTo>
                  <a:lnTo>
                    <a:pt x="0" y="878863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grpSp>
        <p:nvGrpSpPr>
          <p:cNvPr id="11" name="Group 11"/>
          <p:cNvGrpSpPr>
            <a:grpSpLocks noChangeAspect="1"/>
          </p:cNvGrpSpPr>
          <p:nvPr/>
        </p:nvGrpSpPr>
        <p:grpSpPr>
          <a:xfrm rot="1068975">
            <a:off x="9677099" y="3614718"/>
            <a:ext cx="1698777" cy="2354045"/>
            <a:chOff x="0" y="0"/>
            <a:chExt cx="4734560" cy="6560820"/>
          </a:xfrm>
        </p:grpSpPr>
        <p:sp>
          <p:nvSpPr>
            <p:cNvPr id="12" name="Freeform 12"/>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txBody>
            <a:bodyPr/>
            <a:lstStyle/>
            <a:p>
              <a:pPr defTabSz="609630"/>
              <a:endParaRPr lang="en-US" sz="1200">
                <a:solidFill>
                  <a:prstClr val="black"/>
                </a:solidFill>
                <a:latin typeface="Calibri"/>
              </a:endParaRPr>
            </a:p>
          </p:txBody>
        </p:sp>
        <p:sp>
          <p:nvSpPr>
            <p:cNvPr id="13" name="Freeform 13"/>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txBody>
            <a:bodyPr/>
            <a:lstStyle/>
            <a:p>
              <a:pPr defTabSz="609630"/>
              <a:endParaRPr lang="en-US" sz="1200">
                <a:solidFill>
                  <a:prstClr val="black"/>
                </a:solidFill>
                <a:latin typeface="Calibri"/>
              </a:endParaRPr>
            </a:p>
          </p:txBody>
        </p:sp>
        <p:sp>
          <p:nvSpPr>
            <p:cNvPr id="14" name="Freeform 14"/>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4"/>
              <a:stretch>
                <a:fillRect l="-5662" r="-5662"/>
              </a:stretch>
            </a:blipFill>
          </p:spPr>
          <p:txBody>
            <a:bodyPr/>
            <a:lstStyle/>
            <a:p>
              <a:pPr defTabSz="609630"/>
              <a:endParaRPr lang="en-US" sz="1200">
                <a:solidFill>
                  <a:prstClr val="black"/>
                </a:solidFill>
                <a:latin typeface="Calibri"/>
              </a:endParaRPr>
            </a:p>
          </p:txBody>
        </p:sp>
        <p:sp>
          <p:nvSpPr>
            <p:cNvPr id="15" name="Freeform 15"/>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txBody>
            <a:bodyPr/>
            <a:lstStyle/>
            <a:p>
              <a:pPr defTabSz="609630"/>
              <a:endParaRPr lang="en-US" sz="1200">
                <a:solidFill>
                  <a:prstClr val="black"/>
                </a:solidFill>
                <a:latin typeface="Calibri"/>
              </a:endParaRPr>
            </a:p>
          </p:txBody>
        </p:sp>
        <p:sp>
          <p:nvSpPr>
            <p:cNvPr id="16" name="Freeform 16"/>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txBody>
            <a:bodyPr/>
            <a:lstStyle/>
            <a:p>
              <a:pPr defTabSz="609630"/>
              <a:endParaRPr lang="en-US" sz="1200">
                <a:solidFill>
                  <a:prstClr val="black"/>
                </a:solidFill>
                <a:latin typeface="Calibri"/>
              </a:endParaRPr>
            </a:p>
          </p:txBody>
        </p:sp>
        <p:sp>
          <p:nvSpPr>
            <p:cNvPr id="17" name="Freeform 17"/>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txBody>
            <a:bodyPr/>
            <a:lstStyle/>
            <a:p>
              <a:pPr defTabSz="609630"/>
              <a:endParaRPr lang="en-US" sz="1200">
                <a:solidFill>
                  <a:prstClr val="black"/>
                </a:solidFill>
                <a:latin typeface="Calibri"/>
              </a:endParaRPr>
            </a:p>
          </p:txBody>
        </p:sp>
        <p:sp>
          <p:nvSpPr>
            <p:cNvPr id="18" name="Freeform 18"/>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txBody>
            <a:bodyPr/>
            <a:lstStyle/>
            <a:p>
              <a:pPr defTabSz="609630"/>
              <a:endParaRPr lang="en-US" sz="1200">
                <a:solidFill>
                  <a:prstClr val="black"/>
                </a:solidFill>
                <a:latin typeface="Calibri"/>
              </a:endParaRPr>
            </a:p>
          </p:txBody>
        </p:sp>
        <p:sp>
          <p:nvSpPr>
            <p:cNvPr id="19" name="Freeform 19"/>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txBody>
            <a:bodyPr/>
            <a:lstStyle/>
            <a:p>
              <a:pPr defTabSz="609630"/>
              <a:endParaRPr lang="en-US" sz="1200">
                <a:solidFill>
                  <a:prstClr val="black"/>
                </a:solidFill>
                <a:latin typeface="Calibri"/>
              </a:endParaRPr>
            </a:p>
          </p:txBody>
        </p:sp>
        <p:sp>
          <p:nvSpPr>
            <p:cNvPr id="20" name="Freeform 20"/>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pPr defTabSz="609630"/>
              <a:endParaRPr lang="en-US" sz="1200">
                <a:solidFill>
                  <a:prstClr val="black"/>
                </a:solidFill>
                <a:latin typeface="Calibri"/>
              </a:endParaRPr>
            </a:p>
          </p:txBody>
        </p:sp>
        <p:sp>
          <p:nvSpPr>
            <p:cNvPr id="21" name="Freeform 21"/>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pPr defTabSz="609630"/>
              <a:endParaRPr lang="en-US" sz="1200">
                <a:solidFill>
                  <a:prstClr val="black"/>
                </a:solidFill>
                <a:latin typeface="Calibri"/>
              </a:endParaRPr>
            </a:p>
          </p:txBody>
        </p:sp>
        <p:sp>
          <p:nvSpPr>
            <p:cNvPr id="22" name="Freeform 22"/>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txBody>
            <a:bodyPr/>
            <a:lstStyle/>
            <a:p>
              <a:pPr defTabSz="609630"/>
              <a:endParaRPr lang="en-US" sz="1200">
                <a:solidFill>
                  <a:prstClr val="black"/>
                </a:solidFill>
                <a:latin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sp>
        <p:nvSpPr>
          <p:cNvPr id="3" name="Freeform 3"/>
          <p:cNvSpPr/>
          <p:nvPr/>
        </p:nvSpPr>
        <p:spPr>
          <a:xfrm>
            <a:off x="-253878" y="1894370"/>
            <a:ext cx="3338801" cy="4473112"/>
          </a:xfrm>
          <a:custGeom>
            <a:avLst/>
            <a:gdLst/>
            <a:ahLst/>
            <a:cxnLst/>
            <a:rect l="l" t="t" r="r" b="b"/>
            <a:pathLst>
              <a:path w="5008202" h="6709668">
                <a:moveTo>
                  <a:pt x="0" y="0"/>
                </a:moveTo>
                <a:lnTo>
                  <a:pt x="5008202" y="0"/>
                </a:lnTo>
                <a:lnTo>
                  <a:pt x="5008202" y="6709668"/>
                </a:lnTo>
                <a:lnTo>
                  <a:pt x="0" y="6709668"/>
                </a:lnTo>
                <a:lnTo>
                  <a:pt x="0" y="0"/>
                </a:lnTo>
                <a:close/>
              </a:path>
            </a:pathLst>
          </a:custGeom>
          <a:blipFill>
            <a:blip r:embed="rId3"/>
            <a:stretch>
              <a:fillRect l="-25556" r="-8416"/>
            </a:stretch>
          </a:blipFill>
        </p:spPr>
        <p:txBody>
          <a:bodyPr/>
          <a:lstStyle/>
          <a:p>
            <a:pPr defTabSz="609630"/>
            <a:endParaRPr lang="en-US" sz="1200">
              <a:solidFill>
                <a:prstClr val="black"/>
              </a:solidFill>
              <a:latin typeface="Calibri"/>
            </a:endParaRPr>
          </a:p>
        </p:txBody>
      </p:sp>
      <p:sp>
        <p:nvSpPr>
          <p:cNvPr id="4" name="Freeform 4"/>
          <p:cNvSpPr/>
          <p:nvPr/>
        </p:nvSpPr>
        <p:spPr>
          <a:xfrm>
            <a:off x="2811513" y="1894370"/>
            <a:ext cx="3126602" cy="4473112"/>
          </a:xfrm>
          <a:custGeom>
            <a:avLst/>
            <a:gdLst/>
            <a:ahLst/>
            <a:cxnLst/>
            <a:rect l="l" t="t" r="r" b="b"/>
            <a:pathLst>
              <a:path w="4689903" h="6709668">
                <a:moveTo>
                  <a:pt x="0" y="0"/>
                </a:moveTo>
                <a:lnTo>
                  <a:pt x="4689904" y="0"/>
                </a:lnTo>
                <a:lnTo>
                  <a:pt x="4689904" y="6709668"/>
                </a:lnTo>
                <a:lnTo>
                  <a:pt x="0" y="6709668"/>
                </a:lnTo>
                <a:lnTo>
                  <a:pt x="0" y="0"/>
                </a:lnTo>
                <a:close/>
              </a:path>
            </a:pathLst>
          </a:custGeom>
          <a:blipFill>
            <a:blip r:embed="rId4"/>
            <a:stretch>
              <a:fillRect l="-3649" r="-3649"/>
            </a:stretch>
          </a:blipFill>
        </p:spPr>
        <p:txBody>
          <a:bodyPr/>
          <a:lstStyle/>
          <a:p>
            <a:pPr defTabSz="609630"/>
            <a:endParaRPr lang="en-US" sz="1200">
              <a:solidFill>
                <a:prstClr val="black"/>
              </a:solidFill>
              <a:latin typeface="Calibri"/>
            </a:endParaRPr>
          </a:p>
        </p:txBody>
      </p:sp>
      <p:sp>
        <p:nvSpPr>
          <p:cNvPr id="5" name="Freeform 5"/>
          <p:cNvSpPr/>
          <p:nvPr/>
        </p:nvSpPr>
        <p:spPr>
          <a:xfrm rot="846464">
            <a:off x="6647210" y="280824"/>
            <a:ext cx="5001923" cy="5073301"/>
          </a:xfrm>
          <a:custGeom>
            <a:avLst/>
            <a:gdLst/>
            <a:ahLst/>
            <a:cxnLst/>
            <a:rect l="l" t="t" r="r" b="b"/>
            <a:pathLst>
              <a:path w="7502885" h="7609951">
                <a:moveTo>
                  <a:pt x="0" y="0"/>
                </a:moveTo>
                <a:lnTo>
                  <a:pt x="7502885" y="0"/>
                </a:lnTo>
                <a:lnTo>
                  <a:pt x="7502885" y="7609951"/>
                </a:lnTo>
                <a:lnTo>
                  <a:pt x="0" y="7609951"/>
                </a:lnTo>
                <a:lnTo>
                  <a:pt x="0" y="0"/>
                </a:lnTo>
                <a:close/>
              </a:path>
            </a:pathLst>
          </a:custGeom>
          <a:blipFill>
            <a:blip r:embed="rId5">
              <a:alphaModFix amt="19999"/>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5595510" y="1894370"/>
            <a:ext cx="3227573" cy="4473112"/>
          </a:xfrm>
          <a:custGeom>
            <a:avLst/>
            <a:gdLst/>
            <a:ahLst/>
            <a:cxnLst/>
            <a:rect l="l" t="t" r="r" b="b"/>
            <a:pathLst>
              <a:path w="4841359" h="6709668">
                <a:moveTo>
                  <a:pt x="0" y="0"/>
                </a:moveTo>
                <a:lnTo>
                  <a:pt x="4841359" y="0"/>
                </a:lnTo>
                <a:lnTo>
                  <a:pt x="4841359" y="6709668"/>
                </a:lnTo>
                <a:lnTo>
                  <a:pt x="0" y="6709668"/>
                </a:lnTo>
                <a:lnTo>
                  <a:pt x="0" y="0"/>
                </a:lnTo>
                <a:close/>
              </a:path>
            </a:pathLst>
          </a:custGeom>
          <a:blipFill>
            <a:blip r:embed="rId6"/>
            <a:stretch>
              <a:fillRect l="-16687" r="-21902"/>
            </a:stretch>
          </a:blipFill>
        </p:spPr>
        <p:txBody>
          <a:bodyPr/>
          <a:lstStyle/>
          <a:p>
            <a:pPr defTabSz="609630"/>
            <a:endParaRPr lang="en-US" sz="1200">
              <a:solidFill>
                <a:prstClr val="black"/>
              </a:solidFill>
              <a:latin typeface="Calibri"/>
            </a:endParaRPr>
          </a:p>
        </p:txBody>
      </p:sp>
      <p:sp>
        <p:nvSpPr>
          <p:cNvPr id="7" name="Freeform 7"/>
          <p:cNvSpPr/>
          <p:nvPr/>
        </p:nvSpPr>
        <p:spPr>
          <a:xfrm>
            <a:off x="8823083" y="1894370"/>
            <a:ext cx="3368917" cy="4473112"/>
          </a:xfrm>
          <a:custGeom>
            <a:avLst/>
            <a:gdLst/>
            <a:ahLst/>
            <a:cxnLst/>
            <a:rect l="l" t="t" r="r" b="b"/>
            <a:pathLst>
              <a:path w="5053376" h="6709668">
                <a:moveTo>
                  <a:pt x="0" y="0"/>
                </a:moveTo>
                <a:lnTo>
                  <a:pt x="5053376" y="0"/>
                </a:lnTo>
                <a:lnTo>
                  <a:pt x="5053376" y="6709668"/>
                </a:lnTo>
                <a:lnTo>
                  <a:pt x="0" y="6709668"/>
                </a:lnTo>
                <a:lnTo>
                  <a:pt x="0" y="0"/>
                </a:lnTo>
                <a:close/>
              </a:path>
            </a:pathLst>
          </a:custGeom>
          <a:blipFill>
            <a:blip r:embed="rId7"/>
            <a:stretch>
              <a:fillRect l="-6795" r="-25979"/>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0" y="6172200"/>
            <a:ext cx="12192000" cy="685800"/>
            <a:chOff x="0" y="0"/>
            <a:chExt cx="4816593" cy="270933"/>
          </a:xfrm>
        </p:grpSpPr>
        <p:sp>
          <p:nvSpPr>
            <p:cNvPr id="9" name="Freeform 9"/>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83B72"/>
            </a:solidFill>
          </p:spPr>
          <p:txBody>
            <a:bodyPr/>
            <a:lstStyle/>
            <a:p>
              <a:pPr defTabSz="609630"/>
              <a:endParaRPr lang="en-US" sz="1200">
                <a:solidFill>
                  <a:prstClr val="black"/>
                </a:solidFill>
                <a:latin typeface="Calibri"/>
              </a:endParaRPr>
            </a:p>
          </p:txBody>
        </p:sp>
        <p:sp>
          <p:nvSpPr>
            <p:cNvPr id="10" name="TextBox 10"/>
            <p:cNvSpPr txBox="1"/>
            <p:nvPr/>
          </p:nvSpPr>
          <p:spPr>
            <a:xfrm>
              <a:off x="0" y="19050"/>
              <a:ext cx="812800" cy="793750"/>
            </a:xfrm>
            <a:prstGeom prst="rect">
              <a:avLst/>
            </a:prstGeom>
          </p:spPr>
          <p:txBody>
            <a:bodyPr lIns="33867" tIns="33867" rIns="33867" bIns="33867" rtlCol="0" anchor="ctr"/>
            <a:lstStyle/>
            <a:p>
              <a:pPr algn="ctr" defTabSz="609630">
                <a:lnSpc>
                  <a:spcPts val="1748"/>
                </a:lnSpc>
              </a:pPr>
              <a:endParaRPr sz="1200">
                <a:solidFill>
                  <a:prstClr val="black"/>
                </a:solidFill>
                <a:latin typeface="Calibri"/>
              </a:endParaRPr>
            </a:p>
          </p:txBody>
        </p:sp>
      </p:grpSp>
      <p:sp>
        <p:nvSpPr>
          <p:cNvPr id="11" name="TextBox 11"/>
          <p:cNvSpPr txBox="1"/>
          <p:nvPr/>
        </p:nvSpPr>
        <p:spPr>
          <a:xfrm>
            <a:off x="685800" y="565150"/>
            <a:ext cx="7563742" cy="807913"/>
          </a:xfrm>
          <a:prstGeom prst="rect">
            <a:avLst/>
          </a:prstGeom>
        </p:spPr>
        <p:txBody>
          <a:bodyPr lIns="0" tIns="0" rIns="0" bIns="0" rtlCol="0" anchor="t">
            <a:spAutoFit/>
          </a:bodyPr>
          <a:lstStyle/>
          <a:p>
            <a:pPr defTabSz="609630">
              <a:lnSpc>
                <a:spcPts val="6346"/>
              </a:lnSpc>
              <a:spcBef>
                <a:spcPct val="0"/>
              </a:spcBef>
            </a:pPr>
            <a:r>
              <a:rPr lang="en-US" sz="5666" spc="481">
                <a:solidFill>
                  <a:srgbClr val="2B9DEA"/>
                </a:solidFill>
                <a:latin typeface="Cooper Hewitt Bold"/>
              </a:rPr>
              <a:t>Making an Impact</a:t>
            </a:r>
          </a:p>
        </p:txBody>
      </p:sp>
      <p:sp>
        <p:nvSpPr>
          <p:cNvPr id="12" name="TextBox 12"/>
          <p:cNvSpPr txBox="1"/>
          <p:nvPr/>
        </p:nvSpPr>
        <p:spPr>
          <a:xfrm>
            <a:off x="433078" y="6317827"/>
            <a:ext cx="11325845" cy="320601"/>
          </a:xfrm>
          <a:prstGeom prst="rect">
            <a:avLst/>
          </a:prstGeom>
        </p:spPr>
        <p:txBody>
          <a:bodyPr lIns="0" tIns="0" rIns="0" bIns="0" rtlCol="0" anchor="t">
            <a:spAutoFit/>
          </a:bodyPr>
          <a:lstStyle/>
          <a:p>
            <a:pPr algn="ctr" defTabSz="609630">
              <a:lnSpc>
                <a:spcPts val="2533"/>
              </a:lnSpc>
            </a:pPr>
            <a:r>
              <a:rPr lang="en-US" sz="2533">
                <a:solidFill>
                  <a:srgbClr val="FFFFFF"/>
                </a:solidFill>
                <a:latin typeface="Cooper Hewitt Italics"/>
              </a:rPr>
              <a:t>“Thank God - what saved me was that truck driver.”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75286" y="-2"/>
            <a:ext cx="408892" cy="68762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21" t="115" r="19503" b="7"/>
          <a:stretch/>
        </p:blipFill>
        <p:spPr>
          <a:xfrm>
            <a:off x="-49744" y="0"/>
            <a:ext cx="7364943" cy="6876288"/>
          </a:xfrm>
          <a:prstGeom prst="rect">
            <a:avLst/>
          </a:prstGeom>
          <a:ln>
            <a:noFill/>
          </a:ln>
        </p:spPr>
      </p:pic>
      <p:sp>
        <p:nvSpPr>
          <p:cNvPr id="5" name="TextBox 6"/>
          <p:cNvSpPr txBox="1">
            <a:spLocks noChangeArrowheads="1"/>
          </p:cNvSpPr>
          <p:nvPr/>
        </p:nvSpPr>
        <p:spPr bwMode="auto">
          <a:xfrm>
            <a:off x="8189359" y="599650"/>
            <a:ext cx="59413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altLang="en-US" sz="3600" b="1" cap="small">
                <a:latin typeface="Century Gothic" pitchFamily="34" charset="0"/>
              </a:rPr>
              <a:t> Overview</a:t>
            </a:r>
            <a:endParaRPr lang="en-US" altLang="en-US" sz="2400" b="1" cap="small">
              <a:latin typeface="Century Gothic" pitchFamily="34" charset="0"/>
            </a:endParaRPr>
          </a:p>
        </p:txBody>
      </p:sp>
      <p:sp>
        <p:nvSpPr>
          <p:cNvPr id="7" name="TextBox 11"/>
          <p:cNvSpPr txBox="1">
            <a:spLocks noChangeArrowheads="1"/>
          </p:cNvSpPr>
          <p:nvPr/>
        </p:nvSpPr>
        <p:spPr bwMode="auto">
          <a:xfrm flipH="1">
            <a:off x="8189359" y="1698063"/>
            <a:ext cx="4155453" cy="459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lvl="1" eaLnBrk="1" hangingPunct="1">
              <a:lnSpc>
                <a:spcPct val="150000"/>
              </a:lnSpc>
              <a:spcAft>
                <a:spcPts val="2500"/>
              </a:spcAft>
              <a:buFont typeface="Arial" panose="020B0604020202020204" pitchFamily="34" charset="0"/>
              <a:buChar char="•"/>
            </a:pPr>
            <a:r>
              <a:rPr lang="en-US" sz="2200">
                <a:latin typeface="Calibri" panose="020F0502020204030204" pitchFamily="34" charset="0"/>
              </a:rPr>
              <a:t>Statistics</a:t>
            </a:r>
          </a:p>
          <a:p>
            <a:pPr marL="285750" lvl="1" eaLnBrk="1" hangingPunct="1">
              <a:lnSpc>
                <a:spcPct val="150000"/>
              </a:lnSpc>
              <a:spcAft>
                <a:spcPts val="2500"/>
              </a:spcAft>
              <a:buFont typeface="Arial" panose="020B0604020202020204" pitchFamily="34" charset="0"/>
              <a:buChar char="•"/>
            </a:pPr>
            <a:r>
              <a:rPr lang="en-US" sz="2200">
                <a:latin typeface="Calibri" panose="020F0502020204030204" pitchFamily="34" charset="0"/>
              </a:rPr>
              <a:t>Federal Cooperation</a:t>
            </a:r>
          </a:p>
          <a:p>
            <a:pPr marL="285750" lvl="1" eaLnBrk="1" hangingPunct="1">
              <a:lnSpc>
                <a:spcPct val="150000"/>
              </a:lnSpc>
              <a:spcAft>
                <a:spcPts val="2500"/>
              </a:spcAft>
              <a:buFont typeface="Arial" panose="020B0604020202020204" pitchFamily="34" charset="0"/>
              <a:buChar char="•"/>
            </a:pPr>
            <a:r>
              <a:rPr lang="en-US" sz="2200">
                <a:latin typeface="Calibri" panose="020F0502020204030204" pitchFamily="34" charset="0"/>
              </a:rPr>
              <a:t>Legislative Authorities</a:t>
            </a:r>
          </a:p>
          <a:p>
            <a:pPr marL="285750" lvl="1" eaLnBrk="1" hangingPunct="1">
              <a:lnSpc>
                <a:spcPct val="150000"/>
              </a:lnSpc>
              <a:spcAft>
                <a:spcPts val="2500"/>
              </a:spcAft>
              <a:buFont typeface="Arial" panose="020B0604020202020204" pitchFamily="34" charset="0"/>
              <a:buChar char="•"/>
            </a:pPr>
            <a:r>
              <a:rPr lang="en-US" sz="2200">
                <a:latin typeface="Calibri" panose="020F0502020204030204" pitchFamily="34" charset="0"/>
              </a:rPr>
              <a:t>TLAHT Initiative</a:t>
            </a:r>
          </a:p>
          <a:p>
            <a:pPr marL="285750" lvl="1" eaLnBrk="1" hangingPunct="1">
              <a:lnSpc>
                <a:spcPct val="150000"/>
              </a:lnSpc>
              <a:spcAft>
                <a:spcPts val="2500"/>
              </a:spcAft>
              <a:buFont typeface="Arial" panose="020B0604020202020204" pitchFamily="34" charset="0"/>
              <a:buChar char="•"/>
            </a:pPr>
            <a:r>
              <a:rPr lang="en-US" sz="2200">
                <a:latin typeface="Calibri" panose="020F0502020204030204" pitchFamily="34" charset="0"/>
              </a:rPr>
              <a:t>Global Cooperation</a:t>
            </a:r>
          </a:p>
          <a:p>
            <a:pPr marL="285750" lvl="1" eaLnBrk="1" hangingPunct="1">
              <a:lnSpc>
                <a:spcPct val="150000"/>
              </a:lnSpc>
              <a:spcAft>
                <a:spcPts val="2500"/>
              </a:spcAft>
              <a:buFont typeface="Arial" panose="020B0604020202020204" pitchFamily="34" charset="0"/>
              <a:buChar char="•"/>
            </a:pPr>
            <a:r>
              <a:rPr lang="en-US" sz="2200">
                <a:latin typeface="Calibri" panose="020F0502020204030204" pitchFamily="34" charset="0"/>
              </a:rPr>
              <a:t>Grants &amp; Award</a:t>
            </a:r>
          </a:p>
        </p:txBody>
      </p:sp>
      <p:pic>
        <p:nvPicPr>
          <p:cNvPr id="6" name="Picture 5">
            <a:extLst>
              <a:ext uri="{FF2B5EF4-FFF2-40B4-BE49-F238E27FC236}">
                <a16:creationId xmlns:a16="http://schemas.microsoft.com/office/drawing/2014/main" id="{16E2C977-9420-43C4-A8EB-9E5FCD0F3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81" y="388812"/>
            <a:ext cx="1316850" cy="883997"/>
          </a:xfrm>
          <a:prstGeom prst="rect">
            <a:avLst/>
          </a:prstGeom>
        </p:spPr>
      </p:pic>
    </p:spTree>
    <p:extLst>
      <p:ext uri="{BB962C8B-B14F-4D97-AF65-F5344CB8AC3E}">
        <p14:creationId xmlns:p14="http://schemas.microsoft.com/office/powerpoint/2010/main" val="274141405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7000"/>
            </a:blip>
            <a:stretch>
              <a:fillRect t="-18444"/>
            </a:stretch>
          </a:blipFill>
        </p:spPr>
        <p:txBody>
          <a:bodyPr/>
          <a:lstStyle/>
          <a:p>
            <a:pPr defTabSz="609630"/>
            <a:endParaRPr lang="en-US" sz="1200">
              <a:solidFill>
                <a:prstClr val="black"/>
              </a:solidFill>
              <a:latin typeface="Calibri"/>
            </a:endParaRPr>
          </a:p>
        </p:txBody>
      </p:sp>
      <p:sp>
        <p:nvSpPr>
          <p:cNvPr id="3" name="Freeform 3"/>
          <p:cNvSpPr/>
          <p:nvPr/>
        </p:nvSpPr>
        <p:spPr>
          <a:xfrm>
            <a:off x="685800" y="821795"/>
            <a:ext cx="2156249" cy="2156249"/>
          </a:xfrm>
          <a:custGeom>
            <a:avLst/>
            <a:gdLst/>
            <a:ahLst/>
            <a:cxnLst/>
            <a:rect l="l" t="t" r="r" b="b"/>
            <a:pathLst>
              <a:path w="3234373" h="3234373">
                <a:moveTo>
                  <a:pt x="0" y="0"/>
                </a:moveTo>
                <a:lnTo>
                  <a:pt x="3234373" y="0"/>
                </a:lnTo>
                <a:lnTo>
                  <a:pt x="3234373" y="3234372"/>
                </a:lnTo>
                <a:lnTo>
                  <a:pt x="0" y="323437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802367" y="3244851"/>
            <a:ext cx="10820400" cy="2760179"/>
          </a:xfrm>
          <a:prstGeom prst="rect">
            <a:avLst/>
          </a:prstGeom>
        </p:spPr>
        <p:txBody>
          <a:bodyPr lIns="0" tIns="0" rIns="0" bIns="0" rtlCol="0" anchor="t">
            <a:spAutoFit/>
          </a:bodyPr>
          <a:lstStyle/>
          <a:p>
            <a:pPr defTabSz="609630">
              <a:lnSpc>
                <a:spcPts val="5524"/>
              </a:lnSpc>
            </a:pPr>
            <a:r>
              <a:rPr lang="en-US" sz="3946">
                <a:solidFill>
                  <a:srgbClr val="083B72"/>
                </a:solidFill>
                <a:latin typeface="Cooper Hewitt Bold"/>
              </a:rPr>
              <a:t>ESTHER GOETSCH</a:t>
            </a:r>
          </a:p>
          <a:p>
            <a:pPr defTabSz="609630">
              <a:lnSpc>
                <a:spcPts val="5524"/>
              </a:lnSpc>
            </a:pPr>
            <a:r>
              <a:rPr lang="en-US" sz="3946">
                <a:solidFill>
                  <a:srgbClr val="083B72"/>
                </a:solidFill>
                <a:latin typeface="Cooper Hewitt Bold"/>
              </a:rPr>
              <a:t>Executive Director</a:t>
            </a:r>
          </a:p>
          <a:p>
            <a:pPr defTabSz="609630">
              <a:lnSpc>
                <a:spcPts val="5524"/>
              </a:lnSpc>
            </a:pPr>
            <a:r>
              <a:rPr lang="en-US" sz="3946">
                <a:solidFill>
                  <a:srgbClr val="083B72"/>
                </a:solidFill>
                <a:latin typeface="Cooper Hewitt Bold"/>
              </a:rPr>
              <a:t>Truckers Against Trafficking</a:t>
            </a:r>
          </a:p>
          <a:p>
            <a:pPr defTabSz="609630">
              <a:lnSpc>
                <a:spcPts val="5524"/>
              </a:lnSpc>
            </a:pPr>
            <a:r>
              <a:rPr lang="en-US" sz="3946">
                <a:solidFill>
                  <a:srgbClr val="083B72"/>
                </a:solidFill>
                <a:latin typeface="Cooper Hewitt Bold"/>
              </a:rPr>
              <a:t>egoetsch@truckersagainsttrafficking.org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203200" y="338667"/>
            <a:ext cx="11785600" cy="3598333"/>
          </a:xfrm>
        </p:spPr>
        <p:txBody>
          <a:bodyPr/>
          <a:lstStyle/>
          <a:p>
            <a:r>
              <a:rPr lang="en-US" b="1"/>
              <a:t>Port of Seattle Comprehensive</a:t>
            </a:r>
            <a:br>
              <a:rPr lang="en-US" b="1"/>
            </a:br>
            <a:r>
              <a:rPr lang="en-US" b="1"/>
              <a:t>Anti-Human Trafficking Strategy</a:t>
            </a:r>
            <a:br>
              <a:rPr lang="en-US" b="1"/>
            </a:br>
            <a:r>
              <a:rPr lang="en-US" sz="2800" b="1">
                <a:cs typeface="Calibri"/>
              </a:rPr>
              <a:t>Commission President Sam Cho</a:t>
            </a:r>
            <a:endParaRPr lang="en-US" altLang="en-US" sz="2800" b="1">
              <a:solidFill>
                <a:schemeClr val="accent1"/>
              </a:solidFill>
              <a:cs typeface="Calibri"/>
            </a:endParaRPr>
          </a:p>
        </p:txBody>
      </p:sp>
      <p:sp>
        <p:nvSpPr>
          <p:cNvPr id="2" name="Slide Number Placeholder 1"/>
          <p:cNvSpPr>
            <a:spLocks noGrp="1"/>
          </p:cNvSpPr>
          <p:nvPr>
            <p:ph type="sldNum" sz="quarter" idx="12"/>
          </p:nvPr>
        </p:nvSpPr>
        <p:spPr/>
        <p:txBody>
          <a:bodyPr/>
          <a:lstStyle/>
          <a:p>
            <a:pPr>
              <a:defRPr/>
            </a:pPr>
            <a:fld id="{90E9EC05-682C-4BE8-AC88-CDD0959409EF}" type="slidenum">
              <a:rPr lang="en-US" smtClean="0"/>
              <a:pPr>
                <a:defRPr/>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
            <a:ext cx="10972800" cy="757647"/>
          </a:xfrm>
        </p:spPr>
        <p:txBody>
          <a:bodyPr>
            <a:normAutofit/>
          </a:bodyPr>
          <a:lstStyle/>
          <a:p>
            <a:r>
              <a:rPr lang="en-US" sz="3200"/>
              <a:t>Port of Seattle: A County-wide Special Purpose Government</a:t>
            </a:r>
          </a:p>
        </p:txBody>
      </p:sp>
      <p:grpSp>
        <p:nvGrpSpPr>
          <p:cNvPr id="15" name="Group 14"/>
          <p:cNvGrpSpPr/>
          <p:nvPr/>
        </p:nvGrpSpPr>
        <p:grpSpPr>
          <a:xfrm>
            <a:off x="609602" y="983651"/>
            <a:ext cx="11157171" cy="5005607"/>
            <a:chOff x="142627" y="1271876"/>
            <a:chExt cx="11157172" cy="5005606"/>
          </a:xfrm>
        </p:grpSpPr>
        <p:grpSp>
          <p:nvGrpSpPr>
            <p:cNvPr id="14" name="Group 13"/>
            <p:cNvGrpSpPr/>
            <p:nvPr/>
          </p:nvGrpSpPr>
          <p:grpSpPr>
            <a:xfrm>
              <a:off x="142627" y="1298408"/>
              <a:ext cx="5011078" cy="2432538"/>
              <a:chOff x="142627" y="1298408"/>
              <a:chExt cx="5011078" cy="243253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592"/>
              <a:stretch/>
            </p:blipFill>
            <p:spPr>
              <a:xfrm>
                <a:off x="142627" y="1298408"/>
                <a:ext cx="5011078" cy="2341066"/>
              </a:xfrm>
              <a:prstGeom prst="round2DiagRect">
                <a:avLst/>
              </a:prstGeom>
            </p:spPr>
          </p:pic>
          <p:sp>
            <p:nvSpPr>
              <p:cNvPr id="9" name="TextBox 8"/>
              <p:cNvSpPr txBox="1"/>
              <p:nvPr/>
            </p:nvSpPr>
            <p:spPr>
              <a:xfrm>
                <a:off x="142627" y="3269281"/>
                <a:ext cx="3602012" cy="461665"/>
              </a:xfrm>
              <a:prstGeom prst="rect">
                <a:avLst/>
              </a:prstGeom>
              <a:solidFill>
                <a:srgbClr val="FFFFFF">
                  <a:alpha val="69020"/>
                </a:srgbClr>
              </a:solidFill>
            </p:spPr>
            <p:txBody>
              <a:bodyPr wrap="none" rtlCol="0">
                <a:spAutoFit/>
              </a:bodyPr>
              <a:lstStyle/>
              <a:p>
                <a:r>
                  <a:rPr lang="en-US" sz="2400">
                    <a:solidFill>
                      <a:schemeClr val="tx2"/>
                    </a:solidFill>
                  </a:rPr>
                  <a:t>Northwest Seaport Alliance</a:t>
                </a:r>
              </a:p>
            </p:txBody>
          </p:sp>
        </p:grpSp>
        <p:grpSp>
          <p:nvGrpSpPr>
            <p:cNvPr id="13" name="Group 12"/>
            <p:cNvGrpSpPr/>
            <p:nvPr/>
          </p:nvGrpSpPr>
          <p:grpSpPr>
            <a:xfrm>
              <a:off x="5878056" y="1271876"/>
              <a:ext cx="5421743" cy="5005606"/>
              <a:chOff x="5878056" y="1271876"/>
              <a:chExt cx="5421743" cy="5005606"/>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b="-619"/>
              <a:stretch/>
            </p:blipFill>
            <p:spPr>
              <a:xfrm>
                <a:off x="5878057" y="3863182"/>
                <a:ext cx="4971749" cy="2341066"/>
              </a:xfrm>
              <a:prstGeom prst="round2Diag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8057" y="1271876"/>
                <a:ext cx="4971749" cy="2326157"/>
              </a:xfrm>
              <a:prstGeom prst="round2DiagRect">
                <a:avLst/>
              </a:prstGeom>
            </p:spPr>
          </p:pic>
          <p:sp>
            <p:nvSpPr>
              <p:cNvPr id="11" name="TextBox 10"/>
              <p:cNvSpPr txBox="1"/>
              <p:nvPr/>
            </p:nvSpPr>
            <p:spPr>
              <a:xfrm>
                <a:off x="5878057" y="5815817"/>
                <a:ext cx="5421742" cy="461665"/>
              </a:xfrm>
              <a:prstGeom prst="rect">
                <a:avLst/>
              </a:prstGeom>
              <a:solidFill>
                <a:srgbClr val="FFFFFF">
                  <a:alpha val="69020"/>
                </a:srgbClr>
              </a:solidFill>
            </p:spPr>
            <p:txBody>
              <a:bodyPr wrap="none" rtlCol="0">
                <a:spAutoFit/>
              </a:bodyPr>
              <a:lstStyle/>
              <a:p>
                <a:r>
                  <a:rPr lang="en-US" sz="2400">
                    <a:solidFill>
                      <a:schemeClr val="tx2"/>
                    </a:solidFill>
                  </a:rPr>
                  <a:t>Largest Cruise Port on the U.S. West Coast</a:t>
                </a:r>
              </a:p>
            </p:txBody>
          </p:sp>
          <p:sp>
            <p:nvSpPr>
              <p:cNvPr id="12" name="TextBox 11"/>
              <p:cNvSpPr txBox="1"/>
              <p:nvPr/>
            </p:nvSpPr>
            <p:spPr>
              <a:xfrm>
                <a:off x="5878056" y="3226893"/>
                <a:ext cx="4526170" cy="461665"/>
              </a:xfrm>
              <a:prstGeom prst="rect">
                <a:avLst/>
              </a:prstGeom>
              <a:solidFill>
                <a:srgbClr val="FFFFFF">
                  <a:alpha val="69020"/>
                </a:srgbClr>
              </a:solidFill>
            </p:spPr>
            <p:txBody>
              <a:bodyPr wrap="square" rtlCol="0">
                <a:spAutoFit/>
              </a:bodyPr>
              <a:lstStyle/>
              <a:p>
                <a:r>
                  <a:rPr lang="en-US" sz="2400">
                    <a:solidFill>
                      <a:schemeClr val="tx2"/>
                    </a:solidFill>
                  </a:rPr>
                  <a:t>Maritime Industrial and Marinas</a:t>
                </a:r>
              </a:p>
            </p:txBody>
          </p:sp>
        </p:grpSp>
      </p:grpSp>
      <p:sp>
        <p:nvSpPr>
          <p:cNvPr id="3" name="Slide Number Placeholder 2"/>
          <p:cNvSpPr>
            <a:spLocks noGrp="1"/>
          </p:cNvSpPr>
          <p:nvPr>
            <p:ph type="sldNum" sz="quarter" idx="12"/>
          </p:nvPr>
        </p:nvSpPr>
        <p:spPr/>
        <p:txBody>
          <a:bodyPr/>
          <a:lstStyle/>
          <a:p>
            <a:fld id="{460E5A4D-2439-42BC-BABB-6AD786F2FD5F}" type="slidenum">
              <a:rPr lang="en-US" smtClean="0"/>
              <a:t>42</a:t>
            </a:fld>
            <a:endParaRPr lang="en-US"/>
          </a:p>
        </p:txBody>
      </p:sp>
      <p:grpSp>
        <p:nvGrpSpPr>
          <p:cNvPr id="16" name="Group 15">
            <a:extLst>
              <a:ext uri="{FF2B5EF4-FFF2-40B4-BE49-F238E27FC236}">
                <a16:creationId xmlns:a16="http://schemas.microsoft.com/office/drawing/2014/main" id="{CC50E1F1-AF9F-4094-9063-7C7676410DED}"/>
              </a:ext>
            </a:extLst>
          </p:cNvPr>
          <p:cNvGrpSpPr/>
          <p:nvPr/>
        </p:nvGrpSpPr>
        <p:grpSpPr>
          <a:xfrm>
            <a:off x="534107" y="3603785"/>
            <a:ext cx="5086572" cy="2447344"/>
            <a:chOff x="494393" y="1631146"/>
            <a:chExt cx="5715000" cy="3459848"/>
          </a:xfrm>
        </p:grpSpPr>
        <p:pic>
          <p:nvPicPr>
            <p:cNvPr id="17" name="Picture 16">
              <a:extLst>
                <a:ext uri="{FF2B5EF4-FFF2-40B4-BE49-F238E27FC236}">
                  <a16:creationId xmlns:a16="http://schemas.microsoft.com/office/drawing/2014/main" id="{ADCD4B8D-54B4-41E4-A517-DBC213AA48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4393" y="1631146"/>
              <a:ext cx="5715000" cy="3241833"/>
            </a:xfrm>
            <a:prstGeom prst="round2DiagRect">
              <a:avLst/>
            </a:prstGeom>
          </p:spPr>
        </p:pic>
        <p:sp>
          <p:nvSpPr>
            <p:cNvPr id="18" name="TextBox 17">
              <a:extLst>
                <a:ext uri="{FF2B5EF4-FFF2-40B4-BE49-F238E27FC236}">
                  <a16:creationId xmlns:a16="http://schemas.microsoft.com/office/drawing/2014/main" id="{1FC0EF33-DB59-4530-8765-E475566F9255}"/>
                </a:ext>
              </a:extLst>
            </p:cNvPr>
            <p:cNvSpPr txBox="1"/>
            <p:nvPr/>
          </p:nvSpPr>
          <p:spPr>
            <a:xfrm>
              <a:off x="494393" y="4438331"/>
              <a:ext cx="5406026" cy="652663"/>
            </a:xfrm>
            <a:prstGeom prst="rect">
              <a:avLst/>
            </a:prstGeom>
            <a:solidFill>
              <a:srgbClr val="FFFFFF">
                <a:alpha val="69020"/>
              </a:srgbClr>
            </a:solidFill>
          </p:spPr>
          <p:txBody>
            <a:bodyPr wrap="square" rtlCol="0">
              <a:spAutoFit/>
            </a:bodyPr>
            <a:lstStyle/>
            <a:p>
              <a:r>
                <a:rPr lang="en-US" sz="2400">
                  <a:solidFill>
                    <a:schemeClr val="tx2"/>
                  </a:solidFill>
                </a:rPr>
                <a:t>Seattle-Tacoma International Airport</a:t>
              </a:r>
            </a:p>
          </p:txBody>
        </p:sp>
      </p:grpSp>
    </p:spTree>
    <p:extLst>
      <p:ext uri="{BB962C8B-B14F-4D97-AF65-F5344CB8AC3E}">
        <p14:creationId xmlns:p14="http://schemas.microsoft.com/office/powerpoint/2010/main" val="2552840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6DE8E7-CC34-433B-8273-7D0C8BAECEF4}"/>
              </a:ext>
            </a:extLst>
          </p:cNvPr>
          <p:cNvSpPr>
            <a:spLocks noGrp="1"/>
          </p:cNvSpPr>
          <p:nvPr>
            <p:ph type="sldNum" sz="quarter" idx="12"/>
          </p:nvPr>
        </p:nvSpPr>
        <p:spPr/>
        <p:txBody>
          <a:bodyPr/>
          <a:lstStyle/>
          <a:p>
            <a:fld id="{460E5A4D-2439-42BC-BABB-6AD786F2FD5F}" type="slidenum">
              <a:rPr lang="en-US" smtClean="0"/>
              <a:t>43</a:t>
            </a:fld>
            <a:endParaRPr lang="en-US"/>
          </a:p>
        </p:txBody>
      </p:sp>
      <p:sp>
        <p:nvSpPr>
          <p:cNvPr id="3" name="Title 2">
            <a:extLst>
              <a:ext uri="{FF2B5EF4-FFF2-40B4-BE49-F238E27FC236}">
                <a16:creationId xmlns:a16="http://schemas.microsoft.com/office/drawing/2014/main" id="{44DF8B46-B9F5-2B0D-B474-2FF1883424CA}"/>
              </a:ext>
            </a:extLst>
          </p:cNvPr>
          <p:cNvSpPr>
            <a:spLocks noGrp="1"/>
          </p:cNvSpPr>
          <p:nvPr>
            <p:ph type="title"/>
          </p:nvPr>
        </p:nvSpPr>
        <p:spPr>
          <a:xfrm>
            <a:off x="609600" y="115994"/>
            <a:ext cx="10972800" cy="1001063"/>
          </a:xfrm>
        </p:spPr>
        <p:txBody>
          <a:bodyPr>
            <a:normAutofit/>
          </a:bodyPr>
          <a:lstStyle/>
          <a:p>
            <a:r>
              <a:rPr lang="en-US" sz="4400"/>
              <a:t>Why a Port Anti-Trafficking Effort?</a:t>
            </a:r>
            <a:endParaRPr lang="en-US"/>
          </a:p>
        </p:txBody>
      </p:sp>
      <p:sp>
        <p:nvSpPr>
          <p:cNvPr id="2" name="Text Placeholder 2">
            <a:extLst>
              <a:ext uri="{FF2B5EF4-FFF2-40B4-BE49-F238E27FC236}">
                <a16:creationId xmlns:a16="http://schemas.microsoft.com/office/drawing/2014/main" id="{A1630D71-CE21-2853-1BFA-3A0F6A955CCE}"/>
              </a:ext>
            </a:extLst>
          </p:cNvPr>
          <p:cNvSpPr txBox="1">
            <a:spLocks/>
          </p:cNvSpPr>
          <p:nvPr/>
        </p:nvSpPr>
        <p:spPr>
          <a:xfrm>
            <a:off x="352365" y="1207791"/>
            <a:ext cx="11653523" cy="441053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608965">
              <a:buFont typeface="Arial" panose="020B0604020202020204" pitchFamily="34" charset="0"/>
              <a:buChar char="•"/>
            </a:pPr>
            <a:endParaRPr lang="en-US" sz="1400">
              <a:cs typeface="Calibri"/>
            </a:endParaRPr>
          </a:p>
          <a:p>
            <a:pPr marL="608965" indent="-608965">
              <a:buFont typeface="Arial" panose="020B0604020202020204" pitchFamily="34" charset="0"/>
              <a:buChar char="•"/>
            </a:pPr>
            <a:r>
              <a:rPr lang="en-US" sz="3600">
                <a:solidFill>
                  <a:srgbClr val="1B4A55"/>
                </a:solidFill>
                <a:latin typeface="Signika"/>
              </a:rPr>
              <a:t>Washington had the 8th highest call volume to the National Human Trafficking Hotline in 2019.  </a:t>
            </a:r>
            <a:endParaRPr lang="en-US" sz="3600">
              <a:solidFill>
                <a:srgbClr val="1B4A55"/>
              </a:solidFill>
              <a:latin typeface="Signika" panose="02010003020600000004" pitchFamily="2" charset="0"/>
            </a:endParaRPr>
          </a:p>
          <a:p>
            <a:pPr marL="608965" indent="-608965">
              <a:buFont typeface="Arial" panose="020B0604020202020204" pitchFamily="34" charset="0"/>
              <a:buChar char="•"/>
            </a:pPr>
            <a:r>
              <a:rPr lang="en-US" sz="3600">
                <a:solidFill>
                  <a:srgbClr val="1B4A55"/>
                </a:solidFill>
                <a:latin typeface="Signika"/>
              </a:rPr>
              <a:t>Our Role:</a:t>
            </a:r>
          </a:p>
          <a:p>
            <a:pPr marL="929005" lvl="1" indent="-608965">
              <a:buFont typeface="Arial" panose="020B0604020202020204" pitchFamily="34" charset="0"/>
              <a:buChar char="•"/>
            </a:pPr>
            <a:r>
              <a:rPr lang="en-US" sz="2800">
                <a:solidFill>
                  <a:srgbClr val="1B4A55"/>
                </a:solidFill>
              </a:rPr>
              <a:t>As both the owner/operator of an airport and a wide array of maritime facilities</a:t>
            </a:r>
            <a:endParaRPr lang="en-US" sz="2800">
              <a:solidFill>
                <a:srgbClr val="1B4A55"/>
              </a:solidFill>
              <a:cs typeface="Calibri"/>
            </a:endParaRPr>
          </a:p>
          <a:p>
            <a:pPr marL="929005" lvl="1" indent="-608965">
              <a:buFont typeface="Arial" panose="020B0604020202020204" pitchFamily="34" charset="0"/>
              <a:buChar char="•"/>
            </a:pPr>
            <a:r>
              <a:rPr lang="en-US" sz="2800">
                <a:solidFill>
                  <a:srgbClr val="1B4A55"/>
                </a:solidFill>
              </a:rPr>
              <a:t>As a major employer</a:t>
            </a:r>
            <a:endParaRPr lang="en-US" sz="2800">
              <a:solidFill>
                <a:srgbClr val="1B4A55"/>
              </a:solidFill>
              <a:cs typeface="Calibri"/>
            </a:endParaRPr>
          </a:p>
          <a:p>
            <a:pPr marL="929005" lvl="1" indent="-608965">
              <a:buFont typeface="Arial" panose="020B0604020202020204" pitchFamily="34" charset="0"/>
              <a:buChar char="•"/>
            </a:pPr>
            <a:r>
              <a:rPr lang="en-US" sz="2800">
                <a:solidFill>
                  <a:srgbClr val="1B4A55"/>
                </a:solidFill>
              </a:rPr>
              <a:t>As a public sector leader</a:t>
            </a:r>
            <a:endParaRPr lang="en-US" sz="2800">
              <a:solidFill>
                <a:srgbClr val="1B4A55"/>
              </a:solidFill>
              <a:cs typeface="Calibri"/>
            </a:endParaRPr>
          </a:p>
        </p:txBody>
      </p:sp>
    </p:spTree>
    <p:extLst>
      <p:ext uri="{BB962C8B-B14F-4D97-AF65-F5344CB8AC3E}">
        <p14:creationId xmlns:p14="http://schemas.microsoft.com/office/powerpoint/2010/main" val="2820474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D66AFE6-B36E-42E7-B27E-72F945273221}"/>
              </a:ext>
            </a:extLst>
          </p:cNvPr>
          <p:cNvGraphicFramePr>
            <a:graphicFrameLocks noGrp="1"/>
          </p:cNvGraphicFramePr>
          <p:nvPr>
            <p:ph idx="1"/>
          </p:nvPr>
        </p:nvGraphicFramePr>
        <p:xfrm>
          <a:off x="692727" y="2113808"/>
          <a:ext cx="10972800" cy="3449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76DE8E7-CC34-433B-8273-7D0C8BAECEF4}"/>
              </a:ext>
            </a:extLst>
          </p:cNvPr>
          <p:cNvSpPr>
            <a:spLocks noGrp="1"/>
          </p:cNvSpPr>
          <p:nvPr>
            <p:ph type="sldNum" sz="quarter" idx="12"/>
          </p:nvPr>
        </p:nvSpPr>
        <p:spPr/>
        <p:txBody>
          <a:bodyPr/>
          <a:lstStyle/>
          <a:p>
            <a:fld id="{460E5A4D-2439-42BC-BABB-6AD786F2FD5F}" type="slidenum">
              <a:rPr lang="en-US" smtClean="0"/>
              <a:t>44</a:t>
            </a:fld>
            <a:endParaRPr lang="en-US"/>
          </a:p>
        </p:txBody>
      </p:sp>
      <p:sp>
        <p:nvSpPr>
          <p:cNvPr id="6" name="Title 5">
            <a:extLst>
              <a:ext uri="{FF2B5EF4-FFF2-40B4-BE49-F238E27FC236}">
                <a16:creationId xmlns:a16="http://schemas.microsoft.com/office/drawing/2014/main" id="{DA4479CB-DB95-6394-1D94-AAB4CA27D9AB}"/>
              </a:ext>
            </a:extLst>
          </p:cNvPr>
          <p:cNvSpPr>
            <a:spLocks noGrp="1"/>
          </p:cNvSpPr>
          <p:nvPr>
            <p:ph type="title"/>
          </p:nvPr>
        </p:nvSpPr>
        <p:spPr/>
        <p:txBody>
          <a:bodyPr>
            <a:normAutofit/>
          </a:bodyPr>
          <a:lstStyle/>
          <a:p>
            <a:r>
              <a:rPr lang="en-US"/>
              <a:t>Commission Motion</a:t>
            </a:r>
          </a:p>
        </p:txBody>
      </p:sp>
      <p:sp>
        <p:nvSpPr>
          <p:cNvPr id="7" name="Text Placeholder 3">
            <a:extLst>
              <a:ext uri="{FF2B5EF4-FFF2-40B4-BE49-F238E27FC236}">
                <a16:creationId xmlns:a16="http://schemas.microsoft.com/office/drawing/2014/main" id="{F9A1F0C4-0381-A72E-6D25-F6AC61DA5962}"/>
              </a:ext>
            </a:extLst>
          </p:cNvPr>
          <p:cNvSpPr txBox="1">
            <a:spLocks/>
          </p:cNvSpPr>
          <p:nvPr/>
        </p:nvSpPr>
        <p:spPr>
          <a:xfrm>
            <a:off x="997526" y="873641"/>
            <a:ext cx="10363201" cy="450771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a:solidFill>
                  <a:srgbClr val="1B4A55"/>
                </a:solidFill>
                <a:latin typeface="Signika" panose="02010003020600000004" pitchFamily="2" charset="0"/>
              </a:rPr>
              <a:t>Curriculum and plan making training broadly available to all Port employees</a:t>
            </a:r>
          </a:p>
          <a:p>
            <a:pPr marL="380365" indent="-380365">
              <a:buFont typeface="Arial" panose="020B0604020202020204" pitchFamily="34" charset="0"/>
              <a:buChar char="•"/>
            </a:pPr>
            <a:r>
              <a:rPr lang="en-US" sz="2400">
                <a:solidFill>
                  <a:srgbClr val="1B4A55"/>
                </a:solidFill>
                <a:latin typeface="Signika"/>
              </a:rPr>
              <a:t>Making AHT training broadly available to all external stake holders operating in Port facilities</a:t>
            </a:r>
          </a:p>
          <a:p>
            <a:pPr marL="380365" indent="-380365">
              <a:buFont typeface="Arial" panose="020B0604020202020204" pitchFamily="34" charset="0"/>
              <a:buChar char="•"/>
            </a:pPr>
            <a:r>
              <a:rPr lang="en-US" sz="2400">
                <a:solidFill>
                  <a:srgbClr val="1B4A55"/>
                </a:solidFill>
                <a:latin typeface="Signika" panose="02010003020600000004" pitchFamily="2" charset="0"/>
              </a:rPr>
              <a:t>Join key alliances and committees to ensure the Port’s engagement on this topic regionally</a:t>
            </a:r>
          </a:p>
          <a:p>
            <a:pPr marL="380365" indent="-380365">
              <a:buFont typeface="Arial" panose="020B0604020202020204" pitchFamily="34" charset="0"/>
              <a:buChar char="•"/>
            </a:pPr>
            <a:r>
              <a:rPr lang="en-US" sz="2400">
                <a:solidFill>
                  <a:srgbClr val="1B4A55"/>
                </a:solidFill>
                <a:latin typeface="Signika"/>
              </a:rPr>
              <a:t>Conduct initial awareness raising through media and communications efforts to users of the Port’s facilities and local residents</a:t>
            </a:r>
          </a:p>
          <a:p>
            <a:pPr marL="380365" indent="-380365">
              <a:buFont typeface="Arial" panose="020B0604020202020204" pitchFamily="34" charset="0"/>
              <a:buChar char="•"/>
            </a:pPr>
            <a:r>
              <a:rPr lang="en-US" sz="2400">
                <a:solidFill>
                  <a:srgbClr val="1B4A55"/>
                </a:solidFill>
                <a:latin typeface="Signika" panose="02010003020600000004" pitchFamily="2" charset="0"/>
              </a:rPr>
              <a:t>Advocate at the state and federal level for policy changes that further the Port’s and region’s human trafficking reduction efforts</a:t>
            </a:r>
          </a:p>
        </p:txBody>
      </p:sp>
    </p:spTree>
    <p:extLst>
      <p:ext uri="{BB962C8B-B14F-4D97-AF65-F5344CB8AC3E}">
        <p14:creationId xmlns:p14="http://schemas.microsoft.com/office/powerpoint/2010/main" val="2460385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D66AFE6-B36E-42E7-B27E-72F945273221}"/>
              </a:ext>
            </a:extLst>
          </p:cNvPr>
          <p:cNvGraphicFramePr>
            <a:graphicFrameLocks noGrp="1"/>
          </p:cNvGraphicFramePr>
          <p:nvPr>
            <p:ph idx="1"/>
          </p:nvPr>
        </p:nvGraphicFramePr>
        <p:xfrm>
          <a:off x="692727" y="2113808"/>
          <a:ext cx="10972800" cy="3449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76DE8E7-CC34-433B-8273-7D0C8BAECEF4}"/>
              </a:ext>
            </a:extLst>
          </p:cNvPr>
          <p:cNvSpPr>
            <a:spLocks noGrp="1"/>
          </p:cNvSpPr>
          <p:nvPr>
            <p:ph type="sldNum" sz="quarter" idx="12"/>
          </p:nvPr>
        </p:nvSpPr>
        <p:spPr/>
        <p:txBody>
          <a:bodyPr/>
          <a:lstStyle/>
          <a:p>
            <a:fld id="{460E5A4D-2439-42BC-BABB-6AD786F2FD5F}" type="slidenum">
              <a:rPr lang="en-US" smtClean="0"/>
              <a:t>45</a:t>
            </a:fld>
            <a:endParaRPr lang="en-US"/>
          </a:p>
        </p:txBody>
      </p:sp>
      <p:sp>
        <p:nvSpPr>
          <p:cNvPr id="3" name="Title 2">
            <a:extLst>
              <a:ext uri="{FF2B5EF4-FFF2-40B4-BE49-F238E27FC236}">
                <a16:creationId xmlns:a16="http://schemas.microsoft.com/office/drawing/2014/main" id="{44DF8B46-B9F5-2B0D-B474-2FF1883424CA}"/>
              </a:ext>
            </a:extLst>
          </p:cNvPr>
          <p:cNvSpPr>
            <a:spLocks noGrp="1"/>
          </p:cNvSpPr>
          <p:nvPr>
            <p:ph type="title"/>
          </p:nvPr>
        </p:nvSpPr>
        <p:spPr>
          <a:xfrm>
            <a:off x="368300" y="45509"/>
            <a:ext cx="5803900" cy="762000"/>
          </a:xfrm>
        </p:spPr>
        <p:txBody>
          <a:bodyPr>
            <a:normAutofit fontScale="90000"/>
          </a:bodyPr>
          <a:lstStyle/>
          <a:p>
            <a:r>
              <a:rPr lang="en-US" sz="4400"/>
              <a:t>Commission Motion </a:t>
            </a:r>
            <a:r>
              <a:rPr lang="en-US" sz="4400" err="1"/>
              <a:t>Con’t</a:t>
            </a:r>
            <a:endParaRPr lang="en-US"/>
          </a:p>
        </p:txBody>
      </p:sp>
      <p:sp>
        <p:nvSpPr>
          <p:cNvPr id="2" name="Text Placeholder 3">
            <a:extLst>
              <a:ext uri="{FF2B5EF4-FFF2-40B4-BE49-F238E27FC236}">
                <a16:creationId xmlns:a16="http://schemas.microsoft.com/office/drawing/2014/main" id="{FCC8F6F1-2267-5D33-AE53-8571C9B538D6}"/>
              </a:ext>
            </a:extLst>
          </p:cNvPr>
          <p:cNvSpPr txBox="1">
            <a:spLocks/>
          </p:cNvSpPr>
          <p:nvPr/>
        </p:nvSpPr>
        <p:spPr>
          <a:xfrm>
            <a:off x="855286" y="1513721"/>
            <a:ext cx="4815841" cy="359485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365" indent="-380365">
              <a:buFont typeface="Arial" panose="020B0604020202020204" pitchFamily="34" charset="0"/>
              <a:buChar char="•"/>
            </a:pPr>
            <a:r>
              <a:rPr lang="en-US" sz="2000">
                <a:solidFill>
                  <a:srgbClr val="1B4A55"/>
                </a:solidFill>
                <a:latin typeface="Signika"/>
              </a:rPr>
              <a:t>Ensure that Port policies and our Code of Conduct fully restricts employee engagement in any aspect of trafficking</a:t>
            </a:r>
          </a:p>
          <a:p>
            <a:pPr marL="380365" indent="-380365">
              <a:buFont typeface="Arial" panose="020B0604020202020204" pitchFamily="34" charset="0"/>
              <a:buChar char="•"/>
            </a:pPr>
            <a:r>
              <a:rPr lang="en-US" sz="2000">
                <a:solidFill>
                  <a:srgbClr val="1B4A55"/>
                </a:solidFill>
                <a:latin typeface="Signika"/>
              </a:rPr>
              <a:t>Install signage in Port facilities that helps increase awareness of this issue and reduces trafficking in our region</a:t>
            </a:r>
          </a:p>
          <a:p>
            <a:pPr marL="380365" indent="-380365">
              <a:buFont typeface="Arial" panose="020B0604020202020204" pitchFamily="34" charset="0"/>
              <a:buChar char="•"/>
            </a:pPr>
            <a:r>
              <a:rPr lang="en-US" sz="2000">
                <a:solidFill>
                  <a:srgbClr val="1B4A55"/>
                </a:solidFill>
                <a:latin typeface="Signika"/>
              </a:rPr>
              <a:t>Explore implementation of a final tier of tactics.</a:t>
            </a:r>
          </a:p>
          <a:p>
            <a:pPr marL="380365" indent="-380365">
              <a:buFont typeface="Arial" panose="020B0604020202020204" pitchFamily="34" charset="0"/>
              <a:buChar char="•"/>
            </a:pPr>
            <a:r>
              <a:rPr lang="en-US" sz="2000">
                <a:solidFill>
                  <a:srgbClr val="1B4A55"/>
                </a:solidFill>
                <a:latin typeface="Signika"/>
              </a:rPr>
              <a:t>Staff shall have begun implementation of those final tier tactics that not only are most achievable but also have the broadest return on investment in terms of multiplying the Port's impact on reducing human trafficking. </a:t>
            </a:r>
            <a:endParaRPr lang="en-US" sz="2000">
              <a:solidFill>
                <a:srgbClr val="1B4A55"/>
              </a:solidFill>
              <a:latin typeface="Signika" panose="02010003020600000004" pitchFamily="2" charset="0"/>
            </a:endParaRPr>
          </a:p>
          <a:p>
            <a:endParaRPr lang="en-US" sz="1100">
              <a:solidFill>
                <a:srgbClr val="1B4A55"/>
              </a:solidFill>
              <a:cs typeface="Calibri"/>
            </a:endParaRPr>
          </a:p>
        </p:txBody>
      </p:sp>
      <p:pic>
        <p:nvPicPr>
          <p:cNvPr id="7" name="Picture 6">
            <a:extLst>
              <a:ext uri="{FF2B5EF4-FFF2-40B4-BE49-F238E27FC236}">
                <a16:creationId xmlns:a16="http://schemas.microsoft.com/office/drawing/2014/main" id="{1E59CDEF-128F-911F-4C46-E3B79D298BD2}"/>
              </a:ext>
            </a:extLst>
          </p:cNvPr>
          <p:cNvPicPr>
            <a:picLocks noChangeAspect="1"/>
          </p:cNvPicPr>
          <p:nvPr/>
        </p:nvPicPr>
        <p:blipFill>
          <a:blip r:embed="rId8"/>
          <a:stretch>
            <a:fillRect/>
          </a:stretch>
        </p:blipFill>
        <p:spPr>
          <a:xfrm>
            <a:off x="5669280" y="876300"/>
            <a:ext cx="6400800" cy="4820920"/>
          </a:xfrm>
          <a:prstGeom prst="rect">
            <a:avLst/>
          </a:prstGeom>
        </p:spPr>
      </p:pic>
    </p:spTree>
    <p:extLst>
      <p:ext uri="{BB962C8B-B14F-4D97-AF65-F5344CB8AC3E}">
        <p14:creationId xmlns:p14="http://schemas.microsoft.com/office/powerpoint/2010/main" val="3564077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6DE8E7-CC34-433B-8273-7D0C8BAECEF4}"/>
              </a:ext>
            </a:extLst>
          </p:cNvPr>
          <p:cNvSpPr>
            <a:spLocks noGrp="1"/>
          </p:cNvSpPr>
          <p:nvPr>
            <p:ph type="sldNum" sz="quarter" idx="12"/>
          </p:nvPr>
        </p:nvSpPr>
        <p:spPr/>
        <p:txBody>
          <a:bodyPr/>
          <a:lstStyle/>
          <a:p>
            <a:fld id="{460E5A4D-2439-42BC-BABB-6AD786F2FD5F}" type="slidenum">
              <a:rPr lang="en-US" smtClean="0"/>
              <a:t>46</a:t>
            </a:fld>
            <a:endParaRPr lang="en-US"/>
          </a:p>
        </p:txBody>
      </p:sp>
      <p:sp>
        <p:nvSpPr>
          <p:cNvPr id="3" name="Title 2">
            <a:extLst>
              <a:ext uri="{FF2B5EF4-FFF2-40B4-BE49-F238E27FC236}">
                <a16:creationId xmlns:a16="http://schemas.microsoft.com/office/drawing/2014/main" id="{44DF8B46-B9F5-2B0D-B474-2FF1883424CA}"/>
              </a:ext>
            </a:extLst>
          </p:cNvPr>
          <p:cNvSpPr>
            <a:spLocks noGrp="1"/>
          </p:cNvSpPr>
          <p:nvPr>
            <p:ph type="title"/>
          </p:nvPr>
        </p:nvSpPr>
        <p:spPr/>
        <p:txBody>
          <a:bodyPr>
            <a:normAutofit/>
          </a:bodyPr>
          <a:lstStyle/>
          <a:p>
            <a:r>
              <a:rPr lang="en-US"/>
              <a:t>Port Human Trafficking Strategy</a:t>
            </a:r>
          </a:p>
        </p:txBody>
      </p:sp>
      <p:sp>
        <p:nvSpPr>
          <p:cNvPr id="8" name="Text Placeholder 2">
            <a:extLst>
              <a:ext uri="{FF2B5EF4-FFF2-40B4-BE49-F238E27FC236}">
                <a16:creationId xmlns:a16="http://schemas.microsoft.com/office/drawing/2014/main" id="{DE5D7135-CE57-ABAE-18E6-0D889190527C}"/>
              </a:ext>
            </a:extLst>
          </p:cNvPr>
          <p:cNvSpPr txBox="1">
            <a:spLocks/>
          </p:cNvSpPr>
          <p:nvPr/>
        </p:nvSpPr>
        <p:spPr>
          <a:xfrm>
            <a:off x="812800" y="873641"/>
            <a:ext cx="10566400" cy="106109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1B4A55"/>
                </a:solidFill>
                <a:latin typeface="Signika"/>
              </a:rPr>
              <a:t>Port Commission passed a motion committing staff to finalizing and implementing a Port-wide strategy to combat human trafficking with four areas of focus:</a:t>
            </a:r>
          </a:p>
        </p:txBody>
      </p:sp>
      <p:sp>
        <p:nvSpPr>
          <p:cNvPr id="9" name="Arrow: Right 8">
            <a:extLst>
              <a:ext uri="{FF2B5EF4-FFF2-40B4-BE49-F238E27FC236}">
                <a16:creationId xmlns:a16="http://schemas.microsoft.com/office/drawing/2014/main" id="{10C8F30F-B6BA-E7F4-9AE8-C3854FA349FE}"/>
              </a:ext>
            </a:extLst>
          </p:cNvPr>
          <p:cNvSpPr/>
          <p:nvPr/>
        </p:nvSpPr>
        <p:spPr>
          <a:xfrm>
            <a:off x="2133600" y="2146776"/>
            <a:ext cx="7010400" cy="849376"/>
          </a:xfrm>
          <a:prstGeom prst="rightArrow">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ignika" panose="02010003020600000004" pitchFamily="2" charset="0"/>
              </a:rPr>
              <a:t>Internal Policies and Procedures</a:t>
            </a:r>
          </a:p>
        </p:txBody>
      </p:sp>
      <p:sp>
        <p:nvSpPr>
          <p:cNvPr id="10" name="Arrow: Right 9">
            <a:extLst>
              <a:ext uri="{FF2B5EF4-FFF2-40B4-BE49-F238E27FC236}">
                <a16:creationId xmlns:a16="http://schemas.microsoft.com/office/drawing/2014/main" id="{47237520-013A-FB9F-59C8-B2DFB39F7A0A}"/>
              </a:ext>
            </a:extLst>
          </p:cNvPr>
          <p:cNvSpPr/>
          <p:nvPr/>
        </p:nvSpPr>
        <p:spPr>
          <a:xfrm>
            <a:off x="2133600" y="3162776"/>
            <a:ext cx="7010400" cy="849376"/>
          </a:xfrm>
          <a:prstGeom prst="rightArrow">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ignika" panose="02010003020600000004" pitchFamily="2" charset="0"/>
              </a:rPr>
              <a:t>Public Awareness and Education</a:t>
            </a:r>
          </a:p>
        </p:txBody>
      </p:sp>
      <p:sp>
        <p:nvSpPr>
          <p:cNvPr id="11" name="Arrow: Right 10">
            <a:extLst>
              <a:ext uri="{FF2B5EF4-FFF2-40B4-BE49-F238E27FC236}">
                <a16:creationId xmlns:a16="http://schemas.microsoft.com/office/drawing/2014/main" id="{C260E4CD-13B4-3288-1ECF-D5DBDCB5F2AC}"/>
              </a:ext>
            </a:extLst>
          </p:cNvPr>
          <p:cNvSpPr/>
          <p:nvPr/>
        </p:nvSpPr>
        <p:spPr>
          <a:xfrm>
            <a:off x="2133600" y="4178776"/>
            <a:ext cx="7010400" cy="849376"/>
          </a:xfrm>
          <a:prstGeom prst="rightArrow">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ignika" panose="02010003020600000004" pitchFamily="2" charset="0"/>
              </a:rPr>
              <a:t>Employee Awareness &amp; Training</a:t>
            </a:r>
          </a:p>
        </p:txBody>
      </p:sp>
      <p:sp>
        <p:nvSpPr>
          <p:cNvPr id="12" name="Arrow: Right 11">
            <a:extLst>
              <a:ext uri="{FF2B5EF4-FFF2-40B4-BE49-F238E27FC236}">
                <a16:creationId xmlns:a16="http://schemas.microsoft.com/office/drawing/2014/main" id="{A603983C-6240-D062-4BAB-F81718D9798E}"/>
              </a:ext>
            </a:extLst>
          </p:cNvPr>
          <p:cNvSpPr/>
          <p:nvPr/>
        </p:nvSpPr>
        <p:spPr>
          <a:xfrm>
            <a:off x="2133600" y="5194776"/>
            <a:ext cx="7010400" cy="849376"/>
          </a:xfrm>
          <a:prstGeom prst="rightArrow">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ignika" panose="02010003020600000004" pitchFamily="2" charset="0"/>
              </a:rPr>
              <a:t>Community Partnership</a:t>
            </a:r>
          </a:p>
        </p:txBody>
      </p:sp>
      <p:sp>
        <p:nvSpPr>
          <p:cNvPr id="13" name="Rectangle 12">
            <a:extLst>
              <a:ext uri="{FF2B5EF4-FFF2-40B4-BE49-F238E27FC236}">
                <a16:creationId xmlns:a16="http://schemas.microsoft.com/office/drawing/2014/main" id="{F0E73C50-8E32-C5DB-EEB0-D86EA1E9955A}"/>
              </a:ext>
            </a:extLst>
          </p:cNvPr>
          <p:cNvSpPr/>
          <p:nvPr/>
        </p:nvSpPr>
        <p:spPr>
          <a:xfrm>
            <a:off x="203200" y="2146776"/>
            <a:ext cx="1727200" cy="3962400"/>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ignika" panose="02010003020600000004" pitchFamily="2" charset="0"/>
              </a:rPr>
              <a:t>Anti-Human Trafficking Strategy</a:t>
            </a:r>
          </a:p>
        </p:txBody>
      </p:sp>
      <p:sp>
        <p:nvSpPr>
          <p:cNvPr id="14" name="Rectangle 13">
            <a:extLst>
              <a:ext uri="{FF2B5EF4-FFF2-40B4-BE49-F238E27FC236}">
                <a16:creationId xmlns:a16="http://schemas.microsoft.com/office/drawing/2014/main" id="{94B969BF-4C52-5647-6D8B-33884B17FB06}"/>
              </a:ext>
            </a:extLst>
          </p:cNvPr>
          <p:cNvSpPr/>
          <p:nvPr/>
        </p:nvSpPr>
        <p:spPr>
          <a:xfrm>
            <a:off x="9347200" y="2146776"/>
            <a:ext cx="2641600" cy="3962400"/>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ignika" panose="02010003020600000004" pitchFamily="2" charset="0"/>
              </a:rPr>
              <a:t>Eliminate or Reduce Human Trafficking Conducive  Conditions within Port Facilities;</a:t>
            </a:r>
          </a:p>
          <a:p>
            <a:pPr algn="ctr"/>
            <a:r>
              <a:rPr lang="en-US" sz="2400">
                <a:solidFill>
                  <a:schemeClr val="tx1"/>
                </a:solidFill>
                <a:latin typeface="Signika" panose="02010003020600000004" pitchFamily="2" charset="0"/>
              </a:rPr>
              <a:t>Long Term Enduring Program</a:t>
            </a:r>
          </a:p>
        </p:txBody>
      </p:sp>
    </p:spTree>
    <p:extLst>
      <p:ext uri="{BB962C8B-B14F-4D97-AF65-F5344CB8AC3E}">
        <p14:creationId xmlns:p14="http://schemas.microsoft.com/office/powerpoint/2010/main" val="4120050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C313-265E-49E7-A22F-0ACDB790505E}"/>
              </a:ext>
            </a:extLst>
          </p:cNvPr>
          <p:cNvSpPr>
            <a:spLocks noGrp="1"/>
          </p:cNvSpPr>
          <p:nvPr>
            <p:ph type="title"/>
          </p:nvPr>
        </p:nvSpPr>
        <p:spPr/>
        <p:txBody>
          <a:bodyPr>
            <a:normAutofit/>
          </a:bodyPr>
          <a:lstStyle/>
          <a:p>
            <a:r>
              <a:rPr lang="en-US"/>
              <a:t>Current Practices</a:t>
            </a:r>
          </a:p>
        </p:txBody>
      </p:sp>
      <p:graphicFrame>
        <p:nvGraphicFramePr>
          <p:cNvPr id="5" name="Content Placeholder 4">
            <a:extLst>
              <a:ext uri="{FF2B5EF4-FFF2-40B4-BE49-F238E27FC236}">
                <a16:creationId xmlns:a16="http://schemas.microsoft.com/office/drawing/2014/main" id="{0D66AFE6-B36E-42E7-B27E-72F945273221}"/>
              </a:ext>
            </a:extLst>
          </p:cNvPr>
          <p:cNvGraphicFramePr>
            <a:graphicFrameLocks noGrp="1"/>
          </p:cNvGraphicFramePr>
          <p:nvPr>
            <p:ph idx="1"/>
          </p:nvPr>
        </p:nvGraphicFramePr>
        <p:xfrm>
          <a:off x="609600" y="1104900"/>
          <a:ext cx="10972800" cy="5002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76DE8E7-CC34-433B-8273-7D0C8BAECEF4}"/>
              </a:ext>
            </a:extLst>
          </p:cNvPr>
          <p:cNvSpPr>
            <a:spLocks noGrp="1"/>
          </p:cNvSpPr>
          <p:nvPr>
            <p:ph type="sldNum" sz="quarter" idx="12"/>
          </p:nvPr>
        </p:nvSpPr>
        <p:spPr/>
        <p:txBody>
          <a:bodyPr/>
          <a:lstStyle/>
          <a:p>
            <a:fld id="{460E5A4D-2439-42BC-BABB-6AD786F2FD5F}" type="slidenum">
              <a:rPr lang="en-US" smtClean="0"/>
              <a:t>47</a:t>
            </a:fld>
            <a:endParaRPr lang="en-US"/>
          </a:p>
        </p:txBody>
      </p:sp>
      <p:graphicFrame>
        <p:nvGraphicFramePr>
          <p:cNvPr id="26" name="Diagram 25">
            <a:extLst>
              <a:ext uri="{FF2B5EF4-FFF2-40B4-BE49-F238E27FC236}">
                <a16:creationId xmlns:a16="http://schemas.microsoft.com/office/drawing/2014/main" id="{70FDD374-5F8E-4244-8A37-5B6091A4E360}"/>
              </a:ext>
            </a:extLst>
          </p:cNvPr>
          <p:cNvGraphicFramePr/>
          <p:nvPr/>
        </p:nvGraphicFramePr>
        <p:xfrm>
          <a:off x="609600" y="719666"/>
          <a:ext cx="1078740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93287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2A82-7A36-461C-A724-48278FA47BDE}"/>
              </a:ext>
            </a:extLst>
          </p:cNvPr>
          <p:cNvSpPr>
            <a:spLocks noGrp="1"/>
          </p:cNvSpPr>
          <p:nvPr>
            <p:ph type="title"/>
          </p:nvPr>
        </p:nvSpPr>
        <p:spPr>
          <a:xfrm>
            <a:off x="609600" y="289506"/>
            <a:ext cx="10972800" cy="757647"/>
          </a:xfrm>
        </p:spPr>
        <p:txBody>
          <a:bodyPr>
            <a:normAutofit/>
          </a:bodyPr>
          <a:lstStyle/>
          <a:p>
            <a:r>
              <a:rPr lang="en-US">
                <a:ea typeface="Calibri"/>
                <a:cs typeface="Calibri"/>
              </a:rPr>
              <a:t>Maritime</a:t>
            </a:r>
          </a:p>
        </p:txBody>
      </p:sp>
      <p:sp>
        <p:nvSpPr>
          <p:cNvPr id="4" name="Slide Number Placeholder 3">
            <a:extLst>
              <a:ext uri="{FF2B5EF4-FFF2-40B4-BE49-F238E27FC236}">
                <a16:creationId xmlns:a16="http://schemas.microsoft.com/office/drawing/2014/main" id="{8FD5F7E9-F238-4BFE-8728-C228F6E5ED6B}"/>
              </a:ext>
            </a:extLst>
          </p:cNvPr>
          <p:cNvSpPr>
            <a:spLocks noGrp="1"/>
          </p:cNvSpPr>
          <p:nvPr>
            <p:ph type="sldNum" sz="quarter" idx="12"/>
          </p:nvPr>
        </p:nvSpPr>
        <p:spPr/>
        <p:txBody>
          <a:bodyPr/>
          <a:lstStyle/>
          <a:p>
            <a:fld id="{460E5A4D-2439-42BC-BABB-6AD786F2FD5F}" type="slidenum">
              <a:rPr lang="en-US" smtClean="0"/>
              <a:t>48</a:t>
            </a:fld>
            <a:endParaRPr lang="en-US"/>
          </a:p>
        </p:txBody>
      </p:sp>
      <p:graphicFrame>
        <p:nvGraphicFramePr>
          <p:cNvPr id="3" name="Diagram 5">
            <a:extLst>
              <a:ext uri="{FF2B5EF4-FFF2-40B4-BE49-F238E27FC236}">
                <a16:creationId xmlns:a16="http://schemas.microsoft.com/office/drawing/2014/main" id="{98A87947-4872-8188-3A96-5D59DA0530D6}"/>
              </a:ext>
            </a:extLst>
          </p:cNvPr>
          <p:cNvGraphicFramePr/>
          <p:nvPr/>
        </p:nvGraphicFramePr>
        <p:xfrm>
          <a:off x="337458" y="1099457"/>
          <a:ext cx="11566139" cy="420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0930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7D0D05-198C-2C53-2787-211DF45EABFE}"/>
              </a:ext>
            </a:extLst>
          </p:cNvPr>
          <p:cNvSpPr>
            <a:spLocks noGrp="1"/>
          </p:cNvSpPr>
          <p:nvPr>
            <p:ph type="title"/>
          </p:nvPr>
        </p:nvSpPr>
        <p:spPr/>
        <p:txBody>
          <a:bodyPr>
            <a:normAutofit/>
          </a:bodyPr>
          <a:lstStyle/>
          <a:p>
            <a:r>
              <a:rPr lang="en-US">
                <a:ea typeface="Calibri"/>
                <a:cs typeface="Calibri"/>
              </a:rPr>
              <a:t>2022-2025 Snapshot of Strategies</a:t>
            </a:r>
            <a:endParaRPr lang="en-US"/>
          </a:p>
        </p:txBody>
      </p:sp>
      <p:sp>
        <p:nvSpPr>
          <p:cNvPr id="11" name="Content Placeholder 10">
            <a:extLst>
              <a:ext uri="{FF2B5EF4-FFF2-40B4-BE49-F238E27FC236}">
                <a16:creationId xmlns:a16="http://schemas.microsoft.com/office/drawing/2014/main" id="{C1009D6A-776C-76F0-442E-E1472FF475D4}"/>
              </a:ext>
            </a:extLst>
          </p:cNvPr>
          <p:cNvSpPr>
            <a:spLocks noGrp="1"/>
          </p:cNvSpPr>
          <p:nvPr>
            <p:ph idx="1"/>
          </p:nvPr>
        </p:nvSpPr>
        <p:spPr>
          <a:xfrm>
            <a:off x="289007" y="931979"/>
            <a:ext cx="6299200" cy="5253872"/>
          </a:xfrm>
        </p:spPr>
        <p:txBody>
          <a:bodyPr vert="horz" lIns="91440" tIns="45720" rIns="91440" bIns="45720" rtlCol="0" anchor="t">
            <a:noAutofit/>
          </a:bodyPr>
          <a:lstStyle/>
          <a:p>
            <a:r>
              <a:rPr lang="en-US" sz="1800">
                <a:ea typeface="Calibri"/>
                <a:cs typeface="Calibri"/>
              </a:rPr>
              <a:t>Messaging</a:t>
            </a:r>
            <a:endParaRPr lang="en-US" sz="1800">
              <a:ea typeface="+mn-lt"/>
              <a:cs typeface="+mn-lt"/>
            </a:endParaRPr>
          </a:p>
          <a:p>
            <a:pPr lvl="1"/>
            <a:r>
              <a:rPr lang="en-US" sz="1800">
                <a:ea typeface="Calibri"/>
                <a:cs typeface="Calibri"/>
              </a:rPr>
              <a:t>"Do You Know the Signs" to spark bystander action</a:t>
            </a:r>
            <a:endParaRPr lang="en-US" sz="1800">
              <a:ea typeface="+mn-lt"/>
              <a:cs typeface="+mn-lt"/>
            </a:endParaRPr>
          </a:p>
          <a:p>
            <a:pPr lvl="1"/>
            <a:r>
              <a:rPr lang="en-US" sz="1800">
                <a:ea typeface="Calibri"/>
                <a:cs typeface="Calibri"/>
              </a:rPr>
              <a:t>Messaging translated to several languages</a:t>
            </a:r>
          </a:p>
          <a:p>
            <a:r>
              <a:rPr lang="en-US" sz="1800">
                <a:ea typeface="Calibri"/>
                <a:cs typeface="Calibri"/>
              </a:rPr>
              <a:t>Public Awareness</a:t>
            </a:r>
            <a:endParaRPr lang="en-US" sz="1800">
              <a:ea typeface="+mn-lt"/>
              <a:cs typeface="+mn-lt"/>
            </a:endParaRPr>
          </a:p>
          <a:p>
            <a:pPr lvl="1"/>
            <a:r>
              <a:rPr lang="en-US" sz="1800">
                <a:ea typeface="Calibri"/>
                <a:cs typeface="Calibri"/>
              </a:rPr>
              <a:t>Port Allies Against Human Trafficking Pledge developed and offered to Port tenants across Aviation &amp; Maritime</a:t>
            </a:r>
          </a:p>
          <a:p>
            <a:pPr lvl="1"/>
            <a:r>
              <a:rPr lang="en-US" sz="1800">
                <a:ea typeface="+mn-lt"/>
                <a:cs typeface="+mn-lt"/>
              </a:rPr>
              <a:t>twentyfour-seven.org Anti-Trafficking QR Code will be placed throughout Port of Seattle owned properties across all business lines</a:t>
            </a:r>
          </a:p>
          <a:p>
            <a:r>
              <a:rPr lang="en-US" sz="1800">
                <a:ea typeface="Calibri"/>
                <a:cs typeface="Calibri"/>
              </a:rPr>
              <a:t>Training &amp; Education </a:t>
            </a:r>
            <a:endParaRPr lang="en-US" sz="1800">
              <a:ea typeface="+mn-lt"/>
              <a:cs typeface="+mn-lt"/>
            </a:endParaRPr>
          </a:p>
          <a:p>
            <a:pPr lvl="1"/>
            <a:r>
              <a:rPr lang="en-US" sz="1800">
                <a:ea typeface="+mn-lt"/>
                <a:cs typeface="+mn-lt"/>
              </a:rPr>
              <a:t>Connecting badging renewal to training opportunities</a:t>
            </a:r>
          </a:p>
          <a:p>
            <a:pPr lvl="1"/>
            <a:r>
              <a:rPr lang="en-US" sz="1800">
                <a:ea typeface="Calibri"/>
                <a:cs typeface="Calibri"/>
              </a:rPr>
              <a:t>Internal &amp; external events to educate on human trafficking</a:t>
            </a:r>
          </a:p>
          <a:p>
            <a:r>
              <a:rPr lang="en-US" sz="1800">
                <a:ea typeface="Calibri"/>
                <a:cs typeface="Calibri"/>
              </a:rPr>
              <a:t>DHS Blue Campaign Partnership</a:t>
            </a:r>
          </a:p>
          <a:p>
            <a:pPr lvl="1"/>
            <a:r>
              <a:rPr lang="en-US" sz="1800">
                <a:ea typeface="Calibri"/>
                <a:cs typeface="Calibri"/>
              </a:rPr>
              <a:t>Signed an MOU with DHS, formerly joining the Blue Lightning Initiative</a:t>
            </a:r>
          </a:p>
        </p:txBody>
      </p:sp>
      <p:sp>
        <p:nvSpPr>
          <p:cNvPr id="4" name="Slide Number Placeholder 3">
            <a:extLst>
              <a:ext uri="{FF2B5EF4-FFF2-40B4-BE49-F238E27FC236}">
                <a16:creationId xmlns:a16="http://schemas.microsoft.com/office/drawing/2014/main" id="{65DD906A-4C47-303E-C06F-11CFC3EE24A8}"/>
              </a:ext>
            </a:extLst>
          </p:cNvPr>
          <p:cNvSpPr>
            <a:spLocks noGrp="1"/>
          </p:cNvSpPr>
          <p:nvPr>
            <p:ph type="sldNum" sz="quarter" idx="12"/>
          </p:nvPr>
        </p:nvSpPr>
        <p:spPr/>
        <p:txBody>
          <a:bodyPr/>
          <a:lstStyle/>
          <a:p>
            <a:fld id="{460E5A4D-2439-42BC-BABB-6AD786F2FD5F}" type="slidenum">
              <a:rPr lang="en-US" smtClean="0"/>
              <a:t>49</a:t>
            </a:fld>
            <a:endParaRPr lang="en-US"/>
          </a:p>
        </p:txBody>
      </p:sp>
      <p:pic>
        <p:nvPicPr>
          <p:cNvPr id="2" name="Picture 1">
            <a:extLst>
              <a:ext uri="{FF2B5EF4-FFF2-40B4-BE49-F238E27FC236}">
                <a16:creationId xmlns:a16="http://schemas.microsoft.com/office/drawing/2014/main" id="{4464A5B6-16CC-817A-983A-C8E32C8C3BEC}"/>
              </a:ext>
            </a:extLst>
          </p:cNvPr>
          <p:cNvPicPr>
            <a:picLocks noChangeAspect="1"/>
          </p:cNvPicPr>
          <p:nvPr/>
        </p:nvPicPr>
        <p:blipFill>
          <a:blip r:embed="rId3"/>
          <a:stretch>
            <a:fillRect/>
          </a:stretch>
        </p:blipFill>
        <p:spPr>
          <a:xfrm>
            <a:off x="6982948" y="933004"/>
            <a:ext cx="4845244" cy="3248778"/>
          </a:xfrm>
          <a:prstGeom prst="rect">
            <a:avLst/>
          </a:prstGeom>
        </p:spPr>
      </p:pic>
      <p:pic>
        <p:nvPicPr>
          <p:cNvPr id="6" name="Picture 5">
            <a:extLst>
              <a:ext uri="{FF2B5EF4-FFF2-40B4-BE49-F238E27FC236}">
                <a16:creationId xmlns:a16="http://schemas.microsoft.com/office/drawing/2014/main" id="{109688C9-DE5B-8BF8-6DD5-643A7C31F120}"/>
              </a:ext>
            </a:extLst>
          </p:cNvPr>
          <p:cNvPicPr>
            <a:picLocks noChangeAspect="1"/>
          </p:cNvPicPr>
          <p:nvPr/>
        </p:nvPicPr>
        <p:blipFill>
          <a:blip r:embed="rId4"/>
          <a:stretch>
            <a:fillRect/>
          </a:stretch>
        </p:blipFill>
        <p:spPr>
          <a:xfrm>
            <a:off x="6984096" y="4379400"/>
            <a:ext cx="2656000" cy="1492204"/>
          </a:xfrm>
          <a:prstGeom prst="rect">
            <a:avLst/>
          </a:prstGeom>
        </p:spPr>
      </p:pic>
      <p:pic>
        <p:nvPicPr>
          <p:cNvPr id="3" name="Picture 2">
            <a:extLst>
              <a:ext uri="{FF2B5EF4-FFF2-40B4-BE49-F238E27FC236}">
                <a16:creationId xmlns:a16="http://schemas.microsoft.com/office/drawing/2014/main" id="{1E6502D5-DEFA-D65B-FF98-6302E3576C1F}"/>
              </a:ext>
            </a:extLst>
          </p:cNvPr>
          <p:cNvPicPr>
            <a:picLocks noChangeAspect="1"/>
          </p:cNvPicPr>
          <p:nvPr/>
        </p:nvPicPr>
        <p:blipFill rotWithShape="1">
          <a:blip r:embed="rId5"/>
          <a:srcRect l="3010" t="3017" r="6354" b="3664"/>
          <a:stretch/>
        </p:blipFill>
        <p:spPr>
          <a:xfrm>
            <a:off x="10338395" y="4380118"/>
            <a:ext cx="1133008" cy="1809008"/>
          </a:xfrm>
          <a:prstGeom prst="rect">
            <a:avLst/>
          </a:prstGeom>
        </p:spPr>
      </p:pic>
    </p:spTree>
    <p:extLst>
      <p:ext uri="{BB962C8B-B14F-4D97-AF65-F5344CB8AC3E}">
        <p14:creationId xmlns:p14="http://schemas.microsoft.com/office/powerpoint/2010/main" val="3546315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096C00-D1C1-40A1-891D-500AC425EB6B}"/>
              </a:ext>
            </a:extLst>
          </p:cNvPr>
          <p:cNvSpPr/>
          <p:nvPr/>
        </p:nvSpPr>
        <p:spPr>
          <a:xfrm>
            <a:off x="2645" y="1663"/>
            <a:ext cx="12192005" cy="6874625"/>
          </a:xfrm>
          <a:prstGeom prst="rect">
            <a:avLst/>
          </a:prstGeom>
          <a:solidFill>
            <a:srgbClr val="3D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5AC270A8-3576-46FC-8472-275824128CBE}"/>
              </a:ext>
            </a:extLst>
          </p:cNvPr>
          <p:cNvSpPr txBox="1"/>
          <p:nvPr/>
        </p:nvSpPr>
        <p:spPr>
          <a:xfrm>
            <a:off x="0" y="537153"/>
            <a:ext cx="12192000" cy="707886"/>
          </a:xfrm>
          <a:prstGeom prst="rect">
            <a:avLst/>
          </a:prstGeom>
          <a:noFill/>
        </p:spPr>
        <p:txBody>
          <a:bodyPr wrap="square" rtlCol="0">
            <a:spAutoFit/>
          </a:bodyPr>
          <a:lstStyle/>
          <a:p>
            <a:pPr algn="ctr"/>
            <a:r>
              <a:rPr lang="en-US" sz="4000">
                <a:solidFill>
                  <a:schemeClr val="bg1"/>
                </a:solidFill>
                <a:latin typeface="Futura PT Book" panose="020B0502020204020303" pitchFamily="34" charset="0"/>
              </a:rPr>
              <a:t>GLOBAL ESTIMATED PREVALENCE</a:t>
            </a:r>
          </a:p>
        </p:txBody>
      </p:sp>
      <p:pic>
        <p:nvPicPr>
          <p:cNvPr id="3" name="Picture 2">
            <a:extLst>
              <a:ext uri="{FF2B5EF4-FFF2-40B4-BE49-F238E27FC236}">
                <a16:creationId xmlns:a16="http://schemas.microsoft.com/office/drawing/2014/main" id="{43DC09D9-21FC-F8E5-1E37-BAFCA0B0167E}"/>
              </a:ext>
            </a:extLst>
          </p:cNvPr>
          <p:cNvPicPr>
            <a:picLocks noChangeAspect="1"/>
          </p:cNvPicPr>
          <p:nvPr/>
        </p:nvPicPr>
        <p:blipFill>
          <a:blip r:embed="rId3">
            <a:alphaModFix amt="50000"/>
          </a:blip>
          <a:stretch>
            <a:fillRect/>
          </a:stretch>
        </p:blipFill>
        <p:spPr>
          <a:xfrm>
            <a:off x="3942207" y="1227919"/>
            <a:ext cx="4304323" cy="4292335"/>
          </a:xfrm>
          <a:prstGeom prst="rect">
            <a:avLst/>
          </a:prstGeom>
        </p:spPr>
      </p:pic>
      <p:sp>
        <p:nvSpPr>
          <p:cNvPr id="10" name="TextBox 9">
            <a:extLst>
              <a:ext uri="{FF2B5EF4-FFF2-40B4-BE49-F238E27FC236}">
                <a16:creationId xmlns:a16="http://schemas.microsoft.com/office/drawing/2014/main" id="{2F71A05E-B7E0-4CE6-9000-79D7D7B78C60}"/>
              </a:ext>
            </a:extLst>
          </p:cNvPr>
          <p:cNvSpPr txBox="1"/>
          <p:nvPr/>
        </p:nvSpPr>
        <p:spPr>
          <a:xfrm>
            <a:off x="33866" y="5868921"/>
            <a:ext cx="12158134" cy="369332"/>
          </a:xfrm>
          <a:prstGeom prst="rect">
            <a:avLst/>
          </a:prstGeom>
          <a:noFill/>
        </p:spPr>
        <p:txBody>
          <a:bodyPr wrap="square" rtlCol="0">
            <a:spAutoFit/>
          </a:bodyPr>
          <a:lstStyle/>
          <a:p>
            <a:pPr algn="ctr"/>
            <a:r>
              <a:rPr lang="en-US">
                <a:solidFill>
                  <a:schemeClr val="bg1"/>
                </a:solidFill>
                <a:latin typeface="Futura PT Book" panose="020B0502020204020303" pitchFamily="34" charset="0"/>
              </a:rPr>
              <a:t>SOURCE: International </a:t>
            </a:r>
            <a:r>
              <a:rPr lang="en-US" err="1">
                <a:solidFill>
                  <a:schemeClr val="bg1"/>
                </a:solidFill>
                <a:latin typeface="Futura PT Book" panose="020B0502020204020303" pitchFamily="34" charset="0"/>
              </a:rPr>
              <a:t>Labour</a:t>
            </a:r>
            <a:r>
              <a:rPr lang="en-US">
                <a:solidFill>
                  <a:schemeClr val="bg1"/>
                </a:solidFill>
                <a:latin typeface="Futura PT Book" panose="020B0502020204020303" pitchFamily="34" charset="0"/>
              </a:rPr>
              <a:t> Organization, 2021</a:t>
            </a:r>
          </a:p>
        </p:txBody>
      </p:sp>
      <p:graphicFrame>
        <p:nvGraphicFramePr>
          <p:cNvPr id="11" name="Table 11">
            <a:extLst>
              <a:ext uri="{FF2B5EF4-FFF2-40B4-BE49-F238E27FC236}">
                <a16:creationId xmlns:a16="http://schemas.microsoft.com/office/drawing/2014/main" id="{FA833BF4-57B6-405F-8CD7-DF845C8C0175}"/>
              </a:ext>
            </a:extLst>
          </p:cNvPr>
          <p:cNvGraphicFramePr>
            <a:graphicFrameLocks noGrp="1"/>
          </p:cNvGraphicFramePr>
          <p:nvPr/>
        </p:nvGraphicFramePr>
        <p:xfrm>
          <a:off x="4741836" y="1956772"/>
          <a:ext cx="2742197" cy="2865120"/>
        </p:xfrm>
        <a:graphic>
          <a:graphicData uri="http://schemas.openxmlformats.org/drawingml/2006/table">
            <a:tbl>
              <a:tblPr firstRow="1" bandRow="1">
                <a:tableStyleId>{2D5ABB26-0587-4C30-8999-92F81FD0307C}</a:tableStyleId>
              </a:tblPr>
              <a:tblGrid>
                <a:gridCol w="1250528">
                  <a:extLst>
                    <a:ext uri="{9D8B030D-6E8A-4147-A177-3AD203B41FA5}">
                      <a16:colId xmlns:a16="http://schemas.microsoft.com/office/drawing/2014/main" val="3994871452"/>
                    </a:ext>
                  </a:extLst>
                </a:gridCol>
                <a:gridCol w="1491669">
                  <a:extLst>
                    <a:ext uri="{9D8B030D-6E8A-4147-A177-3AD203B41FA5}">
                      <a16:colId xmlns:a16="http://schemas.microsoft.com/office/drawing/2014/main" val="2861864375"/>
                    </a:ext>
                  </a:extLst>
                </a:gridCol>
              </a:tblGrid>
              <a:tr h="370840">
                <a:tc gridSpan="2">
                  <a:txBody>
                    <a:bodyPr/>
                    <a:lstStyle/>
                    <a:p>
                      <a:pPr algn="ctr"/>
                      <a:r>
                        <a:rPr lang="en-US" b="1"/>
                        <a:t>PREVALENCE</a:t>
                      </a:r>
                    </a:p>
                  </a:txBody>
                  <a:tcPr>
                    <a:solidFill>
                      <a:schemeClr val="bg1"/>
                    </a:solidFill>
                  </a:tcPr>
                </a:tc>
                <a:tc hMerge="1">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221363723"/>
                  </a:ext>
                </a:extLst>
              </a:tr>
              <a:tr h="370840">
                <a:tc>
                  <a:txBody>
                    <a:bodyPr/>
                    <a:lstStyle/>
                    <a:p>
                      <a:r>
                        <a:rPr lang="en-US" b="1"/>
                        <a:t>TOTAL</a:t>
                      </a:r>
                    </a:p>
                  </a:txBody>
                  <a:tcPr>
                    <a:solidFill>
                      <a:schemeClr val="accent1">
                        <a:lumMod val="20000"/>
                        <a:lumOff val="80000"/>
                      </a:schemeClr>
                    </a:solidFill>
                  </a:tcPr>
                </a:tc>
                <a:tc>
                  <a:txBody>
                    <a:bodyPr/>
                    <a:lstStyle/>
                    <a:p>
                      <a:r>
                        <a:rPr lang="en-US" b="1"/>
                        <a:t>27.6 million</a:t>
                      </a:r>
                    </a:p>
                  </a:txBody>
                  <a:tcPr>
                    <a:solidFill>
                      <a:schemeClr val="accent1">
                        <a:lumMod val="20000"/>
                        <a:lumOff val="80000"/>
                      </a:schemeClr>
                    </a:solidFill>
                  </a:tcPr>
                </a:tc>
                <a:extLst>
                  <a:ext uri="{0D108BD9-81ED-4DB2-BD59-A6C34878D82A}">
                    <a16:rowId xmlns:a16="http://schemas.microsoft.com/office/drawing/2014/main" val="13542122"/>
                  </a:ext>
                </a:extLst>
              </a:tr>
              <a:tr h="370840">
                <a:tc>
                  <a:txBody>
                    <a:bodyPr/>
                    <a:lstStyle/>
                    <a:p>
                      <a:r>
                        <a:rPr lang="en-US"/>
                        <a:t>Adults</a:t>
                      </a:r>
                    </a:p>
                  </a:txBody>
                  <a:tcPr>
                    <a:solidFill>
                      <a:schemeClr val="bg1"/>
                    </a:solidFill>
                  </a:tcPr>
                </a:tc>
                <a:tc>
                  <a:txBody>
                    <a:bodyPr/>
                    <a:lstStyle/>
                    <a:p>
                      <a:r>
                        <a:rPr lang="en-US"/>
                        <a:t>88%</a:t>
                      </a:r>
                    </a:p>
                  </a:txBody>
                  <a:tcPr>
                    <a:solidFill>
                      <a:schemeClr val="bg1"/>
                    </a:solidFill>
                  </a:tcPr>
                </a:tc>
                <a:extLst>
                  <a:ext uri="{0D108BD9-81ED-4DB2-BD59-A6C34878D82A}">
                    <a16:rowId xmlns:a16="http://schemas.microsoft.com/office/drawing/2014/main" val="3470378363"/>
                  </a:ext>
                </a:extLst>
              </a:tr>
              <a:tr h="370840">
                <a:tc>
                  <a:txBody>
                    <a:bodyPr/>
                    <a:lstStyle/>
                    <a:p>
                      <a:r>
                        <a:rPr lang="en-US"/>
                        <a:t>Males</a:t>
                      </a:r>
                    </a:p>
                  </a:txBody>
                  <a:tcPr>
                    <a:solidFill>
                      <a:schemeClr val="accent1">
                        <a:lumMod val="20000"/>
                        <a:lumOff val="80000"/>
                      </a:schemeClr>
                    </a:solidFill>
                  </a:tcPr>
                </a:tc>
                <a:tc>
                  <a:txBody>
                    <a:bodyPr/>
                    <a:lstStyle/>
                    <a:p>
                      <a:r>
                        <a:rPr lang="en-US"/>
                        <a:t>57%</a:t>
                      </a:r>
                    </a:p>
                  </a:txBody>
                  <a:tcPr>
                    <a:solidFill>
                      <a:schemeClr val="accent1">
                        <a:lumMod val="20000"/>
                        <a:lumOff val="80000"/>
                      </a:schemeClr>
                    </a:solidFill>
                  </a:tcPr>
                </a:tc>
                <a:extLst>
                  <a:ext uri="{0D108BD9-81ED-4DB2-BD59-A6C34878D82A}">
                    <a16:rowId xmlns:a16="http://schemas.microsoft.com/office/drawing/2014/main" val="3382202680"/>
                  </a:ext>
                </a:extLst>
              </a:tr>
              <a:tr h="370840">
                <a:tc>
                  <a:txBody>
                    <a:bodyPr/>
                    <a:lstStyle/>
                    <a:p>
                      <a:r>
                        <a:rPr lang="en-US"/>
                        <a:t>Females</a:t>
                      </a:r>
                    </a:p>
                  </a:txBody>
                  <a:tcPr>
                    <a:solidFill>
                      <a:schemeClr val="bg1"/>
                    </a:solidFill>
                  </a:tcPr>
                </a:tc>
                <a:tc>
                  <a:txBody>
                    <a:bodyPr/>
                    <a:lstStyle/>
                    <a:p>
                      <a:r>
                        <a:rPr lang="en-US"/>
                        <a:t>43%</a:t>
                      </a:r>
                    </a:p>
                  </a:txBody>
                  <a:tcPr>
                    <a:solidFill>
                      <a:schemeClr val="bg1"/>
                    </a:solidFill>
                  </a:tcPr>
                </a:tc>
                <a:extLst>
                  <a:ext uri="{0D108BD9-81ED-4DB2-BD59-A6C34878D82A}">
                    <a16:rowId xmlns:a16="http://schemas.microsoft.com/office/drawing/2014/main" val="2446447325"/>
                  </a:ext>
                </a:extLst>
              </a:tr>
              <a:tr h="370840">
                <a:tc>
                  <a:txBody>
                    <a:bodyPr/>
                    <a:lstStyle/>
                    <a:p>
                      <a:r>
                        <a:rPr lang="en-US"/>
                        <a:t>Children/ Minors</a:t>
                      </a:r>
                    </a:p>
                  </a:txBody>
                  <a:tcPr>
                    <a:solidFill>
                      <a:schemeClr val="accent1">
                        <a:lumMod val="20000"/>
                        <a:lumOff val="80000"/>
                      </a:schemeClr>
                    </a:solidFill>
                  </a:tcPr>
                </a:tc>
                <a:tc>
                  <a:txBody>
                    <a:bodyPr/>
                    <a:lstStyle/>
                    <a:p>
                      <a:r>
                        <a:rPr lang="en-US"/>
                        <a:t>12%</a:t>
                      </a:r>
                    </a:p>
                  </a:txBody>
                  <a:tcPr>
                    <a:solidFill>
                      <a:schemeClr val="accent1">
                        <a:lumMod val="20000"/>
                        <a:lumOff val="80000"/>
                      </a:schemeClr>
                    </a:solidFill>
                  </a:tcPr>
                </a:tc>
                <a:extLst>
                  <a:ext uri="{0D108BD9-81ED-4DB2-BD59-A6C34878D82A}">
                    <a16:rowId xmlns:a16="http://schemas.microsoft.com/office/drawing/2014/main" val="2303725741"/>
                  </a:ext>
                </a:extLst>
              </a:tr>
              <a:tr h="370840">
                <a:tc>
                  <a:txBody>
                    <a:bodyPr/>
                    <a:lstStyle/>
                    <a:p>
                      <a:r>
                        <a:rPr lang="en-US"/>
                        <a:t>Length</a:t>
                      </a:r>
                    </a:p>
                  </a:txBody>
                  <a:tcPr>
                    <a:solidFill>
                      <a:schemeClr val="bg1"/>
                    </a:solidFill>
                  </a:tcPr>
                </a:tc>
                <a:tc>
                  <a:txBody>
                    <a:bodyPr/>
                    <a:lstStyle/>
                    <a:p>
                      <a:r>
                        <a:rPr lang="en-US"/>
                        <a:t>~15.4 months</a:t>
                      </a:r>
                    </a:p>
                  </a:txBody>
                  <a:tcPr>
                    <a:solidFill>
                      <a:schemeClr val="bg1"/>
                    </a:solidFill>
                  </a:tcPr>
                </a:tc>
                <a:extLst>
                  <a:ext uri="{0D108BD9-81ED-4DB2-BD59-A6C34878D82A}">
                    <a16:rowId xmlns:a16="http://schemas.microsoft.com/office/drawing/2014/main" val="1157920317"/>
                  </a:ext>
                </a:extLst>
              </a:tr>
            </a:tbl>
          </a:graphicData>
        </a:graphic>
      </p:graphicFrame>
      <p:graphicFrame>
        <p:nvGraphicFramePr>
          <p:cNvPr id="14" name="Table 11">
            <a:extLst>
              <a:ext uri="{FF2B5EF4-FFF2-40B4-BE49-F238E27FC236}">
                <a16:creationId xmlns:a16="http://schemas.microsoft.com/office/drawing/2014/main" id="{9E4746E5-DC35-49FA-A3BE-FA7EBB838521}"/>
              </a:ext>
            </a:extLst>
          </p:cNvPr>
          <p:cNvGraphicFramePr>
            <a:graphicFrameLocks noGrp="1"/>
          </p:cNvGraphicFramePr>
          <p:nvPr/>
        </p:nvGraphicFramePr>
        <p:xfrm>
          <a:off x="1030680" y="2342546"/>
          <a:ext cx="2742197" cy="2763520"/>
        </p:xfrm>
        <a:graphic>
          <a:graphicData uri="http://schemas.openxmlformats.org/drawingml/2006/table">
            <a:tbl>
              <a:tblPr firstRow="1" bandRow="1">
                <a:tableStyleId>{2D5ABB26-0587-4C30-8999-92F81FD0307C}</a:tableStyleId>
              </a:tblPr>
              <a:tblGrid>
                <a:gridCol w="1250528">
                  <a:extLst>
                    <a:ext uri="{9D8B030D-6E8A-4147-A177-3AD203B41FA5}">
                      <a16:colId xmlns:a16="http://schemas.microsoft.com/office/drawing/2014/main" val="3994871452"/>
                    </a:ext>
                  </a:extLst>
                </a:gridCol>
                <a:gridCol w="1491669">
                  <a:extLst>
                    <a:ext uri="{9D8B030D-6E8A-4147-A177-3AD203B41FA5}">
                      <a16:colId xmlns:a16="http://schemas.microsoft.com/office/drawing/2014/main" val="2861864375"/>
                    </a:ext>
                  </a:extLst>
                </a:gridCol>
              </a:tblGrid>
              <a:tr h="370840">
                <a:tc gridSpan="2">
                  <a:txBody>
                    <a:bodyPr/>
                    <a:lstStyle/>
                    <a:p>
                      <a:pPr algn="ctr"/>
                      <a:r>
                        <a:rPr lang="en-US" b="1" i="0"/>
                        <a:t>FORCED LABOR</a:t>
                      </a:r>
                    </a:p>
                    <a:p>
                      <a:pPr algn="ctr"/>
                      <a:r>
                        <a:rPr lang="en-US" b="0" i="1"/>
                        <a:t>(private + state imposed)</a:t>
                      </a:r>
                    </a:p>
                  </a:txBody>
                  <a:tcPr>
                    <a:solidFill>
                      <a:schemeClr val="bg1"/>
                    </a:solidFill>
                  </a:tcPr>
                </a:tc>
                <a:tc hMerge="1">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221363723"/>
                  </a:ext>
                </a:extLst>
              </a:tr>
              <a:tr h="370840">
                <a:tc>
                  <a:txBody>
                    <a:bodyPr/>
                    <a:lstStyle/>
                    <a:p>
                      <a:r>
                        <a:rPr lang="en-US"/>
                        <a:t>TOTAL</a:t>
                      </a:r>
                    </a:p>
                  </a:txBody>
                  <a:tcPr>
                    <a:solidFill>
                      <a:schemeClr val="accent1">
                        <a:lumMod val="20000"/>
                        <a:lumOff val="80000"/>
                      </a:schemeClr>
                    </a:solidFill>
                  </a:tcPr>
                </a:tc>
                <a:tc>
                  <a:txBody>
                    <a:bodyPr/>
                    <a:lstStyle/>
                    <a:p>
                      <a:r>
                        <a:rPr lang="en-US"/>
                        <a:t>77%</a:t>
                      </a:r>
                    </a:p>
                  </a:txBody>
                  <a:tcPr>
                    <a:solidFill>
                      <a:schemeClr val="accent1">
                        <a:lumMod val="20000"/>
                        <a:lumOff val="80000"/>
                      </a:schemeClr>
                    </a:solidFill>
                  </a:tcPr>
                </a:tc>
                <a:extLst>
                  <a:ext uri="{0D108BD9-81ED-4DB2-BD59-A6C34878D82A}">
                    <a16:rowId xmlns:a16="http://schemas.microsoft.com/office/drawing/2014/main" val="13542122"/>
                  </a:ext>
                </a:extLst>
              </a:tr>
              <a:tr h="370840">
                <a:tc>
                  <a:txBody>
                    <a:bodyPr/>
                    <a:lstStyle/>
                    <a:p>
                      <a:r>
                        <a:rPr lang="en-US"/>
                        <a:t>Adults</a:t>
                      </a:r>
                    </a:p>
                  </a:txBody>
                  <a:tcPr>
                    <a:solidFill>
                      <a:schemeClr val="bg1"/>
                    </a:solidFill>
                  </a:tcPr>
                </a:tc>
                <a:tc>
                  <a:txBody>
                    <a:bodyPr/>
                    <a:lstStyle/>
                    <a:p>
                      <a:r>
                        <a:rPr lang="en-US"/>
                        <a:t>92%</a:t>
                      </a:r>
                    </a:p>
                  </a:txBody>
                  <a:tcPr>
                    <a:solidFill>
                      <a:schemeClr val="bg1"/>
                    </a:solidFill>
                  </a:tcPr>
                </a:tc>
                <a:extLst>
                  <a:ext uri="{0D108BD9-81ED-4DB2-BD59-A6C34878D82A}">
                    <a16:rowId xmlns:a16="http://schemas.microsoft.com/office/drawing/2014/main" val="3470378363"/>
                  </a:ext>
                </a:extLst>
              </a:tr>
              <a:tr h="370840">
                <a:tc>
                  <a:txBody>
                    <a:bodyPr/>
                    <a:lstStyle/>
                    <a:p>
                      <a:r>
                        <a:rPr lang="en-US" b="1"/>
                        <a:t>Males</a:t>
                      </a:r>
                    </a:p>
                  </a:txBody>
                  <a:tcPr>
                    <a:solidFill>
                      <a:schemeClr val="accent1">
                        <a:lumMod val="20000"/>
                        <a:lumOff val="80000"/>
                      </a:schemeClr>
                    </a:solidFill>
                  </a:tcPr>
                </a:tc>
                <a:tc>
                  <a:txBody>
                    <a:bodyPr/>
                    <a:lstStyle/>
                    <a:p>
                      <a:r>
                        <a:rPr lang="en-US" b="1"/>
                        <a:t>68%</a:t>
                      </a:r>
                    </a:p>
                  </a:txBody>
                  <a:tcPr>
                    <a:solidFill>
                      <a:schemeClr val="accent1">
                        <a:lumMod val="20000"/>
                        <a:lumOff val="80000"/>
                      </a:schemeClr>
                    </a:solidFill>
                  </a:tcPr>
                </a:tc>
                <a:extLst>
                  <a:ext uri="{0D108BD9-81ED-4DB2-BD59-A6C34878D82A}">
                    <a16:rowId xmlns:a16="http://schemas.microsoft.com/office/drawing/2014/main" val="3382202680"/>
                  </a:ext>
                </a:extLst>
              </a:tr>
              <a:tr h="370840">
                <a:tc>
                  <a:txBody>
                    <a:bodyPr/>
                    <a:lstStyle/>
                    <a:p>
                      <a:r>
                        <a:rPr lang="en-US"/>
                        <a:t>Females</a:t>
                      </a:r>
                    </a:p>
                  </a:txBody>
                  <a:tcPr>
                    <a:solidFill>
                      <a:schemeClr val="bg1"/>
                    </a:solidFill>
                  </a:tcPr>
                </a:tc>
                <a:tc>
                  <a:txBody>
                    <a:bodyPr/>
                    <a:lstStyle/>
                    <a:p>
                      <a:r>
                        <a:rPr lang="en-US"/>
                        <a:t>32%</a:t>
                      </a:r>
                    </a:p>
                  </a:txBody>
                  <a:tcPr>
                    <a:solidFill>
                      <a:schemeClr val="bg1"/>
                    </a:solidFill>
                  </a:tcPr>
                </a:tc>
                <a:extLst>
                  <a:ext uri="{0D108BD9-81ED-4DB2-BD59-A6C34878D82A}">
                    <a16:rowId xmlns:a16="http://schemas.microsoft.com/office/drawing/2014/main" val="2446447325"/>
                  </a:ext>
                </a:extLst>
              </a:tr>
              <a:tr h="370840">
                <a:tc>
                  <a:txBody>
                    <a:bodyPr/>
                    <a:lstStyle/>
                    <a:p>
                      <a:r>
                        <a:rPr lang="en-US"/>
                        <a:t>Children/ Minors</a:t>
                      </a:r>
                    </a:p>
                  </a:txBody>
                  <a:tcPr>
                    <a:solidFill>
                      <a:schemeClr val="accent1">
                        <a:lumMod val="20000"/>
                        <a:lumOff val="80000"/>
                      </a:schemeClr>
                    </a:solidFill>
                  </a:tcPr>
                </a:tc>
                <a:tc>
                  <a:txBody>
                    <a:bodyPr/>
                    <a:lstStyle/>
                    <a:p>
                      <a:r>
                        <a:rPr lang="en-US"/>
                        <a:t>8%</a:t>
                      </a:r>
                    </a:p>
                  </a:txBody>
                  <a:tcPr>
                    <a:solidFill>
                      <a:schemeClr val="accent1">
                        <a:lumMod val="20000"/>
                        <a:lumOff val="80000"/>
                      </a:schemeClr>
                    </a:solidFill>
                  </a:tcPr>
                </a:tc>
                <a:extLst>
                  <a:ext uri="{0D108BD9-81ED-4DB2-BD59-A6C34878D82A}">
                    <a16:rowId xmlns:a16="http://schemas.microsoft.com/office/drawing/2014/main" val="2303725741"/>
                  </a:ext>
                </a:extLst>
              </a:tr>
            </a:tbl>
          </a:graphicData>
        </a:graphic>
      </p:graphicFrame>
      <p:graphicFrame>
        <p:nvGraphicFramePr>
          <p:cNvPr id="15" name="Table 11">
            <a:extLst>
              <a:ext uri="{FF2B5EF4-FFF2-40B4-BE49-F238E27FC236}">
                <a16:creationId xmlns:a16="http://schemas.microsoft.com/office/drawing/2014/main" id="{8378BD94-4D14-4C44-9447-B400A0229FC1}"/>
              </a:ext>
            </a:extLst>
          </p:cNvPr>
          <p:cNvGraphicFramePr>
            <a:graphicFrameLocks noGrp="1"/>
          </p:cNvGraphicFramePr>
          <p:nvPr/>
        </p:nvGraphicFramePr>
        <p:xfrm>
          <a:off x="8475387" y="2342546"/>
          <a:ext cx="2742197" cy="2763520"/>
        </p:xfrm>
        <a:graphic>
          <a:graphicData uri="http://schemas.openxmlformats.org/drawingml/2006/table">
            <a:tbl>
              <a:tblPr firstRow="1" bandRow="1">
                <a:tableStyleId>{2D5ABB26-0587-4C30-8999-92F81FD0307C}</a:tableStyleId>
              </a:tblPr>
              <a:tblGrid>
                <a:gridCol w="1250528">
                  <a:extLst>
                    <a:ext uri="{9D8B030D-6E8A-4147-A177-3AD203B41FA5}">
                      <a16:colId xmlns:a16="http://schemas.microsoft.com/office/drawing/2014/main" val="3994871452"/>
                    </a:ext>
                  </a:extLst>
                </a:gridCol>
                <a:gridCol w="1491669">
                  <a:extLst>
                    <a:ext uri="{9D8B030D-6E8A-4147-A177-3AD203B41FA5}">
                      <a16:colId xmlns:a16="http://schemas.microsoft.com/office/drawing/2014/main" val="2861864375"/>
                    </a:ext>
                  </a:extLst>
                </a:gridCol>
              </a:tblGrid>
              <a:tr h="370840">
                <a:tc gridSpan="2">
                  <a:txBody>
                    <a:bodyPr/>
                    <a:lstStyle/>
                    <a:p>
                      <a:pPr algn="ctr"/>
                      <a:r>
                        <a:rPr lang="en-US" b="1" i="0"/>
                        <a:t>COMMERCIAL SEXUAL EXPLOITATION</a:t>
                      </a:r>
                    </a:p>
                  </a:txBody>
                  <a:tcPr>
                    <a:solidFill>
                      <a:schemeClr val="bg1"/>
                    </a:solidFill>
                  </a:tcPr>
                </a:tc>
                <a:tc hMerge="1">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221363723"/>
                  </a:ext>
                </a:extLst>
              </a:tr>
              <a:tr h="370840">
                <a:tc>
                  <a:txBody>
                    <a:bodyPr/>
                    <a:lstStyle/>
                    <a:p>
                      <a:r>
                        <a:rPr lang="en-US"/>
                        <a:t>TOTAL</a:t>
                      </a:r>
                    </a:p>
                  </a:txBody>
                  <a:tcPr>
                    <a:solidFill>
                      <a:schemeClr val="accent1">
                        <a:lumMod val="20000"/>
                        <a:lumOff val="80000"/>
                      </a:schemeClr>
                    </a:solidFill>
                  </a:tcPr>
                </a:tc>
                <a:tc>
                  <a:txBody>
                    <a:bodyPr/>
                    <a:lstStyle/>
                    <a:p>
                      <a:r>
                        <a:rPr lang="en-US"/>
                        <a:t>23%</a:t>
                      </a:r>
                    </a:p>
                  </a:txBody>
                  <a:tcPr>
                    <a:solidFill>
                      <a:schemeClr val="accent1">
                        <a:lumMod val="20000"/>
                        <a:lumOff val="80000"/>
                      </a:schemeClr>
                    </a:solidFill>
                  </a:tcPr>
                </a:tc>
                <a:extLst>
                  <a:ext uri="{0D108BD9-81ED-4DB2-BD59-A6C34878D82A}">
                    <a16:rowId xmlns:a16="http://schemas.microsoft.com/office/drawing/2014/main" val="13542122"/>
                  </a:ext>
                </a:extLst>
              </a:tr>
              <a:tr h="370840">
                <a:tc>
                  <a:txBody>
                    <a:bodyPr/>
                    <a:lstStyle/>
                    <a:p>
                      <a:r>
                        <a:rPr lang="en-US"/>
                        <a:t>Adults</a:t>
                      </a:r>
                    </a:p>
                  </a:txBody>
                  <a:tcPr>
                    <a:solidFill>
                      <a:schemeClr val="bg1"/>
                    </a:solidFill>
                  </a:tcPr>
                </a:tc>
                <a:tc>
                  <a:txBody>
                    <a:bodyPr/>
                    <a:lstStyle/>
                    <a:p>
                      <a:r>
                        <a:rPr lang="en-US"/>
                        <a:t>73%</a:t>
                      </a:r>
                    </a:p>
                  </a:txBody>
                  <a:tcPr>
                    <a:solidFill>
                      <a:schemeClr val="bg1"/>
                    </a:solidFill>
                  </a:tcPr>
                </a:tc>
                <a:extLst>
                  <a:ext uri="{0D108BD9-81ED-4DB2-BD59-A6C34878D82A}">
                    <a16:rowId xmlns:a16="http://schemas.microsoft.com/office/drawing/2014/main" val="3470378363"/>
                  </a:ext>
                </a:extLst>
              </a:tr>
              <a:tr h="370840">
                <a:tc>
                  <a:txBody>
                    <a:bodyPr/>
                    <a:lstStyle/>
                    <a:p>
                      <a:r>
                        <a:rPr lang="en-US" b="1"/>
                        <a:t>Females</a:t>
                      </a:r>
                    </a:p>
                  </a:txBody>
                  <a:tcPr>
                    <a:solidFill>
                      <a:schemeClr val="accent1">
                        <a:lumMod val="20000"/>
                        <a:lumOff val="80000"/>
                      </a:schemeClr>
                    </a:solidFill>
                  </a:tcPr>
                </a:tc>
                <a:tc>
                  <a:txBody>
                    <a:bodyPr/>
                    <a:lstStyle/>
                    <a:p>
                      <a:r>
                        <a:rPr lang="en-US" b="1"/>
                        <a:t>78%</a:t>
                      </a:r>
                    </a:p>
                  </a:txBody>
                  <a:tcPr>
                    <a:solidFill>
                      <a:schemeClr val="accent1">
                        <a:lumMod val="20000"/>
                        <a:lumOff val="80000"/>
                      </a:schemeClr>
                    </a:solidFill>
                  </a:tcPr>
                </a:tc>
                <a:extLst>
                  <a:ext uri="{0D108BD9-81ED-4DB2-BD59-A6C34878D82A}">
                    <a16:rowId xmlns:a16="http://schemas.microsoft.com/office/drawing/2014/main" val="2446447325"/>
                  </a:ext>
                </a:extLst>
              </a:tr>
              <a:tr h="370840">
                <a:tc>
                  <a:txBody>
                    <a:bodyPr/>
                    <a:lstStyle/>
                    <a:p>
                      <a:r>
                        <a:rPr lang="en-US"/>
                        <a:t>Children/ Minors</a:t>
                      </a:r>
                    </a:p>
                  </a:txBody>
                  <a:tcPr>
                    <a:solidFill>
                      <a:schemeClr val="bg1"/>
                    </a:solidFill>
                  </a:tcPr>
                </a:tc>
                <a:tc>
                  <a:txBody>
                    <a:bodyPr/>
                    <a:lstStyle/>
                    <a:p>
                      <a:r>
                        <a:rPr lang="en-US"/>
                        <a:t>27%</a:t>
                      </a:r>
                    </a:p>
                  </a:txBody>
                  <a:tcPr>
                    <a:solidFill>
                      <a:schemeClr val="bg1"/>
                    </a:solidFill>
                  </a:tcPr>
                </a:tc>
                <a:extLst>
                  <a:ext uri="{0D108BD9-81ED-4DB2-BD59-A6C34878D82A}">
                    <a16:rowId xmlns:a16="http://schemas.microsoft.com/office/drawing/2014/main" val="2303725741"/>
                  </a:ext>
                </a:extLst>
              </a:tr>
              <a:tr h="370840">
                <a:tc>
                  <a:txBody>
                    <a:bodyPr/>
                    <a:lstStyle/>
                    <a:p>
                      <a:r>
                        <a:rPr lang="en-US"/>
                        <a:t>Males</a:t>
                      </a:r>
                    </a:p>
                  </a:txBody>
                  <a:tcPr>
                    <a:solidFill>
                      <a:schemeClr val="accent1">
                        <a:lumMod val="20000"/>
                        <a:lumOff val="80000"/>
                      </a:schemeClr>
                    </a:solidFill>
                  </a:tcPr>
                </a:tc>
                <a:tc>
                  <a:txBody>
                    <a:bodyPr/>
                    <a:lstStyle/>
                    <a:p>
                      <a:r>
                        <a:rPr lang="en-US"/>
                        <a:t>22%</a:t>
                      </a:r>
                    </a:p>
                  </a:txBody>
                  <a:tcPr>
                    <a:solidFill>
                      <a:schemeClr val="accent1">
                        <a:lumMod val="20000"/>
                        <a:lumOff val="80000"/>
                      </a:schemeClr>
                    </a:solidFill>
                  </a:tcPr>
                </a:tc>
                <a:extLst>
                  <a:ext uri="{0D108BD9-81ED-4DB2-BD59-A6C34878D82A}">
                    <a16:rowId xmlns:a16="http://schemas.microsoft.com/office/drawing/2014/main" val="1786910314"/>
                  </a:ext>
                </a:extLst>
              </a:tr>
            </a:tbl>
          </a:graphicData>
        </a:graphic>
      </p:graphicFrame>
    </p:spTree>
    <p:extLst>
      <p:ext uri="{BB962C8B-B14F-4D97-AF65-F5344CB8AC3E}">
        <p14:creationId xmlns:p14="http://schemas.microsoft.com/office/powerpoint/2010/main" val="1713063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2BC0-C0CC-9D41-5A28-86CB13B1C2F2}"/>
              </a:ext>
            </a:extLst>
          </p:cNvPr>
          <p:cNvSpPr>
            <a:spLocks noGrp="1"/>
          </p:cNvSpPr>
          <p:nvPr>
            <p:ph type="title"/>
          </p:nvPr>
        </p:nvSpPr>
        <p:spPr/>
        <p:txBody>
          <a:bodyPr>
            <a:normAutofit/>
          </a:bodyPr>
          <a:lstStyle/>
          <a:p>
            <a:r>
              <a:rPr lang="en-US">
                <a:cs typeface="Calibri"/>
              </a:rPr>
              <a:t>Public Awareness Highlights</a:t>
            </a:r>
            <a:endParaRPr lang="en-US"/>
          </a:p>
        </p:txBody>
      </p:sp>
      <p:sp>
        <p:nvSpPr>
          <p:cNvPr id="4" name="Slide Number Placeholder 3">
            <a:extLst>
              <a:ext uri="{FF2B5EF4-FFF2-40B4-BE49-F238E27FC236}">
                <a16:creationId xmlns:a16="http://schemas.microsoft.com/office/drawing/2014/main" id="{22AFADA3-7327-9154-9127-900C908378DB}"/>
              </a:ext>
            </a:extLst>
          </p:cNvPr>
          <p:cNvSpPr>
            <a:spLocks noGrp="1"/>
          </p:cNvSpPr>
          <p:nvPr>
            <p:ph type="sldNum" sz="quarter" idx="12"/>
          </p:nvPr>
        </p:nvSpPr>
        <p:spPr/>
        <p:txBody>
          <a:bodyPr/>
          <a:lstStyle/>
          <a:p>
            <a:fld id="{460E5A4D-2439-42BC-BABB-6AD786F2FD5F}" type="slidenum">
              <a:rPr lang="en-US" smtClean="0"/>
              <a:t>50</a:t>
            </a:fld>
            <a:endParaRPr lang="en-US"/>
          </a:p>
        </p:txBody>
      </p:sp>
      <p:pic>
        <p:nvPicPr>
          <p:cNvPr id="6" name="Picture 5">
            <a:extLst>
              <a:ext uri="{FF2B5EF4-FFF2-40B4-BE49-F238E27FC236}">
                <a16:creationId xmlns:a16="http://schemas.microsoft.com/office/drawing/2014/main" id="{21607F9F-BFBC-6E0C-5179-B89C68DDD26D}"/>
              </a:ext>
            </a:extLst>
          </p:cNvPr>
          <p:cNvPicPr>
            <a:picLocks noChangeAspect="1"/>
          </p:cNvPicPr>
          <p:nvPr/>
        </p:nvPicPr>
        <p:blipFill>
          <a:blip r:embed="rId3"/>
          <a:stretch>
            <a:fillRect/>
          </a:stretch>
        </p:blipFill>
        <p:spPr>
          <a:xfrm>
            <a:off x="874029" y="1119760"/>
            <a:ext cx="3797888" cy="3785830"/>
          </a:xfrm>
          <a:prstGeom prst="rect">
            <a:avLst/>
          </a:prstGeom>
        </p:spPr>
      </p:pic>
      <p:pic>
        <p:nvPicPr>
          <p:cNvPr id="7" name="Picture 6">
            <a:extLst>
              <a:ext uri="{FF2B5EF4-FFF2-40B4-BE49-F238E27FC236}">
                <a16:creationId xmlns:a16="http://schemas.microsoft.com/office/drawing/2014/main" id="{4EF55A75-3563-C78E-0D43-497FC7495266}"/>
              </a:ext>
            </a:extLst>
          </p:cNvPr>
          <p:cNvPicPr>
            <a:picLocks noChangeAspect="1"/>
          </p:cNvPicPr>
          <p:nvPr/>
        </p:nvPicPr>
        <p:blipFill>
          <a:blip r:embed="rId4"/>
          <a:stretch>
            <a:fillRect/>
          </a:stretch>
        </p:blipFill>
        <p:spPr>
          <a:xfrm>
            <a:off x="5203311" y="957798"/>
            <a:ext cx="2693723" cy="4114800"/>
          </a:xfrm>
          <a:prstGeom prst="rect">
            <a:avLst/>
          </a:prstGeom>
        </p:spPr>
      </p:pic>
      <p:pic>
        <p:nvPicPr>
          <p:cNvPr id="8" name="Picture 7">
            <a:extLst>
              <a:ext uri="{FF2B5EF4-FFF2-40B4-BE49-F238E27FC236}">
                <a16:creationId xmlns:a16="http://schemas.microsoft.com/office/drawing/2014/main" id="{0BF2BFA7-0581-6693-37BE-00A9E565D504}"/>
              </a:ext>
            </a:extLst>
          </p:cNvPr>
          <p:cNvPicPr>
            <a:picLocks noChangeAspect="1"/>
          </p:cNvPicPr>
          <p:nvPr/>
        </p:nvPicPr>
        <p:blipFill>
          <a:blip r:embed="rId5"/>
          <a:stretch>
            <a:fillRect/>
          </a:stretch>
        </p:blipFill>
        <p:spPr>
          <a:xfrm>
            <a:off x="8894525" y="957799"/>
            <a:ext cx="2689070" cy="4114800"/>
          </a:xfrm>
          <a:prstGeom prst="rect">
            <a:avLst/>
          </a:prstGeom>
        </p:spPr>
      </p:pic>
    </p:spTree>
    <p:extLst>
      <p:ext uri="{BB962C8B-B14F-4D97-AF65-F5344CB8AC3E}">
        <p14:creationId xmlns:p14="http://schemas.microsoft.com/office/powerpoint/2010/main" val="471162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B5D7-6EDF-07C5-BC59-FC6BF1D67C09}"/>
              </a:ext>
            </a:extLst>
          </p:cNvPr>
          <p:cNvSpPr>
            <a:spLocks noGrp="1"/>
          </p:cNvSpPr>
          <p:nvPr>
            <p:ph type="title"/>
          </p:nvPr>
        </p:nvSpPr>
        <p:spPr/>
        <p:txBody>
          <a:bodyPr>
            <a:normAutofit fontScale="90000"/>
          </a:bodyPr>
          <a:lstStyle/>
          <a:p>
            <a:r>
              <a:rPr lang="en-US">
                <a:cs typeface="Calibri"/>
              </a:rPr>
              <a:t>Human Trafficker Apprehension and Conviction </a:t>
            </a:r>
            <a:endParaRPr lang="en-US"/>
          </a:p>
        </p:txBody>
      </p:sp>
      <p:sp>
        <p:nvSpPr>
          <p:cNvPr id="3" name="Content Placeholder 2">
            <a:extLst>
              <a:ext uri="{FF2B5EF4-FFF2-40B4-BE49-F238E27FC236}">
                <a16:creationId xmlns:a16="http://schemas.microsoft.com/office/drawing/2014/main" id="{9D2A4F2A-8733-9264-E7B9-836C0D3201D7}"/>
              </a:ext>
            </a:extLst>
          </p:cNvPr>
          <p:cNvSpPr>
            <a:spLocks noGrp="1"/>
          </p:cNvSpPr>
          <p:nvPr>
            <p:ph idx="1"/>
          </p:nvPr>
        </p:nvSpPr>
        <p:spPr>
          <a:xfrm>
            <a:off x="541361" y="991901"/>
            <a:ext cx="6203969" cy="4878822"/>
          </a:xfrm>
        </p:spPr>
        <p:txBody>
          <a:bodyPr vert="horz" lIns="91440" tIns="45720" rIns="91440" bIns="45720" rtlCol="0" anchor="t">
            <a:normAutofit fontScale="62500" lnSpcReduction="20000"/>
          </a:bodyPr>
          <a:lstStyle/>
          <a:p>
            <a:r>
              <a:rPr lang="en-US" sz="2400">
                <a:cs typeface="Calibri"/>
              </a:rPr>
              <a:t>A call to National Human Trafficking Hotline in November 2021 identified that the </a:t>
            </a:r>
            <a:r>
              <a:rPr lang="en-US" sz="2400">
                <a:ea typeface="+mn-lt"/>
                <a:cs typeface="+mn-lt"/>
              </a:rPr>
              <a:t>perpetrator</a:t>
            </a:r>
            <a:r>
              <a:rPr lang="en-US" sz="2400">
                <a:cs typeface="Calibri"/>
              </a:rPr>
              <a:t> was picking up victims from Seattle-Tacoma International Airport</a:t>
            </a:r>
            <a:endParaRPr lang="en-US"/>
          </a:p>
          <a:p>
            <a:endParaRPr lang="en-US" sz="2400">
              <a:cs typeface="Calibri"/>
            </a:endParaRPr>
          </a:p>
          <a:p>
            <a:r>
              <a:rPr lang="en-US" sz="2400">
                <a:cs typeface="Calibri"/>
              </a:rPr>
              <a:t>The Caller reported minors were being trafficked in the area known as "the Track or Blade" on Aurora Ave North in Seattle</a:t>
            </a:r>
          </a:p>
          <a:p>
            <a:endParaRPr lang="en-US" sz="2400">
              <a:cs typeface="Calibri"/>
            </a:endParaRPr>
          </a:p>
          <a:p>
            <a:r>
              <a:rPr lang="en-US" sz="2400">
                <a:cs typeface="Calibri"/>
              </a:rPr>
              <a:t>This was a joint investigation with Port of Seattle Police, Seattle Police Dept and the FBI</a:t>
            </a:r>
          </a:p>
          <a:p>
            <a:endParaRPr lang="en-US" sz="2400">
              <a:ea typeface="+mn-lt"/>
              <a:cs typeface="+mn-lt"/>
            </a:endParaRPr>
          </a:p>
          <a:p>
            <a:r>
              <a:rPr lang="en-US" sz="2400">
                <a:ea typeface="+mn-lt"/>
                <a:cs typeface="+mn-lt"/>
              </a:rPr>
              <a:t>Port of Seattle Police supported the investigation by analyzing and provided hundreds of hours of video of activities related to the case and by identifying the perpetrator</a:t>
            </a:r>
            <a:endParaRPr lang="en-US">
              <a:cs typeface="Calibri" panose="020F0502020204030204"/>
            </a:endParaRPr>
          </a:p>
          <a:p>
            <a:endParaRPr lang="en-US" sz="2400">
              <a:ea typeface="+mn-lt"/>
              <a:cs typeface="+mn-lt"/>
            </a:endParaRPr>
          </a:p>
          <a:p>
            <a:r>
              <a:rPr lang="en-US" sz="2400">
                <a:ea typeface="+mn-lt"/>
                <a:cs typeface="+mn-lt"/>
              </a:rPr>
              <a:t>Perpetrator was arrested in February 2022 by Port of Seattle Police as he drove to SEA Arrivals to pick up what he believed to be a 17 </a:t>
            </a:r>
            <a:r>
              <a:rPr lang="en-US" sz="2400" err="1">
                <a:ea typeface="+mn-lt"/>
                <a:cs typeface="+mn-lt"/>
              </a:rPr>
              <a:t>yr</a:t>
            </a:r>
            <a:r>
              <a:rPr lang="en-US" sz="2400">
                <a:ea typeface="+mn-lt"/>
                <a:cs typeface="+mn-lt"/>
              </a:rPr>
              <a:t> old girl</a:t>
            </a:r>
          </a:p>
          <a:p>
            <a:endParaRPr lang="en-US" sz="2400">
              <a:ea typeface="+mn-lt"/>
              <a:cs typeface="+mn-lt"/>
            </a:endParaRPr>
          </a:p>
          <a:p>
            <a:r>
              <a:rPr lang="en-US" sz="2400">
                <a:ea typeface="+mn-lt"/>
                <a:cs typeface="+mn-lt"/>
              </a:rPr>
              <a:t>The perpetrator was sentenced to 12 </a:t>
            </a:r>
            <a:r>
              <a:rPr lang="en-US" sz="2400" err="1">
                <a:ea typeface="+mn-lt"/>
                <a:cs typeface="+mn-lt"/>
              </a:rPr>
              <a:t>yrs</a:t>
            </a:r>
            <a:r>
              <a:rPr lang="en-US" sz="2400">
                <a:ea typeface="+mn-lt"/>
                <a:cs typeface="+mn-lt"/>
              </a:rPr>
              <a:t> in prison, 10 </a:t>
            </a:r>
            <a:r>
              <a:rPr lang="en-US" sz="2400" err="1">
                <a:ea typeface="+mn-lt"/>
                <a:cs typeface="+mn-lt"/>
              </a:rPr>
              <a:t>yrs</a:t>
            </a:r>
            <a:r>
              <a:rPr lang="en-US" sz="2400">
                <a:ea typeface="+mn-lt"/>
                <a:cs typeface="+mn-lt"/>
              </a:rPr>
              <a:t> of supervised release, required to register as a sex offender and pay $50,000 to each of his three victims</a:t>
            </a:r>
          </a:p>
          <a:p>
            <a:endParaRPr lang="en-US" sz="2400">
              <a:ea typeface="+mn-lt"/>
              <a:cs typeface="+mn-lt"/>
            </a:endParaRPr>
          </a:p>
        </p:txBody>
      </p:sp>
      <p:sp>
        <p:nvSpPr>
          <p:cNvPr id="4" name="Slide Number Placeholder 3">
            <a:extLst>
              <a:ext uri="{FF2B5EF4-FFF2-40B4-BE49-F238E27FC236}">
                <a16:creationId xmlns:a16="http://schemas.microsoft.com/office/drawing/2014/main" id="{51FAF89D-960F-3645-D00F-44CF040C593B}"/>
              </a:ext>
            </a:extLst>
          </p:cNvPr>
          <p:cNvSpPr>
            <a:spLocks noGrp="1"/>
          </p:cNvSpPr>
          <p:nvPr>
            <p:ph type="sldNum" sz="quarter" idx="12"/>
          </p:nvPr>
        </p:nvSpPr>
        <p:spPr/>
        <p:txBody>
          <a:bodyPr/>
          <a:lstStyle/>
          <a:p>
            <a:fld id="{460E5A4D-2439-42BC-BABB-6AD786F2FD5F}" type="slidenum">
              <a:rPr lang="en-US" smtClean="0"/>
              <a:t>51</a:t>
            </a:fld>
            <a:endParaRPr lang="en-US"/>
          </a:p>
        </p:txBody>
      </p:sp>
      <p:pic>
        <p:nvPicPr>
          <p:cNvPr id="6" name="Picture 5">
            <a:extLst>
              <a:ext uri="{FF2B5EF4-FFF2-40B4-BE49-F238E27FC236}">
                <a16:creationId xmlns:a16="http://schemas.microsoft.com/office/drawing/2014/main" id="{05C11C13-07BC-C2DB-5FF0-A286F8471782}"/>
              </a:ext>
            </a:extLst>
          </p:cNvPr>
          <p:cNvPicPr>
            <a:picLocks noChangeAspect="1"/>
          </p:cNvPicPr>
          <p:nvPr/>
        </p:nvPicPr>
        <p:blipFill>
          <a:blip r:embed="rId3"/>
          <a:stretch>
            <a:fillRect/>
          </a:stretch>
        </p:blipFill>
        <p:spPr>
          <a:xfrm>
            <a:off x="6812043" y="1106581"/>
            <a:ext cx="4770094" cy="2713860"/>
          </a:xfrm>
          <a:prstGeom prst="rect">
            <a:avLst/>
          </a:prstGeom>
        </p:spPr>
      </p:pic>
    </p:spTree>
    <p:extLst>
      <p:ext uri="{BB962C8B-B14F-4D97-AF65-F5344CB8AC3E}">
        <p14:creationId xmlns:p14="http://schemas.microsoft.com/office/powerpoint/2010/main" val="522819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2A82-7A36-461C-A724-48278FA47BDE}"/>
              </a:ext>
            </a:extLst>
          </p:cNvPr>
          <p:cNvSpPr>
            <a:spLocks noGrp="1"/>
          </p:cNvSpPr>
          <p:nvPr>
            <p:ph type="title"/>
          </p:nvPr>
        </p:nvSpPr>
        <p:spPr>
          <a:xfrm>
            <a:off x="609600" y="1528691"/>
            <a:ext cx="10972800" cy="757647"/>
          </a:xfrm>
        </p:spPr>
        <p:txBody>
          <a:bodyPr>
            <a:normAutofit/>
          </a:bodyPr>
          <a:lstStyle/>
          <a:p>
            <a:r>
              <a:rPr lang="en-US">
                <a:ea typeface="Calibri"/>
                <a:cs typeface="Calibri"/>
              </a:rPr>
              <a:t>Questions?</a:t>
            </a:r>
            <a:endParaRPr lang="en-US"/>
          </a:p>
        </p:txBody>
      </p:sp>
      <p:sp>
        <p:nvSpPr>
          <p:cNvPr id="4" name="Slide Number Placeholder 3">
            <a:extLst>
              <a:ext uri="{FF2B5EF4-FFF2-40B4-BE49-F238E27FC236}">
                <a16:creationId xmlns:a16="http://schemas.microsoft.com/office/drawing/2014/main" id="{8FD5F7E9-F238-4BFE-8728-C228F6E5ED6B}"/>
              </a:ext>
            </a:extLst>
          </p:cNvPr>
          <p:cNvSpPr>
            <a:spLocks noGrp="1"/>
          </p:cNvSpPr>
          <p:nvPr>
            <p:ph type="sldNum" sz="quarter" idx="12"/>
          </p:nvPr>
        </p:nvSpPr>
        <p:spPr/>
        <p:txBody>
          <a:bodyPr/>
          <a:lstStyle/>
          <a:p>
            <a:fld id="{460E5A4D-2439-42BC-BABB-6AD786F2FD5F}" type="slidenum">
              <a:rPr lang="en-US" smtClean="0"/>
              <a:t>52</a:t>
            </a:fld>
            <a:endParaRPr lang="en-US"/>
          </a:p>
        </p:txBody>
      </p:sp>
    </p:spTree>
    <p:extLst>
      <p:ext uri="{BB962C8B-B14F-4D97-AF65-F5344CB8AC3E}">
        <p14:creationId xmlns:p14="http://schemas.microsoft.com/office/powerpoint/2010/main" val="1725595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4B0D-FE79-46BD-9944-236402978A85}"/>
              </a:ext>
            </a:extLst>
          </p:cNvPr>
          <p:cNvSpPr>
            <a:spLocks noGrp="1"/>
          </p:cNvSpPr>
          <p:nvPr>
            <p:ph type="ctrTitle"/>
          </p:nvPr>
        </p:nvSpPr>
        <p:spPr>
          <a:xfrm>
            <a:off x="1571426" y="2291986"/>
            <a:ext cx="8164743" cy="473337"/>
          </a:xfrm>
        </p:spPr>
        <p:txBody>
          <a:bodyPr/>
          <a:lstStyle/>
          <a:p>
            <a:r>
              <a:rPr lang="en-US" sz="3682"/>
              <a:t>Combating Human Trafficking</a:t>
            </a:r>
            <a:br>
              <a:rPr lang="en-US" sz="2454"/>
            </a:br>
            <a:r>
              <a:rPr lang="en-US" sz="2454"/>
              <a:t> </a:t>
            </a:r>
          </a:p>
        </p:txBody>
      </p:sp>
      <p:sp>
        <p:nvSpPr>
          <p:cNvPr id="5" name="Title 1">
            <a:extLst>
              <a:ext uri="{FF2B5EF4-FFF2-40B4-BE49-F238E27FC236}">
                <a16:creationId xmlns:a16="http://schemas.microsoft.com/office/drawing/2014/main" id="{A56FD775-E18F-EB43-B1F6-D2A707E892E5}"/>
              </a:ext>
            </a:extLst>
          </p:cNvPr>
          <p:cNvSpPr txBox="1">
            <a:spLocks/>
          </p:cNvSpPr>
          <p:nvPr/>
        </p:nvSpPr>
        <p:spPr>
          <a:xfrm>
            <a:off x="1571427" y="3343489"/>
            <a:ext cx="7470895" cy="826917"/>
          </a:xfrm>
          <a:prstGeom prst="rect">
            <a:avLst/>
          </a:prstGeom>
        </p:spPr>
        <p:txBody>
          <a:bodyPr vert="horz" lIns="0" tIns="0" rIns="0" bIns="0" rtlCol="0" anchor="t" anchorCtr="0">
            <a:noAutofit/>
          </a:bodyPr>
          <a:lstStyle>
            <a:lvl1pPr algn="l" defTabSz="731465" rtl="0" eaLnBrk="1" latinLnBrk="0" hangingPunct="1">
              <a:lnSpc>
                <a:spcPct val="80000"/>
              </a:lnSpc>
              <a:spcBef>
                <a:spcPts val="0"/>
              </a:spcBef>
              <a:spcAft>
                <a:spcPts val="600"/>
              </a:spcAft>
              <a:buNone/>
              <a:defRPr sz="7200" b="1" i="0" kern="1200" cap="none" baseline="0">
                <a:solidFill>
                  <a:schemeClr val="bg1"/>
                </a:solidFill>
                <a:latin typeface="Arial Black" panose="020B0A04020102020204" pitchFamily="34" charset="0"/>
                <a:ea typeface="+mj-ea"/>
                <a:cs typeface="Arial" panose="020B0604020202020204" pitchFamily="34" charset="0"/>
              </a:defRPr>
            </a:lvl1pPr>
          </a:lstStyle>
          <a:p>
            <a:pPr defTabSz="498713">
              <a:spcAft>
                <a:spcPts val="409"/>
              </a:spcAft>
            </a:pPr>
            <a:r>
              <a:rPr lang="en-US" sz="2454">
                <a:solidFill>
                  <a:prstClr val="white"/>
                </a:solidFill>
              </a:rPr>
              <a:t>Amtrak Police Department</a:t>
            </a:r>
          </a:p>
          <a:p>
            <a:pPr defTabSz="498713">
              <a:spcAft>
                <a:spcPts val="409"/>
              </a:spcAft>
            </a:pPr>
            <a:r>
              <a:rPr lang="en-US" sz="2454">
                <a:solidFill>
                  <a:prstClr val="white"/>
                </a:solidFill>
              </a:rPr>
              <a:t>Anti-Trafficking Mitigation Efforts</a:t>
            </a:r>
          </a:p>
        </p:txBody>
      </p:sp>
    </p:spTree>
    <p:extLst>
      <p:ext uri="{BB962C8B-B14F-4D97-AF65-F5344CB8AC3E}">
        <p14:creationId xmlns:p14="http://schemas.microsoft.com/office/powerpoint/2010/main" val="2077076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54</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241961" y="1016238"/>
            <a:ext cx="4944540" cy="5350247"/>
          </a:xfrm>
          <a:prstGeom prst="rect">
            <a:avLst/>
          </a:prstGeom>
        </p:spPr>
        <p:txBody>
          <a:bodyPr wrap="square">
            <a:spAutoFit/>
          </a:bodyPr>
          <a:lstStyle/>
          <a:p>
            <a:pPr defTabSz="498713">
              <a:spcBef>
                <a:spcPct val="0"/>
              </a:spcBef>
              <a:spcAft>
                <a:spcPts val="818"/>
              </a:spcAft>
              <a:defRPr/>
            </a:pPr>
            <a:r>
              <a:rPr lang="en-US" sz="1977" b="1">
                <a:solidFill>
                  <a:srgbClr val="005883"/>
                </a:solidFill>
                <a:latin typeface="Calibri"/>
              </a:rPr>
              <a:t>Amtrak and the Amtrak Police Department (APD) have led a multi-year and multi-disciplined effort raise awareness of human trafficking.</a:t>
            </a:r>
          </a:p>
          <a:p>
            <a:pPr marL="311719" indent="-311719" defTabSz="498713">
              <a:spcBef>
                <a:spcPct val="0"/>
              </a:spcBef>
              <a:spcAft>
                <a:spcPts val="818"/>
              </a:spcAft>
              <a:buFont typeface="Arial" panose="020B0604020202020204" pitchFamily="34" charset="0"/>
              <a:buChar char="•"/>
              <a:defRPr/>
            </a:pPr>
            <a:endParaRPr lang="en-US" sz="682">
              <a:solidFill>
                <a:prstClr val="black"/>
              </a:solidFill>
              <a:latin typeface="Calibri"/>
            </a:endParaRPr>
          </a:p>
          <a:p>
            <a:pPr marL="311719" indent="-311719" defTabSz="498713">
              <a:spcBef>
                <a:spcPct val="0"/>
              </a:spcBef>
              <a:spcAft>
                <a:spcPts val="818"/>
              </a:spcAft>
              <a:buFont typeface="Arial" panose="020B0604020202020204" pitchFamily="34" charset="0"/>
              <a:buChar char="•"/>
              <a:defRPr/>
            </a:pPr>
            <a:r>
              <a:rPr lang="en-US" sz="1909">
                <a:solidFill>
                  <a:prstClr val="black"/>
                </a:solidFill>
                <a:latin typeface="Calibri"/>
              </a:rPr>
              <a:t>In April of 2012, DHS &amp; DOT met with Amtrak and requested partnership in delivering human trafficking awareness training to front-line employees and APD Police Officers.</a:t>
            </a:r>
          </a:p>
          <a:p>
            <a:pPr marL="311719" indent="-311719" defTabSz="498713">
              <a:spcBef>
                <a:spcPct val="0"/>
              </a:spcBef>
              <a:spcAft>
                <a:spcPts val="818"/>
              </a:spcAft>
              <a:buFont typeface="Arial" panose="020B0604020202020204" pitchFamily="34" charset="0"/>
              <a:buChar char="•"/>
              <a:defRPr/>
            </a:pPr>
            <a:r>
              <a:rPr lang="en-US" altLang="en-US" sz="1909">
                <a:solidFill>
                  <a:prstClr val="black"/>
                </a:solidFill>
                <a:latin typeface="Calibri"/>
              </a:rPr>
              <a:t>After a press conference held later that year to announce the partnership, all Amtrak employees received access to DHS human trafficking awareness training.</a:t>
            </a:r>
          </a:p>
          <a:p>
            <a:pPr marL="311719" indent="-311719" defTabSz="498713">
              <a:spcBef>
                <a:spcPct val="0"/>
              </a:spcBef>
              <a:spcAft>
                <a:spcPts val="818"/>
              </a:spcAft>
              <a:buFont typeface="Arial" panose="020B0604020202020204" pitchFamily="34" charset="0"/>
              <a:buChar char="•"/>
              <a:defRPr/>
            </a:pPr>
            <a:r>
              <a:rPr lang="en-US" altLang="en-US" sz="1909">
                <a:solidFill>
                  <a:prstClr val="black"/>
                </a:solidFill>
                <a:latin typeface="Calibri"/>
              </a:rPr>
              <a:t>Distribution of training material continued yearly and was refreshed in 2018 with a video developed by the APD.</a:t>
            </a:r>
          </a:p>
        </p:txBody>
      </p:sp>
      <p:sp>
        <p:nvSpPr>
          <p:cNvPr id="8" name="Title 7">
            <a:extLst>
              <a:ext uri="{FF2B5EF4-FFF2-40B4-BE49-F238E27FC236}">
                <a16:creationId xmlns:a16="http://schemas.microsoft.com/office/drawing/2014/main" id="{0435963C-74E5-9B4B-BEFF-C88D90B7C5D4}"/>
              </a:ext>
            </a:extLst>
          </p:cNvPr>
          <p:cNvSpPr>
            <a:spLocks noGrp="1"/>
          </p:cNvSpPr>
          <p:nvPr>
            <p:ph type="title"/>
          </p:nvPr>
        </p:nvSpPr>
        <p:spPr>
          <a:xfrm>
            <a:off x="1251348" y="369615"/>
            <a:ext cx="9399224" cy="436023"/>
          </a:xfrm>
        </p:spPr>
        <p:txBody>
          <a:bodyPr/>
          <a:lstStyle/>
          <a:p>
            <a:r>
              <a:rPr lang="en-US">
                <a:solidFill>
                  <a:srgbClr val="005883"/>
                </a:solidFill>
                <a:ea typeface="Times New Roman" panose="02020603050405020304" pitchFamily="18" charset="0"/>
              </a:rPr>
              <a:t>Human Trafficking Awareness Training History</a:t>
            </a:r>
            <a:endParaRPr lang="en-US"/>
          </a:p>
        </p:txBody>
      </p:sp>
      <p:pic>
        <p:nvPicPr>
          <p:cNvPr id="6" name="Picture 5" descr="A person talking on a cell phone next to a person&#10;&#10;Description automatically generated with medium confidence">
            <a:extLst>
              <a:ext uri="{FF2B5EF4-FFF2-40B4-BE49-F238E27FC236}">
                <a16:creationId xmlns:a16="http://schemas.microsoft.com/office/drawing/2014/main" id="{68C29E50-E27E-6643-945F-6A51A1FF9D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3319" y="2187338"/>
            <a:ext cx="4813827" cy="2483324"/>
          </a:xfrm>
          <a:prstGeom prst="rect">
            <a:avLst/>
          </a:prstGeom>
          <a:ln w="31750">
            <a:solidFill>
              <a:srgbClr val="00588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3993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55</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96921" y="1101254"/>
            <a:ext cx="4446015" cy="3617913"/>
          </a:xfrm>
          <a:prstGeom prst="rect">
            <a:avLst/>
          </a:prstGeom>
        </p:spPr>
        <p:txBody>
          <a:bodyPr wrap="square">
            <a:spAutoFit/>
          </a:bodyPr>
          <a:lstStyle/>
          <a:p>
            <a:pPr marL="311719" lvl="1" indent="-311719" defTabSz="498713">
              <a:spcBef>
                <a:spcPct val="0"/>
              </a:spcBef>
              <a:spcAft>
                <a:spcPts val="818"/>
              </a:spcAft>
              <a:buFont typeface="Arial" panose="020B0604020202020204" pitchFamily="34" charset="0"/>
              <a:buChar char="•"/>
              <a:defRPr/>
            </a:pPr>
            <a:r>
              <a:rPr lang="en-US" sz="1909">
                <a:solidFill>
                  <a:prstClr val="black"/>
                </a:solidFill>
                <a:latin typeface="Calibri"/>
              </a:rPr>
              <a:t>Amtrak displays U.S. Department of Homeland Security “Blue Campaign” human trafficking awareness public service announcements and videos provided through a partnership with the U.S. Department of Transportation and the A21 Campaign (a global 501 non-profit, non-governmental organization that works to fight human trafficking), on video screens located in major stations throughout the Amtrak system.</a:t>
            </a:r>
          </a:p>
        </p:txBody>
      </p:sp>
      <p:sp>
        <p:nvSpPr>
          <p:cNvPr id="3" name="Title 2">
            <a:extLst>
              <a:ext uri="{FF2B5EF4-FFF2-40B4-BE49-F238E27FC236}">
                <a16:creationId xmlns:a16="http://schemas.microsoft.com/office/drawing/2014/main" id="{2514E907-A603-724B-B438-4A818D6AD3EC}"/>
              </a:ext>
            </a:extLst>
          </p:cNvPr>
          <p:cNvSpPr>
            <a:spLocks noGrp="1"/>
          </p:cNvSpPr>
          <p:nvPr>
            <p:ph type="title"/>
          </p:nvPr>
        </p:nvSpPr>
        <p:spPr>
          <a:xfrm>
            <a:off x="1241961" y="379604"/>
            <a:ext cx="9172319" cy="458522"/>
          </a:xfrm>
        </p:spPr>
        <p:txBody>
          <a:bodyPr/>
          <a:lstStyle/>
          <a:p>
            <a:r>
              <a:rPr lang="en-US" altLang="en-US" kern="0"/>
              <a:t>Public Awareness Program</a:t>
            </a:r>
            <a:br>
              <a:rPr lang="en-US" altLang="en-US" sz="2454" kern="0"/>
            </a:br>
            <a:endParaRPr lang="en-US"/>
          </a:p>
        </p:txBody>
      </p:sp>
      <p:pic>
        <p:nvPicPr>
          <p:cNvPr id="9" name="Picture 8" descr="A group of people in front of a television&#10;&#10;Description automatically generated">
            <a:extLst>
              <a:ext uri="{FF2B5EF4-FFF2-40B4-BE49-F238E27FC236}">
                <a16:creationId xmlns:a16="http://schemas.microsoft.com/office/drawing/2014/main" id="{C102B6CA-63ED-8049-96A6-C1E0CCFB1B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0960" y="1101254"/>
            <a:ext cx="5144119" cy="4314516"/>
          </a:xfrm>
          <a:prstGeom prst="rect">
            <a:avLst/>
          </a:prstGeom>
          <a:ln w="31750">
            <a:solidFill>
              <a:srgbClr val="00588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3107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56</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241961" y="1464493"/>
            <a:ext cx="9543935" cy="2354106"/>
          </a:xfrm>
          <a:prstGeom prst="rect">
            <a:avLst/>
          </a:prstGeom>
        </p:spPr>
        <p:txBody>
          <a:bodyPr wrap="square">
            <a:spAutoFit/>
          </a:bodyPr>
          <a:lstStyle/>
          <a:p>
            <a:pPr marL="311719" indent="-311719" defTabSz="498713">
              <a:spcBef>
                <a:spcPct val="0"/>
              </a:spcBef>
              <a:spcAft>
                <a:spcPts val="818"/>
              </a:spcAft>
              <a:buFont typeface="Arial" panose="020B0604020202020204" pitchFamily="34" charset="0"/>
              <a:buChar char="•"/>
              <a:defRPr/>
            </a:pPr>
            <a:r>
              <a:rPr lang="en-US" sz="1909">
                <a:solidFill>
                  <a:prstClr val="black"/>
                </a:solidFill>
                <a:latin typeface="Calibri"/>
              </a:rPr>
              <a:t>The APD Human Trafficking Working Group was launched in October 2020, to develop methods for mitigating the potential for human trafficking in the passenger railroad system.</a:t>
            </a:r>
          </a:p>
          <a:p>
            <a:pPr marL="311719" indent="-311719" defTabSz="498713">
              <a:spcBef>
                <a:spcPct val="0"/>
              </a:spcBef>
              <a:spcAft>
                <a:spcPts val="818"/>
              </a:spcAft>
              <a:buFont typeface="Arial" panose="020B0604020202020204" pitchFamily="34" charset="0"/>
              <a:buChar char="•"/>
              <a:defRPr/>
            </a:pPr>
            <a:r>
              <a:rPr lang="en-US" sz="1909">
                <a:solidFill>
                  <a:prstClr val="black"/>
                </a:solidFill>
                <a:latin typeface="Calibri"/>
              </a:rPr>
              <a:t>Group staffing has expanded over the years and now includes APD Communications Manager, Patrol Officers, Detectives, Investigators, Sr. Manager Safety &amp; Security Analytics, and Criminal Data Analysts.</a:t>
            </a:r>
          </a:p>
          <a:p>
            <a:pPr marL="311719" indent="-311719" defTabSz="498713">
              <a:spcBef>
                <a:spcPct val="0"/>
              </a:spcBef>
              <a:spcAft>
                <a:spcPts val="818"/>
              </a:spcAft>
              <a:buFont typeface="Arial" panose="020B0604020202020204" pitchFamily="34" charset="0"/>
              <a:buChar char="•"/>
              <a:defRPr/>
            </a:pPr>
            <a:r>
              <a:rPr lang="en-US" sz="1909">
                <a:solidFill>
                  <a:prstClr val="black"/>
                </a:solidFill>
                <a:latin typeface="Calibri"/>
              </a:rPr>
              <a:t>The working group has delivered key programs that have been deployed throughout the U.S.</a:t>
            </a:r>
          </a:p>
        </p:txBody>
      </p:sp>
      <p:sp>
        <p:nvSpPr>
          <p:cNvPr id="8" name="Title 7">
            <a:extLst>
              <a:ext uri="{FF2B5EF4-FFF2-40B4-BE49-F238E27FC236}">
                <a16:creationId xmlns:a16="http://schemas.microsoft.com/office/drawing/2014/main" id="{0435963C-74E5-9B4B-BEFF-C88D90B7C5D4}"/>
              </a:ext>
            </a:extLst>
          </p:cNvPr>
          <p:cNvSpPr>
            <a:spLocks noGrp="1"/>
          </p:cNvSpPr>
          <p:nvPr>
            <p:ph type="title"/>
          </p:nvPr>
        </p:nvSpPr>
        <p:spPr>
          <a:xfrm>
            <a:off x="1241961" y="425960"/>
            <a:ext cx="9172319" cy="458522"/>
          </a:xfrm>
        </p:spPr>
        <p:txBody>
          <a:bodyPr/>
          <a:lstStyle/>
          <a:p>
            <a:r>
              <a:rPr lang="en-US"/>
              <a:t>APD Human Trafficking Working Group</a:t>
            </a:r>
          </a:p>
        </p:txBody>
      </p:sp>
    </p:spTree>
    <p:extLst>
      <p:ext uri="{BB962C8B-B14F-4D97-AF65-F5344CB8AC3E}">
        <p14:creationId xmlns:p14="http://schemas.microsoft.com/office/powerpoint/2010/main" val="1895226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57</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67393" y="1042327"/>
            <a:ext cx="4245076" cy="5184753"/>
          </a:xfrm>
          <a:prstGeom prst="rect">
            <a:avLst/>
          </a:prstGeom>
        </p:spPr>
        <p:txBody>
          <a:bodyPr wrap="square">
            <a:spAutoFit/>
          </a:bodyPr>
          <a:lstStyle/>
          <a:p>
            <a:pPr defTabSz="498713">
              <a:spcAft>
                <a:spcPts val="818"/>
              </a:spcAft>
            </a:pPr>
            <a:r>
              <a:rPr lang="en-US" sz="2454" b="1">
                <a:solidFill>
                  <a:srgbClr val="005883"/>
                </a:solidFill>
                <a:latin typeface="Calibri"/>
                <a:ea typeface="Times New Roman" panose="02020603050405020304" pitchFamily="18" charset="0"/>
              </a:rPr>
              <a:t>Employee Training:</a:t>
            </a:r>
            <a:endParaRPr lang="en-US" sz="2454" b="1">
              <a:solidFill>
                <a:prstClr val="black"/>
              </a:solidFill>
              <a:latin typeface="Calibri"/>
            </a:endParaRPr>
          </a:p>
          <a:p>
            <a:pPr marL="311719" indent="-311719" defTabSz="498713">
              <a:spcAft>
                <a:spcPts val="818"/>
              </a:spcAft>
              <a:buFont typeface="Arial" panose="020B0604020202020204" pitchFamily="34" charset="0"/>
              <a:buChar char="•"/>
            </a:pPr>
            <a:r>
              <a:rPr lang="en-US" sz="1909">
                <a:solidFill>
                  <a:prstClr val="black"/>
                </a:solidFill>
                <a:latin typeface="Calibri"/>
              </a:rPr>
              <a:t>The APD developed a new employee human trafficking awareness training video in partnership with Amtrak Human Resources.</a:t>
            </a:r>
          </a:p>
          <a:p>
            <a:pPr marL="311719" indent="-311719" defTabSz="498713">
              <a:spcAft>
                <a:spcPts val="818"/>
              </a:spcAft>
              <a:buSzPct val="100000"/>
              <a:buFont typeface="Arial" panose="020B0604020202020204" pitchFamily="34" charset="0"/>
              <a:buChar char="•"/>
              <a:tabLst>
                <a:tab pos="311719" algn="l"/>
              </a:tabLst>
            </a:pPr>
            <a:r>
              <a:rPr lang="en-US" sz="1909">
                <a:solidFill>
                  <a:prstClr val="black"/>
                </a:solidFill>
                <a:latin typeface="Calibri"/>
              </a:rPr>
              <a:t>In January 2022, 18,000+ letters containing human trafficking awareness information and a QR code linking to the video were sent to Amtrak employees’ addresses.</a:t>
            </a:r>
          </a:p>
          <a:p>
            <a:pPr marL="311719" indent="-311719" defTabSz="498713">
              <a:spcAft>
                <a:spcPts val="818"/>
              </a:spcAft>
              <a:buSzPct val="100000"/>
              <a:buFont typeface="Arial" panose="020B0604020202020204" pitchFamily="34" charset="0"/>
              <a:buChar char="•"/>
              <a:tabLst>
                <a:tab pos="311719" algn="l"/>
              </a:tabLst>
            </a:pPr>
            <a:r>
              <a:rPr lang="en-US" sz="1909">
                <a:solidFill>
                  <a:prstClr val="black"/>
                </a:solidFill>
                <a:latin typeface="Calibri"/>
              </a:rPr>
              <a:t>The human trafficking awareness training video is now being incorporated into the mandatory New Employee Orientation (NEO) training for both management and agreement employees.</a:t>
            </a:r>
          </a:p>
        </p:txBody>
      </p:sp>
      <p:sp>
        <p:nvSpPr>
          <p:cNvPr id="8" name="Title 7">
            <a:extLst>
              <a:ext uri="{FF2B5EF4-FFF2-40B4-BE49-F238E27FC236}">
                <a16:creationId xmlns:a16="http://schemas.microsoft.com/office/drawing/2014/main" id="{0435963C-74E5-9B4B-BEFF-C88D90B7C5D4}"/>
              </a:ext>
            </a:extLst>
          </p:cNvPr>
          <p:cNvSpPr>
            <a:spLocks noGrp="1"/>
          </p:cNvSpPr>
          <p:nvPr>
            <p:ph type="title"/>
          </p:nvPr>
        </p:nvSpPr>
        <p:spPr>
          <a:xfrm>
            <a:off x="1241961" y="424345"/>
            <a:ext cx="9172319" cy="458522"/>
          </a:xfrm>
        </p:spPr>
        <p:txBody>
          <a:bodyPr/>
          <a:lstStyle/>
          <a:p>
            <a:r>
              <a:rPr lang="en-US"/>
              <a:t>APD Human Trafficking Key Programs</a:t>
            </a:r>
          </a:p>
        </p:txBody>
      </p:sp>
      <p:pic>
        <p:nvPicPr>
          <p:cNvPr id="2" name="Picture 1" descr="A picture containing text, screenshot, design&#10;&#10;Description automatically generated">
            <a:extLst>
              <a:ext uri="{FF2B5EF4-FFF2-40B4-BE49-F238E27FC236}">
                <a16:creationId xmlns:a16="http://schemas.microsoft.com/office/drawing/2014/main" id="{5B84AAEC-A756-3467-2D72-14B1868108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2470" y="1788233"/>
            <a:ext cx="5847374" cy="3281534"/>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3184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58</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67393" y="1042327"/>
            <a:ext cx="4026627" cy="3216778"/>
          </a:xfrm>
          <a:prstGeom prst="rect">
            <a:avLst/>
          </a:prstGeom>
        </p:spPr>
        <p:txBody>
          <a:bodyPr wrap="square">
            <a:spAutoFit/>
          </a:bodyPr>
          <a:lstStyle/>
          <a:p>
            <a:pPr defTabSz="498713">
              <a:spcAft>
                <a:spcPts val="818"/>
              </a:spcAft>
            </a:pPr>
            <a:r>
              <a:rPr lang="en-US" sz="2454" b="1">
                <a:solidFill>
                  <a:srgbClr val="005883"/>
                </a:solidFill>
                <a:latin typeface="Calibri"/>
                <a:ea typeface="Times New Roman" panose="02020603050405020304" pitchFamily="18" charset="0"/>
              </a:rPr>
              <a:t>Employee Training:</a:t>
            </a:r>
            <a:endParaRPr lang="en-US" sz="2454" b="1">
              <a:solidFill>
                <a:prstClr val="black"/>
              </a:solidFill>
              <a:latin typeface="Calibri"/>
            </a:endParaRPr>
          </a:p>
          <a:p>
            <a:pPr marL="311719" indent="-311719" defTabSz="498713">
              <a:spcAft>
                <a:spcPts val="818"/>
              </a:spcAft>
              <a:buSzPct val="100000"/>
              <a:buFont typeface="Arial" panose="020B0604020202020204" pitchFamily="34" charset="0"/>
              <a:buChar char="•"/>
              <a:tabLst>
                <a:tab pos="311719" algn="l"/>
              </a:tabLst>
            </a:pPr>
            <a:r>
              <a:rPr lang="en-US" sz="1909">
                <a:solidFill>
                  <a:prstClr val="black"/>
                </a:solidFill>
                <a:latin typeface="Calibri"/>
              </a:rPr>
              <a:t>On July 21, 2023, APD Human Trafficking Working Group members joined counterparts from the Department of Homeland Security and Department of Transportation to deliver human trafficking awareness training to frontline employees in Washington, D.C.</a:t>
            </a:r>
          </a:p>
        </p:txBody>
      </p:sp>
      <p:sp>
        <p:nvSpPr>
          <p:cNvPr id="8" name="Title 7">
            <a:extLst>
              <a:ext uri="{FF2B5EF4-FFF2-40B4-BE49-F238E27FC236}">
                <a16:creationId xmlns:a16="http://schemas.microsoft.com/office/drawing/2014/main" id="{0435963C-74E5-9B4B-BEFF-C88D90B7C5D4}"/>
              </a:ext>
            </a:extLst>
          </p:cNvPr>
          <p:cNvSpPr>
            <a:spLocks noGrp="1"/>
          </p:cNvSpPr>
          <p:nvPr>
            <p:ph type="title"/>
          </p:nvPr>
        </p:nvSpPr>
        <p:spPr>
          <a:xfrm>
            <a:off x="1241961" y="424345"/>
            <a:ext cx="9172319" cy="458522"/>
          </a:xfrm>
        </p:spPr>
        <p:txBody>
          <a:bodyPr/>
          <a:lstStyle/>
          <a:p>
            <a:r>
              <a:rPr lang="en-US"/>
              <a:t>APD Human Trafficking Key Programs</a:t>
            </a:r>
          </a:p>
        </p:txBody>
      </p:sp>
      <p:pic>
        <p:nvPicPr>
          <p:cNvPr id="9" name="Picture 8" descr="A person standing in front of a group of people&#10;&#10;Description automatically generated">
            <a:extLst>
              <a:ext uri="{FF2B5EF4-FFF2-40B4-BE49-F238E27FC236}">
                <a16:creationId xmlns:a16="http://schemas.microsoft.com/office/drawing/2014/main" id="{49118584-DB05-35C6-A19F-F9FF3664D047}"/>
              </a:ext>
            </a:extLst>
          </p:cNvPr>
          <p:cNvPicPr>
            <a:picLocks noChangeAspect="1"/>
          </p:cNvPicPr>
          <p:nvPr/>
        </p:nvPicPr>
        <p:blipFill>
          <a:blip r:embed="rId2"/>
          <a:stretch>
            <a:fillRect/>
          </a:stretch>
        </p:blipFill>
        <p:spPr>
          <a:xfrm>
            <a:off x="5327816" y="1475138"/>
            <a:ext cx="5688513" cy="337755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8605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59</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41831" y="1035529"/>
            <a:ext cx="5276793" cy="2335383"/>
          </a:xfrm>
          <a:prstGeom prst="rect">
            <a:avLst/>
          </a:prstGeom>
        </p:spPr>
        <p:txBody>
          <a:bodyPr wrap="square">
            <a:spAutoFit/>
          </a:bodyPr>
          <a:lstStyle/>
          <a:p>
            <a:pPr defTabSz="498713">
              <a:spcAft>
                <a:spcPts val="818"/>
              </a:spcAft>
            </a:pPr>
            <a:r>
              <a:rPr lang="en-US" sz="2454" b="1">
                <a:solidFill>
                  <a:srgbClr val="005883"/>
                </a:solidFill>
                <a:latin typeface="Calibri"/>
              </a:rPr>
              <a:t>Improving Employee Reporting:</a:t>
            </a:r>
          </a:p>
          <a:p>
            <a:pPr marL="311719" indent="-311719" defTabSz="498713">
              <a:spcAft>
                <a:spcPts val="818"/>
              </a:spcAft>
              <a:buFont typeface="Arial" panose="020B0604020202020204" pitchFamily="34" charset="0"/>
              <a:buChar char="•"/>
            </a:pPr>
            <a:r>
              <a:rPr lang="en-US" sz="1909">
                <a:solidFill>
                  <a:prstClr val="black"/>
                </a:solidFill>
                <a:latin typeface="Calibri"/>
              </a:rPr>
              <a:t>Along with calling or texting the APD National Communications Center, the Anonymous Amtrak Employee Human Trafficking Tip form allows another method to send detailed information about possible encounters with human trafficking victims.</a:t>
            </a:r>
            <a:endParaRPr lang="en-US" sz="1909" b="1">
              <a:solidFill>
                <a:srgbClr val="000000"/>
              </a:solidFill>
              <a:latin typeface="Calibri"/>
              <a:ea typeface="Times New Roman" panose="02020603050405020304" pitchFamily="18" charset="0"/>
            </a:endParaRPr>
          </a:p>
        </p:txBody>
      </p:sp>
      <p:sp>
        <p:nvSpPr>
          <p:cNvPr id="8" name="Title 7">
            <a:extLst>
              <a:ext uri="{FF2B5EF4-FFF2-40B4-BE49-F238E27FC236}">
                <a16:creationId xmlns:a16="http://schemas.microsoft.com/office/drawing/2014/main" id="{0435963C-74E5-9B4B-BEFF-C88D90B7C5D4}"/>
              </a:ext>
            </a:extLst>
          </p:cNvPr>
          <p:cNvSpPr>
            <a:spLocks noGrp="1"/>
          </p:cNvSpPr>
          <p:nvPr>
            <p:ph type="title"/>
          </p:nvPr>
        </p:nvSpPr>
        <p:spPr>
          <a:xfrm>
            <a:off x="1241961" y="424345"/>
            <a:ext cx="9172319" cy="458522"/>
          </a:xfrm>
        </p:spPr>
        <p:txBody>
          <a:bodyPr/>
          <a:lstStyle/>
          <a:p>
            <a:r>
              <a:rPr lang="en-US"/>
              <a:t>APD Human Trafficking Key Programs</a:t>
            </a:r>
          </a:p>
        </p:txBody>
      </p:sp>
      <p:pic>
        <p:nvPicPr>
          <p:cNvPr id="9" name="Picture 8">
            <a:extLst>
              <a:ext uri="{FF2B5EF4-FFF2-40B4-BE49-F238E27FC236}">
                <a16:creationId xmlns:a16="http://schemas.microsoft.com/office/drawing/2014/main" id="{E989CC0F-9B99-E842-B754-65A51B66D6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5120" y="1068780"/>
            <a:ext cx="4391674" cy="485395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3197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748054-FA6F-4FDE-BAF3-0468006F4F5F}"/>
              </a:ext>
            </a:extLst>
          </p:cNvPr>
          <p:cNvSpPr/>
          <p:nvPr/>
        </p:nvSpPr>
        <p:spPr>
          <a:xfrm>
            <a:off x="2643" y="-15116"/>
            <a:ext cx="12192005" cy="6874625"/>
          </a:xfrm>
          <a:prstGeom prst="rect">
            <a:avLst/>
          </a:prstGeom>
          <a:solidFill>
            <a:srgbClr val="3D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22" name="Table 22">
            <a:extLst>
              <a:ext uri="{FF2B5EF4-FFF2-40B4-BE49-F238E27FC236}">
                <a16:creationId xmlns:a16="http://schemas.microsoft.com/office/drawing/2014/main" id="{19E77070-AB6D-BA0F-C3B8-27379EA27100}"/>
              </a:ext>
            </a:extLst>
          </p:cNvPr>
          <p:cNvGraphicFramePr>
            <a:graphicFrameLocks noGrp="1"/>
          </p:cNvGraphicFramePr>
          <p:nvPr>
            <p:extLst>
              <p:ext uri="{D42A27DB-BD31-4B8C-83A1-F6EECF244321}">
                <p14:modId xmlns:p14="http://schemas.microsoft.com/office/powerpoint/2010/main" val="4176918146"/>
              </p:ext>
            </p:extLst>
          </p:nvPr>
        </p:nvGraphicFramePr>
        <p:xfrm>
          <a:off x="6976988" y="981739"/>
          <a:ext cx="4615744" cy="5294702"/>
        </p:xfrm>
        <a:graphic>
          <a:graphicData uri="http://schemas.openxmlformats.org/drawingml/2006/table">
            <a:tbl>
              <a:tblPr firstRow="1" bandRow="1">
                <a:tableStyleId>{F5AB1C69-6EDB-4FF4-983F-18BD219EF322}</a:tableStyleId>
              </a:tblPr>
              <a:tblGrid>
                <a:gridCol w="1325553">
                  <a:extLst>
                    <a:ext uri="{9D8B030D-6E8A-4147-A177-3AD203B41FA5}">
                      <a16:colId xmlns:a16="http://schemas.microsoft.com/office/drawing/2014/main" val="2874229433"/>
                    </a:ext>
                  </a:extLst>
                </a:gridCol>
                <a:gridCol w="1689571">
                  <a:extLst>
                    <a:ext uri="{9D8B030D-6E8A-4147-A177-3AD203B41FA5}">
                      <a16:colId xmlns:a16="http://schemas.microsoft.com/office/drawing/2014/main" val="2170503913"/>
                    </a:ext>
                  </a:extLst>
                </a:gridCol>
                <a:gridCol w="1600620">
                  <a:extLst>
                    <a:ext uri="{9D8B030D-6E8A-4147-A177-3AD203B41FA5}">
                      <a16:colId xmlns:a16="http://schemas.microsoft.com/office/drawing/2014/main" val="3189939689"/>
                    </a:ext>
                  </a:extLst>
                </a:gridCol>
              </a:tblGrid>
              <a:tr h="690206">
                <a:tc>
                  <a:txBody>
                    <a:bodyPr/>
                    <a:lstStyle/>
                    <a:p>
                      <a:pPr algn="ctr"/>
                      <a:r>
                        <a:rPr lang="en-US">
                          <a:solidFill>
                            <a:schemeClr val="bg1"/>
                          </a:solidFill>
                        </a:rPr>
                        <a:t>MODE</a:t>
                      </a:r>
                    </a:p>
                  </a:txBody>
                  <a:tcPr/>
                </a:tc>
                <a:tc>
                  <a:txBody>
                    <a:bodyPr/>
                    <a:lstStyle/>
                    <a:p>
                      <a:pPr algn="ctr"/>
                      <a:r>
                        <a:rPr lang="en-US">
                          <a:solidFill>
                            <a:schemeClr val="bg1"/>
                          </a:solidFill>
                        </a:rPr>
                        <a:t>OFFICIAL</a:t>
                      </a:r>
                      <a:br>
                        <a:rPr lang="en-US">
                          <a:solidFill>
                            <a:schemeClr val="bg1"/>
                          </a:solidFill>
                        </a:rPr>
                      </a:br>
                      <a:r>
                        <a:rPr lang="en-US">
                          <a:solidFill>
                            <a:schemeClr val="bg1"/>
                          </a:solidFill>
                        </a:rPr>
                        <a:t>80%</a:t>
                      </a:r>
                    </a:p>
                  </a:txBody>
                  <a:tcPr/>
                </a:tc>
                <a:tc>
                  <a:txBody>
                    <a:bodyPr/>
                    <a:lstStyle/>
                    <a:p>
                      <a:pPr algn="ctr"/>
                      <a:r>
                        <a:rPr lang="en-US">
                          <a:solidFill>
                            <a:schemeClr val="bg1"/>
                          </a:solidFill>
                        </a:rPr>
                        <a:t>UNOFFICIAL</a:t>
                      </a:r>
                    </a:p>
                  </a:txBody>
                  <a:tcPr/>
                </a:tc>
                <a:extLst>
                  <a:ext uri="{0D108BD9-81ED-4DB2-BD59-A6C34878D82A}">
                    <a16:rowId xmlns:a16="http://schemas.microsoft.com/office/drawing/2014/main" val="743680861"/>
                  </a:ext>
                </a:extLst>
              </a:tr>
              <a:tr h="767416">
                <a:tc>
                  <a:txBody>
                    <a:bodyPr/>
                    <a:lstStyle/>
                    <a:p>
                      <a:endParaRPr lang="en-US">
                        <a:solidFill>
                          <a:schemeClr val="tx1">
                            <a:lumMod val="65000"/>
                            <a:lumOff val="35000"/>
                          </a:schemeClr>
                        </a:solidFill>
                      </a:endParaRPr>
                    </a:p>
                  </a:txBody>
                  <a:tcPr/>
                </a:tc>
                <a:tc>
                  <a:txBody>
                    <a:bodyPr/>
                    <a:lstStyle/>
                    <a:p>
                      <a:pPr algn="ctr"/>
                      <a:r>
                        <a:rPr lang="en-US" b="1">
                          <a:solidFill>
                            <a:schemeClr val="tx1">
                              <a:lumMod val="65000"/>
                              <a:lumOff val="35000"/>
                            </a:schemeClr>
                          </a:solidFill>
                        </a:rPr>
                        <a:t>34%</a:t>
                      </a:r>
                    </a:p>
                  </a:txBody>
                  <a:tcPr anchor="ctr"/>
                </a:tc>
                <a:tc>
                  <a:txBody>
                    <a:bodyPr/>
                    <a:lstStyle/>
                    <a:p>
                      <a:pPr algn="ctr"/>
                      <a:r>
                        <a:rPr lang="en-US">
                          <a:solidFill>
                            <a:schemeClr val="tx1">
                              <a:lumMod val="65000"/>
                              <a:lumOff val="35000"/>
                            </a:schemeClr>
                          </a:solidFill>
                        </a:rPr>
                        <a:t>26%</a:t>
                      </a:r>
                    </a:p>
                  </a:txBody>
                  <a:tcPr anchor="ctr"/>
                </a:tc>
                <a:extLst>
                  <a:ext uri="{0D108BD9-81ED-4DB2-BD59-A6C34878D82A}">
                    <a16:rowId xmlns:a16="http://schemas.microsoft.com/office/drawing/2014/main" val="2714193950"/>
                  </a:ext>
                </a:extLst>
              </a:tr>
              <a:tr h="767416">
                <a:tc>
                  <a:txBody>
                    <a:bodyPr/>
                    <a:lstStyle/>
                    <a:p>
                      <a:endParaRPr lang="en-US">
                        <a:solidFill>
                          <a:schemeClr val="tx1">
                            <a:lumMod val="65000"/>
                            <a:lumOff val="35000"/>
                          </a:schemeClr>
                        </a:solidFill>
                      </a:endParaRPr>
                    </a:p>
                  </a:txBody>
                  <a:tcPr/>
                </a:tc>
                <a:tc>
                  <a:txBody>
                    <a:bodyPr/>
                    <a:lstStyle/>
                    <a:p>
                      <a:pPr algn="ctr"/>
                      <a:r>
                        <a:rPr lang="en-US">
                          <a:solidFill>
                            <a:schemeClr val="tx1">
                              <a:lumMod val="65000"/>
                              <a:lumOff val="35000"/>
                            </a:schemeClr>
                          </a:solidFill>
                        </a:rPr>
                        <a:t>33%</a:t>
                      </a:r>
                    </a:p>
                  </a:txBody>
                  <a:tcPr anchor="ctr"/>
                </a:tc>
                <a:tc>
                  <a:txBody>
                    <a:bodyPr/>
                    <a:lstStyle/>
                    <a:p>
                      <a:pPr algn="ctr"/>
                      <a:r>
                        <a:rPr lang="en-US">
                          <a:solidFill>
                            <a:schemeClr val="tx1">
                              <a:lumMod val="65000"/>
                              <a:lumOff val="35000"/>
                            </a:schemeClr>
                          </a:solidFill>
                        </a:rPr>
                        <a:t>15%</a:t>
                      </a:r>
                    </a:p>
                  </a:txBody>
                  <a:tcPr anchor="ctr"/>
                </a:tc>
                <a:extLst>
                  <a:ext uri="{0D108BD9-81ED-4DB2-BD59-A6C34878D82A}">
                    <a16:rowId xmlns:a16="http://schemas.microsoft.com/office/drawing/2014/main" val="956227654"/>
                  </a:ext>
                </a:extLst>
              </a:tr>
              <a:tr h="767416">
                <a:tc>
                  <a:txBody>
                    <a:bodyPr/>
                    <a:lstStyle/>
                    <a:p>
                      <a:endParaRPr lang="en-US">
                        <a:solidFill>
                          <a:schemeClr val="tx1">
                            <a:lumMod val="65000"/>
                            <a:lumOff val="35000"/>
                          </a:schemeClr>
                        </a:solidFill>
                      </a:endParaRPr>
                    </a:p>
                  </a:txBody>
                  <a:tcPr/>
                </a:tc>
                <a:tc>
                  <a:txBody>
                    <a:bodyPr/>
                    <a:lstStyle/>
                    <a:p>
                      <a:pPr algn="ctr"/>
                      <a:r>
                        <a:rPr lang="en-US">
                          <a:solidFill>
                            <a:schemeClr val="tx1">
                              <a:lumMod val="65000"/>
                              <a:lumOff val="35000"/>
                            </a:schemeClr>
                          </a:solidFill>
                        </a:rPr>
                        <a:t>20%</a:t>
                      </a:r>
                    </a:p>
                  </a:txBody>
                  <a:tcPr anchor="ctr"/>
                </a:tc>
                <a:tc>
                  <a:txBody>
                    <a:bodyPr/>
                    <a:lstStyle/>
                    <a:p>
                      <a:pPr algn="ctr"/>
                      <a:r>
                        <a:rPr lang="en-US">
                          <a:solidFill>
                            <a:schemeClr val="tx1">
                              <a:lumMod val="65000"/>
                              <a:lumOff val="35000"/>
                            </a:schemeClr>
                          </a:solidFill>
                        </a:rPr>
                        <a:t>5%</a:t>
                      </a:r>
                    </a:p>
                  </a:txBody>
                  <a:tcPr anchor="ctr"/>
                </a:tc>
                <a:extLst>
                  <a:ext uri="{0D108BD9-81ED-4DB2-BD59-A6C34878D82A}">
                    <a16:rowId xmlns:a16="http://schemas.microsoft.com/office/drawing/2014/main" val="2538403638"/>
                  </a:ext>
                </a:extLst>
              </a:tr>
              <a:tr h="767416">
                <a:tc>
                  <a:txBody>
                    <a:bodyPr/>
                    <a:lstStyle/>
                    <a:p>
                      <a:endParaRPr lang="en-US">
                        <a:solidFill>
                          <a:schemeClr val="tx1">
                            <a:lumMod val="65000"/>
                            <a:lumOff val="35000"/>
                          </a:schemeClr>
                        </a:solidFill>
                      </a:endParaRPr>
                    </a:p>
                  </a:txBody>
                  <a:tcPr/>
                </a:tc>
                <a:tc>
                  <a:txBody>
                    <a:bodyPr/>
                    <a:lstStyle/>
                    <a:p>
                      <a:pPr algn="ctr"/>
                      <a:r>
                        <a:rPr lang="en-US">
                          <a:solidFill>
                            <a:schemeClr val="tx1">
                              <a:lumMod val="65000"/>
                              <a:lumOff val="35000"/>
                            </a:schemeClr>
                          </a:solidFill>
                        </a:rPr>
                        <a:t>11%</a:t>
                      </a:r>
                    </a:p>
                  </a:txBody>
                  <a:tcPr anchor="ctr"/>
                </a:tc>
                <a:tc>
                  <a:txBody>
                    <a:bodyPr/>
                    <a:lstStyle/>
                    <a:p>
                      <a:pPr algn="ctr"/>
                      <a:r>
                        <a:rPr lang="en-US" b="1">
                          <a:solidFill>
                            <a:schemeClr val="tx1">
                              <a:lumMod val="65000"/>
                              <a:lumOff val="35000"/>
                            </a:schemeClr>
                          </a:solidFill>
                        </a:rPr>
                        <a:t>28%</a:t>
                      </a:r>
                    </a:p>
                  </a:txBody>
                  <a:tcPr anchor="ctr"/>
                </a:tc>
                <a:extLst>
                  <a:ext uri="{0D108BD9-81ED-4DB2-BD59-A6C34878D82A}">
                    <a16:rowId xmlns:a16="http://schemas.microsoft.com/office/drawing/2014/main" val="642849734"/>
                  </a:ext>
                </a:extLst>
              </a:tr>
              <a:tr h="767416">
                <a:tc>
                  <a:txBody>
                    <a:bodyPr/>
                    <a:lstStyle/>
                    <a:p>
                      <a:endParaRPr lang="en-US">
                        <a:solidFill>
                          <a:schemeClr val="tx1">
                            <a:lumMod val="65000"/>
                            <a:lumOff val="35000"/>
                          </a:schemeClr>
                        </a:solidFill>
                      </a:endParaRPr>
                    </a:p>
                  </a:txBody>
                  <a:tcPr/>
                </a:tc>
                <a:tc>
                  <a:txBody>
                    <a:bodyPr/>
                    <a:lstStyle/>
                    <a:p>
                      <a:pPr algn="ctr"/>
                      <a:r>
                        <a:rPr lang="en-US">
                          <a:solidFill>
                            <a:schemeClr val="tx1">
                              <a:lumMod val="65000"/>
                              <a:lumOff val="35000"/>
                            </a:schemeClr>
                          </a:solidFill>
                        </a:rPr>
                        <a:t>1%</a:t>
                      </a:r>
                    </a:p>
                  </a:txBody>
                  <a:tcPr anchor="ctr"/>
                </a:tc>
                <a:tc>
                  <a:txBody>
                    <a:bodyPr/>
                    <a:lstStyle/>
                    <a:p>
                      <a:pPr algn="ctr"/>
                      <a:r>
                        <a:rPr lang="en-US">
                          <a:solidFill>
                            <a:schemeClr val="tx1">
                              <a:lumMod val="65000"/>
                              <a:lumOff val="35000"/>
                            </a:schemeClr>
                          </a:solidFill>
                        </a:rPr>
                        <a:t>12%</a:t>
                      </a:r>
                    </a:p>
                  </a:txBody>
                  <a:tcPr anchor="ctr"/>
                </a:tc>
                <a:extLst>
                  <a:ext uri="{0D108BD9-81ED-4DB2-BD59-A6C34878D82A}">
                    <a16:rowId xmlns:a16="http://schemas.microsoft.com/office/drawing/2014/main" val="3694975932"/>
                  </a:ext>
                </a:extLst>
              </a:tr>
              <a:tr h="767416">
                <a:tc>
                  <a:txBody>
                    <a:bodyPr/>
                    <a:lstStyle/>
                    <a:p>
                      <a:endParaRPr lang="en-US">
                        <a:solidFill>
                          <a:schemeClr val="tx1">
                            <a:lumMod val="65000"/>
                            <a:lumOff val="35000"/>
                          </a:schemeClr>
                        </a:solidFill>
                      </a:endParaRPr>
                    </a:p>
                  </a:txBody>
                  <a:tcPr/>
                </a:tc>
                <a:tc>
                  <a:txBody>
                    <a:bodyPr/>
                    <a:lstStyle/>
                    <a:p>
                      <a:pPr algn="ctr"/>
                      <a:r>
                        <a:rPr lang="en-US">
                          <a:solidFill>
                            <a:schemeClr val="tx1">
                              <a:lumMod val="65000"/>
                              <a:lumOff val="35000"/>
                            </a:schemeClr>
                          </a:solidFill>
                        </a:rPr>
                        <a:t>&lt;1%</a:t>
                      </a:r>
                    </a:p>
                  </a:txBody>
                  <a:tcPr anchor="ctr"/>
                </a:tc>
                <a:tc>
                  <a:txBody>
                    <a:bodyPr/>
                    <a:lstStyle/>
                    <a:p>
                      <a:pPr algn="ctr"/>
                      <a:r>
                        <a:rPr lang="en-US">
                          <a:solidFill>
                            <a:schemeClr val="tx1">
                              <a:lumMod val="65000"/>
                              <a:lumOff val="35000"/>
                            </a:schemeClr>
                          </a:solidFill>
                        </a:rPr>
                        <a:t>5%</a:t>
                      </a:r>
                    </a:p>
                  </a:txBody>
                  <a:tcPr anchor="ctr"/>
                </a:tc>
                <a:extLst>
                  <a:ext uri="{0D108BD9-81ED-4DB2-BD59-A6C34878D82A}">
                    <a16:rowId xmlns:a16="http://schemas.microsoft.com/office/drawing/2014/main" val="794833788"/>
                  </a:ext>
                </a:extLst>
              </a:tr>
            </a:tbl>
          </a:graphicData>
        </a:graphic>
      </p:graphicFrame>
      <p:grpSp>
        <p:nvGrpSpPr>
          <p:cNvPr id="9" name="Group 8">
            <a:extLst>
              <a:ext uri="{FF2B5EF4-FFF2-40B4-BE49-F238E27FC236}">
                <a16:creationId xmlns:a16="http://schemas.microsoft.com/office/drawing/2014/main" id="{E7CC56AB-4774-4941-AB94-388548253B22}"/>
              </a:ext>
            </a:extLst>
          </p:cNvPr>
          <p:cNvGrpSpPr/>
          <p:nvPr/>
        </p:nvGrpSpPr>
        <p:grpSpPr>
          <a:xfrm>
            <a:off x="7223569" y="5573495"/>
            <a:ext cx="588839" cy="588839"/>
            <a:chOff x="3868234" y="1212943"/>
            <a:chExt cx="2430966" cy="2430966"/>
          </a:xfrm>
        </p:grpSpPr>
        <p:sp>
          <p:nvSpPr>
            <p:cNvPr id="10" name="Oval 9">
              <a:extLst>
                <a:ext uri="{FF2B5EF4-FFF2-40B4-BE49-F238E27FC236}">
                  <a16:creationId xmlns:a16="http://schemas.microsoft.com/office/drawing/2014/main" id="{9E159CCC-6CE4-4E55-9555-06C158741E8E}"/>
                </a:ext>
              </a:extLst>
            </p:cNvPr>
            <p:cNvSpPr/>
            <p:nvPr/>
          </p:nvSpPr>
          <p:spPr>
            <a:xfrm>
              <a:off x="3868234" y="1212943"/>
              <a:ext cx="2430966" cy="2430966"/>
            </a:xfrm>
            <a:prstGeom prst="ellipse">
              <a:avLst/>
            </a:prstGeom>
            <a:solidFill>
              <a:srgbClr val="4A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weapon, gear&#10;&#10;Description automatically generated">
              <a:extLst>
                <a:ext uri="{FF2B5EF4-FFF2-40B4-BE49-F238E27FC236}">
                  <a16:creationId xmlns:a16="http://schemas.microsoft.com/office/drawing/2014/main" id="{2D6D0BB5-CAA9-485C-913E-9028F18222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75015" y="1561934"/>
              <a:ext cx="1417403" cy="1683001"/>
            </a:xfrm>
            <a:prstGeom prst="rect">
              <a:avLst/>
            </a:prstGeom>
          </p:spPr>
        </p:pic>
      </p:grpSp>
      <p:grpSp>
        <p:nvGrpSpPr>
          <p:cNvPr id="12" name="Group 11">
            <a:extLst>
              <a:ext uri="{FF2B5EF4-FFF2-40B4-BE49-F238E27FC236}">
                <a16:creationId xmlns:a16="http://schemas.microsoft.com/office/drawing/2014/main" id="{AFED9D8A-2D31-4A6E-969A-591173300779}"/>
              </a:ext>
            </a:extLst>
          </p:cNvPr>
          <p:cNvGrpSpPr/>
          <p:nvPr/>
        </p:nvGrpSpPr>
        <p:grpSpPr>
          <a:xfrm>
            <a:off x="7220235" y="4046033"/>
            <a:ext cx="588839" cy="588839"/>
            <a:chOff x="4428804" y="4000868"/>
            <a:chExt cx="2430966" cy="2430966"/>
          </a:xfrm>
        </p:grpSpPr>
        <p:sp>
          <p:nvSpPr>
            <p:cNvPr id="13" name="Oval 12">
              <a:extLst>
                <a:ext uri="{FF2B5EF4-FFF2-40B4-BE49-F238E27FC236}">
                  <a16:creationId xmlns:a16="http://schemas.microsoft.com/office/drawing/2014/main" id="{F0CEF4CC-4391-4730-B2D2-C75236A9CA24}"/>
                </a:ext>
              </a:extLst>
            </p:cNvPr>
            <p:cNvSpPr/>
            <p:nvPr/>
          </p:nvSpPr>
          <p:spPr>
            <a:xfrm>
              <a:off x="4428804" y="4000868"/>
              <a:ext cx="2430966" cy="2430966"/>
            </a:xfrm>
            <a:prstGeom prst="ellipse">
              <a:avLst/>
            </a:prstGeom>
            <a:solidFill>
              <a:srgbClr val="4A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6CA4F30C-C981-4410-A8CD-FCFE9D889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5794" y="4600036"/>
              <a:ext cx="1520681" cy="1064476"/>
            </a:xfrm>
            <a:prstGeom prst="rect">
              <a:avLst/>
            </a:prstGeom>
          </p:spPr>
        </p:pic>
      </p:grpSp>
      <p:grpSp>
        <p:nvGrpSpPr>
          <p:cNvPr id="15" name="Group 14">
            <a:extLst>
              <a:ext uri="{FF2B5EF4-FFF2-40B4-BE49-F238E27FC236}">
                <a16:creationId xmlns:a16="http://schemas.microsoft.com/office/drawing/2014/main" id="{2AFA3E50-9F4F-4D3D-8894-5AFB460CF3F4}"/>
              </a:ext>
            </a:extLst>
          </p:cNvPr>
          <p:cNvGrpSpPr/>
          <p:nvPr/>
        </p:nvGrpSpPr>
        <p:grpSpPr>
          <a:xfrm>
            <a:off x="7220850" y="4818002"/>
            <a:ext cx="588839" cy="588839"/>
            <a:chOff x="8382177" y="4349476"/>
            <a:chExt cx="2430966" cy="2430966"/>
          </a:xfrm>
        </p:grpSpPr>
        <p:sp>
          <p:nvSpPr>
            <p:cNvPr id="16" name="Oval 15">
              <a:extLst>
                <a:ext uri="{FF2B5EF4-FFF2-40B4-BE49-F238E27FC236}">
                  <a16:creationId xmlns:a16="http://schemas.microsoft.com/office/drawing/2014/main" id="{A139D9D6-2582-4D81-B24E-B4254B99C780}"/>
                </a:ext>
              </a:extLst>
            </p:cNvPr>
            <p:cNvSpPr/>
            <p:nvPr/>
          </p:nvSpPr>
          <p:spPr>
            <a:xfrm>
              <a:off x="8382177" y="4349476"/>
              <a:ext cx="2430966" cy="2430966"/>
            </a:xfrm>
            <a:prstGeom prst="ellipse">
              <a:avLst/>
            </a:prstGeom>
            <a:solidFill>
              <a:srgbClr val="4A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Icon&#10;&#10;Description automatically generated">
              <a:extLst>
                <a:ext uri="{FF2B5EF4-FFF2-40B4-BE49-F238E27FC236}">
                  <a16:creationId xmlns:a16="http://schemas.microsoft.com/office/drawing/2014/main" id="{0B20659C-5DFA-4425-B4D4-D737DB83C7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6845" y="4610914"/>
              <a:ext cx="1584089" cy="1862314"/>
            </a:xfrm>
            <a:prstGeom prst="rect">
              <a:avLst/>
            </a:prstGeom>
          </p:spPr>
        </p:pic>
      </p:grpSp>
      <p:grpSp>
        <p:nvGrpSpPr>
          <p:cNvPr id="18" name="Group 17">
            <a:extLst>
              <a:ext uri="{FF2B5EF4-FFF2-40B4-BE49-F238E27FC236}">
                <a16:creationId xmlns:a16="http://schemas.microsoft.com/office/drawing/2014/main" id="{E0C5610B-D3EA-4935-B21E-A984844CFA7E}"/>
              </a:ext>
            </a:extLst>
          </p:cNvPr>
          <p:cNvGrpSpPr/>
          <p:nvPr/>
        </p:nvGrpSpPr>
        <p:grpSpPr>
          <a:xfrm>
            <a:off x="7214986" y="2533738"/>
            <a:ext cx="588839" cy="588839"/>
            <a:chOff x="247008" y="1212943"/>
            <a:chExt cx="2430966" cy="2430966"/>
          </a:xfrm>
        </p:grpSpPr>
        <p:sp>
          <p:nvSpPr>
            <p:cNvPr id="19" name="Oval 18">
              <a:extLst>
                <a:ext uri="{FF2B5EF4-FFF2-40B4-BE49-F238E27FC236}">
                  <a16:creationId xmlns:a16="http://schemas.microsoft.com/office/drawing/2014/main" id="{F94A4EA4-D7BB-4A80-B1B2-B59E0AA35D96}"/>
                </a:ext>
              </a:extLst>
            </p:cNvPr>
            <p:cNvSpPr/>
            <p:nvPr/>
          </p:nvSpPr>
          <p:spPr>
            <a:xfrm>
              <a:off x="247008" y="1212943"/>
              <a:ext cx="2430966" cy="2430966"/>
            </a:xfrm>
            <a:prstGeom prst="ellipse">
              <a:avLst/>
            </a:prstGeom>
            <a:solidFill>
              <a:srgbClr val="4A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8E5D277C-B3DB-45CF-9313-8C265DAE7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081" y="1225187"/>
              <a:ext cx="2415731" cy="2091447"/>
            </a:xfrm>
            <a:prstGeom prst="rect">
              <a:avLst/>
            </a:prstGeom>
          </p:spPr>
        </p:pic>
      </p:grpSp>
      <p:grpSp>
        <p:nvGrpSpPr>
          <p:cNvPr id="24" name="Group 23">
            <a:extLst>
              <a:ext uri="{FF2B5EF4-FFF2-40B4-BE49-F238E27FC236}">
                <a16:creationId xmlns:a16="http://schemas.microsoft.com/office/drawing/2014/main" id="{8B580195-C421-4C14-813B-45CE77B4F126}"/>
              </a:ext>
            </a:extLst>
          </p:cNvPr>
          <p:cNvGrpSpPr/>
          <p:nvPr/>
        </p:nvGrpSpPr>
        <p:grpSpPr>
          <a:xfrm>
            <a:off x="7214280" y="3300438"/>
            <a:ext cx="587568" cy="587568"/>
            <a:chOff x="5928413" y="3686263"/>
            <a:chExt cx="2430966" cy="2430966"/>
          </a:xfrm>
        </p:grpSpPr>
        <p:sp>
          <p:nvSpPr>
            <p:cNvPr id="25" name="Oval 24">
              <a:extLst>
                <a:ext uri="{FF2B5EF4-FFF2-40B4-BE49-F238E27FC236}">
                  <a16:creationId xmlns:a16="http://schemas.microsoft.com/office/drawing/2014/main" id="{4CED9DAD-B267-4437-AD98-49171C766AE0}"/>
                </a:ext>
              </a:extLst>
            </p:cNvPr>
            <p:cNvSpPr/>
            <p:nvPr/>
          </p:nvSpPr>
          <p:spPr>
            <a:xfrm>
              <a:off x="5928413" y="3686263"/>
              <a:ext cx="2430966" cy="2430966"/>
            </a:xfrm>
            <a:prstGeom prst="ellipse">
              <a:avLst/>
            </a:prstGeom>
            <a:solidFill>
              <a:srgbClr val="4A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9DA4B4CF-9912-47D2-8B1C-66EAF23DB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3885" y="3960371"/>
              <a:ext cx="1856735" cy="1905986"/>
            </a:xfrm>
            <a:prstGeom prst="rect">
              <a:avLst/>
            </a:prstGeom>
          </p:spPr>
        </p:pic>
      </p:grpSp>
      <p:sp>
        <p:nvSpPr>
          <p:cNvPr id="61" name="TextBox 60">
            <a:extLst>
              <a:ext uri="{FF2B5EF4-FFF2-40B4-BE49-F238E27FC236}">
                <a16:creationId xmlns:a16="http://schemas.microsoft.com/office/drawing/2014/main" id="{713C954D-FF1D-45A3-9A8A-DC61DDC319CA}"/>
              </a:ext>
            </a:extLst>
          </p:cNvPr>
          <p:cNvSpPr txBox="1"/>
          <p:nvPr/>
        </p:nvSpPr>
        <p:spPr>
          <a:xfrm>
            <a:off x="951989" y="549876"/>
            <a:ext cx="5040844" cy="1323439"/>
          </a:xfrm>
          <a:prstGeom prst="rect">
            <a:avLst/>
          </a:prstGeom>
          <a:noFill/>
        </p:spPr>
        <p:txBody>
          <a:bodyPr wrap="square" rtlCol="0">
            <a:spAutoFit/>
          </a:bodyPr>
          <a:lstStyle/>
          <a:p>
            <a:r>
              <a:rPr lang="en-US" sz="4000" b="1">
                <a:solidFill>
                  <a:schemeClr val="bg1"/>
                </a:solidFill>
                <a:latin typeface="Futura PT Book" panose="020B0502020204020303" pitchFamily="34" charset="0"/>
              </a:rPr>
              <a:t>GLOBAL TRANSPORT-</a:t>
            </a:r>
            <a:br>
              <a:rPr lang="en-US" sz="4000" b="1">
                <a:solidFill>
                  <a:schemeClr val="bg1"/>
                </a:solidFill>
                <a:latin typeface="Futura PT Book" panose="020B0502020204020303" pitchFamily="34" charset="0"/>
              </a:rPr>
            </a:br>
            <a:r>
              <a:rPr lang="en-US" sz="4000" b="1">
                <a:solidFill>
                  <a:schemeClr val="bg1"/>
                </a:solidFill>
                <a:latin typeface="Futura PT Book" panose="020B0502020204020303" pitchFamily="34" charset="0"/>
              </a:rPr>
              <a:t>RELATED DATA</a:t>
            </a:r>
            <a:endParaRPr lang="en-US" sz="4000" b="1" cap="small">
              <a:solidFill>
                <a:schemeClr val="bg1"/>
              </a:solidFill>
              <a:latin typeface="Futura PT Book" panose="020B0502020204020303" pitchFamily="34" charset="0"/>
            </a:endParaRPr>
          </a:p>
        </p:txBody>
      </p:sp>
      <p:grpSp>
        <p:nvGrpSpPr>
          <p:cNvPr id="29" name="Group 28">
            <a:extLst>
              <a:ext uri="{FF2B5EF4-FFF2-40B4-BE49-F238E27FC236}">
                <a16:creationId xmlns:a16="http://schemas.microsoft.com/office/drawing/2014/main" id="{61AD3E2C-AB25-C1EF-7414-7360F0889A04}"/>
              </a:ext>
            </a:extLst>
          </p:cNvPr>
          <p:cNvGrpSpPr/>
          <p:nvPr/>
        </p:nvGrpSpPr>
        <p:grpSpPr>
          <a:xfrm>
            <a:off x="7220180" y="1752218"/>
            <a:ext cx="587568" cy="587568"/>
            <a:chOff x="8070120" y="1225187"/>
            <a:chExt cx="2430966" cy="2430966"/>
          </a:xfrm>
        </p:grpSpPr>
        <p:sp>
          <p:nvSpPr>
            <p:cNvPr id="30" name="Oval 29">
              <a:extLst>
                <a:ext uri="{FF2B5EF4-FFF2-40B4-BE49-F238E27FC236}">
                  <a16:creationId xmlns:a16="http://schemas.microsoft.com/office/drawing/2014/main" id="{83BC3102-A888-D8A8-2AF6-D392701E66C3}"/>
                </a:ext>
              </a:extLst>
            </p:cNvPr>
            <p:cNvSpPr/>
            <p:nvPr/>
          </p:nvSpPr>
          <p:spPr>
            <a:xfrm>
              <a:off x="8070120" y="1225187"/>
              <a:ext cx="2430966" cy="2430966"/>
            </a:xfrm>
            <a:prstGeom prst="ellipse">
              <a:avLst/>
            </a:prstGeom>
            <a:solidFill>
              <a:srgbClr val="4A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a:extLst>
                <a:ext uri="{FF2B5EF4-FFF2-40B4-BE49-F238E27FC236}">
                  <a16:creationId xmlns:a16="http://schemas.microsoft.com/office/drawing/2014/main" id="{8FF29D07-3C20-83BC-EC60-162013BD7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2268" y="1528941"/>
              <a:ext cx="1771621" cy="1657629"/>
            </a:xfrm>
            <a:prstGeom prst="rect">
              <a:avLst/>
            </a:prstGeom>
          </p:spPr>
        </p:pic>
      </p:grpSp>
      <p:sp>
        <p:nvSpPr>
          <p:cNvPr id="32" name="TextBox 31">
            <a:extLst>
              <a:ext uri="{FF2B5EF4-FFF2-40B4-BE49-F238E27FC236}">
                <a16:creationId xmlns:a16="http://schemas.microsoft.com/office/drawing/2014/main" id="{B60E22DE-E6F7-98EE-13A3-5A141DD51908}"/>
              </a:ext>
            </a:extLst>
          </p:cNvPr>
          <p:cNvSpPr txBox="1"/>
          <p:nvPr/>
        </p:nvSpPr>
        <p:spPr>
          <a:xfrm>
            <a:off x="1019757" y="2366724"/>
            <a:ext cx="3870552" cy="2185214"/>
          </a:xfrm>
          <a:prstGeom prst="rect">
            <a:avLst/>
          </a:prstGeom>
          <a:noFill/>
        </p:spPr>
        <p:txBody>
          <a:bodyPr wrap="square">
            <a:spAutoFit/>
          </a:bodyPr>
          <a:lstStyle/>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a:solidFill>
                  <a:schemeClr val="bg1"/>
                </a:solidFill>
                <a:latin typeface="Futura PT Book" panose="020B0502020204020303" pitchFamily="34" charset="0"/>
                <a:cs typeface="Calibri" panose="020F0502020204030204" pitchFamily="34" charset="0"/>
              </a:rPr>
              <a:t>80,000+ Trafficked </a:t>
            </a:r>
            <a:br>
              <a:rPr lang="en-US" sz="2800">
                <a:solidFill>
                  <a:schemeClr val="bg1"/>
                </a:solidFill>
                <a:latin typeface="Futura PT Book" panose="020B0502020204020303" pitchFamily="34" charset="0"/>
                <a:cs typeface="Calibri" panose="020F0502020204030204" pitchFamily="34" charset="0"/>
              </a:rPr>
            </a:br>
            <a:r>
              <a:rPr lang="en-US" sz="2800">
                <a:solidFill>
                  <a:schemeClr val="bg1"/>
                </a:solidFill>
                <a:latin typeface="Futura PT Book" panose="020B0502020204020303" pitchFamily="34" charset="0"/>
                <a:cs typeface="Calibri" panose="020F0502020204030204" pitchFamily="34" charset="0"/>
              </a:rPr>
              <a:t>Persons </a:t>
            </a:r>
            <a:br>
              <a:rPr lang="en-US" sz="2800">
                <a:solidFill>
                  <a:schemeClr val="bg1"/>
                </a:solidFill>
                <a:latin typeface="Futura PT Book" panose="020B0502020204020303" pitchFamily="34" charset="0"/>
                <a:cs typeface="Calibri" panose="020F0502020204030204" pitchFamily="34" charset="0"/>
              </a:rPr>
            </a:br>
            <a:endParaRPr kumimoji="0" lang="en-US" sz="2800" i="0" u="none" strike="noStrike" kern="1200" cap="none" spc="0" normalizeH="0" baseline="0" noProof="0">
              <a:ln>
                <a:noFill/>
              </a:ln>
              <a:solidFill>
                <a:schemeClr val="bg1"/>
              </a:solidFill>
              <a:effectLst/>
              <a:uLnTx/>
              <a:uFillTx/>
              <a:latin typeface="Futura PT Book" panose="020B0502020204020303" pitchFamily="34" charset="0"/>
              <a:cs typeface="Calibri" panose="020F0502020204030204" pitchFamily="34" charset="0"/>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i="0" u="none" strike="noStrike" kern="1200" cap="none" spc="0" normalizeH="0" baseline="0" noProof="0">
                <a:ln>
                  <a:noFill/>
                </a:ln>
                <a:solidFill>
                  <a:schemeClr val="bg1"/>
                </a:solidFill>
                <a:effectLst/>
                <a:uLnTx/>
                <a:uFillTx/>
                <a:latin typeface="Futura PT Book" panose="020B0502020204020303" pitchFamily="34" charset="0"/>
                <a:cs typeface="Calibri" panose="020F0502020204030204" pitchFamily="34" charset="0"/>
              </a:rPr>
              <a:t>171 Countries</a:t>
            </a:r>
            <a:br>
              <a:rPr kumimoji="0" lang="en-US" sz="2400" i="0" u="none" strike="noStrike" kern="1200" cap="none" spc="0" normalizeH="0" baseline="0" noProof="0">
                <a:ln>
                  <a:noFill/>
                </a:ln>
                <a:solidFill>
                  <a:schemeClr val="bg1"/>
                </a:solidFill>
                <a:effectLst/>
                <a:uLnTx/>
                <a:uFillTx/>
                <a:latin typeface="Futura PT Book" panose="020B0502020204020303" pitchFamily="34" charset="0"/>
                <a:cs typeface="Calibri" panose="020F0502020204030204" pitchFamily="34" charset="0"/>
              </a:rPr>
            </a:br>
            <a:endParaRPr kumimoji="0" lang="en-US" sz="2400" i="0" u="none" strike="noStrike" kern="1200" cap="none" spc="0" normalizeH="0" baseline="0" noProof="0">
              <a:ln>
                <a:noFill/>
              </a:ln>
              <a:solidFill>
                <a:schemeClr val="bg1"/>
              </a:solidFill>
              <a:effectLst/>
              <a:uLnTx/>
              <a:uFillTx/>
              <a:latin typeface="Futura PT Book" panose="020B0502020204020303" pitchFamily="34" charset="0"/>
              <a:cs typeface="Calibri" panose="020F0502020204030204" pitchFamily="34" charset="0"/>
            </a:endParaRPr>
          </a:p>
        </p:txBody>
      </p:sp>
      <p:sp>
        <p:nvSpPr>
          <p:cNvPr id="3" name="TextBox 2">
            <a:extLst>
              <a:ext uri="{FF2B5EF4-FFF2-40B4-BE49-F238E27FC236}">
                <a16:creationId xmlns:a16="http://schemas.microsoft.com/office/drawing/2014/main" id="{D52AC15C-4D2E-78D6-018B-09574E487EA3}"/>
              </a:ext>
            </a:extLst>
          </p:cNvPr>
          <p:cNvSpPr txBox="1"/>
          <p:nvPr/>
        </p:nvSpPr>
        <p:spPr>
          <a:xfrm>
            <a:off x="1129485" y="5378872"/>
            <a:ext cx="5435907" cy="1200329"/>
          </a:xfrm>
          <a:prstGeom prst="rect">
            <a:avLst/>
          </a:prstGeom>
          <a:noFill/>
        </p:spPr>
        <p:txBody>
          <a:bodyPr wrap="square" rtlCol="0">
            <a:spAutoFit/>
          </a:bodyPr>
          <a:lstStyle/>
          <a:p>
            <a:r>
              <a:rPr lang="en-US">
                <a:solidFill>
                  <a:schemeClr val="bg1"/>
                </a:solidFill>
                <a:latin typeface="Futura PT Book" panose="020B0502020204020303" pitchFamily="34" charset="0"/>
              </a:rPr>
              <a:t>SOURCE: </a:t>
            </a:r>
            <a:r>
              <a:rPr lang="en-US" sz="1800">
                <a:solidFill>
                  <a:schemeClr val="bg1"/>
                </a:solidFill>
                <a:latin typeface="Futura PT Book" panose="020B0502020204020303" pitchFamily="34" charset="0"/>
              </a:rPr>
              <a:t>Counter-Trafficking Data Collaborative, </a:t>
            </a:r>
            <a:br>
              <a:rPr lang="en-US" sz="1800">
                <a:solidFill>
                  <a:schemeClr val="bg1"/>
                </a:solidFill>
                <a:latin typeface="Futura PT Book" panose="020B0502020204020303" pitchFamily="34" charset="0"/>
              </a:rPr>
            </a:br>
            <a:r>
              <a:rPr lang="en-US" sz="1800">
                <a:solidFill>
                  <a:schemeClr val="bg1"/>
                </a:solidFill>
                <a:latin typeface="Futura PT Book" panose="020B0502020204020303" pitchFamily="34" charset="0"/>
              </a:rPr>
              <a:t>Initiative of the International Organization for </a:t>
            </a:r>
            <a:br>
              <a:rPr lang="en-US" sz="1800">
                <a:solidFill>
                  <a:schemeClr val="bg1"/>
                </a:solidFill>
                <a:latin typeface="Futura PT Book" panose="020B0502020204020303" pitchFamily="34" charset="0"/>
              </a:rPr>
            </a:br>
            <a:r>
              <a:rPr lang="en-US" sz="1800">
                <a:solidFill>
                  <a:schemeClr val="bg1"/>
                </a:solidFill>
                <a:latin typeface="Futura PT Book" panose="020B0502020204020303" pitchFamily="34" charset="0"/>
              </a:rPr>
              <a:t>Migration, 2020</a:t>
            </a:r>
            <a:r>
              <a:rPr kumimoji="0" lang="en-US" sz="1800" i="0" u="none" strike="noStrike" kern="1200" cap="none" spc="0" normalizeH="0" baseline="0" noProof="0">
                <a:ln>
                  <a:noFill/>
                </a:ln>
                <a:solidFill>
                  <a:schemeClr val="bg1"/>
                </a:solidFill>
                <a:effectLst/>
                <a:uLnTx/>
                <a:uFillTx/>
                <a:latin typeface="Futura PT Book" panose="020B0502020204020303" pitchFamily="34" charset="0"/>
                <a:cs typeface="Calibri" panose="020F0502020204030204" pitchFamily="34" charset="0"/>
              </a:rPr>
              <a:t> </a:t>
            </a:r>
          </a:p>
          <a:p>
            <a:endParaRPr lang="en-US">
              <a:solidFill>
                <a:schemeClr val="bg1"/>
              </a:solidFill>
              <a:latin typeface="Futura PT Book" panose="020B0502020204020303" pitchFamily="34" charset="0"/>
            </a:endParaRPr>
          </a:p>
        </p:txBody>
      </p:sp>
      <p:sp>
        <p:nvSpPr>
          <p:cNvPr id="4" name="TextBox 3">
            <a:extLst>
              <a:ext uri="{FF2B5EF4-FFF2-40B4-BE49-F238E27FC236}">
                <a16:creationId xmlns:a16="http://schemas.microsoft.com/office/drawing/2014/main" id="{710D0637-686E-8549-338E-6CCDDAC1510F}"/>
              </a:ext>
            </a:extLst>
          </p:cNvPr>
          <p:cNvSpPr txBox="1"/>
          <p:nvPr/>
        </p:nvSpPr>
        <p:spPr>
          <a:xfrm>
            <a:off x="6942179" y="483980"/>
            <a:ext cx="3905365" cy="400110"/>
          </a:xfrm>
          <a:prstGeom prst="rect">
            <a:avLst/>
          </a:prstGeom>
          <a:noFill/>
        </p:spPr>
        <p:txBody>
          <a:bodyPr wrap="square" rtlCol="0">
            <a:spAutoFit/>
          </a:bodyPr>
          <a:lstStyle/>
          <a:p>
            <a:pPr algn="ctr"/>
            <a:r>
              <a:rPr lang="en-US" sz="2000" b="1">
                <a:solidFill>
                  <a:schemeClr val="bg1"/>
                </a:solidFill>
                <a:latin typeface="Futura PT Book" panose="020B0502020204020303" pitchFamily="34" charset="0"/>
              </a:rPr>
              <a:t>BORDER POINT</a:t>
            </a:r>
          </a:p>
        </p:txBody>
      </p:sp>
    </p:spTree>
    <p:extLst>
      <p:ext uri="{BB962C8B-B14F-4D97-AF65-F5344CB8AC3E}">
        <p14:creationId xmlns:p14="http://schemas.microsoft.com/office/powerpoint/2010/main" val="297921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60</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40493" y="1020998"/>
            <a:ext cx="5421828" cy="5139869"/>
          </a:xfrm>
          <a:prstGeom prst="rect">
            <a:avLst/>
          </a:prstGeom>
        </p:spPr>
        <p:txBody>
          <a:bodyPr wrap="square">
            <a:spAutoFit/>
          </a:bodyPr>
          <a:lstStyle/>
          <a:p>
            <a:pPr defTabSz="498713">
              <a:spcAft>
                <a:spcPts val="818"/>
              </a:spcAft>
            </a:pPr>
            <a:r>
              <a:rPr lang="en-US" sz="2454" b="1">
                <a:solidFill>
                  <a:srgbClr val="005883"/>
                </a:solidFill>
                <a:latin typeface="Calibri"/>
              </a:rPr>
              <a:t>Victim Assistance:</a:t>
            </a:r>
          </a:p>
          <a:p>
            <a:pPr marL="311719" indent="-311719" defTabSz="498713">
              <a:spcAft>
                <a:spcPts val="818"/>
              </a:spcAft>
              <a:buFont typeface="Arial" panose="020B0604020202020204" pitchFamily="34" charset="0"/>
              <a:buChar char="•"/>
            </a:pPr>
            <a:r>
              <a:rPr lang="en-US" sz="1977">
                <a:solidFill>
                  <a:prstClr val="black"/>
                </a:solidFill>
                <a:latin typeface="Calibri"/>
              </a:rPr>
              <a:t>QR code contact point stickers from </a:t>
            </a:r>
            <a:r>
              <a:rPr lang="en-US" sz="1977" err="1">
                <a:solidFill>
                  <a:prstClr val="black"/>
                </a:solidFill>
                <a:latin typeface="Calibri"/>
              </a:rPr>
              <a:t>Twentyfour</a:t>
            </a:r>
            <a:r>
              <a:rPr lang="en-US" sz="1977">
                <a:solidFill>
                  <a:prstClr val="black"/>
                </a:solidFill>
                <a:latin typeface="Calibri"/>
              </a:rPr>
              <a:t> Seven have been placed in restroom stalls of all 30 Amtrak owned stations and also non-owned stations where Amtrak has service.</a:t>
            </a:r>
          </a:p>
          <a:p>
            <a:pPr marL="311719" indent="-311719" defTabSz="498713">
              <a:spcAft>
                <a:spcPts val="818"/>
              </a:spcAft>
              <a:buFont typeface="Arial" panose="020B0604020202020204" pitchFamily="34" charset="0"/>
              <a:buChar char="•"/>
            </a:pPr>
            <a:r>
              <a:rPr lang="en-US" sz="1977" err="1">
                <a:solidFill>
                  <a:prstClr val="black"/>
                </a:solidFill>
                <a:latin typeface="Calibri"/>
              </a:rPr>
              <a:t>Twentyfour</a:t>
            </a:r>
            <a:r>
              <a:rPr lang="en-US" sz="1977">
                <a:solidFill>
                  <a:prstClr val="black"/>
                </a:solidFill>
                <a:latin typeface="Calibri"/>
              </a:rPr>
              <a:t>-Seven is a Florida-based not for profit anti-trafficking human rights organization created by a human trafficking survivor.</a:t>
            </a:r>
          </a:p>
          <a:p>
            <a:pPr marL="311719" indent="-311719" defTabSz="498713">
              <a:spcAft>
                <a:spcPts val="818"/>
              </a:spcAft>
              <a:buFont typeface="Arial" panose="020B0604020202020204" pitchFamily="34" charset="0"/>
              <a:buChar char="•"/>
            </a:pPr>
            <a:r>
              <a:rPr lang="en-US" sz="1977">
                <a:solidFill>
                  <a:prstClr val="black"/>
                </a:solidFill>
                <a:latin typeface="Calibri"/>
              </a:rPr>
              <a:t>This QR code directs a trafficking victim to the Polaris website and other information to allow them to access available resources and can generate a tip that there is a victim in one of our facilities.</a:t>
            </a:r>
          </a:p>
          <a:p>
            <a:pPr marL="311719" indent="-311719" defTabSz="498713">
              <a:spcAft>
                <a:spcPts val="818"/>
              </a:spcAft>
              <a:buFont typeface="Arial" panose="020B0604020202020204" pitchFamily="34" charset="0"/>
              <a:buChar char="•"/>
            </a:pPr>
            <a:r>
              <a:rPr lang="en-US" sz="1977">
                <a:solidFill>
                  <a:prstClr val="black"/>
                </a:solidFill>
                <a:latin typeface="Calibri"/>
              </a:rPr>
              <a:t>HSI and </a:t>
            </a:r>
            <a:r>
              <a:rPr lang="en-US" sz="1977" err="1">
                <a:solidFill>
                  <a:prstClr val="black"/>
                </a:solidFill>
                <a:latin typeface="Calibri"/>
              </a:rPr>
              <a:t>Twentyfour</a:t>
            </a:r>
            <a:r>
              <a:rPr lang="en-US" sz="1977">
                <a:solidFill>
                  <a:prstClr val="black"/>
                </a:solidFill>
                <a:latin typeface="Calibri"/>
              </a:rPr>
              <a:t>-Seven have verified that Amtrak codes have been scanned by victims.</a:t>
            </a:r>
          </a:p>
        </p:txBody>
      </p:sp>
      <p:sp>
        <p:nvSpPr>
          <p:cNvPr id="8" name="Title 7">
            <a:extLst>
              <a:ext uri="{FF2B5EF4-FFF2-40B4-BE49-F238E27FC236}">
                <a16:creationId xmlns:a16="http://schemas.microsoft.com/office/drawing/2014/main" id="{0435963C-74E5-9B4B-BEFF-C88D90B7C5D4}"/>
              </a:ext>
            </a:extLst>
          </p:cNvPr>
          <p:cNvSpPr>
            <a:spLocks noGrp="1"/>
          </p:cNvSpPr>
          <p:nvPr>
            <p:ph type="title"/>
          </p:nvPr>
        </p:nvSpPr>
        <p:spPr>
          <a:xfrm>
            <a:off x="1241961" y="420188"/>
            <a:ext cx="9172319" cy="458522"/>
          </a:xfrm>
        </p:spPr>
        <p:txBody>
          <a:bodyPr/>
          <a:lstStyle/>
          <a:p>
            <a:r>
              <a:rPr lang="en-US"/>
              <a:t>APD Human Trafficking Key Programs</a:t>
            </a:r>
          </a:p>
        </p:txBody>
      </p:sp>
      <p:pic>
        <p:nvPicPr>
          <p:cNvPr id="7" name="Picture 6" descr="Qr code&#10;&#10;Description automatically generated">
            <a:extLst>
              <a:ext uri="{FF2B5EF4-FFF2-40B4-BE49-F238E27FC236}">
                <a16:creationId xmlns:a16="http://schemas.microsoft.com/office/drawing/2014/main" id="{A2C6340B-AE5B-5C40-B4A5-061E0E0A35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62321" y="2520464"/>
            <a:ext cx="1841408" cy="1817071"/>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descr="Text&#10;&#10;Description automatically generated">
            <a:extLst>
              <a:ext uri="{FF2B5EF4-FFF2-40B4-BE49-F238E27FC236}">
                <a16:creationId xmlns:a16="http://schemas.microsoft.com/office/drawing/2014/main" id="{54B6FB4C-4262-9442-96BE-F28C08D0B8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6042" y="1082370"/>
            <a:ext cx="2745191" cy="4872714"/>
          </a:xfrm>
          <a:prstGeom prst="rect">
            <a:avLst/>
          </a:prstGeom>
          <a:ln w="12700">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3F3DDC4-C92E-9201-ECD7-8BDB939051BE}"/>
              </a:ext>
            </a:extLst>
          </p:cNvPr>
          <p:cNvSpPr txBox="1"/>
          <p:nvPr/>
        </p:nvSpPr>
        <p:spPr>
          <a:xfrm>
            <a:off x="6657048" y="3212216"/>
            <a:ext cx="1544266" cy="512000"/>
          </a:xfrm>
          <a:prstGeom prst="rect">
            <a:avLst/>
          </a:prstGeom>
          <a:noFill/>
        </p:spPr>
        <p:txBody>
          <a:bodyPr wrap="square" rtlCol="0">
            <a:spAutoFit/>
          </a:bodyPr>
          <a:lstStyle/>
          <a:p>
            <a:pPr algn="ctr" defTabSz="498713"/>
            <a:r>
              <a:rPr lang="en-US" sz="2727" b="1">
                <a:solidFill>
                  <a:prstClr val="black"/>
                </a:solidFill>
                <a:latin typeface="Calibri"/>
              </a:rPr>
              <a:t>Sample</a:t>
            </a:r>
          </a:p>
        </p:txBody>
      </p:sp>
    </p:spTree>
    <p:extLst>
      <p:ext uri="{BB962C8B-B14F-4D97-AF65-F5344CB8AC3E}">
        <p14:creationId xmlns:p14="http://schemas.microsoft.com/office/powerpoint/2010/main" val="1783043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61</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40493" y="1020998"/>
            <a:ext cx="5421828" cy="4681025"/>
          </a:xfrm>
          <a:prstGeom prst="rect">
            <a:avLst/>
          </a:prstGeom>
        </p:spPr>
        <p:txBody>
          <a:bodyPr wrap="square">
            <a:spAutoFit/>
          </a:bodyPr>
          <a:lstStyle/>
          <a:p>
            <a:pPr defTabSz="498713">
              <a:spcAft>
                <a:spcPts val="818"/>
              </a:spcAft>
            </a:pPr>
            <a:r>
              <a:rPr lang="en-US" sz="2454" b="1">
                <a:solidFill>
                  <a:srgbClr val="005883"/>
                </a:solidFill>
                <a:latin typeface="Calibri"/>
              </a:rPr>
              <a:t>H.R.7181 - Human Trafficking Prevention Act of 2022 Requirements</a:t>
            </a:r>
          </a:p>
          <a:p>
            <a:pPr marL="311719" indent="-311719" defTabSz="498713">
              <a:spcAft>
                <a:spcPts val="818"/>
              </a:spcAft>
              <a:buClr>
                <a:prstClr val="black"/>
              </a:buClr>
              <a:buSzPct val="100000"/>
              <a:buFont typeface="Arial" panose="020B0604020202020204" pitchFamily="34" charset="0"/>
              <a:buChar char="•"/>
              <a:tabLst>
                <a:tab pos="311719" algn="l"/>
              </a:tabLst>
            </a:pPr>
            <a:r>
              <a:rPr lang="en-US" sz="1909">
                <a:solidFill>
                  <a:prstClr val="black"/>
                </a:solidFill>
                <a:latin typeface="Calibri"/>
              </a:rPr>
              <a:t>Posting contact information for the national human trafficking hotline. In all federal buildings, In restrooms of U.S. aircraft, airports, over-the-road buses, bus stations, passenger trains, and passenger railroad stations, and at each port of entry.</a:t>
            </a:r>
          </a:p>
          <a:p>
            <a:pPr marL="311719" indent="-311719" defTabSz="498713">
              <a:spcAft>
                <a:spcPts val="818"/>
              </a:spcAft>
              <a:buClr>
                <a:prstClr val="black"/>
              </a:buClr>
              <a:buSzPct val="100000"/>
              <a:buFont typeface="Arial" panose="020B0604020202020204" pitchFamily="34" charset="0"/>
              <a:buChar char="•"/>
              <a:tabLst>
                <a:tab pos="311719" algn="l"/>
              </a:tabLst>
            </a:pPr>
            <a:r>
              <a:rPr lang="en-US" sz="1909">
                <a:solidFill>
                  <a:prstClr val="black"/>
                </a:solidFill>
                <a:latin typeface="Calibri"/>
              </a:rPr>
              <a:t>Collaborative effort to address design and distribution of signage at Amtrak.</a:t>
            </a:r>
          </a:p>
          <a:p>
            <a:pPr marL="311719" indent="-311719" defTabSz="498713">
              <a:spcAft>
                <a:spcPts val="818"/>
              </a:spcAft>
              <a:buClr>
                <a:prstClr val="black"/>
              </a:buClr>
              <a:buSzPct val="100000"/>
              <a:buFont typeface="Arial" panose="020B0604020202020204" pitchFamily="34" charset="0"/>
              <a:buChar char="•"/>
              <a:tabLst>
                <a:tab pos="311719" algn="l"/>
              </a:tabLst>
            </a:pPr>
            <a:r>
              <a:rPr lang="en-US" sz="1909">
                <a:solidFill>
                  <a:prstClr val="black"/>
                </a:solidFill>
                <a:latin typeface="Calibri"/>
              </a:rPr>
              <a:t>APD, Mechanical, Station Facilities Management, Station Standards, CML Product Development &amp; Customer Service, Brand Communications, and human trafficking survivors.</a:t>
            </a:r>
          </a:p>
        </p:txBody>
      </p:sp>
      <p:sp>
        <p:nvSpPr>
          <p:cNvPr id="8" name="Title 7">
            <a:extLst>
              <a:ext uri="{FF2B5EF4-FFF2-40B4-BE49-F238E27FC236}">
                <a16:creationId xmlns:a16="http://schemas.microsoft.com/office/drawing/2014/main" id="{0435963C-74E5-9B4B-BEFF-C88D90B7C5D4}"/>
              </a:ext>
            </a:extLst>
          </p:cNvPr>
          <p:cNvSpPr>
            <a:spLocks noGrp="1"/>
          </p:cNvSpPr>
          <p:nvPr>
            <p:ph type="title"/>
          </p:nvPr>
        </p:nvSpPr>
        <p:spPr>
          <a:xfrm>
            <a:off x="1241961" y="420188"/>
            <a:ext cx="9172319" cy="458522"/>
          </a:xfrm>
        </p:spPr>
        <p:txBody>
          <a:bodyPr/>
          <a:lstStyle/>
          <a:p>
            <a:r>
              <a:rPr lang="en-US"/>
              <a:t>APD Human Trafficking Key Programs</a:t>
            </a:r>
          </a:p>
        </p:txBody>
      </p:sp>
      <p:pic>
        <p:nvPicPr>
          <p:cNvPr id="3" name="Picture 2" descr="A blue and white poster with a qr code&#10;&#10;Description automatically generated with low confidence">
            <a:extLst>
              <a:ext uri="{FF2B5EF4-FFF2-40B4-BE49-F238E27FC236}">
                <a16:creationId xmlns:a16="http://schemas.microsoft.com/office/drawing/2014/main" id="{3C813A78-429C-C156-1283-A5A144400A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816" y="988238"/>
            <a:ext cx="3051464" cy="4998087"/>
          </a:xfrm>
          <a:prstGeom prst="rect">
            <a:avLst/>
          </a:prstGeom>
        </p:spPr>
      </p:pic>
    </p:spTree>
    <p:extLst>
      <p:ext uri="{BB962C8B-B14F-4D97-AF65-F5344CB8AC3E}">
        <p14:creationId xmlns:p14="http://schemas.microsoft.com/office/powerpoint/2010/main" val="2486752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62</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45609" y="1027612"/>
            <a:ext cx="9524099" cy="4633961"/>
          </a:xfrm>
          <a:prstGeom prst="rect">
            <a:avLst/>
          </a:prstGeom>
        </p:spPr>
        <p:txBody>
          <a:bodyPr wrap="square">
            <a:spAutoFit/>
          </a:bodyPr>
          <a:lstStyle/>
          <a:p>
            <a:pPr defTabSz="498713">
              <a:spcAft>
                <a:spcPts val="818"/>
              </a:spcAft>
            </a:pPr>
            <a:r>
              <a:rPr lang="en-US" sz="2454" b="1">
                <a:solidFill>
                  <a:srgbClr val="005883"/>
                </a:solidFill>
                <a:latin typeface="Calibri"/>
              </a:rPr>
              <a:t>Improved reporting and training for Amtrak Police Officers:</a:t>
            </a:r>
          </a:p>
          <a:p>
            <a:pPr marL="311719" indent="-311719" defTabSz="498713">
              <a:spcAft>
                <a:spcPts val="818"/>
              </a:spcAft>
              <a:buFont typeface="Arial" panose="020B0604020202020204" pitchFamily="34" charset="0"/>
              <a:buChar char="•"/>
            </a:pPr>
            <a:r>
              <a:rPr lang="en-US" sz="1977">
                <a:solidFill>
                  <a:prstClr val="black"/>
                </a:solidFill>
                <a:latin typeface="Calibri"/>
              </a:rPr>
              <a:t>Initiated improvement to the records management system and reporting protocols to ensure better data collection on potential incidents with a nexus to human trafficking. </a:t>
            </a:r>
          </a:p>
          <a:p>
            <a:pPr marL="311719" indent="-311719" defTabSz="498713">
              <a:spcAft>
                <a:spcPts val="818"/>
              </a:spcAft>
              <a:buFont typeface="Arial" panose="020B0604020202020204" pitchFamily="34" charset="0"/>
              <a:buChar char="•"/>
            </a:pPr>
            <a:r>
              <a:rPr lang="en-US" sz="1977">
                <a:solidFill>
                  <a:prstClr val="black"/>
                </a:solidFill>
                <a:latin typeface="Calibri"/>
              </a:rPr>
              <a:t>Created and distributed human trafficking-related roll call and training bulletins, videos, posters and pocket cards.</a:t>
            </a:r>
          </a:p>
          <a:p>
            <a:pPr marL="311719" indent="-311719" defTabSz="498713">
              <a:spcAft>
                <a:spcPts val="818"/>
              </a:spcAft>
              <a:buFont typeface="Arial" panose="020B0604020202020204" pitchFamily="34" charset="0"/>
              <a:buChar char="•"/>
            </a:pPr>
            <a:r>
              <a:rPr lang="en-US" sz="1977">
                <a:solidFill>
                  <a:prstClr val="black"/>
                </a:solidFill>
                <a:latin typeface="Calibri"/>
              </a:rPr>
              <a:t>Facilitated the APD Participation in a global research collaboration spearheaded by United Against Slavery to fight human trafficking via the 2021 National Outreach Survey for Transportation (NOST) project.</a:t>
            </a:r>
          </a:p>
          <a:p>
            <a:pPr marL="311719" indent="-311719" defTabSz="498713">
              <a:spcAft>
                <a:spcPts val="818"/>
              </a:spcAft>
              <a:buFont typeface="Arial" panose="020B0604020202020204" pitchFamily="34" charset="0"/>
              <a:buChar char="•"/>
            </a:pPr>
            <a:r>
              <a:rPr lang="en-US" sz="1977">
                <a:solidFill>
                  <a:prstClr val="black"/>
                </a:solidFill>
                <a:latin typeface="Calibri"/>
              </a:rPr>
              <a:t>Initiated partnership with the National Child Protection Task Force. The members of the Task Force volunteer their time to any agency on important, time-sensitive cases focusing on human trafficking, child exploitation and missing persons cases. </a:t>
            </a:r>
          </a:p>
          <a:p>
            <a:pPr marL="311719" indent="-311719" defTabSz="498713">
              <a:spcAft>
                <a:spcPts val="818"/>
              </a:spcAft>
              <a:buFont typeface="Arial" panose="020B0604020202020204" pitchFamily="34" charset="0"/>
              <a:buChar char="•"/>
            </a:pPr>
            <a:r>
              <a:rPr lang="en-US" sz="1977">
                <a:solidFill>
                  <a:prstClr val="black"/>
                </a:solidFill>
                <a:latin typeface="Calibri"/>
              </a:rPr>
              <a:t>Partnered with HSI to provide human trafficking training during FIO, and APD Detectives and Investigators Training Conferences.</a:t>
            </a:r>
          </a:p>
        </p:txBody>
      </p:sp>
      <p:sp>
        <p:nvSpPr>
          <p:cNvPr id="9" name="Title 7">
            <a:extLst>
              <a:ext uri="{FF2B5EF4-FFF2-40B4-BE49-F238E27FC236}">
                <a16:creationId xmlns:a16="http://schemas.microsoft.com/office/drawing/2014/main" id="{8BEF640A-8CD5-0A4F-BC36-8D041109404E}"/>
              </a:ext>
            </a:extLst>
          </p:cNvPr>
          <p:cNvSpPr>
            <a:spLocks noGrp="1"/>
          </p:cNvSpPr>
          <p:nvPr>
            <p:ph type="title"/>
          </p:nvPr>
        </p:nvSpPr>
        <p:spPr>
          <a:xfrm>
            <a:off x="1241961" y="420188"/>
            <a:ext cx="9172319" cy="458522"/>
          </a:xfrm>
        </p:spPr>
        <p:txBody>
          <a:bodyPr/>
          <a:lstStyle/>
          <a:p>
            <a:r>
              <a:rPr lang="en-US"/>
              <a:t>APD Human Trafficking Key Programs</a:t>
            </a:r>
          </a:p>
        </p:txBody>
      </p:sp>
    </p:spTree>
    <p:extLst>
      <p:ext uri="{BB962C8B-B14F-4D97-AF65-F5344CB8AC3E}">
        <p14:creationId xmlns:p14="http://schemas.microsoft.com/office/powerpoint/2010/main" val="2849032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63</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45609" y="1027612"/>
            <a:ext cx="4603863" cy="2980944"/>
          </a:xfrm>
          <a:prstGeom prst="rect">
            <a:avLst/>
          </a:prstGeom>
        </p:spPr>
        <p:txBody>
          <a:bodyPr wrap="square">
            <a:spAutoFit/>
          </a:bodyPr>
          <a:lstStyle/>
          <a:p>
            <a:pPr defTabSz="498713">
              <a:spcAft>
                <a:spcPts val="818"/>
              </a:spcAft>
            </a:pPr>
            <a:r>
              <a:rPr lang="en-US" sz="2454" b="1">
                <a:solidFill>
                  <a:srgbClr val="005883"/>
                </a:solidFill>
                <a:latin typeface="Calibri"/>
              </a:rPr>
              <a:t>Developed new training resource for Amtrak Police Officers:</a:t>
            </a:r>
          </a:p>
          <a:p>
            <a:pPr marL="311719" indent="-311719" defTabSz="498713">
              <a:spcAft>
                <a:spcPts val="818"/>
              </a:spcAft>
              <a:buFont typeface="Arial" panose="020B0604020202020204" pitchFamily="34" charset="0"/>
              <a:buChar char="•"/>
            </a:pPr>
            <a:r>
              <a:rPr lang="en-US" sz="1977">
                <a:solidFill>
                  <a:prstClr val="black"/>
                </a:solidFill>
                <a:latin typeface="Calibri"/>
              </a:rPr>
              <a:t>Partnered with A21 to create the Counter-Trafficking Toolkit for APD Officers.</a:t>
            </a:r>
          </a:p>
          <a:p>
            <a:pPr marL="311719" indent="-311719" defTabSz="498713">
              <a:spcAft>
                <a:spcPts val="818"/>
              </a:spcAft>
              <a:buFont typeface="Arial" panose="020B0604020202020204" pitchFamily="34" charset="0"/>
              <a:buChar char="•"/>
            </a:pPr>
            <a:r>
              <a:rPr lang="en-US" sz="1977">
                <a:solidFill>
                  <a:prstClr val="black"/>
                </a:solidFill>
                <a:latin typeface="Calibri"/>
              </a:rPr>
              <a:t>A comprehensive, web-based training resource for law enforcement.</a:t>
            </a:r>
          </a:p>
          <a:p>
            <a:pPr marL="311719" indent="-311719" defTabSz="498713">
              <a:spcAft>
                <a:spcPts val="818"/>
              </a:spcAft>
              <a:buFont typeface="Arial" panose="020B0604020202020204" pitchFamily="34" charset="0"/>
              <a:buChar char="•"/>
            </a:pPr>
            <a:endParaRPr lang="en-US" sz="1977">
              <a:solidFill>
                <a:prstClr val="black"/>
              </a:solidFill>
              <a:latin typeface="Calibri"/>
            </a:endParaRPr>
          </a:p>
        </p:txBody>
      </p:sp>
      <p:sp>
        <p:nvSpPr>
          <p:cNvPr id="9" name="Title 7">
            <a:extLst>
              <a:ext uri="{FF2B5EF4-FFF2-40B4-BE49-F238E27FC236}">
                <a16:creationId xmlns:a16="http://schemas.microsoft.com/office/drawing/2014/main" id="{8BEF640A-8CD5-0A4F-BC36-8D041109404E}"/>
              </a:ext>
            </a:extLst>
          </p:cNvPr>
          <p:cNvSpPr>
            <a:spLocks noGrp="1"/>
          </p:cNvSpPr>
          <p:nvPr>
            <p:ph type="title"/>
          </p:nvPr>
        </p:nvSpPr>
        <p:spPr>
          <a:xfrm>
            <a:off x="1241961" y="420188"/>
            <a:ext cx="9172319" cy="458522"/>
          </a:xfrm>
        </p:spPr>
        <p:txBody>
          <a:bodyPr/>
          <a:lstStyle/>
          <a:p>
            <a:r>
              <a:rPr lang="en-US"/>
              <a:t>APD Human Trafficking Key Programs</a:t>
            </a:r>
          </a:p>
        </p:txBody>
      </p:sp>
      <p:pic>
        <p:nvPicPr>
          <p:cNvPr id="3" name="Picture 2" descr="A screenshot of a person&#10;&#10;Description automatically generated with medium confidence">
            <a:extLst>
              <a:ext uri="{FF2B5EF4-FFF2-40B4-BE49-F238E27FC236}">
                <a16:creationId xmlns:a16="http://schemas.microsoft.com/office/drawing/2014/main" id="{D5C4EA79-C7C2-94AC-B038-EA88978AF702}"/>
              </a:ext>
            </a:extLst>
          </p:cNvPr>
          <p:cNvPicPr>
            <a:picLocks noChangeAspect="1"/>
          </p:cNvPicPr>
          <p:nvPr/>
        </p:nvPicPr>
        <p:blipFill>
          <a:blip r:embed="rId2"/>
          <a:stretch>
            <a:fillRect/>
          </a:stretch>
        </p:blipFill>
        <p:spPr>
          <a:xfrm>
            <a:off x="5502538" y="1605382"/>
            <a:ext cx="5708717" cy="364723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8249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64</a:t>
            </a:fld>
            <a:endParaRPr lang="en-US">
              <a:solidFill>
                <a:srgbClr val="00537E"/>
              </a:solidFill>
            </a:endParaRPr>
          </a:p>
        </p:txBody>
      </p:sp>
      <p:sp>
        <p:nvSpPr>
          <p:cNvPr id="5" name="Rectangle 4">
            <a:extLst>
              <a:ext uri="{FF2B5EF4-FFF2-40B4-BE49-F238E27FC236}">
                <a16:creationId xmlns:a16="http://schemas.microsoft.com/office/drawing/2014/main" id="{431877F5-CE8B-224B-A357-D146986F88AE}"/>
              </a:ext>
            </a:extLst>
          </p:cNvPr>
          <p:cNvSpPr/>
          <p:nvPr/>
        </p:nvSpPr>
        <p:spPr>
          <a:xfrm>
            <a:off x="1045609" y="1027612"/>
            <a:ext cx="4497327" cy="4806444"/>
          </a:xfrm>
          <a:prstGeom prst="rect">
            <a:avLst/>
          </a:prstGeom>
        </p:spPr>
        <p:txBody>
          <a:bodyPr wrap="square">
            <a:spAutoFit/>
          </a:bodyPr>
          <a:lstStyle/>
          <a:p>
            <a:pPr defTabSz="498713">
              <a:spcAft>
                <a:spcPts val="818"/>
              </a:spcAft>
            </a:pPr>
            <a:r>
              <a:rPr lang="en-US" sz="2454" b="1">
                <a:solidFill>
                  <a:srgbClr val="005883"/>
                </a:solidFill>
                <a:latin typeface="Calibri"/>
              </a:rPr>
              <a:t>Raising Awareness and Executive Level Support </a:t>
            </a:r>
          </a:p>
          <a:p>
            <a:pPr marL="311719" indent="-311719" defTabSz="498713">
              <a:spcAft>
                <a:spcPts val="818"/>
              </a:spcAft>
              <a:buFont typeface="Arial" panose="020B0604020202020204" pitchFamily="34" charset="0"/>
              <a:buChar char="•"/>
            </a:pPr>
            <a:r>
              <a:rPr lang="en-US" sz="1977">
                <a:solidFill>
                  <a:prstClr val="black"/>
                </a:solidFill>
                <a:latin typeface="Calibri"/>
              </a:rPr>
              <a:t>Distributed an Employee Update titled “What We Are Doing to Help Control Human Trafficking” to all employees.</a:t>
            </a:r>
          </a:p>
          <a:p>
            <a:pPr marL="311719" indent="-311719" defTabSz="498713">
              <a:spcAft>
                <a:spcPts val="818"/>
              </a:spcAft>
              <a:buFont typeface="Arial" panose="020B0604020202020204" pitchFamily="34" charset="0"/>
              <a:buChar char="•"/>
            </a:pPr>
            <a:r>
              <a:rPr lang="en-US" sz="1977">
                <a:solidFill>
                  <a:prstClr val="black"/>
                </a:solidFill>
                <a:latin typeface="Calibri"/>
              </a:rPr>
              <a:t>CEO Stephen Gardner signed the DOT Transportation Leaders Against Human Trafficking (TLAHT) agreement at the request of the APD Human Trafficking Working Group.</a:t>
            </a:r>
          </a:p>
          <a:p>
            <a:pPr marL="311719" indent="-311719" defTabSz="498713">
              <a:spcAft>
                <a:spcPts val="818"/>
              </a:spcAft>
              <a:buFont typeface="Arial" panose="020B0604020202020204" pitchFamily="34" charset="0"/>
              <a:buChar char="•"/>
            </a:pPr>
            <a:r>
              <a:rPr lang="en-US" sz="1977">
                <a:solidFill>
                  <a:prstClr val="black"/>
                </a:solidFill>
                <a:latin typeface="Calibri"/>
              </a:rPr>
              <a:t>In addition, all members of the Amtrak Executive Leadership Team signed an extended initiative document in support of the TLAHT Pledge.</a:t>
            </a:r>
          </a:p>
        </p:txBody>
      </p:sp>
      <p:sp>
        <p:nvSpPr>
          <p:cNvPr id="9" name="Title 7">
            <a:extLst>
              <a:ext uri="{FF2B5EF4-FFF2-40B4-BE49-F238E27FC236}">
                <a16:creationId xmlns:a16="http://schemas.microsoft.com/office/drawing/2014/main" id="{8BEF640A-8CD5-0A4F-BC36-8D041109404E}"/>
              </a:ext>
            </a:extLst>
          </p:cNvPr>
          <p:cNvSpPr>
            <a:spLocks noGrp="1"/>
          </p:cNvSpPr>
          <p:nvPr>
            <p:ph type="title"/>
          </p:nvPr>
        </p:nvSpPr>
        <p:spPr>
          <a:xfrm>
            <a:off x="1241961" y="420188"/>
            <a:ext cx="9172319" cy="458522"/>
          </a:xfrm>
        </p:spPr>
        <p:txBody>
          <a:bodyPr/>
          <a:lstStyle/>
          <a:p>
            <a:r>
              <a:rPr lang="en-US"/>
              <a:t>World Day Against Trafficking in Persons</a:t>
            </a:r>
          </a:p>
        </p:txBody>
      </p:sp>
      <p:pic>
        <p:nvPicPr>
          <p:cNvPr id="8" name="Picture 7" descr="A email with text and images&#10;&#10;Description automatically generated with medium confidence">
            <a:extLst>
              <a:ext uri="{FF2B5EF4-FFF2-40B4-BE49-F238E27FC236}">
                <a16:creationId xmlns:a16="http://schemas.microsoft.com/office/drawing/2014/main" id="{7F68C337-34A6-7AF0-A19B-ADA3179D16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93116" y="1042873"/>
            <a:ext cx="2976493" cy="3700505"/>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descr="A document with a signature&#10;&#10;Description automatically generated with medium confidence">
            <a:extLst>
              <a:ext uri="{FF2B5EF4-FFF2-40B4-BE49-F238E27FC236}">
                <a16:creationId xmlns:a16="http://schemas.microsoft.com/office/drawing/2014/main" id="{1D69EB25-6ED2-65E4-B00D-F5C3AE334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9221" y="2112808"/>
            <a:ext cx="2876529" cy="3702320"/>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709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2243A-A582-433D-B4AA-72F8ABA172EB}"/>
              </a:ext>
            </a:extLst>
          </p:cNvPr>
          <p:cNvSpPr>
            <a:spLocks noGrp="1"/>
          </p:cNvSpPr>
          <p:nvPr>
            <p:ph type="sldNum" sz="quarter" idx="4"/>
          </p:nvPr>
        </p:nvSpPr>
        <p:spPr/>
        <p:txBody>
          <a:bodyPr/>
          <a:lstStyle/>
          <a:p>
            <a:pPr defTabSz="498713"/>
            <a:fld id="{40DE66B9-FB74-D049-AF25-91E07A4939CB}" type="slidenum">
              <a:rPr lang="en-US">
                <a:solidFill>
                  <a:srgbClr val="00537E"/>
                </a:solidFill>
              </a:rPr>
              <a:pPr defTabSz="498713"/>
              <a:t>65</a:t>
            </a:fld>
            <a:endParaRPr lang="en-US">
              <a:solidFill>
                <a:srgbClr val="00537E"/>
              </a:solidFill>
            </a:endParaRPr>
          </a:p>
        </p:txBody>
      </p:sp>
      <p:sp>
        <p:nvSpPr>
          <p:cNvPr id="9" name="Title 7">
            <a:extLst>
              <a:ext uri="{FF2B5EF4-FFF2-40B4-BE49-F238E27FC236}">
                <a16:creationId xmlns:a16="http://schemas.microsoft.com/office/drawing/2014/main" id="{8BEF640A-8CD5-0A4F-BC36-8D041109404E}"/>
              </a:ext>
            </a:extLst>
          </p:cNvPr>
          <p:cNvSpPr>
            <a:spLocks noGrp="1"/>
          </p:cNvSpPr>
          <p:nvPr>
            <p:ph type="title"/>
          </p:nvPr>
        </p:nvSpPr>
        <p:spPr>
          <a:xfrm>
            <a:off x="1352574" y="2622390"/>
            <a:ext cx="9172319" cy="458522"/>
          </a:xfrm>
        </p:spPr>
        <p:txBody>
          <a:bodyPr/>
          <a:lstStyle/>
          <a:p>
            <a:pPr algn="ctr"/>
            <a:r>
              <a:rPr lang="en-US" sz="5454"/>
              <a:t>Questions?</a:t>
            </a:r>
          </a:p>
        </p:txBody>
      </p:sp>
    </p:spTree>
    <p:extLst>
      <p:ext uri="{BB962C8B-B14F-4D97-AF65-F5344CB8AC3E}">
        <p14:creationId xmlns:p14="http://schemas.microsoft.com/office/powerpoint/2010/main" val="3566059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970A2623-9B31-22AE-1C1C-4C04B2416B78}"/>
              </a:ext>
            </a:extLst>
          </p:cNvPr>
          <p:cNvSpPr>
            <a:spLocks noGrp="1"/>
          </p:cNvSpPr>
          <p:nvPr>
            <p:ph type="ctrTitle"/>
          </p:nvPr>
        </p:nvSpPr>
        <p:spPr>
          <a:xfrm>
            <a:off x="1905000" y="1577976"/>
            <a:ext cx="8458200" cy="1546225"/>
          </a:xfrm>
        </p:spPr>
        <p:txBody>
          <a:bodyPr/>
          <a:lstStyle/>
          <a:p>
            <a:r>
              <a:rPr lang="en-US" altLang="en-US" sz="4000"/>
              <a:t>Michigan State Police</a:t>
            </a:r>
            <a:br>
              <a:rPr lang="en-US" altLang="en-US" sz="4000"/>
            </a:br>
            <a:r>
              <a:rPr lang="en-US" altLang="en-US" sz="4000"/>
              <a:t>Truckers Against Trafficking Initiative</a:t>
            </a:r>
          </a:p>
        </p:txBody>
      </p:sp>
      <p:sp>
        <p:nvSpPr>
          <p:cNvPr id="4099" name="Subtitle 2">
            <a:extLst>
              <a:ext uri="{FF2B5EF4-FFF2-40B4-BE49-F238E27FC236}">
                <a16:creationId xmlns:a16="http://schemas.microsoft.com/office/drawing/2014/main" id="{6EC7F66D-BB81-72B0-BBC9-D1F7EED31E85}"/>
              </a:ext>
            </a:extLst>
          </p:cNvPr>
          <p:cNvSpPr>
            <a:spLocks noGrp="1"/>
          </p:cNvSpPr>
          <p:nvPr>
            <p:ph type="subTitle" idx="1"/>
          </p:nvPr>
        </p:nvSpPr>
        <p:spPr>
          <a:xfrm>
            <a:off x="2419350" y="3733800"/>
            <a:ext cx="7334250" cy="1371600"/>
          </a:xfrm>
        </p:spPr>
        <p:txBody>
          <a:bodyPr/>
          <a:lstStyle/>
          <a:p>
            <a:r>
              <a:rPr lang="en-US" altLang="en-US" sz="2400"/>
              <a:t>Lt. Col. Mike Krumm</a:t>
            </a:r>
          </a:p>
          <a:p>
            <a:r>
              <a:rPr lang="en-US" altLang="en-US" sz="2400"/>
              <a:t>Deputy Director, Professional Development Bureau</a:t>
            </a:r>
          </a:p>
          <a:p>
            <a:r>
              <a:rPr lang="en-US" altLang="en-US" sz="2400"/>
              <a:t>KrummM@michigan.gov</a:t>
            </a:r>
          </a:p>
        </p:txBody>
      </p:sp>
      <p:pic>
        <p:nvPicPr>
          <p:cNvPr id="2" name="Picture 5">
            <a:extLst>
              <a:ext uri="{FF2B5EF4-FFF2-40B4-BE49-F238E27FC236}">
                <a16:creationId xmlns:a16="http://schemas.microsoft.com/office/drawing/2014/main" id="{716BC4B1-F924-06AB-4A9D-F8981B6A70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76201"/>
            <a:ext cx="1219200" cy="12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C5A7FC7-6596-67DD-6E61-77E932A7DDE4}"/>
              </a:ext>
            </a:extLst>
          </p:cNvPr>
          <p:cNvSpPr>
            <a:spLocks noGrp="1"/>
          </p:cNvSpPr>
          <p:nvPr>
            <p:ph type="title"/>
          </p:nvPr>
        </p:nvSpPr>
        <p:spPr/>
        <p:txBody>
          <a:bodyPr/>
          <a:lstStyle/>
          <a:p>
            <a:r>
              <a:rPr lang="en-US" altLang="en-US"/>
              <a:t>Mission</a:t>
            </a:r>
          </a:p>
        </p:txBody>
      </p:sp>
      <p:sp>
        <p:nvSpPr>
          <p:cNvPr id="3" name="Content Placeholder 2">
            <a:extLst>
              <a:ext uri="{FF2B5EF4-FFF2-40B4-BE49-F238E27FC236}">
                <a16:creationId xmlns:a16="http://schemas.microsoft.com/office/drawing/2014/main" id="{149ADDF4-0849-BAA7-A156-DCA26D4914AB}"/>
              </a:ext>
            </a:extLst>
          </p:cNvPr>
          <p:cNvSpPr>
            <a:spLocks noGrp="1"/>
          </p:cNvSpPr>
          <p:nvPr>
            <p:ph idx="1"/>
          </p:nvPr>
        </p:nvSpPr>
        <p:spPr>
          <a:xfrm>
            <a:off x="1981200" y="1600201"/>
            <a:ext cx="8229600" cy="1524000"/>
          </a:xfrm>
        </p:spPr>
        <p:txBody>
          <a:bodyPr rtlCol="0">
            <a:normAutofit lnSpcReduction="10000"/>
          </a:bodyPr>
          <a:lstStyle/>
          <a:p>
            <a:pPr marL="0" indent="0" algn="ctr" fontAlgn="auto">
              <a:spcAft>
                <a:spcPts val="0"/>
              </a:spcAft>
              <a:buNone/>
              <a:defRPr/>
            </a:pPr>
            <a:r>
              <a:rPr lang="en-US" altLang="en-US" sz="3200"/>
              <a:t>Provide the highest quality commercial vehicle enforcement and public safety services throughout Michigan.</a:t>
            </a:r>
          </a:p>
        </p:txBody>
      </p:sp>
      <p:pic>
        <p:nvPicPr>
          <p:cNvPr id="2" name="Picture 6">
            <a:extLst>
              <a:ext uri="{FF2B5EF4-FFF2-40B4-BE49-F238E27FC236}">
                <a16:creationId xmlns:a16="http://schemas.microsoft.com/office/drawing/2014/main" id="{2D0DA4F7-99F3-5BD0-88F9-605AAC28DC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9649" y="3048002"/>
            <a:ext cx="5632702" cy="320039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1635-C958-851F-DB0B-82C165723AA3}"/>
              </a:ext>
            </a:extLst>
          </p:cNvPr>
          <p:cNvSpPr>
            <a:spLocks noGrp="1"/>
          </p:cNvSpPr>
          <p:nvPr>
            <p:ph type="title"/>
          </p:nvPr>
        </p:nvSpPr>
        <p:spPr/>
        <p:txBody>
          <a:bodyPr/>
          <a:lstStyle/>
          <a:p>
            <a:r>
              <a:rPr lang="en-US"/>
              <a:t>Vision</a:t>
            </a:r>
          </a:p>
        </p:txBody>
      </p:sp>
      <p:sp>
        <p:nvSpPr>
          <p:cNvPr id="3" name="Content Placeholder 2">
            <a:extLst>
              <a:ext uri="{FF2B5EF4-FFF2-40B4-BE49-F238E27FC236}">
                <a16:creationId xmlns:a16="http://schemas.microsoft.com/office/drawing/2014/main" id="{90AA6018-9E22-22DB-B1E7-2CE702B508F5}"/>
              </a:ext>
            </a:extLst>
          </p:cNvPr>
          <p:cNvSpPr>
            <a:spLocks noGrp="1"/>
          </p:cNvSpPr>
          <p:nvPr>
            <p:ph idx="1"/>
          </p:nvPr>
        </p:nvSpPr>
        <p:spPr/>
        <p:txBody>
          <a:bodyPr/>
          <a:lstStyle/>
          <a:p>
            <a:pPr marL="0" indent="0" algn="ctr">
              <a:buNone/>
            </a:pPr>
            <a:r>
              <a:rPr lang="en-US" sz="3200"/>
              <a:t>A national leader in commercial vehicle enforcement and a partner in law enforcement and public safety, with a highly trained and specialized force that is mobile, flexible, and responsive to emerging public safety needs across Michigan.</a:t>
            </a:r>
          </a:p>
        </p:txBody>
      </p:sp>
    </p:spTree>
    <p:extLst>
      <p:ext uri="{BB962C8B-B14F-4D97-AF65-F5344CB8AC3E}">
        <p14:creationId xmlns:p14="http://schemas.microsoft.com/office/powerpoint/2010/main" val="4152070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owa Police, Iowa Peace Officers Association President David Lorenzen">
            <a:extLst>
              <a:ext uri="{FF2B5EF4-FFF2-40B4-BE49-F238E27FC236}">
                <a16:creationId xmlns:a16="http://schemas.microsoft.com/office/drawing/2014/main" id="{3644E8F2-2B0A-4971-E545-74F922A4E82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4228" y="1600201"/>
            <a:ext cx="2057400" cy="3091721"/>
          </a:xfrm>
          <a:noFill/>
        </p:spPr>
      </p:pic>
      <p:pic>
        <p:nvPicPr>
          <p:cNvPr id="3" name="Picture 5">
            <a:extLst>
              <a:ext uri="{FF2B5EF4-FFF2-40B4-BE49-F238E27FC236}">
                <a16:creationId xmlns:a16="http://schemas.microsoft.com/office/drawing/2014/main" id="{1FF47EC0-8675-4192-3734-C0FCB60D2EB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74396" y="1600200"/>
            <a:ext cx="2473377" cy="309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9388E7D-448D-765B-A51B-EC4C3F8AE1FF}"/>
              </a:ext>
            </a:extLst>
          </p:cNvPr>
          <p:cNvSpPr txBox="1"/>
          <p:nvPr/>
        </p:nvSpPr>
        <p:spPr>
          <a:xfrm>
            <a:off x="2510828" y="4784099"/>
            <a:ext cx="3124200" cy="830997"/>
          </a:xfrm>
          <a:prstGeom prst="rect">
            <a:avLst/>
          </a:prstGeom>
          <a:noFill/>
        </p:spPr>
        <p:txBody>
          <a:bodyPr wrap="square" rtlCol="0">
            <a:spAutoFit/>
          </a:bodyPr>
          <a:lstStyle/>
          <a:p>
            <a:pPr algn="ctr" fontAlgn="base">
              <a:spcBef>
                <a:spcPct val="0"/>
              </a:spcBef>
              <a:spcAft>
                <a:spcPct val="0"/>
              </a:spcAft>
            </a:pPr>
            <a:r>
              <a:rPr lang="en-US" sz="2400">
                <a:solidFill>
                  <a:srgbClr val="001842"/>
                </a:solidFill>
                <a:latin typeface="Arial" panose="020B0604020202020204" pitchFamily="34" charset="0"/>
                <a:cs typeface="Arial" panose="020B0604020202020204" pitchFamily="34" charset="0"/>
              </a:rPr>
              <a:t>David Lorenzen</a:t>
            </a:r>
          </a:p>
          <a:p>
            <a:pPr algn="ctr" fontAlgn="base">
              <a:spcBef>
                <a:spcPct val="0"/>
              </a:spcBef>
              <a:spcAft>
                <a:spcPct val="0"/>
              </a:spcAft>
            </a:pPr>
            <a:r>
              <a:rPr lang="en-US" sz="2400">
                <a:solidFill>
                  <a:srgbClr val="001842"/>
                </a:solidFill>
                <a:latin typeface="Arial" panose="020B0604020202020204" pitchFamily="34" charset="0"/>
                <a:cs typeface="Arial" panose="020B0604020202020204" pitchFamily="34" charset="0"/>
              </a:rPr>
              <a:t>Iowa DOT MVE</a:t>
            </a:r>
          </a:p>
        </p:txBody>
      </p:sp>
      <p:sp>
        <p:nvSpPr>
          <p:cNvPr id="5" name="TextBox 4">
            <a:extLst>
              <a:ext uri="{FF2B5EF4-FFF2-40B4-BE49-F238E27FC236}">
                <a16:creationId xmlns:a16="http://schemas.microsoft.com/office/drawing/2014/main" id="{17577D94-2E79-A4AF-5E26-E30FB8A4EBEC}"/>
              </a:ext>
            </a:extLst>
          </p:cNvPr>
          <p:cNvSpPr txBox="1"/>
          <p:nvPr/>
        </p:nvSpPr>
        <p:spPr>
          <a:xfrm>
            <a:off x="5891783" y="4784099"/>
            <a:ext cx="4038600" cy="830997"/>
          </a:xfrm>
          <a:prstGeom prst="rect">
            <a:avLst/>
          </a:prstGeom>
          <a:noFill/>
        </p:spPr>
        <p:txBody>
          <a:bodyPr wrap="square" rtlCol="0">
            <a:spAutoFit/>
          </a:bodyPr>
          <a:lstStyle/>
          <a:p>
            <a:pPr algn="ctr" fontAlgn="base">
              <a:spcBef>
                <a:spcPct val="0"/>
              </a:spcBef>
              <a:spcAft>
                <a:spcPct val="0"/>
              </a:spcAft>
            </a:pPr>
            <a:r>
              <a:rPr lang="en-US" sz="2400">
                <a:solidFill>
                  <a:srgbClr val="001842"/>
                </a:solidFill>
                <a:latin typeface="Arial" panose="020B0604020202020204" pitchFamily="34" charset="0"/>
                <a:cs typeface="Arial" panose="020B0604020202020204" pitchFamily="34" charset="0"/>
              </a:rPr>
              <a:t>Kendis Paris</a:t>
            </a:r>
          </a:p>
          <a:p>
            <a:pPr algn="ctr" fontAlgn="base">
              <a:spcBef>
                <a:spcPct val="0"/>
              </a:spcBef>
              <a:spcAft>
                <a:spcPct val="0"/>
              </a:spcAft>
            </a:pPr>
            <a:r>
              <a:rPr lang="en-US" sz="2400">
                <a:solidFill>
                  <a:srgbClr val="001842"/>
                </a:solidFill>
                <a:latin typeface="Arial" panose="020B0604020202020204" pitchFamily="34" charset="0"/>
                <a:cs typeface="Arial" panose="020B0604020202020204" pitchFamily="34" charset="0"/>
              </a:rPr>
              <a:t>Truckers Against Trafficking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4A1A81D-28A7-4763-B64D-0DE823829877}"/>
              </a:ext>
            </a:extLst>
          </p:cNvPr>
          <p:cNvSpPr/>
          <p:nvPr/>
        </p:nvSpPr>
        <p:spPr>
          <a:xfrm>
            <a:off x="4095132" y="4013"/>
            <a:ext cx="408892" cy="6876289"/>
          </a:xfrm>
          <a:prstGeom prst="rect">
            <a:avLst/>
          </a:prstGeom>
          <a:solidFill>
            <a:srgbClr val="F3C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97927" y="0"/>
            <a:ext cx="7994073" cy="6858000"/>
          </a:xfrm>
          <a:prstGeom prst="rect">
            <a:avLst/>
          </a:prstGeom>
          <a:solidFill>
            <a:srgbClr val="445365"/>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892" name="TextBox 6"/>
          <p:cNvSpPr txBox="1">
            <a:spLocks noChangeArrowheads="1"/>
          </p:cNvSpPr>
          <p:nvPr/>
        </p:nvSpPr>
        <p:spPr bwMode="auto">
          <a:xfrm>
            <a:off x="553617" y="679387"/>
            <a:ext cx="50212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small" spc="0" normalizeH="0" baseline="0" noProof="0">
                <a:ln>
                  <a:noFill/>
                </a:ln>
                <a:solidFill>
                  <a:prstClr val="black"/>
                </a:solidFill>
                <a:effectLst/>
                <a:uLnTx/>
                <a:uFillTx/>
                <a:latin typeface="Century Gothic" pitchFamily="34" charset="0"/>
                <a:ea typeface="+mn-ea"/>
                <a:cs typeface="+mn-cs"/>
              </a:rPr>
              <a:t>4P Framework</a:t>
            </a:r>
          </a:p>
        </p:txBody>
      </p:sp>
      <p:grpSp>
        <p:nvGrpSpPr>
          <p:cNvPr id="12" name="Group 12"/>
          <p:cNvGrpSpPr>
            <a:grpSpLocks/>
          </p:cNvGrpSpPr>
          <p:nvPr/>
        </p:nvGrpSpPr>
        <p:grpSpPr bwMode="auto">
          <a:xfrm>
            <a:off x="678308" y="1619269"/>
            <a:ext cx="3031247" cy="4496369"/>
            <a:chOff x="9022055" y="1349120"/>
            <a:chExt cx="1638210" cy="3854146"/>
          </a:xfrm>
        </p:grpSpPr>
        <p:sp>
          <p:nvSpPr>
            <p:cNvPr id="14" name="TextBox 10"/>
            <p:cNvSpPr txBox="1">
              <a:spLocks noChangeArrowheads="1"/>
            </p:cNvSpPr>
            <p:nvPr/>
          </p:nvSpPr>
          <p:spPr bwMode="auto">
            <a:xfrm>
              <a:off x="9022055" y="1349120"/>
              <a:ext cx="1638210" cy="105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effectLst/>
                  <a:uLnTx/>
                  <a:uFillTx/>
                  <a:latin typeface="Century Gothic" pitchFamily="34" charset="0"/>
                  <a:ea typeface="+mn-ea"/>
                  <a:cs typeface="+mn-cs"/>
                </a:rPr>
                <a:t>UN Palermo Protocol &amp;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effectLst/>
                  <a:uLnTx/>
                  <a:uFillTx/>
                  <a:latin typeface="Century Gothic" pitchFamily="34" charset="0"/>
                  <a:ea typeface="+mn-ea"/>
                  <a:cs typeface="+mn-cs"/>
                </a:rPr>
                <a:t>US Trafficking Victims Protection Act (TVPA)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810A8"/>
                  </a:solidFill>
                  <a:effectLst/>
                  <a:uLnTx/>
                  <a:uFillTx/>
                  <a:latin typeface="Century Gothic" pitchFamily="34" charset="0"/>
                  <a:ea typeface="+mn-ea"/>
                  <a:cs typeface="+mn-cs"/>
                </a:rPr>
                <a:t> </a:t>
              </a:r>
            </a:p>
          </p:txBody>
        </p:sp>
        <p:sp>
          <p:nvSpPr>
            <p:cNvPr id="15" name="TextBox 11"/>
            <p:cNvSpPr txBox="1">
              <a:spLocks noChangeArrowheads="1"/>
            </p:cNvSpPr>
            <p:nvPr/>
          </p:nvSpPr>
          <p:spPr bwMode="auto">
            <a:xfrm flipH="1">
              <a:off x="9022055" y="2505963"/>
              <a:ext cx="1602187" cy="269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marR="0" lvl="0" indent="-285750" algn="l" defTabSz="914400" rtl="0" eaLnBrk="1" fontAlgn="base" latinLnBrk="0" hangingPunct="1">
                <a:lnSpc>
                  <a:spcPct val="100000"/>
                </a:lnSpc>
                <a:spcBef>
                  <a:spcPct val="0"/>
                </a:spcBef>
                <a:spcAft>
                  <a:spcPts val="2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Prosecution</a:t>
              </a:r>
            </a:p>
            <a:p>
              <a:pPr marL="285750" marR="0" lvl="0" indent="-285750" algn="l" defTabSz="914400" rtl="0" eaLnBrk="1" fontAlgn="base" latinLnBrk="0" hangingPunct="1">
                <a:lnSpc>
                  <a:spcPct val="100000"/>
                </a:lnSpc>
                <a:spcBef>
                  <a:spcPct val="0"/>
                </a:spcBef>
                <a:spcAft>
                  <a:spcPts val="2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Protection</a:t>
              </a:r>
            </a:p>
            <a:p>
              <a:pPr marL="285750" marR="0" lvl="0" indent="-285750" algn="l" defTabSz="914400" rtl="0" eaLnBrk="1" fontAlgn="base" latinLnBrk="0" hangingPunct="1">
                <a:lnSpc>
                  <a:spcPct val="100000"/>
                </a:lnSpc>
                <a:spcBef>
                  <a:spcPct val="0"/>
                </a:spcBef>
                <a:spcAft>
                  <a:spcPts val="2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Prevention</a:t>
              </a:r>
            </a:p>
            <a:p>
              <a:pPr marL="285750" marR="0" lvl="0" indent="-285750" algn="l" defTabSz="914400" rtl="0" eaLnBrk="1" fontAlgn="base" latinLnBrk="0" hangingPunct="1">
                <a:lnSpc>
                  <a:spcPct val="100000"/>
                </a:lnSpc>
                <a:spcBef>
                  <a:spcPct val="0"/>
                </a:spcBef>
                <a:spcAft>
                  <a:spcPts val="220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Partnership</a:t>
              </a:r>
            </a:p>
            <a:p>
              <a:pPr marL="0" marR="0" lvl="0" indent="-28575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p>
            <a:p>
              <a:pPr marL="0" marR="0" lvl="0" indent="-285750" algn="l" defTabSz="914400" rtl="0" eaLnBrk="1" fontAlgn="base" latinLnBrk="0" hangingPunct="1">
                <a:lnSpc>
                  <a:spcPct val="125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itchFamily="34" charset="0"/>
                <a:ea typeface="+mn-ea"/>
                <a:cs typeface="+mn-cs"/>
              </a:endParaRPr>
            </a:p>
          </p:txBody>
        </p:sp>
      </p:grpSp>
      <p:sp>
        <p:nvSpPr>
          <p:cNvPr id="8" name="TextBox 6"/>
          <p:cNvSpPr txBox="1">
            <a:spLocks noChangeArrowheads="1"/>
          </p:cNvSpPr>
          <p:nvPr/>
        </p:nvSpPr>
        <p:spPr bwMode="auto">
          <a:xfrm>
            <a:off x="4861927" y="604845"/>
            <a:ext cx="585166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small" spc="0" normalizeH="0" baseline="0" noProof="0">
                <a:ln>
                  <a:noFill/>
                </a:ln>
                <a:solidFill>
                  <a:srgbClr val="FFFFFF"/>
                </a:solidFill>
                <a:effectLst/>
                <a:uLnTx/>
                <a:uFillTx/>
                <a:latin typeface="Century Gothic" pitchFamily="34" charset="0"/>
                <a:ea typeface="+mn-ea"/>
                <a:cs typeface="+mn-cs"/>
              </a:rPr>
              <a:t>Federal Cooperation</a:t>
            </a:r>
          </a:p>
        </p:txBody>
      </p:sp>
      <p:grpSp>
        <p:nvGrpSpPr>
          <p:cNvPr id="9" name="Group 12"/>
          <p:cNvGrpSpPr>
            <a:grpSpLocks/>
          </p:cNvGrpSpPr>
          <p:nvPr/>
        </p:nvGrpSpPr>
        <p:grpSpPr bwMode="auto">
          <a:xfrm>
            <a:off x="4924273" y="1561640"/>
            <a:ext cx="7025272" cy="5853617"/>
            <a:chOff x="9002869" y="1349120"/>
            <a:chExt cx="1638222" cy="5017538"/>
          </a:xfrm>
        </p:grpSpPr>
        <p:sp>
          <p:nvSpPr>
            <p:cNvPr id="10" name="TextBox 10"/>
            <p:cNvSpPr txBox="1">
              <a:spLocks noChangeArrowheads="1"/>
            </p:cNvSpPr>
            <p:nvPr/>
          </p:nvSpPr>
          <p:spPr bwMode="auto">
            <a:xfrm>
              <a:off x="9002881" y="1349120"/>
              <a:ext cx="1638210" cy="8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pitchFamily="34" charset="0"/>
                  <a:ea typeface="+mn-ea"/>
                  <a:cs typeface="+mn-cs"/>
                </a:rPr>
                <a:t>President’s Interagency Task Force to Monitor and Combat Trafficking in Persons (PITF)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entury Gothic" pitchFamily="34" charset="0"/>
                  <a:ea typeface="+mn-ea"/>
                  <a:cs typeface="+mn-cs"/>
                </a:rPr>
                <a:t> </a:t>
              </a:r>
            </a:p>
          </p:txBody>
        </p:sp>
        <p:sp>
          <p:nvSpPr>
            <p:cNvPr id="11" name="TextBox 11"/>
            <p:cNvSpPr txBox="1">
              <a:spLocks noChangeArrowheads="1"/>
            </p:cNvSpPr>
            <p:nvPr/>
          </p:nvSpPr>
          <p:spPr bwMode="auto">
            <a:xfrm flipH="1">
              <a:off x="9002869" y="1925967"/>
              <a:ext cx="1602187" cy="444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indent="-285750" eaLnBrk="1" hangingPunct="1">
                <a:lnSpc>
                  <a:spcPct val="150000"/>
                </a:lnSpc>
                <a:spcAft>
                  <a:spcPts val="300"/>
                </a:spcAft>
                <a:buFont typeface="Arial" panose="020B0604020202020204" pitchFamily="34" charset="0"/>
                <a:buChar char="•"/>
                <a:defRPr/>
              </a:pPr>
              <a:r>
                <a:rPr lang="en-US" sz="2200">
                  <a:solidFill>
                    <a:srgbClr val="FFFFFF"/>
                  </a:solidFill>
                  <a:latin typeface="Calibri" panose="020F0502020204030204" pitchFamily="34" charset="0"/>
                </a:rPr>
                <a:t>Cabinet-level entity coordinates USG efforts</a:t>
              </a:r>
            </a:p>
            <a:p>
              <a:pPr marL="285750" indent="-285750" eaLnBrk="1" hangingPunct="1">
                <a:lnSpc>
                  <a:spcPct val="150000"/>
                </a:lnSpc>
                <a:spcAft>
                  <a:spcPts val="300"/>
                </a:spcAft>
                <a:buFont typeface="Arial" panose="020B0604020202020204" pitchFamily="34" charset="0"/>
                <a:buChar char="•"/>
                <a:defRPr/>
              </a:pPr>
              <a:r>
                <a:rPr lang="en-US" sz="2200">
                  <a:solidFill>
                    <a:srgbClr val="FFFFFF"/>
                  </a:solidFill>
                  <a:latin typeface="Calibri" panose="020F0502020204030204" pitchFamily="34" charset="0"/>
                </a:rPr>
                <a:t>Senior Policy Operating Group (SPOG)</a:t>
              </a:r>
            </a:p>
            <a:p>
              <a:pPr marL="1085850" lvl="1" indent="-342900" eaLnBrk="1" hangingPunct="1">
                <a:lnSpc>
                  <a:spcPct val="150000"/>
                </a:lnSpc>
                <a:spcAft>
                  <a:spcPts val="300"/>
                </a:spcAft>
                <a:buFont typeface="Courier New" panose="02070309020205020404" pitchFamily="49" charset="0"/>
                <a:buChar char="o"/>
                <a:defRPr/>
              </a:pPr>
              <a:r>
                <a:rPr lang="en-US" sz="2200">
                  <a:solidFill>
                    <a:srgbClr val="FFFFFF"/>
                  </a:solidFill>
                  <a:latin typeface="Calibri" panose="020F0502020204030204" pitchFamily="34" charset="0"/>
                </a:rPr>
                <a:t>Coordinates interagency policy, grants, research</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a:p>
              <a:pPr lvl="0" eaLnBrk="1" hangingPunct="1">
                <a:defRPr/>
              </a:pPr>
              <a:r>
                <a:rPr lang="en-US" sz="2200" b="1">
                  <a:solidFill>
                    <a:srgbClr val="FFFFFF"/>
                  </a:solidFill>
                  <a:latin typeface="Century Gothic" pitchFamily="34" charset="0"/>
                </a:rPr>
                <a:t>National Action Plan to Combat Human Trafficking</a:t>
              </a:r>
            </a:p>
            <a:p>
              <a:pPr marL="285750" indent="-285750" eaLnBrk="1" hangingPunct="1">
                <a:lnSpc>
                  <a:spcPct val="150000"/>
                </a:lnSpc>
                <a:spcAft>
                  <a:spcPts val="300"/>
                </a:spcAft>
                <a:buFont typeface="Arial" panose="020B0604020202020204" pitchFamily="34" charset="0"/>
                <a:buChar char="•"/>
                <a:defRPr/>
              </a:pPr>
              <a:r>
                <a:rPr lang="en-US" sz="2200">
                  <a:solidFill>
                    <a:srgbClr val="FFFFFF"/>
                  </a:solidFill>
                  <a:latin typeface="Calibri" panose="020F0502020204030204" pitchFamily="34" charset="0"/>
                </a:rPr>
                <a:t>Transportation Focus</a:t>
              </a:r>
            </a:p>
            <a:p>
              <a:pPr marL="1085850" lvl="1" indent="-342900" eaLnBrk="1" hangingPunct="1">
                <a:spcAft>
                  <a:spcPts val="300"/>
                </a:spcAft>
                <a:buFont typeface="Courier New" panose="02070309020205020404" pitchFamily="49" charset="0"/>
                <a:buChar char="o"/>
                <a:defRPr/>
              </a:pPr>
              <a:r>
                <a:rPr lang="en-US" sz="2200">
                  <a:solidFill>
                    <a:srgbClr val="FFFFFF"/>
                  </a:solidFill>
                  <a:latin typeface="Calibri" panose="020F0502020204030204" pitchFamily="34" charset="0"/>
                </a:rPr>
                <a:t>Raising awareness, domestic/international stakeholder engagement, and CDL enforcement</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a:p>
              <a:pPr marL="514350" marR="0" lvl="1"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a:p>
              <a:pPr marL="0" marR="0" lvl="0" indent="-28575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a:p>
              <a:pPr marL="0" marR="0" lvl="0" indent="-285750" algn="l" defTabSz="914400" rtl="0" eaLnBrk="1" fontAlgn="base" latinLnBrk="0" hangingPunct="1">
                <a:lnSpc>
                  <a:spcPct val="125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Calibri" pitchFamily="34" charset="0"/>
                <a:ea typeface="+mn-ea"/>
                <a:cs typeface="+mn-cs"/>
              </a:endParaRPr>
            </a:p>
          </p:txBody>
        </p:sp>
      </p:grpSp>
    </p:spTree>
    <p:extLst>
      <p:ext uri="{BB962C8B-B14F-4D97-AF65-F5344CB8AC3E}">
        <p14:creationId xmlns:p14="http://schemas.microsoft.com/office/powerpoint/2010/main" val="943969474"/>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F6CE01-C5C5-EAE4-79A4-1EEC14A26A0E}"/>
              </a:ext>
            </a:extLst>
          </p:cNvPr>
          <p:cNvSpPr>
            <a:spLocks noGrp="1"/>
          </p:cNvSpPr>
          <p:nvPr>
            <p:ph type="title"/>
          </p:nvPr>
        </p:nvSpPr>
        <p:spPr/>
        <p:txBody>
          <a:bodyPr/>
          <a:lstStyle/>
          <a:p>
            <a:r>
              <a:rPr lang="en-US"/>
              <a:t>Making An Impact</a:t>
            </a:r>
          </a:p>
        </p:txBody>
      </p:sp>
      <p:pic>
        <p:nvPicPr>
          <p:cNvPr id="7" name="Content Placeholder 6">
            <a:extLst>
              <a:ext uri="{FF2B5EF4-FFF2-40B4-BE49-F238E27FC236}">
                <a16:creationId xmlns:a16="http://schemas.microsoft.com/office/drawing/2014/main" id="{371B546F-FF68-935A-420A-E3254CAB42F0}"/>
              </a:ext>
            </a:extLst>
          </p:cNvPr>
          <p:cNvPicPr>
            <a:picLocks noGrp="1" noChangeAspect="1"/>
          </p:cNvPicPr>
          <p:nvPr>
            <p:ph idx="1"/>
          </p:nvPr>
        </p:nvPicPr>
        <p:blipFill>
          <a:blip r:embed="rId2"/>
          <a:srcRect/>
          <a:stretch>
            <a:fillRect/>
          </a:stretch>
        </p:blipFill>
        <p:spPr bwMode="auto">
          <a:xfrm>
            <a:off x="2746116" y="1600201"/>
            <a:ext cx="6699769" cy="4429069"/>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p:spPr>
      </p:pic>
      <p:sp>
        <p:nvSpPr>
          <p:cNvPr id="8" name="TextBox 7">
            <a:extLst>
              <a:ext uri="{FF2B5EF4-FFF2-40B4-BE49-F238E27FC236}">
                <a16:creationId xmlns:a16="http://schemas.microsoft.com/office/drawing/2014/main" id="{7AD3EDC0-6950-05F7-0058-39B3775FD0CC}"/>
              </a:ext>
            </a:extLst>
          </p:cNvPr>
          <p:cNvSpPr txBox="1"/>
          <p:nvPr/>
        </p:nvSpPr>
        <p:spPr>
          <a:xfrm>
            <a:off x="1600200" y="6029269"/>
            <a:ext cx="8991600" cy="400110"/>
          </a:xfrm>
          <a:prstGeom prst="rect">
            <a:avLst/>
          </a:prstGeom>
          <a:noFill/>
        </p:spPr>
        <p:txBody>
          <a:bodyPr wrap="square" rtlCol="0">
            <a:spAutoFit/>
          </a:bodyPr>
          <a:lstStyle/>
          <a:p>
            <a:pPr algn="ctr" fontAlgn="base">
              <a:spcBef>
                <a:spcPct val="0"/>
              </a:spcBef>
              <a:spcAft>
                <a:spcPct val="0"/>
              </a:spcAft>
            </a:pPr>
            <a:r>
              <a:rPr lang="en-US" sz="2000">
                <a:solidFill>
                  <a:srgbClr val="001842"/>
                </a:solidFill>
                <a:latin typeface="Arial" panose="020B0604020202020204" pitchFamily="34" charset="0"/>
                <a:cs typeface="Arial" panose="020B0604020202020204" pitchFamily="34" charset="0"/>
              </a:rPr>
              <a:t>2013</a:t>
            </a:r>
          </a:p>
        </p:txBody>
      </p:sp>
    </p:spTree>
    <p:extLst>
      <p:ext uri="{BB962C8B-B14F-4D97-AF65-F5344CB8AC3E}">
        <p14:creationId xmlns:p14="http://schemas.microsoft.com/office/powerpoint/2010/main" val="4255414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93AD-2E50-80CF-8996-E596CAD88F8E}"/>
              </a:ext>
            </a:extLst>
          </p:cNvPr>
          <p:cNvSpPr>
            <a:spLocks noGrp="1"/>
          </p:cNvSpPr>
          <p:nvPr>
            <p:ph type="title"/>
          </p:nvPr>
        </p:nvSpPr>
        <p:spPr/>
        <p:txBody>
          <a:bodyPr/>
          <a:lstStyle/>
          <a:p>
            <a:r>
              <a:rPr lang="en-US"/>
              <a:t>Michigan Initiative</a:t>
            </a:r>
          </a:p>
        </p:txBody>
      </p:sp>
      <p:sp>
        <p:nvSpPr>
          <p:cNvPr id="3" name="Content Placeholder 2">
            <a:extLst>
              <a:ext uri="{FF2B5EF4-FFF2-40B4-BE49-F238E27FC236}">
                <a16:creationId xmlns:a16="http://schemas.microsoft.com/office/drawing/2014/main" id="{0C44575B-8F49-E8B1-E505-32DACE2E6F1D}"/>
              </a:ext>
            </a:extLst>
          </p:cNvPr>
          <p:cNvSpPr>
            <a:spLocks noGrp="1"/>
          </p:cNvSpPr>
          <p:nvPr>
            <p:ph idx="1"/>
          </p:nvPr>
        </p:nvSpPr>
        <p:spPr/>
        <p:txBody>
          <a:bodyPr/>
          <a:lstStyle/>
          <a:p>
            <a:r>
              <a:rPr lang="en-US"/>
              <a:t>October 2014, solicited volunteers.  2 selected</a:t>
            </a:r>
          </a:p>
          <a:p>
            <a:r>
              <a:rPr lang="en-US"/>
              <a:t>Official kick January 15, 2015</a:t>
            </a:r>
          </a:p>
          <a:p>
            <a:pPr marL="914400" lvl="1" indent="-514350">
              <a:buFont typeface="+mj-lt"/>
              <a:buAutoNum type="arabicPeriod"/>
            </a:pPr>
            <a:r>
              <a:rPr lang="en-US"/>
              <a:t>Train Our Members</a:t>
            </a:r>
          </a:p>
          <a:p>
            <a:pPr marL="914400" lvl="1" indent="-514350">
              <a:buFont typeface="+mj-lt"/>
              <a:buAutoNum type="arabicPeriod"/>
            </a:pPr>
            <a:r>
              <a:rPr lang="en-US"/>
              <a:t>Provide Resources / Support</a:t>
            </a:r>
          </a:p>
          <a:p>
            <a:pPr marL="914400" lvl="1" indent="-514350">
              <a:buFont typeface="+mj-lt"/>
              <a:buAutoNum type="arabicPeriod"/>
            </a:pPr>
            <a:r>
              <a:rPr lang="en-US"/>
              <a:t>Identify Subject Matter Experts</a:t>
            </a:r>
          </a:p>
          <a:p>
            <a:pPr marL="914400" lvl="1" indent="-514350">
              <a:buFont typeface="+mj-lt"/>
              <a:buAutoNum type="arabicPeriod"/>
            </a:pPr>
            <a:r>
              <a:rPr lang="en-US"/>
              <a:t>Track Activity</a:t>
            </a:r>
          </a:p>
          <a:p>
            <a:pPr marL="914400" lvl="1" indent="-514350">
              <a:buFont typeface="+mj-lt"/>
              <a:buAutoNum type="arabicPeriod"/>
            </a:pPr>
            <a:r>
              <a:rPr lang="en-US"/>
              <a:t>Engage Media</a:t>
            </a:r>
          </a:p>
          <a:p>
            <a:pPr marL="914400" lvl="1" indent="-514350">
              <a:buFont typeface="+mj-lt"/>
              <a:buAutoNum type="arabicPeriod"/>
            </a:pPr>
            <a:r>
              <a:rPr lang="en-US"/>
              <a:t>Identify Key Partnerships</a:t>
            </a:r>
          </a:p>
          <a:p>
            <a:pPr marL="914400" lvl="1" indent="-514350">
              <a:buFont typeface="+mj-lt"/>
              <a:buAutoNum type="arabicPeriod"/>
            </a:pPr>
            <a:r>
              <a:rPr lang="en-US"/>
              <a:t>Share With Others</a:t>
            </a:r>
          </a:p>
        </p:txBody>
      </p:sp>
      <p:pic>
        <p:nvPicPr>
          <p:cNvPr id="4" name="Picture 4">
            <a:extLst>
              <a:ext uri="{FF2B5EF4-FFF2-40B4-BE49-F238E27FC236}">
                <a16:creationId xmlns:a16="http://schemas.microsoft.com/office/drawing/2014/main" id="{98863AB9-BAE8-2A6E-AF3E-26C20B01D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1" y="279161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789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FBC5-F5A1-B848-F68B-B4B3FE6851E8}"/>
              </a:ext>
            </a:extLst>
          </p:cNvPr>
          <p:cNvSpPr>
            <a:spLocks noGrp="1"/>
          </p:cNvSpPr>
          <p:nvPr>
            <p:ph type="title"/>
          </p:nvPr>
        </p:nvSpPr>
        <p:spPr/>
        <p:txBody>
          <a:bodyPr/>
          <a:lstStyle/>
          <a:p>
            <a:r>
              <a:rPr lang="en-US" sz="3900"/>
              <a:t>Train Members / Provide Resources</a:t>
            </a:r>
          </a:p>
        </p:txBody>
      </p:sp>
      <p:pic>
        <p:nvPicPr>
          <p:cNvPr id="5" name="Picture 6" descr="A picture containing sky, outdoor, person, ground&#10;&#10;Description automatically generated">
            <a:extLst>
              <a:ext uri="{FF2B5EF4-FFF2-40B4-BE49-F238E27FC236}">
                <a16:creationId xmlns:a16="http://schemas.microsoft.com/office/drawing/2014/main" id="{274E7D7D-CD0F-C37D-CD56-A11D548E7280}"/>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600201"/>
            <a:ext cx="3886200" cy="261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02308970-AA3C-8D0E-4866-E9DBCAE9E38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1" y="3733800"/>
            <a:ext cx="3549713" cy="26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9A06424-DA2E-28BA-B730-6146BEC479A2}"/>
              </a:ext>
            </a:extLst>
          </p:cNvPr>
          <p:cNvSpPr txBox="1"/>
          <p:nvPr/>
        </p:nvSpPr>
        <p:spPr>
          <a:xfrm>
            <a:off x="6096000" y="2189947"/>
            <a:ext cx="3886200" cy="954107"/>
          </a:xfrm>
          <a:prstGeom prst="rect">
            <a:avLst/>
          </a:prstGeom>
          <a:noFill/>
        </p:spPr>
        <p:txBody>
          <a:bodyPr wrap="square" rtlCol="0">
            <a:spAutoFit/>
          </a:bodyPr>
          <a:lstStyle/>
          <a:p>
            <a:pPr algn="ctr" fontAlgn="base">
              <a:spcBef>
                <a:spcPct val="0"/>
              </a:spcBef>
              <a:spcAft>
                <a:spcPct val="0"/>
              </a:spcAft>
            </a:pPr>
            <a:r>
              <a:rPr lang="en-US" sz="2800">
                <a:solidFill>
                  <a:srgbClr val="001842"/>
                </a:solidFill>
                <a:latin typeface="Arial" panose="020B0604020202020204" pitchFamily="34" charset="0"/>
                <a:cs typeface="Arial" panose="020B0604020202020204" pitchFamily="34" charset="0"/>
              </a:rPr>
              <a:t>Trained 170 members in December of 2014.</a:t>
            </a:r>
          </a:p>
        </p:txBody>
      </p:sp>
      <p:sp>
        <p:nvSpPr>
          <p:cNvPr id="8" name="TextBox 7">
            <a:extLst>
              <a:ext uri="{FF2B5EF4-FFF2-40B4-BE49-F238E27FC236}">
                <a16:creationId xmlns:a16="http://schemas.microsoft.com/office/drawing/2014/main" id="{579EFAC4-3456-5B66-568D-3C4102E49A85}"/>
              </a:ext>
            </a:extLst>
          </p:cNvPr>
          <p:cNvSpPr txBox="1"/>
          <p:nvPr/>
        </p:nvSpPr>
        <p:spPr>
          <a:xfrm>
            <a:off x="2057400" y="4419600"/>
            <a:ext cx="3886200" cy="1815882"/>
          </a:xfrm>
          <a:prstGeom prst="rect">
            <a:avLst/>
          </a:prstGeom>
          <a:noFill/>
        </p:spPr>
        <p:txBody>
          <a:bodyPr wrap="square" rtlCol="0">
            <a:spAutoFit/>
          </a:bodyPr>
          <a:lstStyle/>
          <a:p>
            <a:pPr algn="ctr" fontAlgn="base">
              <a:spcBef>
                <a:spcPct val="0"/>
              </a:spcBef>
              <a:spcAft>
                <a:spcPct val="0"/>
              </a:spcAft>
            </a:pPr>
            <a:r>
              <a:rPr lang="en-US" sz="2800">
                <a:solidFill>
                  <a:srgbClr val="001842"/>
                </a:solidFill>
                <a:latin typeface="Arial" panose="020B0604020202020204" pitchFamily="34" charset="0"/>
                <a:cs typeface="Arial" panose="020B0604020202020204" pitchFamily="34" charset="0"/>
              </a:rPr>
              <a:t>Equipped with talking points, TAT wallet cards, TAT stickers, and posters</a:t>
            </a:r>
          </a:p>
        </p:txBody>
      </p:sp>
    </p:spTree>
    <p:extLst>
      <p:ext uri="{BB962C8B-B14F-4D97-AF65-F5344CB8AC3E}">
        <p14:creationId xmlns:p14="http://schemas.microsoft.com/office/powerpoint/2010/main" val="2244541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0932-4A83-00AA-D9E5-9470A5990637}"/>
              </a:ext>
            </a:extLst>
          </p:cNvPr>
          <p:cNvSpPr>
            <a:spLocks noGrp="1"/>
          </p:cNvSpPr>
          <p:nvPr>
            <p:ph type="title"/>
          </p:nvPr>
        </p:nvSpPr>
        <p:spPr/>
        <p:txBody>
          <a:bodyPr/>
          <a:lstStyle/>
          <a:p>
            <a:r>
              <a:rPr lang="en-US"/>
              <a:t>Train Subject Matter Experts</a:t>
            </a:r>
          </a:p>
        </p:txBody>
      </p:sp>
      <p:sp>
        <p:nvSpPr>
          <p:cNvPr id="3" name="Content Placeholder 2">
            <a:extLst>
              <a:ext uri="{FF2B5EF4-FFF2-40B4-BE49-F238E27FC236}">
                <a16:creationId xmlns:a16="http://schemas.microsoft.com/office/drawing/2014/main" id="{578C0253-D257-6FD8-0B52-DF47F8A0DBC8}"/>
              </a:ext>
            </a:extLst>
          </p:cNvPr>
          <p:cNvSpPr>
            <a:spLocks noGrp="1"/>
          </p:cNvSpPr>
          <p:nvPr>
            <p:ph idx="1"/>
          </p:nvPr>
        </p:nvSpPr>
        <p:spPr/>
        <p:txBody>
          <a:bodyPr/>
          <a:lstStyle/>
          <a:p>
            <a:pPr marL="0" indent="0">
              <a:buNone/>
            </a:pPr>
            <a:r>
              <a:rPr lang="en-US" sz="2400"/>
              <a:t>Advanced training for 16 personnel to serve as District Coordinators and Subject Matter Experts (SME).</a:t>
            </a:r>
          </a:p>
          <a:p>
            <a:pPr marL="0" indent="0">
              <a:buNone/>
            </a:pPr>
            <a:endParaRPr lang="en-US" sz="2400"/>
          </a:p>
          <a:p>
            <a:pPr marL="0" indent="0">
              <a:buNone/>
            </a:pPr>
            <a:r>
              <a:rPr lang="en-US" sz="2400"/>
              <a:t>Duties included identifying all truck stops, rest areas, and large trucking companies in the area.</a:t>
            </a:r>
          </a:p>
          <a:p>
            <a:pPr marL="0" indent="0">
              <a:buNone/>
            </a:pPr>
            <a:endParaRPr lang="en-US" sz="2400"/>
          </a:p>
          <a:p>
            <a:pPr marL="0" indent="0">
              <a:buNone/>
            </a:pPr>
            <a:r>
              <a:rPr lang="en-US" sz="2400"/>
              <a:t>Contact locations and give brief presentations ( 5 to 30 minutes)</a:t>
            </a:r>
          </a:p>
          <a:p>
            <a:pPr marL="0" indent="0">
              <a:buNone/>
            </a:pPr>
            <a:endParaRPr lang="en-US" sz="2400"/>
          </a:p>
          <a:p>
            <a:pPr marL="0" indent="0">
              <a:buNone/>
            </a:pPr>
            <a:r>
              <a:rPr lang="en-US" sz="2400"/>
              <a:t>In total: 162 presentations, reached 1,744 individuals in 2015.</a:t>
            </a:r>
          </a:p>
        </p:txBody>
      </p:sp>
    </p:spTree>
    <p:extLst>
      <p:ext uri="{BB962C8B-B14F-4D97-AF65-F5344CB8AC3E}">
        <p14:creationId xmlns:p14="http://schemas.microsoft.com/office/powerpoint/2010/main" val="4016362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7F77-B2F1-7F59-4B15-6C96CA0FDCB8}"/>
              </a:ext>
            </a:extLst>
          </p:cNvPr>
          <p:cNvSpPr>
            <a:spLocks noGrp="1"/>
          </p:cNvSpPr>
          <p:nvPr>
            <p:ph type="title"/>
          </p:nvPr>
        </p:nvSpPr>
        <p:spPr/>
        <p:txBody>
          <a:bodyPr/>
          <a:lstStyle/>
          <a:p>
            <a:r>
              <a:rPr lang="en-US"/>
              <a:t>Track Activity / Engage Media</a:t>
            </a:r>
          </a:p>
        </p:txBody>
      </p:sp>
      <p:pic>
        <p:nvPicPr>
          <p:cNvPr id="5" name="Picture 8">
            <a:extLst>
              <a:ext uri="{FF2B5EF4-FFF2-40B4-BE49-F238E27FC236}">
                <a16:creationId xmlns:a16="http://schemas.microsoft.com/office/drawing/2014/main" id="{38FDAC6A-0E95-172F-EFDC-4B04BD88CF1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546273"/>
            <a:ext cx="4800600" cy="106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6" descr="A picture containing ceiling, indoor, person">
            <a:extLst>
              <a:ext uri="{FF2B5EF4-FFF2-40B4-BE49-F238E27FC236}">
                <a16:creationId xmlns:a16="http://schemas.microsoft.com/office/drawing/2014/main" id="{84A1A0C6-6F05-94CD-FF1C-D4A59AD70A7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553200" y="2019289"/>
            <a:ext cx="3886200" cy="2633376"/>
          </a:xfrm>
        </p:spPr>
      </p:pic>
      <p:sp>
        <p:nvSpPr>
          <p:cNvPr id="7" name="TextBox 6">
            <a:extLst>
              <a:ext uri="{FF2B5EF4-FFF2-40B4-BE49-F238E27FC236}">
                <a16:creationId xmlns:a16="http://schemas.microsoft.com/office/drawing/2014/main" id="{2B7225EE-228B-9C9C-54C5-A4D1E45D58FC}"/>
              </a:ext>
            </a:extLst>
          </p:cNvPr>
          <p:cNvSpPr txBox="1"/>
          <p:nvPr/>
        </p:nvSpPr>
        <p:spPr>
          <a:xfrm>
            <a:off x="1752600" y="4654152"/>
            <a:ext cx="8077200" cy="1200329"/>
          </a:xfrm>
          <a:prstGeom prst="rect">
            <a:avLst/>
          </a:prstGeom>
          <a:noFill/>
        </p:spPr>
        <p:txBody>
          <a:bodyPr wrap="square" rtlCol="0">
            <a:spAutoFit/>
          </a:bodyPr>
          <a:lstStyle/>
          <a:p>
            <a:pPr fontAlgn="base">
              <a:spcBef>
                <a:spcPct val="0"/>
              </a:spcBef>
              <a:spcAft>
                <a:spcPct val="0"/>
              </a:spcAft>
            </a:pPr>
            <a:r>
              <a:rPr lang="en-US" sz="2400">
                <a:solidFill>
                  <a:srgbClr val="001842"/>
                </a:solidFill>
                <a:latin typeface="Arial" panose="020B0604020202020204" pitchFamily="34" charset="0"/>
                <a:cs typeface="Arial" panose="020B0604020202020204" pitchFamily="34" charset="0"/>
              </a:rPr>
              <a:t>MSP Commercial Vehicle Enforcement Division</a:t>
            </a:r>
          </a:p>
          <a:p>
            <a:pPr fontAlgn="base">
              <a:spcBef>
                <a:spcPct val="0"/>
              </a:spcBef>
              <a:spcAft>
                <a:spcPct val="0"/>
              </a:spcAft>
            </a:pPr>
            <a:r>
              <a:rPr lang="en-US" sz="2400">
                <a:solidFill>
                  <a:srgbClr val="001842"/>
                </a:solidFill>
                <a:latin typeface="Arial" panose="020B0604020202020204" pitchFamily="34" charset="0"/>
                <a:cs typeface="Arial" panose="020B0604020202020204" pitchFamily="34" charset="0"/>
              </a:rPr>
              <a:t>Joins Fight Against Human Trafficking</a:t>
            </a:r>
          </a:p>
          <a:p>
            <a:pPr fontAlgn="base">
              <a:spcBef>
                <a:spcPct val="0"/>
              </a:spcBef>
              <a:spcAft>
                <a:spcPct val="0"/>
              </a:spcAft>
            </a:pPr>
            <a:r>
              <a:rPr lang="en-US" sz="2400">
                <a:solidFill>
                  <a:srgbClr val="001842"/>
                </a:solidFill>
                <a:latin typeface="Arial" panose="020B0604020202020204" pitchFamily="34" charset="0"/>
                <a:cs typeface="Arial" panose="020B0604020202020204" pitchFamily="34" charset="0"/>
              </a:rPr>
              <a:t>FOR IMMEDIATE RELEASE February 5, 2015</a:t>
            </a:r>
          </a:p>
        </p:txBody>
      </p:sp>
    </p:spTree>
    <p:extLst>
      <p:ext uri="{BB962C8B-B14F-4D97-AF65-F5344CB8AC3E}">
        <p14:creationId xmlns:p14="http://schemas.microsoft.com/office/powerpoint/2010/main" val="1684480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8474-65C3-D7A6-89C8-1221877BEC83}"/>
              </a:ext>
            </a:extLst>
          </p:cNvPr>
          <p:cNvSpPr>
            <a:spLocks noGrp="1"/>
          </p:cNvSpPr>
          <p:nvPr>
            <p:ph type="title"/>
          </p:nvPr>
        </p:nvSpPr>
        <p:spPr/>
        <p:txBody>
          <a:bodyPr/>
          <a:lstStyle/>
          <a:p>
            <a:r>
              <a:rPr lang="en-US" sz="4000"/>
              <a:t>Identify / Engage Key Partnerships</a:t>
            </a:r>
          </a:p>
        </p:txBody>
      </p:sp>
      <p:pic>
        <p:nvPicPr>
          <p:cNvPr id="5" name="Content Placeholder 5">
            <a:extLst>
              <a:ext uri="{FF2B5EF4-FFF2-40B4-BE49-F238E27FC236}">
                <a16:creationId xmlns:a16="http://schemas.microsoft.com/office/drawing/2014/main" id="{BA8A3CF3-F53D-10D5-37CE-C330BDFB671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71392" y="1881892"/>
            <a:ext cx="3886200" cy="1090702"/>
          </a:xfrm>
        </p:spPr>
      </p:pic>
      <p:pic>
        <p:nvPicPr>
          <p:cNvPr id="6" name="Picture 2" descr="Michigan Trucking Association Helps Make Dreams Come True | Newswire">
            <a:extLst>
              <a:ext uri="{FF2B5EF4-FFF2-40B4-BE49-F238E27FC236}">
                <a16:creationId xmlns:a16="http://schemas.microsoft.com/office/drawing/2014/main" id="{DCEC529B-B0B6-C3FB-82AD-5037D87BFC6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81801" y="1881893"/>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71BB74E-FBBD-3A47-2197-9640B098BE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078" y="3436849"/>
            <a:ext cx="22844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B3D9DF98-B49A-E44A-66AF-24ECDEE0A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4038600"/>
            <a:ext cx="24098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97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0CA2-3081-6751-9148-78038C5290CF}"/>
              </a:ext>
            </a:extLst>
          </p:cNvPr>
          <p:cNvSpPr>
            <a:spLocks noGrp="1"/>
          </p:cNvSpPr>
          <p:nvPr>
            <p:ph type="title"/>
          </p:nvPr>
        </p:nvSpPr>
        <p:spPr/>
        <p:txBody>
          <a:bodyPr/>
          <a:lstStyle/>
          <a:p>
            <a:r>
              <a:rPr lang="en-US"/>
              <a:t>Collaborate With Others</a:t>
            </a:r>
          </a:p>
        </p:txBody>
      </p:sp>
      <p:sp>
        <p:nvSpPr>
          <p:cNvPr id="3" name="Content Placeholder 2">
            <a:extLst>
              <a:ext uri="{FF2B5EF4-FFF2-40B4-BE49-F238E27FC236}">
                <a16:creationId xmlns:a16="http://schemas.microsoft.com/office/drawing/2014/main" id="{C47BD0B3-BA39-6F82-37A4-E6D25AFCB525}"/>
              </a:ext>
            </a:extLst>
          </p:cNvPr>
          <p:cNvSpPr>
            <a:spLocks noGrp="1"/>
          </p:cNvSpPr>
          <p:nvPr>
            <p:ph idx="1"/>
          </p:nvPr>
        </p:nvSpPr>
        <p:spPr>
          <a:xfrm>
            <a:off x="1981200" y="1600201"/>
            <a:ext cx="8229600" cy="533400"/>
          </a:xfrm>
        </p:spPr>
        <p:txBody>
          <a:bodyPr/>
          <a:lstStyle/>
          <a:p>
            <a:pPr marL="0" indent="0" algn="ctr">
              <a:buNone/>
            </a:pPr>
            <a:r>
              <a:rPr lang="en-US"/>
              <a:t>Quad-State Initiatives / National Initiatives</a:t>
            </a:r>
          </a:p>
        </p:txBody>
      </p:sp>
      <p:pic>
        <p:nvPicPr>
          <p:cNvPr id="4" name="Picture 2" descr="Illinois State Police - Wikipedia">
            <a:extLst>
              <a:ext uri="{FF2B5EF4-FFF2-40B4-BE49-F238E27FC236}">
                <a16:creationId xmlns:a16="http://schemas.microsoft.com/office/drawing/2014/main" id="{22FC5935-610D-F027-2B49-C16186B11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5331"/>
            <a:ext cx="1333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5">
            <a:extLst>
              <a:ext uri="{FF2B5EF4-FFF2-40B4-BE49-F238E27FC236}">
                <a16:creationId xmlns:a16="http://schemas.microsoft.com/office/drawing/2014/main" id="{DADC757F-BC2A-8CE7-2CDF-39DA7BC34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2094370"/>
            <a:ext cx="1866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7B61BB17-950A-F05B-08E0-92439735C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2522994"/>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E9824DA1-778D-ABB3-D51E-B9F760C1E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289" y="4724400"/>
            <a:ext cx="5813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191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4432-21F9-A77F-6972-29257A11CE17}"/>
              </a:ext>
            </a:extLst>
          </p:cNvPr>
          <p:cNvSpPr>
            <a:spLocks noGrp="1"/>
          </p:cNvSpPr>
          <p:nvPr>
            <p:ph type="title"/>
          </p:nvPr>
        </p:nvSpPr>
        <p:spPr/>
        <p:txBody>
          <a:bodyPr/>
          <a:lstStyle/>
          <a:p>
            <a:r>
              <a:rPr lang="en-US"/>
              <a:t>Material Cost</a:t>
            </a:r>
          </a:p>
        </p:txBody>
      </p:sp>
      <p:pic>
        <p:nvPicPr>
          <p:cNvPr id="4" name="Content Placeholder 5">
            <a:extLst>
              <a:ext uri="{FF2B5EF4-FFF2-40B4-BE49-F238E27FC236}">
                <a16:creationId xmlns:a16="http://schemas.microsoft.com/office/drawing/2014/main" id="{DBD4ED14-761C-7D3A-7166-E4159EA57E8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12237" y="2438400"/>
            <a:ext cx="8567527" cy="1624082"/>
          </a:xfrm>
        </p:spPr>
      </p:pic>
    </p:spTree>
    <p:extLst>
      <p:ext uri="{BB962C8B-B14F-4D97-AF65-F5344CB8AC3E}">
        <p14:creationId xmlns:p14="http://schemas.microsoft.com/office/powerpoint/2010/main" val="1731274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7E360-BC54-79F2-F724-313955CF10CC}"/>
              </a:ext>
            </a:extLst>
          </p:cNvPr>
          <p:cNvSpPr>
            <a:spLocks noGrp="1"/>
          </p:cNvSpPr>
          <p:nvPr>
            <p:ph type="title"/>
          </p:nvPr>
        </p:nvSpPr>
        <p:spPr/>
        <p:txBody>
          <a:bodyPr/>
          <a:lstStyle/>
          <a:p>
            <a:r>
              <a:rPr lang="en-US"/>
              <a:t>Additional Steps</a:t>
            </a:r>
          </a:p>
        </p:txBody>
      </p:sp>
      <p:sp>
        <p:nvSpPr>
          <p:cNvPr id="3" name="Content Placeholder 2">
            <a:extLst>
              <a:ext uri="{FF2B5EF4-FFF2-40B4-BE49-F238E27FC236}">
                <a16:creationId xmlns:a16="http://schemas.microsoft.com/office/drawing/2014/main" id="{3280D177-C40C-A50F-DC22-2BF84E050BAE}"/>
              </a:ext>
            </a:extLst>
          </p:cNvPr>
          <p:cNvSpPr>
            <a:spLocks noGrp="1"/>
          </p:cNvSpPr>
          <p:nvPr>
            <p:ph idx="1"/>
          </p:nvPr>
        </p:nvSpPr>
        <p:spPr>
          <a:xfrm>
            <a:off x="1981200" y="1600201"/>
            <a:ext cx="8229600" cy="3657599"/>
          </a:xfrm>
        </p:spPr>
        <p:txBody>
          <a:bodyPr/>
          <a:lstStyle/>
          <a:p>
            <a:r>
              <a:rPr lang="en-US"/>
              <a:t>CDL Training Program</a:t>
            </a:r>
          </a:p>
          <a:p>
            <a:r>
              <a:rPr lang="en-US"/>
              <a:t>Traffic Stop Arrests</a:t>
            </a:r>
          </a:p>
          <a:p>
            <a:pPr marL="0" indent="0">
              <a:buNone/>
            </a:pPr>
            <a:endParaRPr lang="en-US"/>
          </a:p>
          <a:p>
            <a:pPr marL="0" indent="0">
              <a:buNone/>
            </a:pPr>
            <a:endParaRPr lang="en-US"/>
          </a:p>
          <a:p>
            <a:endParaRPr lang="en-US"/>
          </a:p>
          <a:p>
            <a:r>
              <a:rPr lang="en-US"/>
              <a:t>Intelligence Gathering / </a:t>
            </a:r>
          </a:p>
          <a:p>
            <a:pPr marL="0" indent="0">
              <a:buNone/>
            </a:pPr>
            <a:r>
              <a:rPr lang="en-US"/>
              <a:t>   Undercover Operations</a:t>
            </a:r>
          </a:p>
        </p:txBody>
      </p:sp>
      <p:pic>
        <p:nvPicPr>
          <p:cNvPr id="5" name="Picture 4">
            <a:extLst>
              <a:ext uri="{FF2B5EF4-FFF2-40B4-BE49-F238E27FC236}">
                <a16:creationId xmlns:a16="http://schemas.microsoft.com/office/drawing/2014/main" id="{3AF393A6-F084-452F-A735-036D7816BD6C}"/>
              </a:ext>
            </a:extLst>
          </p:cNvPr>
          <p:cNvPicPr>
            <a:picLocks noChangeAspect="1"/>
          </p:cNvPicPr>
          <p:nvPr/>
        </p:nvPicPr>
        <p:blipFill>
          <a:blip r:embed="rId2"/>
          <a:stretch>
            <a:fillRect/>
          </a:stretch>
        </p:blipFill>
        <p:spPr>
          <a:xfrm>
            <a:off x="2514600" y="2743201"/>
            <a:ext cx="6689906" cy="1295295"/>
          </a:xfrm>
          <a:prstGeom prst="rect">
            <a:avLst/>
          </a:prstGeom>
        </p:spPr>
      </p:pic>
      <p:pic>
        <p:nvPicPr>
          <p:cNvPr id="6" name="Picture 5">
            <a:extLst>
              <a:ext uri="{FF2B5EF4-FFF2-40B4-BE49-F238E27FC236}">
                <a16:creationId xmlns:a16="http://schemas.microsoft.com/office/drawing/2014/main" id="{33957CAB-F8B4-BCD5-2CA3-C4CD99210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221161"/>
            <a:ext cx="2006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794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CCD5-740A-664B-E9DC-61F4E79F557A}"/>
              </a:ext>
            </a:extLst>
          </p:cNvPr>
          <p:cNvSpPr>
            <a:spLocks noGrp="1"/>
          </p:cNvSpPr>
          <p:nvPr>
            <p:ph type="title"/>
          </p:nvPr>
        </p:nvSpPr>
        <p:spPr/>
        <p:txBody>
          <a:bodyPr/>
          <a:lstStyle/>
          <a:p>
            <a:r>
              <a:rPr lang="en-US"/>
              <a:t>Make An Impact</a:t>
            </a:r>
          </a:p>
        </p:txBody>
      </p:sp>
      <p:pic>
        <p:nvPicPr>
          <p:cNvPr id="4" name="Picture 8">
            <a:extLst>
              <a:ext uri="{FF2B5EF4-FFF2-40B4-BE49-F238E27FC236}">
                <a16:creationId xmlns:a16="http://schemas.microsoft.com/office/drawing/2014/main" id="{45B57F2C-FBDB-10ED-E600-5FFA0489E8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2300" y="1676400"/>
            <a:ext cx="5867400" cy="436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A9058AD-BD77-BA5E-338E-490556AB5206}"/>
              </a:ext>
            </a:extLst>
          </p:cNvPr>
          <p:cNvSpPr txBox="1"/>
          <p:nvPr/>
        </p:nvSpPr>
        <p:spPr>
          <a:xfrm>
            <a:off x="3467100" y="6107668"/>
            <a:ext cx="5257800" cy="369332"/>
          </a:xfrm>
          <a:prstGeom prst="rect">
            <a:avLst/>
          </a:prstGeom>
          <a:noFill/>
        </p:spPr>
        <p:txBody>
          <a:bodyPr wrap="square" rtlCol="0">
            <a:spAutoFit/>
          </a:bodyPr>
          <a:lstStyle/>
          <a:p>
            <a:pPr fontAlgn="base">
              <a:spcBef>
                <a:spcPct val="0"/>
              </a:spcBef>
              <a:spcAft>
                <a:spcPct val="0"/>
              </a:spcAft>
            </a:pPr>
            <a:r>
              <a:rPr lang="en-US">
                <a:solidFill>
                  <a:srgbClr val="001842"/>
                </a:solidFill>
                <a:latin typeface="Arial" panose="020B0604020202020204" pitchFamily="34" charset="0"/>
                <a:cs typeface="Arial" panose="020B0604020202020204" pitchFamily="34" charset="0"/>
              </a:rPr>
              <a:t>2015 Truckers Against Trafficking Annual Report</a:t>
            </a:r>
          </a:p>
        </p:txBody>
      </p:sp>
    </p:spTree>
    <p:extLst>
      <p:ext uri="{BB962C8B-B14F-4D97-AF65-F5344CB8AC3E}">
        <p14:creationId xmlns:p14="http://schemas.microsoft.com/office/powerpoint/2010/main" val="270780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 y="102705"/>
            <a:ext cx="12192001" cy="1233736"/>
          </a:xfrm>
          <a:prstGeom prst="rect">
            <a:avLst/>
          </a:prstGeom>
          <a:solidFill>
            <a:srgbClr val="F3C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857" t="21796" r="14857" b="53471"/>
          <a:stretch/>
        </p:blipFill>
        <p:spPr>
          <a:xfrm>
            <a:off x="-1" y="-12107"/>
            <a:ext cx="12191999" cy="1276225"/>
          </a:xfrm>
          <a:prstGeom prst="rect">
            <a:avLst/>
          </a:prstGeom>
        </p:spPr>
      </p:pic>
      <p:sp>
        <p:nvSpPr>
          <p:cNvPr id="37892" name="TextBox 6"/>
          <p:cNvSpPr txBox="1">
            <a:spLocks noChangeArrowheads="1"/>
          </p:cNvSpPr>
          <p:nvPr/>
        </p:nvSpPr>
        <p:spPr bwMode="auto">
          <a:xfrm>
            <a:off x="1074758" y="422397"/>
            <a:ext cx="102697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small" spc="150" normalizeH="0" baseline="0" noProof="0">
                <a:ln>
                  <a:noFill/>
                </a:ln>
                <a:solidFill>
                  <a:srgbClr val="FFFFFF"/>
                </a:solidFill>
                <a:effectLst/>
                <a:uLnTx/>
                <a:uFillTx/>
                <a:latin typeface="Century Gothic" pitchFamily="34" charset="0"/>
                <a:ea typeface="+mn-ea"/>
                <a:cs typeface="+mn-cs"/>
              </a:rPr>
              <a:t>Legislative Authorities</a:t>
            </a:r>
          </a:p>
        </p:txBody>
      </p:sp>
      <p:grpSp>
        <p:nvGrpSpPr>
          <p:cNvPr id="12" name="Group 12"/>
          <p:cNvGrpSpPr>
            <a:grpSpLocks/>
          </p:cNvGrpSpPr>
          <p:nvPr/>
        </p:nvGrpSpPr>
        <p:grpSpPr bwMode="auto">
          <a:xfrm>
            <a:off x="564876" y="2802203"/>
            <a:ext cx="5443978" cy="1666660"/>
            <a:chOff x="8531561" y="-631319"/>
            <a:chExt cx="3978375" cy="1173396"/>
          </a:xfrm>
        </p:grpSpPr>
        <p:sp>
          <p:nvSpPr>
            <p:cNvPr id="14" name="TextBox 10"/>
            <p:cNvSpPr txBox="1">
              <a:spLocks noChangeArrowheads="1"/>
            </p:cNvSpPr>
            <p:nvPr/>
          </p:nvSpPr>
          <p:spPr bwMode="auto">
            <a:xfrm>
              <a:off x="8716862" y="-631319"/>
              <a:ext cx="3793074" cy="39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2018 Combating Human Trafficking in Commercial Vehicles Act</a:t>
              </a:r>
              <a:endParaRPr kumimoji="0" lang="en-US" altLang="en-US" sz="1600" b="1" i="0" u="none" strike="noStrike" kern="1200" cap="none" spc="0" normalizeH="0" baseline="0" noProof="0">
                <a:ln>
                  <a:noFill/>
                </a:ln>
                <a:solidFill>
                  <a:srgbClr val="1D2F57"/>
                </a:solidFill>
                <a:effectLst/>
                <a:uLnTx/>
                <a:uFillTx/>
                <a:latin typeface="Century Gothic" pitchFamily="34" charset="0"/>
                <a:ea typeface="+mn-ea"/>
                <a:cs typeface="+mn-cs"/>
              </a:endParaRPr>
            </a:p>
          </p:txBody>
        </p:sp>
        <p:sp>
          <p:nvSpPr>
            <p:cNvPr id="15" name="TextBox 11"/>
            <p:cNvSpPr txBox="1">
              <a:spLocks noChangeArrowheads="1"/>
            </p:cNvSpPr>
            <p:nvPr/>
          </p:nvSpPr>
          <p:spPr bwMode="auto">
            <a:xfrm flipH="1">
              <a:off x="8531561" y="-151322"/>
              <a:ext cx="3793075" cy="69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57150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effectLst/>
                  <a:uLnTx/>
                  <a:uFillTx/>
                  <a:latin typeface="Calibri" panose="020F0502020204030204" pitchFamily="34" charset="0"/>
                  <a:ea typeface="+mn-ea"/>
                  <a:cs typeface="Arial" panose="020B0604020202020204" pitchFamily="34" charset="0"/>
                </a:rPr>
                <a:t>Expand FMCSA outreach, education, and funding,</a:t>
              </a:r>
            </a:p>
            <a:p>
              <a:pPr marL="57150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effectLst/>
                  <a:uLnTx/>
                  <a:uFillTx/>
                  <a:latin typeface="Calibri" panose="020F0502020204030204" pitchFamily="34" charset="0"/>
                  <a:ea typeface="+mn-ea"/>
                  <a:cs typeface="Arial" panose="020B0604020202020204" pitchFamily="34" charset="0"/>
                </a:rPr>
                <a:t>Establish Advisory Committee</a:t>
              </a:r>
            </a:p>
            <a:p>
              <a:pPr marL="285750" marR="0" lvl="0" indent="0" algn="l" defTabSz="914400" rtl="0" eaLnBrk="0" fontAlgn="base" latinLnBrk="0" hangingPunct="0">
                <a:lnSpc>
                  <a:spcPct val="100000"/>
                </a:lnSpc>
                <a:spcBef>
                  <a:spcPct val="0"/>
                </a:spcBef>
                <a:spcAft>
                  <a:spcPts val="1100"/>
                </a:spcAft>
                <a:buClrTx/>
                <a:buSzTx/>
                <a:buFontTx/>
                <a:buNone/>
                <a:tabLst/>
                <a:defRPr/>
              </a:pPr>
              <a:endParaRPr kumimoji="0" lang="en-US" altLang="en-US" sz="1800" b="0" i="0" u="none" strike="noStrike" kern="1200" cap="none" spc="0" normalizeH="0" baseline="0" noProof="0">
                <a:ln>
                  <a:noFill/>
                </a:ln>
                <a:solidFill>
                  <a:srgbClr val="1D2F57"/>
                </a:solidFill>
                <a:effectLst/>
                <a:uLnTx/>
                <a:uFillTx/>
                <a:latin typeface="Calibri" panose="020F0502020204030204" pitchFamily="34" charset="0"/>
                <a:ea typeface="+mn-ea"/>
                <a:cs typeface="Arial" panose="020B0604020202020204" pitchFamily="34" charset="0"/>
              </a:endParaRPr>
            </a:p>
          </p:txBody>
        </p:sp>
      </p:grpSp>
      <p:grpSp>
        <p:nvGrpSpPr>
          <p:cNvPr id="9" name="Group 12">
            <a:extLst>
              <a:ext uri="{FF2B5EF4-FFF2-40B4-BE49-F238E27FC236}">
                <a16:creationId xmlns:a16="http://schemas.microsoft.com/office/drawing/2014/main" id="{A0E7B074-5ABD-469F-8A82-936A7EA6EB75}"/>
              </a:ext>
            </a:extLst>
          </p:cNvPr>
          <p:cNvGrpSpPr>
            <a:grpSpLocks/>
          </p:cNvGrpSpPr>
          <p:nvPr/>
        </p:nvGrpSpPr>
        <p:grpSpPr bwMode="auto">
          <a:xfrm>
            <a:off x="862483" y="4541368"/>
            <a:ext cx="6073283" cy="1091213"/>
            <a:chOff x="8805234" y="1349120"/>
            <a:chExt cx="3135060" cy="842241"/>
          </a:xfrm>
        </p:grpSpPr>
        <p:sp>
          <p:nvSpPr>
            <p:cNvPr id="10" name="TextBox 10">
              <a:extLst>
                <a:ext uri="{FF2B5EF4-FFF2-40B4-BE49-F238E27FC236}">
                  <a16:creationId xmlns:a16="http://schemas.microsoft.com/office/drawing/2014/main" id="{47AF5679-3382-4235-A296-2D477DD66101}"/>
                </a:ext>
              </a:extLst>
            </p:cNvPr>
            <p:cNvSpPr txBox="1">
              <a:spLocks noChangeArrowheads="1"/>
            </p:cNvSpPr>
            <p:nvPr/>
          </p:nvSpPr>
          <p:spPr bwMode="auto">
            <a:xfrm>
              <a:off x="8805234" y="1349120"/>
              <a:ext cx="2591991" cy="21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2018 No Human Trafficking on Our Roads Act</a:t>
              </a:r>
            </a:p>
          </p:txBody>
        </p:sp>
        <p:sp>
          <p:nvSpPr>
            <p:cNvPr id="11" name="TextBox 11">
              <a:extLst>
                <a:ext uri="{FF2B5EF4-FFF2-40B4-BE49-F238E27FC236}">
                  <a16:creationId xmlns:a16="http://schemas.microsoft.com/office/drawing/2014/main" id="{CE876106-C70C-4288-9B70-E1642991C962}"/>
                </a:ext>
              </a:extLst>
            </p:cNvPr>
            <p:cNvSpPr txBox="1">
              <a:spLocks noChangeArrowheads="1"/>
            </p:cNvSpPr>
            <p:nvPr/>
          </p:nvSpPr>
          <p:spPr bwMode="auto">
            <a:xfrm flipH="1">
              <a:off x="8805234" y="1964002"/>
              <a:ext cx="3135060" cy="22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marR="0" lvl="0" indent="-285750" algn="l" defTabSz="914400" rtl="0" eaLnBrk="0" fontAlgn="base" latinLnBrk="0" hangingPunct="0">
                <a:lnSpc>
                  <a:spcPts val="2500"/>
                </a:lnSpc>
                <a:spcBef>
                  <a:spcPct val="0"/>
                </a:spcBef>
                <a:spcAft>
                  <a:spcPts val="300"/>
                </a:spcAft>
                <a:buClrTx/>
                <a:buSzTx/>
                <a:buFont typeface="Arial" panose="020B0604020202020204" pitchFamily="34" charset="0"/>
                <a:buChar char="•"/>
                <a:tabLst/>
                <a:defRPr/>
              </a:pPr>
              <a:endParaRPr kumimoji="0" lang="en-US" altLang="en-US" sz="1600" b="0" i="0" u="none" strike="noStrike" kern="1200" cap="none" spc="0" normalizeH="0" baseline="0" noProof="0">
                <a:ln>
                  <a:noFill/>
                </a:ln>
                <a:solidFill>
                  <a:srgbClr val="1D2F57"/>
                </a:solidFill>
                <a:effectLst/>
                <a:uLnTx/>
                <a:uFillTx/>
                <a:latin typeface="Calibri" pitchFamily="34" charset="0"/>
                <a:ea typeface="+mn-ea"/>
                <a:cs typeface="+mn-cs"/>
              </a:endParaRPr>
            </a:p>
          </p:txBody>
        </p:sp>
      </p:grpSp>
      <p:sp>
        <p:nvSpPr>
          <p:cNvPr id="13" name="Rectangle 12">
            <a:extLst>
              <a:ext uri="{FF2B5EF4-FFF2-40B4-BE49-F238E27FC236}">
                <a16:creationId xmlns:a16="http://schemas.microsoft.com/office/drawing/2014/main" id="{91ED56D6-1C41-4B80-9003-414470858CFB}"/>
              </a:ext>
            </a:extLst>
          </p:cNvPr>
          <p:cNvSpPr/>
          <p:nvPr/>
        </p:nvSpPr>
        <p:spPr>
          <a:xfrm>
            <a:off x="791356" y="4820845"/>
            <a:ext cx="5007980" cy="369332"/>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Lifetime CDL disqualification</a:t>
            </a:r>
          </a:p>
        </p:txBody>
      </p:sp>
      <p:grpSp>
        <p:nvGrpSpPr>
          <p:cNvPr id="19" name="Group 12">
            <a:extLst>
              <a:ext uri="{FF2B5EF4-FFF2-40B4-BE49-F238E27FC236}">
                <a16:creationId xmlns:a16="http://schemas.microsoft.com/office/drawing/2014/main" id="{6C8B92D9-25DB-461F-862B-6307F8F5C76B}"/>
              </a:ext>
            </a:extLst>
          </p:cNvPr>
          <p:cNvGrpSpPr>
            <a:grpSpLocks/>
          </p:cNvGrpSpPr>
          <p:nvPr/>
        </p:nvGrpSpPr>
        <p:grpSpPr bwMode="auto">
          <a:xfrm>
            <a:off x="851054" y="1898823"/>
            <a:ext cx="5190414" cy="1384452"/>
            <a:chOff x="8594886" y="1122786"/>
            <a:chExt cx="4294838" cy="1068576"/>
          </a:xfrm>
        </p:grpSpPr>
        <p:sp>
          <p:nvSpPr>
            <p:cNvPr id="20" name="TextBox 10">
              <a:extLst>
                <a:ext uri="{FF2B5EF4-FFF2-40B4-BE49-F238E27FC236}">
                  <a16:creationId xmlns:a16="http://schemas.microsoft.com/office/drawing/2014/main" id="{0891D7BE-57F5-48C7-ABAD-6F50A5978D2A}"/>
                </a:ext>
              </a:extLst>
            </p:cNvPr>
            <p:cNvSpPr txBox="1">
              <a:spLocks noChangeArrowheads="1"/>
            </p:cNvSpPr>
            <p:nvPr/>
          </p:nvSpPr>
          <p:spPr bwMode="auto">
            <a:xfrm>
              <a:off x="8594886" y="1122786"/>
              <a:ext cx="4294838" cy="21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2016 FAA Extension, Safety</a:t>
              </a:r>
              <a:r>
                <a:rPr lang="en-US" altLang="en-US" b="1">
                  <a:solidFill>
                    <a:srgbClr val="1D2F57"/>
                  </a:solidFill>
                  <a:latin typeface="Century Gothic" pitchFamily="34" charset="0"/>
                </a:rPr>
                <a:t> &amp;</a:t>
              </a: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 Security Act</a:t>
              </a:r>
            </a:p>
          </p:txBody>
        </p:sp>
        <p:sp>
          <p:nvSpPr>
            <p:cNvPr id="21" name="TextBox 11">
              <a:extLst>
                <a:ext uri="{FF2B5EF4-FFF2-40B4-BE49-F238E27FC236}">
                  <a16:creationId xmlns:a16="http://schemas.microsoft.com/office/drawing/2014/main" id="{EEECCE1D-A36D-4BBF-A949-ED5D73F33036}"/>
                </a:ext>
              </a:extLst>
            </p:cNvPr>
            <p:cNvSpPr txBox="1">
              <a:spLocks noChangeArrowheads="1"/>
            </p:cNvSpPr>
            <p:nvPr/>
          </p:nvSpPr>
          <p:spPr bwMode="auto">
            <a:xfrm flipH="1">
              <a:off x="8805234" y="1964002"/>
              <a:ext cx="3135060" cy="2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285750" marR="0" lvl="0" indent="-285750" algn="l" defTabSz="914400" rtl="0" eaLnBrk="0" fontAlgn="base" latinLnBrk="0" hangingPunct="0">
                <a:lnSpc>
                  <a:spcPts val="2500"/>
                </a:lnSpc>
                <a:spcBef>
                  <a:spcPct val="0"/>
                </a:spcBef>
                <a:spcAft>
                  <a:spcPts val="300"/>
                </a:spcAft>
                <a:buClrTx/>
                <a:buSzTx/>
                <a:buFont typeface="Arial" panose="020B0604020202020204" pitchFamily="34" charset="0"/>
                <a:buChar char="•"/>
                <a:tabLst/>
                <a:defRPr/>
              </a:pPr>
              <a:endParaRPr kumimoji="0" lang="en-US" altLang="en-US" sz="1600" b="0" i="0" u="none" strike="noStrike" kern="1200" cap="none" spc="0" normalizeH="0" baseline="0" noProof="0">
                <a:ln>
                  <a:noFill/>
                </a:ln>
                <a:solidFill>
                  <a:srgbClr val="1D2F57"/>
                </a:solidFill>
                <a:effectLst/>
                <a:uLnTx/>
                <a:uFillTx/>
                <a:latin typeface="Calibri" pitchFamily="34" charset="0"/>
                <a:ea typeface="+mn-ea"/>
                <a:cs typeface="+mn-cs"/>
              </a:endParaRPr>
            </a:p>
          </p:txBody>
        </p:sp>
      </p:grpSp>
      <p:sp>
        <p:nvSpPr>
          <p:cNvPr id="22" name="Rectangle 21">
            <a:extLst>
              <a:ext uri="{FF2B5EF4-FFF2-40B4-BE49-F238E27FC236}">
                <a16:creationId xmlns:a16="http://schemas.microsoft.com/office/drawing/2014/main" id="{D62D4FEF-C605-48AA-8855-6D816EBFE144}"/>
              </a:ext>
            </a:extLst>
          </p:cNvPr>
          <p:cNvSpPr/>
          <p:nvPr/>
        </p:nvSpPr>
        <p:spPr>
          <a:xfrm>
            <a:off x="747311" y="2206180"/>
            <a:ext cx="5007980" cy="369332"/>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Flight attendant training</a:t>
            </a:r>
          </a:p>
        </p:txBody>
      </p:sp>
      <p:sp>
        <p:nvSpPr>
          <p:cNvPr id="18" name="TextBox 10">
            <a:extLst>
              <a:ext uri="{FF2B5EF4-FFF2-40B4-BE49-F238E27FC236}">
                <a16:creationId xmlns:a16="http://schemas.microsoft.com/office/drawing/2014/main" id="{275C15E0-919E-4CC3-9B0A-7452FB05396F}"/>
              </a:ext>
            </a:extLst>
          </p:cNvPr>
          <p:cNvSpPr txBox="1">
            <a:spLocks noChangeArrowheads="1"/>
          </p:cNvSpPr>
          <p:nvPr/>
        </p:nvSpPr>
        <p:spPr bwMode="auto">
          <a:xfrm>
            <a:off x="851051" y="5593009"/>
            <a:ext cx="32781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2018 FAA Reauthorization Act</a:t>
            </a:r>
            <a:endParaRPr kumimoji="0" lang="en-US" altLang="en-US" sz="1600" b="1" i="0" u="none" strike="noStrike" kern="1200" cap="none" spc="0" normalizeH="0" baseline="0" noProof="0">
              <a:ln>
                <a:noFill/>
              </a:ln>
              <a:solidFill>
                <a:srgbClr val="1D2F57"/>
              </a:solidFill>
              <a:effectLst/>
              <a:uLnTx/>
              <a:uFillTx/>
              <a:latin typeface="Century Gothic" pitchFamily="34" charset="0"/>
              <a:ea typeface="+mn-ea"/>
              <a:cs typeface="+mn-cs"/>
            </a:endParaRPr>
          </a:p>
        </p:txBody>
      </p:sp>
      <p:sp>
        <p:nvSpPr>
          <p:cNvPr id="23" name="Rectangle 22">
            <a:extLst>
              <a:ext uri="{FF2B5EF4-FFF2-40B4-BE49-F238E27FC236}">
                <a16:creationId xmlns:a16="http://schemas.microsoft.com/office/drawing/2014/main" id="{1883CD18-39D7-48E1-A6E9-291F05C85931}"/>
              </a:ext>
            </a:extLst>
          </p:cNvPr>
          <p:cNvSpPr/>
          <p:nvPr/>
        </p:nvSpPr>
        <p:spPr>
          <a:xfrm>
            <a:off x="747311" y="5912170"/>
            <a:ext cx="5157803" cy="369332"/>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Customer-facing air carrier employee training</a:t>
            </a:r>
          </a:p>
        </p:txBody>
      </p:sp>
      <p:sp>
        <p:nvSpPr>
          <p:cNvPr id="25" name="TextBox 10">
            <a:extLst>
              <a:ext uri="{FF2B5EF4-FFF2-40B4-BE49-F238E27FC236}">
                <a16:creationId xmlns:a16="http://schemas.microsoft.com/office/drawing/2014/main" id="{8C0B48D2-BDC8-4298-BE1C-5E2C217F20E6}"/>
              </a:ext>
            </a:extLst>
          </p:cNvPr>
          <p:cNvSpPr txBox="1">
            <a:spLocks noChangeArrowheads="1"/>
          </p:cNvSpPr>
          <p:nvPr/>
        </p:nvSpPr>
        <p:spPr bwMode="auto">
          <a:xfrm>
            <a:off x="6626216" y="1864679"/>
            <a:ext cx="51578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2019 Frederick Douglass Trafficking Victims</a:t>
            </a:r>
            <a:r>
              <a:rPr lang="en-US" altLang="en-US" b="1">
                <a:solidFill>
                  <a:srgbClr val="1D2F57"/>
                </a:solidFill>
                <a:latin typeface="Century Gothic" pitchFamily="34" charset="0"/>
              </a:rPr>
              <a:t> </a:t>
            </a: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Prevention and Protection Reauthorization Act</a:t>
            </a:r>
          </a:p>
        </p:txBody>
      </p:sp>
      <p:sp>
        <p:nvSpPr>
          <p:cNvPr id="26" name="Rectangle 25">
            <a:extLst>
              <a:ext uri="{FF2B5EF4-FFF2-40B4-BE49-F238E27FC236}">
                <a16:creationId xmlns:a16="http://schemas.microsoft.com/office/drawing/2014/main" id="{6FCBF47A-AACD-4D93-A7A6-62702AC68738}"/>
              </a:ext>
            </a:extLst>
          </p:cNvPr>
          <p:cNvSpPr/>
          <p:nvPr/>
        </p:nvSpPr>
        <p:spPr>
          <a:xfrm>
            <a:off x="6522475" y="2439184"/>
            <a:ext cx="5157803" cy="369332"/>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Track air carrier training, tips, and notification</a:t>
            </a:r>
          </a:p>
        </p:txBody>
      </p:sp>
      <p:sp>
        <p:nvSpPr>
          <p:cNvPr id="30" name="TextBox 10">
            <a:extLst>
              <a:ext uri="{FF2B5EF4-FFF2-40B4-BE49-F238E27FC236}">
                <a16:creationId xmlns:a16="http://schemas.microsoft.com/office/drawing/2014/main" id="{98ED94C4-4C66-4F60-9FB5-736B51F5CEBE}"/>
              </a:ext>
            </a:extLst>
          </p:cNvPr>
          <p:cNvSpPr txBox="1">
            <a:spLocks noChangeArrowheads="1"/>
          </p:cNvSpPr>
          <p:nvPr/>
        </p:nvSpPr>
        <p:spPr bwMode="auto">
          <a:xfrm>
            <a:off x="6626216" y="3122535"/>
            <a:ext cx="5054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lvl="0" fontAlgn="base">
              <a:spcBef>
                <a:spcPct val="0"/>
              </a:spcBef>
              <a:spcAft>
                <a:spcPct val="0"/>
              </a:spcAft>
              <a:defRPr/>
            </a:pPr>
            <a:r>
              <a:rPr lang="en-US" altLang="en-US" b="1">
                <a:solidFill>
                  <a:srgbClr val="1D2F57"/>
                </a:solidFill>
                <a:latin typeface="Century Gothic" pitchFamily="34" charset="0"/>
              </a:rPr>
              <a:t>2021 </a:t>
            </a:r>
            <a:r>
              <a:rPr lang="en-US" b="1">
                <a:solidFill>
                  <a:srgbClr val="1D2F57"/>
                </a:solidFill>
                <a:latin typeface="Century Gothic" pitchFamily="34" charset="0"/>
              </a:rPr>
              <a:t>Infrastructure Investment and Jobs Act </a:t>
            </a:r>
            <a:endParaRPr lang="en-US" altLang="en-US" b="1">
              <a:solidFill>
                <a:srgbClr val="1D2F57"/>
              </a:solidFill>
              <a:latin typeface="Century Gothic" pitchFamily="34" charset="0"/>
            </a:endParaRPr>
          </a:p>
        </p:txBody>
      </p:sp>
      <p:sp>
        <p:nvSpPr>
          <p:cNvPr id="31" name="Rectangle 30">
            <a:extLst>
              <a:ext uri="{FF2B5EF4-FFF2-40B4-BE49-F238E27FC236}">
                <a16:creationId xmlns:a16="http://schemas.microsoft.com/office/drawing/2014/main" id="{A55A5865-B70E-4D93-AEFE-0BA24AB80E65}"/>
              </a:ext>
            </a:extLst>
          </p:cNvPr>
          <p:cNvSpPr/>
          <p:nvPr/>
        </p:nvSpPr>
        <p:spPr>
          <a:xfrm>
            <a:off x="6522476" y="3417127"/>
            <a:ext cx="4971308" cy="369332"/>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Calibri" panose="020F0502020204030204" pitchFamily="34" charset="0"/>
              </a:rPr>
              <a:t>Triennial Advisory Committee report.</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8" name="TextBox 10">
            <a:extLst>
              <a:ext uri="{FF2B5EF4-FFF2-40B4-BE49-F238E27FC236}">
                <a16:creationId xmlns:a16="http://schemas.microsoft.com/office/drawing/2014/main" id="{BA3E30E0-9D4A-4D98-A6B2-C063F99BD283}"/>
              </a:ext>
            </a:extLst>
          </p:cNvPr>
          <p:cNvSpPr txBox="1">
            <a:spLocks noChangeArrowheads="1"/>
          </p:cNvSpPr>
          <p:nvPr/>
        </p:nvSpPr>
        <p:spPr bwMode="auto">
          <a:xfrm>
            <a:off x="6626215" y="4141903"/>
            <a:ext cx="4276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2022 Human Trafficking Prevention Act</a:t>
            </a:r>
            <a:endParaRPr kumimoji="0" lang="en-US" altLang="en-US" sz="1600" b="1" i="0" u="none" strike="noStrike" kern="1200" cap="none" spc="0" normalizeH="0" baseline="0" noProof="0">
              <a:ln>
                <a:noFill/>
              </a:ln>
              <a:solidFill>
                <a:srgbClr val="1D2F57"/>
              </a:solidFill>
              <a:effectLst/>
              <a:uLnTx/>
              <a:uFillTx/>
              <a:latin typeface="Century Gothic" pitchFamily="34" charset="0"/>
              <a:ea typeface="+mn-ea"/>
              <a:cs typeface="+mn-cs"/>
            </a:endParaRPr>
          </a:p>
        </p:txBody>
      </p:sp>
      <p:sp>
        <p:nvSpPr>
          <p:cNvPr id="29" name="Rectangle 28">
            <a:extLst>
              <a:ext uri="{FF2B5EF4-FFF2-40B4-BE49-F238E27FC236}">
                <a16:creationId xmlns:a16="http://schemas.microsoft.com/office/drawing/2014/main" id="{869C8330-7A08-481A-8A1B-EA536326C834}"/>
              </a:ext>
            </a:extLst>
          </p:cNvPr>
          <p:cNvSpPr/>
          <p:nvPr/>
        </p:nvSpPr>
        <p:spPr>
          <a:xfrm>
            <a:off x="6522475" y="4461064"/>
            <a:ext cx="5157803" cy="646331"/>
          </a:xfrm>
          <a:prstGeom prst="rect">
            <a:avLst/>
          </a:prstGeom>
        </p:spPr>
        <p:txBody>
          <a:bodyPr wrap="square">
            <a:spAutoFit/>
          </a:bodyPr>
          <a:lstStyle/>
          <a:p>
            <a:pPr marL="285750" indent="-285750">
              <a:buFont typeface="Arial" panose="020B0604020202020204" pitchFamily="34" charset="0"/>
              <a:buChar char="•"/>
              <a:defRPr/>
            </a:pPr>
            <a:r>
              <a:rPr lang="en-US">
                <a:solidFill>
                  <a:prstClr val="black"/>
                </a:solidFill>
                <a:latin typeface="Calibri" panose="020F0502020204030204" pitchFamily="34" charset="0"/>
              </a:rPr>
              <a:t>Coordinate with owners/operators on posting Hotline in restrooms.</a:t>
            </a:r>
          </a:p>
        </p:txBody>
      </p:sp>
      <p:sp>
        <p:nvSpPr>
          <p:cNvPr id="2" name="TextBox 10">
            <a:extLst>
              <a:ext uri="{FF2B5EF4-FFF2-40B4-BE49-F238E27FC236}">
                <a16:creationId xmlns:a16="http://schemas.microsoft.com/office/drawing/2014/main" id="{582810AA-A647-D4D7-6639-79B73C13A3D5}"/>
              </a:ext>
            </a:extLst>
          </p:cNvPr>
          <p:cNvSpPr txBox="1">
            <a:spLocks noChangeArrowheads="1"/>
          </p:cNvSpPr>
          <p:nvPr/>
        </p:nvSpPr>
        <p:spPr bwMode="auto">
          <a:xfrm>
            <a:off x="6729955" y="5440331"/>
            <a:ext cx="39369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2023 Trafficking Victims Prevention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D2F57"/>
                </a:solidFill>
                <a:effectLst/>
                <a:uLnTx/>
                <a:uFillTx/>
                <a:latin typeface="Century Gothic" pitchFamily="34" charset="0"/>
                <a:ea typeface="+mn-ea"/>
                <a:cs typeface="+mn-cs"/>
              </a:rPr>
              <a:t>and Protection Reauthorization Act</a:t>
            </a:r>
            <a:endParaRPr kumimoji="0" lang="en-US" altLang="en-US" sz="1600" b="1" i="0" u="none" strike="noStrike" kern="1200" cap="none" spc="0" normalizeH="0" baseline="0" noProof="0">
              <a:ln>
                <a:noFill/>
              </a:ln>
              <a:solidFill>
                <a:srgbClr val="1D2F57"/>
              </a:solidFill>
              <a:effectLst/>
              <a:uLnTx/>
              <a:uFillTx/>
              <a:latin typeface="Century Gothic" pitchFamily="34" charset="0"/>
              <a:ea typeface="+mn-ea"/>
              <a:cs typeface="+mn-cs"/>
            </a:endParaRPr>
          </a:p>
        </p:txBody>
      </p:sp>
      <p:sp>
        <p:nvSpPr>
          <p:cNvPr id="3" name="Rectangle 2">
            <a:extLst>
              <a:ext uri="{FF2B5EF4-FFF2-40B4-BE49-F238E27FC236}">
                <a16:creationId xmlns:a16="http://schemas.microsoft.com/office/drawing/2014/main" id="{40F00661-314B-95EA-5246-4DAAB4C19E07}"/>
              </a:ext>
            </a:extLst>
          </p:cNvPr>
          <p:cNvSpPr/>
          <p:nvPr/>
        </p:nvSpPr>
        <p:spPr>
          <a:xfrm>
            <a:off x="6626215" y="5993407"/>
            <a:ext cx="5157803" cy="369332"/>
          </a:xfrm>
          <a:prstGeom prst="rect">
            <a:avLst/>
          </a:prstGeom>
        </p:spPr>
        <p:txBody>
          <a:bodyPr wrap="square">
            <a:spAutoFit/>
          </a:bodyPr>
          <a:lstStyle/>
          <a:p>
            <a:pPr marL="285750" indent="-285750">
              <a:buFont typeface="Arial" panose="020B0604020202020204" pitchFamily="34" charset="0"/>
              <a:buChar char="•"/>
              <a:defRPr/>
            </a:pPr>
            <a:r>
              <a:rPr lang="en-US">
                <a:solidFill>
                  <a:prstClr val="black"/>
                </a:solidFill>
                <a:latin typeface="Calibri" panose="020F0502020204030204" pitchFamily="34" charset="0"/>
              </a:rPr>
              <a:t>Biennial training and employee code of conduct</a:t>
            </a:r>
          </a:p>
        </p:txBody>
      </p:sp>
    </p:spTree>
    <p:extLst>
      <p:ext uri="{BB962C8B-B14F-4D97-AF65-F5344CB8AC3E}">
        <p14:creationId xmlns:p14="http://schemas.microsoft.com/office/powerpoint/2010/main" val="1612959115"/>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3922-6984-A5D7-8B3C-33BA9514ABA1}"/>
              </a:ext>
            </a:extLst>
          </p:cNvPr>
          <p:cNvSpPr>
            <a:spLocks noGrp="1"/>
          </p:cNvSpPr>
          <p:nvPr>
            <p:ph type="title"/>
          </p:nvPr>
        </p:nvSpPr>
        <p:spPr/>
        <p:txBody>
          <a:bodyPr/>
          <a:lstStyle/>
          <a:p>
            <a:r>
              <a:rPr lang="en-US" sz="3400"/>
              <a:t>Human Trafficking Hot Spots in Michigan</a:t>
            </a:r>
          </a:p>
        </p:txBody>
      </p:sp>
      <p:pic>
        <p:nvPicPr>
          <p:cNvPr id="4" name="Picture 4">
            <a:extLst>
              <a:ext uri="{FF2B5EF4-FFF2-40B4-BE49-F238E27FC236}">
                <a16:creationId xmlns:a16="http://schemas.microsoft.com/office/drawing/2014/main" id="{961B4C7B-377C-650F-151B-008A1C459C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6262" y="1600201"/>
            <a:ext cx="4599476" cy="499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247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5D73-49F3-4453-4DB6-C6277B69A7A3}"/>
              </a:ext>
            </a:extLst>
          </p:cNvPr>
          <p:cNvSpPr>
            <a:spLocks noGrp="1"/>
          </p:cNvSpPr>
          <p:nvPr>
            <p:ph type="title"/>
          </p:nvPr>
        </p:nvSpPr>
        <p:spPr/>
        <p:txBody>
          <a:bodyPr/>
          <a:lstStyle/>
          <a:p>
            <a:r>
              <a:rPr lang="en-US" sz="3600"/>
              <a:t>2014 National Human </a:t>
            </a:r>
            <a:br>
              <a:rPr lang="en-US" sz="3600"/>
            </a:br>
            <a:r>
              <a:rPr lang="en-US" sz="3600"/>
              <a:t>Trafficking Statistics</a:t>
            </a:r>
          </a:p>
        </p:txBody>
      </p:sp>
      <p:pic>
        <p:nvPicPr>
          <p:cNvPr id="4" name="Content Placeholder 6">
            <a:extLst>
              <a:ext uri="{FF2B5EF4-FFF2-40B4-BE49-F238E27FC236}">
                <a16:creationId xmlns:a16="http://schemas.microsoft.com/office/drawing/2014/main" id="{6EB72834-A8F6-4807-83D6-C7E28EC764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727813"/>
            <a:ext cx="8229600" cy="4270739"/>
          </a:xfrm>
        </p:spPr>
      </p:pic>
    </p:spTree>
    <p:extLst>
      <p:ext uri="{BB962C8B-B14F-4D97-AF65-F5344CB8AC3E}">
        <p14:creationId xmlns:p14="http://schemas.microsoft.com/office/powerpoint/2010/main" val="1045282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688A-07D8-60E1-8B77-8CE48970F411}"/>
              </a:ext>
            </a:extLst>
          </p:cNvPr>
          <p:cNvSpPr>
            <a:spLocks noGrp="1"/>
          </p:cNvSpPr>
          <p:nvPr>
            <p:ph type="title"/>
          </p:nvPr>
        </p:nvSpPr>
        <p:spPr/>
        <p:txBody>
          <a:bodyPr/>
          <a:lstStyle/>
          <a:p>
            <a:r>
              <a:rPr lang="en-US" sz="3600"/>
              <a:t>2018 National Human </a:t>
            </a:r>
            <a:br>
              <a:rPr lang="en-US" sz="3600"/>
            </a:br>
            <a:r>
              <a:rPr lang="en-US" sz="3600"/>
              <a:t>Trafficking Statistics</a:t>
            </a:r>
          </a:p>
        </p:txBody>
      </p:sp>
      <p:pic>
        <p:nvPicPr>
          <p:cNvPr id="4" name="Content Placeholder 6">
            <a:extLst>
              <a:ext uri="{FF2B5EF4-FFF2-40B4-BE49-F238E27FC236}">
                <a16:creationId xmlns:a16="http://schemas.microsoft.com/office/drawing/2014/main" id="{766A7B0B-6227-CEFF-7534-C32846947C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489" y="1600201"/>
            <a:ext cx="8229022" cy="4525963"/>
          </a:xfrm>
        </p:spPr>
      </p:pic>
    </p:spTree>
    <p:extLst>
      <p:ext uri="{BB962C8B-B14F-4D97-AF65-F5344CB8AC3E}">
        <p14:creationId xmlns:p14="http://schemas.microsoft.com/office/powerpoint/2010/main" val="15174759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8FD2-3B55-0C02-F886-89176DBCE83A}"/>
              </a:ext>
            </a:extLst>
          </p:cNvPr>
          <p:cNvSpPr>
            <a:spLocks noGrp="1"/>
          </p:cNvSpPr>
          <p:nvPr>
            <p:ph type="title"/>
          </p:nvPr>
        </p:nvSpPr>
        <p:spPr/>
        <p:txBody>
          <a:bodyPr/>
          <a:lstStyle/>
          <a:p>
            <a:r>
              <a:rPr lang="en-US"/>
              <a:t>Hotline Calls in Michigan</a:t>
            </a:r>
          </a:p>
        </p:txBody>
      </p:sp>
      <p:sp>
        <p:nvSpPr>
          <p:cNvPr id="3" name="Content Placeholder 2">
            <a:extLst>
              <a:ext uri="{FF2B5EF4-FFF2-40B4-BE49-F238E27FC236}">
                <a16:creationId xmlns:a16="http://schemas.microsoft.com/office/drawing/2014/main" id="{163CD7A5-C660-7109-090E-41226843D4AB}"/>
              </a:ext>
            </a:extLst>
          </p:cNvPr>
          <p:cNvSpPr>
            <a:spLocks noGrp="1"/>
          </p:cNvSpPr>
          <p:nvPr>
            <p:ph idx="1"/>
          </p:nvPr>
        </p:nvSpPr>
        <p:spPr/>
        <p:txBody>
          <a:bodyPr/>
          <a:lstStyle/>
          <a:p>
            <a:r>
              <a:rPr lang="en-US"/>
              <a:t>More than 512 calls in 2014.</a:t>
            </a:r>
          </a:p>
          <a:p>
            <a:pPr lvl="1"/>
            <a:r>
              <a:rPr lang="en-US"/>
              <a:t>Of these calls 131 were human trafficking</a:t>
            </a:r>
          </a:p>
          <a:p>
            <a:pPr lvl="1"/>
            <a:r>
              <a:rPr lang="en-US"/>
              <a:t>6 came from Truck Stops</a:t>
            </a:r>
          </a:p>
          <a:p>
            <a:pPr lvl="1"/>
            <a:r>
              <a:rPr lang="en-US"/>
              <a:t>40% of these calls involved Minors</a:t>
            </a:r>
          </a:p>
          <a:p>
            <a:r>
              <a:rPr lang="en-US"/>
              <a:t>More than </a:t>
            </a:r>
            <a:r>
              <a:rPr lang="en-US" sz="3600">
                <a:solidFill>
                  <a:srgbClr val="FF0000"/>
                </a:solidFill>
              </a:rPr>
              <a:t>816</a:t>
            </a:r>
            <a:r>
              <a:rPr lang="en-US"/>
              <a:t> calls in 2015 – 40% Increase</a:t>
            </a:r>
          </a:p>
          <a:p>
            <a:pPr lvl="1"/>
            <a:r>
              <a:rPr lang="en-US"/>
              <a:t>Of these </a:t>
            </a:r>
            <a:r>
              <a:rPr lang="en-US" sz="3200">
                <a:solidFill>
                  <a:srgbClr val="FF0000"/>
                </a:solidFill>
              </a:rPr>
              <a:t>152</a:t>
            </a:r>
            <a:r>
              <a:rPr lang="en-US"/>
              <a:t> were human trafficking – 16%</a:t>
            </a:r>
          </a:p>
        </p:txBody>
      </p:sp>
      <p:pic>
        <p:nvPicPr>
          <p:cNvPr id="4" name="Picture 3">
            <a:extLst>
              <a:ext uri="{FF2B5EF4-FFF2-40B4-BE49-F238E27FC236}">
                <a16:creationId xmlns:a16="http://schemas.microsoft.com/office/drawing/2014/main" id="{915E3DAD-CEFA-6232-BD58-F4E3CAB587C7}"/>
              </a:ext>
            </a:extLst>
          </p:cNvPr>
          <p:cNvPicPr>
            <a:picLocks noChangeAspect="1"/>
          </p:cNvPicPr>
          <p:nvPr/>
        </p:nvPicPr>
        <p:blipFill>
          <a:blip r:embed="rId2"/>
          <a:stretch>
            <a:fillRect/>
          </a:stretch>
        </p:blipFill>
        <p:spPr>
          <a:xfrm>
            <a:off x="4800600" y="4898464"/>
            <a:ext cx="2340138" cy="1684899"/>
          </a:xfrm>
          <a:prstGeom prst="rect">
            <a:avLst/>
          </a:prstGeom>
        </p:spPr>
      </p:pic>
    </p:spTree>
    <p:extLst>
      <p:ext uri="{BB962C8B-B14F-4D97-AF65-F5344CB8AC3E}">
        <p14:creationId xmlns:p14="http://schemas.microsoft.com/office/powerpoint/2010/main" val="10949893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BE76-EDAC-FAB1-5189-2DA20FFE50BC}"/>
              </a:ext>
            </a:extLst>
          </p:cNvPr>
          <p:cNvSpPr>
            <a:spLocks noGrp="1"/>
          </p:cNvSpPr>
          <p:nvPr>
            <p:ph type="title"/>
          </p:nvPr>
        </p:nvSpPr>
        <p:spPr/>
        <p:txBody>
          <a:bodyPr/>
          <a:lstStyle/>
          <a:p>
            <a:r>
              <a:rPr lang="en-US"/>
              <a:t>Michigan Calls</a:t>
            </a:r>
          </a:p>
        </p:txBody>
      </p:sp>
      <p:graphicFrame>
        <p:nvGraphicFramePr>
          <p:cNvPr id="4" name="Chart 5">
            <a:extLst>
              <a:ext uri="{FF2B5EF4-FFF2-40B4-BE49-F238E27FC236}">
                <a16:creationId xmlns:a16="http://schemas.microsoft.com/office/drawing/2014/main" id="{1DEB9DB6-B50E-5A27-8A5E-0964910138BD}"/>
              </a:ext>
            </a:extLst>
          </p:cNvPr>
          <p:cNvGraphicFramePr>
            <a:graphicFrameLocks noGrp="1"/>
          </p:cNvGraphicFramePr>
          <p:nvPr>
            <p:ph idx="1"/>
          </p:nvPr>
        </p:nvGraphicFramePr>
        <p:xfrm>
          <a:off x="2116828" y="1600200"/>
          <a:ext cx="7958344" cy="4983162"/>
        </p:xfrm>
        <a:graphic>
          <a:graphicData uri="http://schemas.openxmlformats.org/presentationml/2006/ole">
            <mc:AlternateContent xmlns:mc="http://schemas.openxmlformats.org/markup-compatibility/2006">
              <mc:Choice xmlns:v="urn:schemas-microsoft-com:vml" Requires="v">
                <p:oleObj name="Chart" r:id="rId2" imgW="8492464" imgH="5206435" progId="Excel.Chart.8">
                  <p:embed/>
                </p:oleObj>
              </mc:Choice>
              <mc:Fallback>
                <p:oleObj name="Chart" r:id="rId2" imgW="8492464" imgH="5206435" progId="Excel.Chart.8">
                  <p:embed/>
                  <p:pic>
                    <p:nvPicPr>
                      <p:cNvPr id="4" name="Chart 5">
                        <a:extLst>
                          <a:ext uri="{FF2B5EF4-FFF2-40B4-BE49-F238E27FC236}">
                            <a16:creationId xmlns:a16="http://schemas.microsoft.com/office/drawing/2014/main" id="{1DEB9DB6-B50E-5A27-8A5E-0964910138BD}"/>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28" y="1600200"/>
                        <a:ext cx="7958344" cy="4983162"/>
                      </a:xfrm>
                      <a:prstGeom prst="rect">
                        <a:avLst/>
                      </a:prstGeom>
                      <a:noFill/>
                      <a:ln>
                        <a:noFill/>
                      </a:ln>
                    </p:spPr>
                  </p:pic>
                </p:oleObj>
              </mc:Fallback>
            </mc:AlternateContent>
          </a:graphicData>
        </a:graphic>
      </p:graphicFrame>
      <p:pic>
        <p:nvPicPr>
          <p:cNvPr id="3" name="Picture 2">
            <a:extLst>
              <a:ext uri="{FF2B5EF4-FFF2-40B4-BE49-F238E27FC236}">
                <a16:creationId xmlns:a16="http://schemas.microsoft.com/office/drawing/2014/main" id="{9A0B6191-C087-8F58-1207-BB4FA8FF23D3}"/>
              </a:ext>
            </a:extLst>
          </p:cNvPr>
          <p:cNvPicPr>
            <a:picLocks noChangeAspect="1"/>
          </p:cNvPicPr>
          <p:nvPr/>
        </p:nvPicPr>
        <p:blipFill>
          <a:blip r:embed="rId4"/>
          <a:stretch>
            <a:fillRect/>
          </a:stretch>
        </p:blipFill>
        <p:spPr>
          <a:xfrm>
            <a:off x="1524000" y="5760720"/>
            <a:ext cx="1524000" cy="1097280"/>
          </a:xfrm>
          <a:prstGeom prst="rect">
            <a:avLst/>
          </a:prstGeom>
        </p:spPr>
      </p:pic>
    </p:spTree>
    <p:extLst>
      <p:ext uri="{BB962C8B-B14F-4D97-AF65-F5344CB8AC3E}">
        <p14:creationId xmlns:p14="http://schemas.microsoft.com/office/powerpoint/2010/main" val="2453502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F5CF-EF84-BE88-3454-CB342D72C5D7}"/>
              </a:ext>
            </a:extLst>
          </p:cNvPr>
          <p:cNvSpPr>
            <a:spLocks noGrp="1"/>
          </p:cNvSpPr>
          <p:nvPr>
            <p:ph type="title"/>
          </p:nvPr>
        </p:nvSpPr>
        <p:spPr/>
        <p:txBody>
          <a:bodyPr/>
          <a:lstStyle/>
          <a:p>
            <a:r>
              <a:rPr lang="en-US"/>
              <a:t>Agency Support</a:t>
            </a:r>
          </a:p>
        </p:txBody>
      </p:sp>
      <p:pic>
        <p:nvPicPr>
          <p:cNvPr id="4" name="Online Media 3" title="MSP &quot;Look Again&quot;">
            <a:hlinkClick r:id="" action="ppaction://media"/>
            <a:extLst>
              <a:ext uri="{FF2B5EF4-FFF2-40B4-BE49-F238E27FC236}">
                <a16:creationId xmlns:a16="http://schemas.microsoft.com/office/drawing/2014/main" id="{59A741C0-E921-AB16-F8C0-8A8535A32EEB}"/>
              </a:ext>
            </a:extLst>
          </p:cNvPr>
          <p:cNvPicPr>
            <a:picLocks noGrp="1" noRot="1" noChangeAspect="1"/>
          </p:cNvPicPr>
          <p:nvPr>
            <p:ph idx="1"/>
            <a:videoFile r:link="rId1"/>
          </p:nvPr>
        </p:nvPicPr>
        <p:blipFill>
          <a:blip r:embed="rId3"/>
          <a:stretch>
            <a:fillRect/>
          </a:stretch>
        </p:blipFill>
        <p:spPr>
          <a:xfrm>
            <a:off x="1983928" y="1600200"/>
            <a:ext cx="8226873" cy="4648200"/>
          </a:xfrm>
          <a:prstGeom prst="rect">
            <a:avLst/>
          </a:prstGeom>
        </p:spPr>
      </p:pic>
      <p:sp>
        <p:nvSpPr>
          <p:cNvPr id="5" name="TextBox 4">
            <a:extLst>
              <a:ext uri="{FF2B5EF4-FFF2-40B4-BE49-F238E27FC236}">
                <a16:creationId xmlns:a16="http://schemas.microsoft.com/office/drawing/2014/main" id="{7DE35FE8-800B-BC53-58AD-20E1583D8E7E}"/>
              </a:ext>
            </a:extLst>
          </p:cNvPr>
          <p:cNvSpPr txBox="1"/>
          <p:nvPr/>
        </p:nvSpPr>
        <p:spPr>
          <a:xfrm>
            <a:off x="1981200" y="6324600"/>
            <a:ext cx="8229600" cy="369332"/>
          </a:xfrm>
          <a:prstGeom prst="rect">
            <a:avLst/>
          </a:prstGeom>
          <a:noFill/>
        </p:spPr>
        <p:txBody>
          <a:bodyPr wrap="square" rtlCol="0">
            <a:spAutoFit/>
          </a:bodyPr>
          <a:lstStyle/>
          <a:p>
            <a:pPr algn="ctr" fontAlgn="base">
              <a:spcBef>
                <a:spcPct val="0"/>
              </a:spcBef>
              <a:spcAft>
                <a:spcPct val="0"/>
              </a:spcAft>
            </a:pPr>
            <a:r>
              <a:rPr lang="en-US">
                <a:solidFill>
                  <a:prstClr val="black"/>
                </a:solidFill>
                <a:latin typeface="Arial" panose="020B0604020202020204" pitchFamily="34" charset="0"/>
                <a:cs typeface="Arial" panose="020B0604020202020204" pitchFamily="34" charset="0"/>
                <a:hlinkClick r:id="rId4"/>
              </a:rPr>
              <a:t>MSP "Look Again" - YouTube</a:t>
            </a:r>
            <a:endParaRPr 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62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00BA-02C8-32A4-C101-32EBBECDD48F}"/>
              </a:ext>
            </a:extLst>
          </p:cNvPr>
          <p:cNvSpPr>
            <a:spLocks noGrp="1"/>
          </p:cNvSpPr>
          <p:nvPr>
            <p:ph type="title"/>
          </p:nvPr>
        </p:nvSpPr>
        <p:spPr/>
        <p:txBody>
          <a:bodyPr/>
          <a:lstStyle/>
          <a:p>
            <a:r>
              <a:rPr lang="en-US"/>
              <a:t>Questions</a:t>
            </a:r>
          </a:p>
        </p:txBody>
      </p:sp>
      <p:pic>
        <p:nvPicPr>
          <p:cNvPr id="4" name="Picture 1" descr="IMG_0713.jpg">
            <a:extLst>
              <a:ext uri="{FF2B5EF4-FFF2-40B4-BE49-F238E27FC236}">
                <a16:creationId xmlns:a16="http://schemas.microsoft.com/office/drawing/2014/main" id="{19FB995A-CF0B-B639-A804-0CBEB885192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2700" y="1524000"/>
            <a:ext cx="7086600" cy="531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35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2EB000-5120-A68B-E00F-138C6C1BE08A}"/>
              </a:ext>
            </a:extLst>
          </p:cNvPr>
          <p:cNvSpPr>
            <a:spLocks/>
          </p:cNvSpPr>
          <p:nvPr/>
        </p:nvSpPr>
        <p:spPr>
          <a:xfrm>
            <a:off x="1546634" y="650030"/>
            <a:ext cx="9098732" cy="4804266"/>
          </a:xfrm>
          <a:prstGeom prst="roundRect">
            <a:avLst>
              <a:gd name="adj" fmla="val 4721"/>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19BCCFB-A71E-3F1E-AC07-1C3BD46E8420}"/>
              </a:ext>
            </a:extLst>
          </p:cNvPr>
          <p:cNvSpPr txBox="1"/>
          <p:nvPr/>
        </p:nvSpPr>
        <p:spPr>
          <a:xfrm>
            <a:off x="3495813" y="2957579"/>
            <a:ext cx="46341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DOT Advisory Committee on Human Trafficking</a:t>
            </a:r>
            <a:endParaRPr kumimoji="0" lang="en-US" altLang="en-US" sz="1800" b="0" i="0" u="none" strike="noStrike" kern="1200" cap="none" spc="0" normalizeH="0" baseline="0" noProof="0">
              <a:ln>
                <a:noFill/>
              </a:ln>
              <a:solidFill>
                <a:srgbClr val="002060"/>
              </a:solidFill>
              <a:effectLst/>
              <a:uLnTx/>
              <a:uFillTx/>
              <a:latin typeface="Calibri" panose="020F0502020204030204" pitchFamily="34" charset="0"/>
              <a:ea typeface="+mn-ea"/>
              <a:cs typeface="+mn-cs"/>
            </a:endParaRPr>
          </a:p>
        </p:txBody>
      </p:sp>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3"/>
            <a:ext cx="2018159" cy="45719"/>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A78ABCB-5C64-8B21-49C7-26EA829D56D0}"/>
              </a:ext>
            </a:extLst>
          </p:cNvPr>
          <p:cNvGrpSpPr/>
          <p:nvPr/>
        </p:nvGrpSpPr>
        <p:grpSpPr>
          <a:xfrm>
            <a:off x="1647738" y="603505"/>
            <a:ext cx="91350" cy="91350"/>
            <a:chOff x="719326" y="603505"/>
            <a:chExt cx="91350" cy="91350"/>
          </a:xfrm>
        </p:grpSpPr>
        <p:sp>
          <p:nvSpPr>
            <p:cNvPr id="352" name="Freeform 352"/>
            <p:cNvSpPr/>
            <p:nvPr/>
          </p:nvSpPr>
          <p:spPr>
            <a:xfrm>
              <a:off x="728379" y="612558"/>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FB1E81CD-17C6-B0B9-9177-01BAD09BE285}"/>
              </a:ext>
            </a:extLst>
          </p:cNvPr>
          <p:cNvSpPr txBox="1"/>
          <p:nvPr/>
        </p:nvSpPr>
        <p:spPr>
          <a:xfrm>
            <a:off x="5534660" y="6448136"/>
            <a:ext cx="14338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Date</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pic>
        <p:nvPicPr>
          <p:cNvPr id="9" name="Picture 8" descr="A red white and blue logo&#10;&#10;Description automatically generated">
            <a:extLst>
              <a:ext uri="{FF2B5EF4-FFF2-40B4-BE49-F238E27FC236}">
                <a16:creationId xmlns:a16="http://schemas.microsoft.com/office/drawing/2014/main" id="{225280FF-3A16-8E95-B18E-3D1C808C18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089" y="2218748"/>
            <a:ext cx="1666830" cy="1666830"/>
          </a:xfrm>
          <a:prstGeom prst="rect">
            <a:avLst/>
          </a:prstGeom>
        </p:spPr>
      </p:pic>
      <p:sp>
        <p:nvSpPr>
          <p:cNvPr id="10" name="Freeform 349">
            <a:extLst>
              <a:ext uri="{FF2B5EF4-FFF2-40B4-BE49-F238E27FC236}">
                <a16:creationId xmlns:a16="http://schemas.microsoft.com/office/drawing/2014/main" id="{14805A21-5836-EDE5-7F77-2D8636D8A719}"/>
              </a:ext>
            </a:extLst>
          </p:cNvPr>
          <p:cNvSpPr>
            <a:spLocks noGrp="1" noRot="1" noMove="1" noResize="1" noEditPoints="1" noAdjustHandles="1" noChangeArrowheads="1" noChangeShapeType="1"/>
          </p:cNvSpPr>
          <p:nvPr/>
        </p:nvSpPr>
        <p:spPr>
          <a:xfrm flipV="1">
            <a:off x="3513919" y="2911860"/>
            <a:ext cx="6702894" cy="45719"/>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B1D362C-29E3-492B-C417-72ECF44B87C2}"/>
              </a:ext>
            </a:extLst>
          </p:cNvPr>
          <p:cNvSpPr txBox="1"/>
          <p:nvPr/>
        </p:nvSpPr>
        <p:spPr>
          <a:xfrm>
            <a:off x="3495813" y="2468308"/>
            <a:ext cx="67028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p:txBody>
      </p:sp>
      <p:sp>
        <p:nvSpPr>
          <p:cNvPr id="13" name="TextBox 12">
            <a:extLst>
              <a:ext uri="{FF2B5EF4-FFF2-40B4-BE49-F238E27FC236}">
                <a16:creationId xmlns:a16="http://schemas.microsoft.com/office/drawing/2014/main" id="{7241A422-F726-17B5-F768-7E16207D3022}"/>
              </a:ext>
            </a:extLst>
          </p:cNvPr>
          <p:cNvSpPr txBox="1"/>
          <p:nvPr/>
        </p:nvSpPr>
        <p:spPr>
          <a:xfrm>
            <a:off x="3495813" y="3317089"/>
            <a:ext cx="463414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October 26, 2023</a:t>
            </a:r>
            <a:endParaRPr kumimoji="0" lang="en-US" altLang="en-US" sz="1200" b="0" i="0" u="none" strike="noStrike" kern="1200" cap="none" spc="0" normalizeH="0" baseline="0" noProof="0">
              <a:ln>
                <a:noFill/>
              </a:ln>
              <a:solidFill>
                <a:srgbClr val="00206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22502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Statistics</a:t>
            </a:r>
          </a:p>
        </p:txBody>
      </p:sp>
      <p:sp>
        <p:nvSpPr>
          <p:cNvPr id="5" name="TextBox 4">
            <a:extLst>
              <a:ext uri="{FF2B5EF4-FFF2-40B4-BE49-F238E27FC236}">
                <a16:creationId xmlns:a16="http://schemas.microsoft.com/office/drawing/2014/main" id="{D2A253F2-D57C-9B8C-59CF-DBFD9CCBCD7E}"/>
              </a:ext>
            </a:extLst>
          </p:cNvPr>
          <p:cNvSpPr txBox="1"/>
          <p:nvPr/>
        </p:nvSpPr>
        <p:spPr>
          <a:xfrm>
            <a:off x="383350" y="5731484"/>
            <a:ext cx="11808649" cy="353943"/>
          </a:xfrm>
          <a:prstGeom prst="rect">
            <a:avLst/>
          </a:prstGeom>
          <a:solidFill>
            <a:srgbClr val="01539F"/>
          </a:solidFill>
        </p:spPr>
        <p:txBody>
          <a:bodyPr wrap="square" lIns="0" rIns="0" rtlCol="0">
            <a:spAutoFit/>
          </a:bodyPr>
          <a:lstStyle>
            <a:defPPr>
              <a:defRPr lang="en-US"/>
            </a:defPPr>
            <a:lvl1pPr algn="ctr">
              <a:defRPr sz="17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Pennsylvania ranks ninth in the nation in most reported cases of human trafficking.</a:t>
            </a:r>
          </a:p>
        </p:txBody>
      </p:sp>
      <p:grpSp>
        <p:nvGrpSpPr>
          <p:cNvPr id="10" name="Group 9">
            <a:extLst>
              <a:ext uri="{FF2B5EF4-FFF2-40B4-BE49-F238E27FC236}">
                <a16:creationId xmlns:a16="http://schemas.microsoft.com/office/drawing/2014/main" id="{5B7742DF-3B66-9A34-CA2A-6678C2F69FA4}"/>
              </a:ext>
            </a:extLst>
          </p:cNvPr>
          <p:cNvGrpSpPr/>
          <p:nvPr/>
        </p:nvGrpSpPr>
        <p:grpSpPr>
          <a:xfrm>
            <a:off x="592486" y="1517041"/>
            <a:ext cx="11390377" cy="1923021"/>
            <a:chOff x="801622" y="1517041"/>
            <a:chExt cx="11390377" cy="1923021"/>
          </a:xfrm>
        </p:grpSpPr>
        <p:pic>
          <p:nvPicPr>
            <p:cNvPr id="6" name="Picture 5">
              <a:extLst>
                <a:ext uri="{FF2B5EF4-FFF2-40B4-BE49-F238E27FC236}">
                  <a16:creationId xmlns:a16="http://schemas.microsoft.com/office/drawing/2014/main" id="{115775EA-CF9B-BD1F-3D66-C7FC1E64BBCC}"/>
                </a:ext>
              </a:extLst>
            </p:cNvPr>
            <p:cNvPicPr>
              <a:picLocks noChangeAspect="1"/>
            </p:cNvPicPr>
            <p:nvPr/>
          </p:nvPicPr>
          <p:blipFill rotWithShape="1">
            <a:blip r:embed="rId4"/>
            <a:srcRect r="434"/>
            <a:stretch/>
          </p:blipFill>
          <p:spPr>
            <a:xfrm>
              <a:off x="3087687" y="1517041"/>
              <a:ext cx="9104312" cy="1923021"/>
            </a:xfrm>
            <a:prstGeom prst="rect">
              <a:avLst/>
            </a:prstGeom>
          </p:spPr>
        </p:pic>
        <p:sp>
          <p:nvSpPr>
            <p:cNvPr id="4" name="Rectangle: Rounded Corners 3">
              <a:extLst>
                <a:ext uri="{FF2B5EF4-FFF2-40B4-BE49-F238E27FC236}">
                  <a16:creationId xmlns:a16="http://schemas.microsoft.com/office/drawing/2014/main" id="{304B521C-139D-BC11-673B-6EA7B7527F3F}"/>
                </a:ext>
              </a:extLst>
            </p:cNvPr>
            <p:cNvSpPr/>
            <p:nvPr/>
          </p:nvSpPr>
          <p:spPr>
            <a:xfrm>
              <a:off x="801622" y="1574887"/>
              <a:ext cx="2718325" cy="1822649"/>
            </a:xfrm>
            <a:prstGeom prst="roundRect">
              <a:avLst>
                <a:gd name="adj" fmla="val 4799"/>
              </a:avLst>
            </a:prstGeom>
            <a:solidFill>
              <a:srgbClr val="F0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Nationwide</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AD89EAAF-36F7-B80A-BD1A-056F3621BA12}"/>
              </a:ext>
            </a:extLst>
          </p:cNvPr>
          <p:cNvGrpSpPr/>
          <p:nvPr/>
        </p:nvGrpSpPr>
        <p:grpSpPr>
          <a:xfrm>
            <a:off x="592486" y="3489960"/>
            <a:ext cx="11390377" cy="1986482"/>
            <a:chOff x="801622" y="3489960"/>
            <a:chExt cx="11390377" cy="1986482"/>
          </a:xfrm>
        </p:grpSpPr>
        <p:pic>
          <p:nvPicPr>
            <p:cNvPr id="7" name="Picture 6">
              <a:extLst>
                <a:ext uri="{FF2B5EF4-FFF2-40B4-BE49-F238E27FC236}">
                  <a16:creationId xmlns:a16="http://schemas.microsoft.com/office/drawing/2014/main" id="{1A147412-0575-42CE-8B72-5C714A867A0D}"/>
                </a:ext>
              </a:extLst>
            </p:cNvPr>
            <p:cNvPicPr>
              <a:picLocks noChangeAspect="1"/>
            </p:cNvPicPr>
            <p:nvPr/>
          </p:nvPicPr>
          <p:blipFill rotWithShape="1">
            <a:blip r:embed="rId5"/>
            <a:srcRect r="434"/>
            <a:stretch/>
          </p:blipFill>
          <p:spPr>
            <a:xfrm>
              <a:off x="3087687" y="3489960"/>
              <a:ext cx="9104312" cy="1986482"/>
            </a:xfrm>
            <a:prstGeom prst="rect">
              <a:avLst/>
            </a:prstGeom>
          </p:spPr>
        </p:pic>
        <p:sp>
          <p:nvSpPr>
            <p:cNvPr id="9" name="Rectangle: Rounded Corners 8">
              <a:extLst>
                <a:ext uri="{FF2B5EF4-FFF2-40B4-BE49-F238E27FC236}">
                  <a16:creationId xmlns:a16="http://schemas.microsoft.com/office/drawing/2014/main" id="{2BD36D64-FD8A-D7AD-97BB-FE5712055033}"/>
                </a:ext>
              </a:extLst>
            </p:cNvPr>
            <p:cNvSpPr/>
            <p:nvPr/>
          </p:nvSpPr>
          <p:spPr>
            <a:xfrm>
              <a:off x="801622" y="3547806"/>
              <a:ext cx="2718325" cy="1822649"/>
            </a:xfrm>
            <a:prstGeom prst="roundRect">
              <a:avLst>
                <a:gd name="adj" fmla="val 4799"/>
              </a:avLst>
            </a:prstGeom>
            <a:solidFill>
              <a:srgbClr val="F0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Pennsylvania</a:t>
              </a:r>
            </a:p>
          </p:txBody>
        </p:sp>
      </p:grpSp>
      <p:sp>
        <p:nvSpPr>
          <p:cNvPr id="8" name="TextBox 7">
            <a:extLst>
              <a:ext uri="{FF2B5EF4-FFF2-40B4-BE49-F238E27FC236}">
                <a16:creationId xmlns:a16="http://schemas.microsoft.com/office/drawing/2014/main" id="{94F602B9-B2B1-F89C-925F-98567000C773}"/>
              </a:ext>
            </a:extLst>
          </p:cNvPr>
          <p:cNvSpPr txBox="1"/>
          <p:nvPr/>
        </p:nvSpPr>
        <p:spPr>
          <a:xfrm>
            <a:off x="2255092" y="1134735"/>
            <a:ext cx="8065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A1C2D"/>
                </a:solidFill>
                <a:effectLst/>
                <a:uLnTx/>
                <a:uFillTx/>
                <a:latin typeface="Open Sans" panose="020B0606030504020204" pitchFamily="34" charset="0"/>
                <a:ea typeface="Open Sans" panose="020B0606030504020204" pitchFamily="34" charset="0"/>
                <a:cs typeface="Open Sans" panose="020B0606030504020204" pitchFamily="34" charset="0"/>
              </a:rPr>
              <a:t>National Human Trafficking Hotline Data</a:t>
            </a:r>
          </a:p>
        </p:txBody>
      </p:sp>
    </p:spTree>
    <p:extLst>
      <p:ext uri="{BB962C8B-B14F-4D97-AF65-F5344CB8AC3E}">
        <p14:creationId xmlns:p14="http://schemas.microsoft.com/office/powerpoint/2010/main" val="1653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501C78-606A-467C-AA65-0B9D1C1D9A8E}"/>
              </a:ext>
            </a:extLst>
          </p:cNvPr>
          <p:cNvSpPr/>
          <p:nvPr/>
        </p:nvSpPr>
        <p:spPr>
          <a:xfrm>
            <a:off x="8139443" y="0"/>
            <a:ext cx="405255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9B76ECE-80F0-410A-80BD-FB1FEE204A8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600" t="6163" r="19600"/>
          <a:stretch/>
        </p:blipFill>
        <p:spPr>
          <a:xfrm>
            <a:off x="340614" y="0"/>
            <a:ext cx="11851386" cy="6858000"/>
          </a:xfrm>
          <a:prstGeom prst="rect">
            <a:avLst/>
          </a:prstGeom>
        </p:spPr>
      </p:pic>
      <p:sp>
        <p:nvSpPr>
          <p:cNvPr id="13" name="Rectangle 12">
            <a:extLst>
              <a:ext uri="{FF2B5EF4-FFF2-40B4-BE49-F238E27FC236}">
                <a16:creationId xmlns:a16="http://schemas.microsoft.com/office/drawing/2014/main" id="{0658D5A9-C779-4841-8C25-E4610766A383}"/>
              </a:ext>
            </a:extLst>
          </p:cNvPr>
          <p:cNvSpPr/>
          <p:nvPr/>
        </p:nvSpPr>
        <p:spPr>
          <a:xfrm>
            <a:off x="8116694" y="0"/>
            <a:ext cx="40753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536" y="0"/>
            <a:ext cx="4035608" cy="6858000"/>
          </a:xfrm>
          <a:prstGeom prst="rect">
            <a:avLst/>
          </a:prstGeom>
          <a:solidFill>
            <a:srgbClr val="445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
            <a:extLst>
              <a:ext uri="{FF2B5EF4-FFF2-40B4-BE49-F238E27FC236}">
                <a16:creationId xmlns:a16="http://schemas.microsoft.com/office/drawing/2014/main" id="{8B6E8F0F-300E-4DDE-B59B-E46173B7CD4D}"/>
              </a:ext>
            </a:extLst>
          </p:cNvPr>
          <p:cNvSpPr txBox="1">
            <a:spLocks noChangeArrowheads="1"/>
          </p:cNvSpPr>
          <p:nvPr/>
        </p:nvSpPr>
        <p:spPr bwMode="auto">
          <a:xfrm flipH="1">
            <a:off x="469230" y="2211640"/>
            <a:ext cx="316136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342900" indent="-342900" eaLnBrk="1" hangingPunct="1">
              <a:spcAft>
                <a:spcPts val="2500"/>
              </a:spcAft>
              <a:buFont typeface="Arial" panose="020B0604020202020204" pitchFamily="34" charset="0"/>
              <a:buChar char="•"/>
            </a:pPr>
            <a:r>
              <a:rPr lang="en-US" sz="2000">
                <a:solidFill>
                  <a:schemeClr val="bg1"/>
                </a:solidFill>
                <a:latin typeface="Calibri" panose="020F0502020204030204" pitchFamily="34" charset="0"/>
              </a:rPr>
              <a:t>Leadership Engagement</a:t>
            </a:r>
          </a:p>
          <a:p>
            <a:pPr marL="342900" indent="-342900" eaLnBrk="1" hangingPunct="1">
              <a:spcAft>
                <a:spcPts val="2500"/>
              </a:spcAft>
              <a:buFont typeface="Arial" panose="020B0604020202020204" pitchFamily="34" charset="0"/>
              <a:buChar char="•"/>
            </a:pPr>
            <a:r>
              <a:rPr lang="en-US" sz="2000">
                <a:solidFill>
                  <a:schemeClr val="bg1"/>
                </a:solidFill>
                <a:latin typeface="Calibri" panose="020F0502020204030204" pitchFamily="34" charset="0"/>
              </a:rPr>
              <a:t>Industry Education &amp; Sharing</a:t>
            </a:r>
          </a:p>
          <a:p>
            <a:pPr marL="342900" indent="-342900" eaLnBrk="1" hangingPunct="1">
              <a:spcAft>
                <a:spcPts val="2500"/>
              </a:spcAft>
              <a:buFont typeface="Arial" panose="020B0604020202020204" pitchFamily="34" charset="0"/>
              <a:buChar char="•"/>
            </a:pPr>
            <a:r>
              <a:rPr lang="en-US" sz="2000">
                <a:solidFill>
                  <a:schemeClr val="bg1"/>
                </a:solidFill>
                <a:latin typeface="Calibri" panose="020F0502020204030204" pitchFamily="34" charset="0"/>
              </a:rPr>
              <a:t>Policy Development</a:t>
            </a:r>
          </a:p>
          <a:p>
            <a:pPr marL="342900" indent="-342900" eaLnBrk="1" hangingPunct="1">
              <a:spcAft>
                <a:spcPts val="2500"/>
              </a:spcAft>
              <a:buFont typeface="Arial" panose="020B0604020202020204" pitchFamily="34" charset="0"/>
              <a:buChar char="•"/>
            </a:pPr>
            <a:r>
              <a:rPr lang="en-US" sz="2000">
                <a:solidFill>
                  <a:schemeClr val="bg1"/>
                </a:solidFill>
                <a:latin typeface="Calibri" panose="020F0502020204030204" pitchFamily="34" charset="0"/>
              </a:rPr>
              <a:t>Public Awareness and Outreach</a:t>
            </a:r>
          </a:p>
          <a:p>
            <a:pPr marL="342900" indent="-342900" eaLnBrk="1" hangingPunct="1">
              <a:spcAft>
                <a:spcPts val="2200"/>
              </a:spcAft>
              <a:buFont typeface="Arial" panose="020B0604020202020204" pitchFamily="34" charset="0"/>
              <a:buChar char="•"/>
            </a:pPr>
            <a:r>
              <a:rPr lang="en-US" sz="2000">
                <a:solidFill>
                  <a:schemeClr val="bg1"/>
                </a:solidFill>
                <a:latin typeface="Calibri" panose="020F0502020204030204" pitchFamily="34" charset="0"/>
              </a:rPr>
              <a:t>Information-Sharing and Analysis</a:t>
            </a:r>
          </a:p>
          <a:p>
            <a:pPr marL="342900" indent="-342900" eaLnBrk="1" hangingPunct="1">
              <a:spcAft>
                <a:spcPts val="2200"/>
              </a:spcAft>
              <a:buFont typeface="Arial" panose="020B0604020202020204" pitchFamily="34" charset="0"/>
              <a:buChar char="•"/>
            </a:pPr>
            <a:endParaRPr lang="en-US" sz="2000">
              <a:solidFill>
                <a:schemeClr val="bg1"/>
              </a:solidFill>
              <a:latin typeface="Calibri" panose="020F0502020204030204" pitchFamily="34" charset="0"/>
            </a:endParaRPr>
          </a:p>
          <a:p>
            <a:pPr marL="285750" indent="-285750" eaLnBrk="1" hangingPunct="1">
              <a:spcAft>
                <a:spcPts val="2200"/>
              </a:spcAft>
              <a:buFont typeface="Arial" panose="020B0604020202020204" pitchFamily="34" charset="0"/>
              <a:buChar char="•"/>
            </a:pPr>
            <a:endParaRPr lang="en-US" sz="2000">
              <a:solidFill>
                <a:schemeClr val="bg1"/>
              </a:solidFill>
              <a:latin typeface="Calibri" panose="020F0502020204030204" pitchFamily="34" charset="0"/>
            </a:endParaRPr>
          </a:p>
        </p:txBody>
      </p:sp>
      <p:sp>
        <p:nvSpPr>
          <p:cNvPr id="14" name="TextBox 19">
            <a:extLst>
              <a:ext uri="{FF2B5EF4-FFF2-40B4-BE49-F238E27FC236}">
                <a16:creationId xmlns:a16="http://schemas.microsoft.com/office/drawing/2014/main" id="{308D81CB-3981-41F6-9A6E-8DEACC3BC3CC}"/>
              </a:ext>
            </a:extLst>
          </p:cNvPr>
          <p:cNvSpPr txBox="1">
            <a:spLocks noChangeArrowheads="1"/>
          </p:cNvSpPr>
          <p:nvPr/>
        </p:nvSpPr>
        <p:spPr bwMode="auto">
          <a:xfrm flipH="1">
            <a:off x="478674" y="443419"/>
            <a:ext cx="374307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2800" b="1" cap="small">
                <a:solidFill>
                  <a:schemeClr val="bg1"/>
                </a:solidFill>
                <a:latin typeface="+mj-lt"/>
              </a:rPr>
              <a:t>Transportation </a:t>
            </a:r>
            <a:br>
              <a:rPr lang="en-US" altLang="en-US" sz="2800" b="1" cap="small">
                <a:solidFill>
                  <a:schemeClr val="bg1"/>
                </a:solidFill>
                <a:latin typeface="+mj-lt"/>
              </a:rPr>
            </a:br>
            <a:r>
              <a:rPr lang="en-US" altLang="en-US" sz="2800" b="1" cap="small">
                <a:solidFill>
                  <a:schemeClr val="bg1"/>
                </a:solidFill>
                <a:latin typeface="+mj-lt"/>
              </a:rPr>
              <a:t>Leaders Against Human Trafficking</a:t>
            </a:r>
            <a:endParaRPr lang="en-US" altLang="en-US" sz="1600" b="1" cap="small">
              <a:solidFill>
                <a:schemeClr val="bg1"/>
              </a:solidFill>
              <a:latin typeface="+mj-lt"/>
            </a:endParaRPr>
          </a:p>
        </p:txBody>
      </p:sp>
      <p:sp>
        <p:nvSpPr>
          <p:cNvPr id="16" name="TextBox 19">
            <a:extLst>
              <a:ext uri="{FF2B5EF4-FFF2-40B4-BE49-F238E27FC236}">
                <a16:creationId xmlns:a16="http://schemas.microsoft.com/office/drawing/2014/main" id="{27DC8336-2B18-4ABF-8026-6DE1AD2EB2B8}"/>
              </a:ext>
            </a:extLst>
          </p:cNvPr>
          <p:cNvSpPr txBox="1">
            <a:spLocks noChangeArrowheads="1"/>
          </p:cNvSpPr>
          <p:nvPr/>
        </p:nvSpPr>
        <p:spPr bwMode="auto">
          <a:xfrm flipH="1">
            <a:off x="8621060" y="440352"/>
            <a:ext cx="35936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2800" b="1" cap="small">
                <a:latin typeface="+mj-lt"/>
              </a:rPr>
              <a:t>Call to Action</a:t>
            </a:r>
            <a:endParaRPr lang="en-US" altLang="en-US" sz="1600" b="1" cap="small">
              <a:latin typeface="+mj-lt"/>
            </a:endParaRPr>
          </a:p>
        </p:txBody>
      </p:sp>
      <p:sp>
        <p:nvSpPr>
          <p:cNvPr id="17" name="TextBox 15">
            <a:extLst>
              <a:ext uri="{FF2B5EF4-FFF2-40B4-BE49-F238E27FC236}">
                <a16:creationId xmlns:a16="http://schemas.microsoft.com/office/drawing/2014/main" id="{984CE98F-D26B-4F71-9AEF-AE8DC2BB89C0}"/>
              </a:ext>
            </a:extLst>
          </p:cNvPr>
          <p:cNvSpPr txBox="1">
            <a:spLocks noChangeArrowheads="1"/>
          </p:cNvSpPr>
          <p:nvPr/>
        </p:nvSpPr>
        <p:spPr bwMode="auto">
          <a:xfrm>
            <a:off x="9794878" y="1531272"/>
            <a:ext cx="18723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t>Join the Effort &amp;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t>Sign the Pledge</a:t>
            </a:r>
          </a:p>
        </p:txBody>
      </p:sp>
      <p:sp>
        <p:nvSpPr>
          <p:cNvPr id="18" name="TextBox 18">
            <a:extLst>
              <a:ext uri="{FF2B5EF4-FFF2-40B4-BE49-F238E27FC236}">
                <a16:creationId xmlns:a16="http://schemas.microsoft.com/office/drawing/2014/main" id="{7BF4EFD6-0F87-4869-913E-317EFE59CD72}"/>
              </a:ext>
            </a:extLst>
          </p:cNvPr>
          <p:cNvSpPr txBox="1">
            <a:spLocks noChangeArrowheads="1"/>
          </p:cNvSpPr>
          <p:nvPr/>
        </p:nvSpPr>
        <p:spPr bwMode="auto">
          <a:xfrm>
            <a:off x="9794878" y="2807718"/>
            <a:ext cx="1843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t>Issue a</a:t>
            </a:r>
            <a:b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br>
            <a: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t>Leader Statement</a:t>
            </a:r>
          </a:p>
        </p:txBody>
      </p:sp>
      <p:sp>
        <p:nvSpPr>
          <p:cNvPr id="19" name="TextBox 21">
            <a:extLst>
              <a:ext uri="{FF2B5EF4-FFF2-40B4-BE49-F238E27FC236}">
                <a16:creationId xmlns:a16="http://schemas.microsoft.com/office/drawing/2014/main" id="{8571E30B-467C-4C09-B207-30BCCAE1C41F}"/>
              </a:ext>
            </a:extLst>
          </p:cNvPr>
          <p:cNvSpPr txBox="1">
            <a:spLocks noChangeArrowheads="1"/>
          </p:cNvSpPr>
          <p:nvPr/>
        </p:nvSpPr>
        <p:spPr bwMode="auto">
          <a:xfrm>
            <a:off x="9794878" y="4180973"/>
            <a:ext cx="17280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t>Train Employees</a:t>
            </a:r>
          </a:p>
        </p:txBody>
      </p:sp>
      <p:sp>
        <p:nvSpPr>
          <p:cNvPr id="20" name="TextBox 21">
            <a:extLst>
              <a:ext uri="{FF2B5EF4-FFF2-40B4-BE49-F238E27FC236}">
                <a16:creationId xmlns:a16="http://schemas.microsoft.com/office/drawing/2014/main" id="{743368B5-2CF0-4D49-8AA0-2EDE023B875E}"/>
              </a:ext>
            </a:extLst>
          </p:cNvPr>
          <p:cNvSpPr txBox="1">
            <a:spLocks noChangeArrowheads="1"/>
          </p:cNvSpPr>
          <p:nvPr/>
        </p:nvSpPr>
        <p:spPr bwMode="auto">
          <a:xfrm>
            <a:off x="9837320" y="5272067"/>
            <a:ext cx="128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t>Raise Public</a:t>
            </a:r>
            <a:b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br>
            <a:r>
              <a:rPr kumimoji="0" lang="en-US" altLang="en-US" sz="1900" b="1" i="0" u="none" strike="noStrike" kern="1200" cap="small" spc="0" normalizeH="0" noProof="0">
                <a:ln>
                  <a:noFill/>
                </a:ln>
                <a:solidFill>
                  <a:prstClr val="black"/>
                </a:solidFill>
                <a:effectLst/>
                <a:uLnTx/>
                <a:uFillTx/>
                <a:latin typeface="Century Gothic" pitchFamily="34" charset="0"/>
                <a:ea typeface="+mn-ea"/>
                <a:cs typeface="+mn-cs"/>
              </a:rPr>
              <a:t>Awareness</a:t>
            </a:r>
          </a:p>
        </p:txBody>
      </p:sp>
      <p:pic>
        <p:nvPicPr>
          <p:cNvPr id="21" name="Picture 2" descr="F:\USER\Maha.Alkhateeb.CTR\Images\HT Images\HT Images - Website\Leader Statement Icon.png">
            <a:extLst>
              <a:ext uri="{FF2B5EF4-FFF2-40B4-BE49-F238E27FC236}">
                <a16:creationId xmlns:a16="http://schemas.microsoft.com/office/drawing/2014/main" id="{682BFE8C-F191-41A8-AB4A-E89FAC4D0C0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585267" y="2612451"/>
            <a:ext cx="924897" cy="9248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F:\USER\Maha.Alkhateeb.CTR\Images\HT Images\HT Images - Website\Train Employees Icon 2.png">
            <a:extLst>
              <a:ext uri="{FF2B5EF4-FFF2-40B4-BE49-F238E27FC236}">
                <a16:creationId xmlns:a16="http://schemas.microsoft.com/office/drawing/2014/main" id="{F1A6B371-0C66-4AC5-A426-DD8F31C8B5C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585267" y="3870338"/>
            <a:ext cx="924897" cy="9248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USER\Maha.Alkhateeb.CTR\Images\HT Images\HT Images - Website\Display Awareness Posters Icon.png">
            <a:extLst>
              <a:ext uri="{FF2B5EF4-FFF2-40B4-BE49-F238E27FC236}">
                <a16:creationId xmlns:a16="http://schemas.microsoft.com/office/drawing/2014/main" id="{E18C6967-B89A-4DF2-8FD9-F874ED624D0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597890" y="5128226"/>
            <a:ext cx="918586" cy="9185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F:\USER\Maha.Alkhateeb.CTR\Images\HT Images\HT Images - Website\Join Us Icon.png">
            <a:extLst>
              <a:ext uri="{FF2B5EF4-FFF2-40B4-BE49-F238E27FC236}">
                <a16:creationId xmlns:a16="http://schemas.microsoft.com/office/drawing/2014/main" id="{C6BA1955-A53D-418D-A9C2-CB3A9FC1F0C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576470" y="1309767"/>
            <a:ext cx="1031269" cy="103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163539"/>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4" name="TextBox 3">
            <a:extLst>
              <a:ext uri="{FF2B5EF4-FFF2-40B4-BE49-F238E27FC236}">
                <a16:creationId xmlns:a16="http://schemas.microsoft.com/office/drawing/2014/main" id="{57D74CC0-574F-D7F2-10BE-F883F7DC5430}"/>
              </a:ext>
            </a:extLst>
          </p:cNvPr>
          <p:cNvSpPr txBox="1"/>
          <p:nvPr/>
        </p:nvSpPr>
        <p:spPr>
          <a:xfrm>
            <a:off x="383351" y="5838140"/>
            <a:ext cx="11808649" cy="353943"/>
          </a:xfrm>
          <a:prstGeom prst="rect">
            <a:avLst/>
          </a:prstGeom>
          <a:solidFill>
            <a:srgbClr val="01539F"/>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One of the leading transportation agencies working to prevent human trafficking.</a:t>
            </a:r>
          </a:p>
        </p:txBody>
      </p:sp>
      <p:pic>
        <p:nvPicPr>
          <p:cNvPr id="9" name="Picture 8">
            <a:extLst>
              <a:ext uri="{FF2B5EF4-FFF2-40B4-BE49-F238E27FC236}">
                <a16:creationId xmlns:a16="http://schemas.microsoft.com/office/drawing/2014/main" id="{1B846E2F-58DB-5D1A-FFC4-321E96E656B4}"/>
              </a:ext>
            </a:extLst>
          </p:cNvPr>
          <p:cNvPicPr>
            <a:picLocks noChangeAspect="1"/>
          </p:cNvPicPr>
          <p:nvPr/>
        </p:nvPicPr>
        <p:blipFill>
          <a:blip r:embed="rId4"/>
          <a:stretch>
            <a:fillRect/>
          </a:stretch>
        </p:blipFill>
        <p:spPr>
          <a:xfrm>
            <a:off x="1524518" y="941740"/>
            <a:ext cx="9526315" cy="4891963"/>
          </a:xfrm>
          <a:prstGeom prst="rect">
            <a:avLst/>
          </a:prstGeom>
        </p:spPr>
      </p:pic>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SEPTA at a Glance</a:t>
            </a:r>
          </a:p>
        </p:txBody>
      </p:sp>
    </p:spTree>
    <p:extLst>
      <p:ext uri="{BB962C8B-B14F-4D97-AF65-F5344CB8AC3E}">
        <p14:creationId xmlns:p14="http://schemas.microsoft.com/office/powerpoint/2010/main" val="48295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Initiatives</a:t>
            </a:r>
          </a:p>
        </p:txBody>
      </p:sp>
      <p:sp>
        <p:nvSpPr>
          <p:cNvPr id="5" name="TextBox 4">
            <a:extLst>
              <a:ext uri="{FF2B5EF4-FFF2-40B4-BE49-F238E27FC236}">
                <a16:creationId xmlns:a16="http://schemas.microsoft.com/office/drawing/2014/main" id="{9F83479D-EB36-A10C-F862-4A84306846BC}"/>
              </a:ext>
            </a:extLst>
          </p:cNvPr>
          <p:cNvSpPr txBox="1"/>
          <p:nvPr/>
        </p:nvSpPr>
        <p:spPr>
          <a:xfrm>
            <a:off x="510349" y="1336129"/>
            <a:ext cx="6750529" cy="48167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4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 Month/Video</a:t>
            </a:r>
          </a:p>
          <a:p>
            <a:pPr marL="285750" marR="0" lvl="0" indent="-285750" algn="l" defTabSz="914400" rtl="0" eaLnBrk="1" fontAlgn="auto" latinLnBrk="0" hangingPunct="1">
              <a:lnSpc>
                <a:spcPct val="100000"/>
              </a:lnSpc>
              <a:spcBef>
                <a:spcPts val="0"/>
              </a:spcBef>
              <a:spcAft>
                <a:spcPts val="4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Signage</a:t>
            </a:r>
          </a:p>
          <a:p>
            <a:pPr marL="285750" marR="0" lvl="0" indent="-285750" algn="l" defTabSz="914400" rtl="0" eaLnBrk="1" fontAlgn="auto" latinLnBrk="0" hangingPunct="1">
              <a:lnSpc>
                <a:spcPct val="100000"/>
              </a:lnSpc>
              <a:spcBef>
                <a:spcPts val="0"/>
              </a:spcBef>
              <a:spcAft>
                <a:spcPts val="4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Employee Training</a:t>
            </a:r>
          </a:p>
          <a:p>
            <a:pPr marL="285750" marR="0" lvl="0" indent="-285750" algn="l" defTabSz="914400" rtl="0" eaLnBrk="1" fontAlgn="auto" latinLnBrk="0" hangingPunct="1">
              <a:lnSpc>
                <a:spcPct val="100000"/>
              </a:lnSpc>
              <a:spcBef>
                <a:spcPts val="0"/>
              </a:spcBef>
              <a:spcAft>
                <a:spcPts val="4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Transit Watch App</a:t>
            </a:r>
          </a:p>
          <a:p>
            <a:pPr marL="285750" marR="0" lvl="0" indent="-285750" algn="l" defTabSz="914400" rtl="0" eaLnBrk="1" fontAlgn="auto" latinLnBrk="0" hangingPunct="1">
              <a:lnSpc>
                <a:spcPct val="100000"/>
              </a:lnSpc>
              <a:spcBef>
                <a:spcPts val="0"/>
              </a:spcBef>
              <a:spcAft>
                <a:spcPts val="4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Partnerships</a:t>
            </a:r>
          </a:p>
          <a:p>
            <a:pPr marL="285750" marR="0" lvl="0" indent="-285750" algn="l" defTabSz="914400" rtl="0" eaLnBrk="1" fontAlgn="auto" latinLnBrk="0" hangingPunct="1">
              <a:lnSpc>
                <a:spcPct val="100000"/>
              </a:lnSpc>
              <a:spcBef>
                <a:spcPts val="0"/>
              </a:spcBef>
              <a:spcAft>
                <a:spcPts val="4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Spreading Awareness – SXSW Conference</a:t>
            </a:r>
          </a:p>
        </p:txBody>
      </p:sp>
      <p:pic>
        <p:nvPicPr>
          <p:cNvPr id="6" name="Picture 5">
            <a:extLst>
              <a:ext uri="{FF2B5EF4-FFF2-40B4-BE49-F238E27FC236}">
                <a16:creationId xmlns:a16="http://schemas.microsoft.com/office/drawing/2014/main" id="{B1D0B7ED-AB9C-A793-FB6E-1F47FC013FA0}"/>
              </a:ext>
            </a:extLst>
          </p:cNvPr>
          <p:cNvPicPr>
            <a:picLocks noChangeAspect="1"/>
          </p:cNvPicPr>
          <p:nvPr/>
        </p:nvPicPr>
        <p:blipFill rotWithShape="1">
          <a:blip r:embed="rId4"/>
          <a:srcRect l="4733" t="8480" r="14033" b="11577"/>
          <a:stretch/>
        </p:blipFill>
        <p:spPr>
          <a:xfrm>
            <a:off x="9227002" y="3262869"/>
            <a:ext cx="2964998" cy="2172709"/>
          </a:xfrm>
          <a:prstGeom prst="rect">
            <a:avLst/>
          </a:prstGeom>
        </p:spPr>
      </p:pic>
      <p:pic>
        <p:nvPicPr>
          <p:cNvPr id="7" name="Picture 6" descr="A sign on a wall&#10;&#10;Description automatically generated">
            <a:extLst>
              <a:ext uri="{FF2B5EF4-FFF2-40B4-BE49-F238E27FC236}">
                <a16:creationId xmlns:a16="http://schemas.microsoft.com/office/drawing/2014/main" id="{D0F99271-5ADD-F492-F343-3C2887A970AF}"/>
              </a:ext>
            </a:extLst>
          </p:cNvPr>
          <p:cNvPicPr>
            <a:picLocks noChangeAspect="1"/>
          </p:cNvPicPr>
          <p:nvPr/>
        </p:nvPicPr>
        <p:blipFill rotWithShape="1">
          <a:blip r:embed="rId5"/>
          <a:srcRect l="21753" t="31202" r="6474"/>
          <a:stretch/>
        </p:blipFill>
        <p:spPr>
          <a:xfrm>
            <a:off x="9227003" y="1683936"/>
            <a:ext cx="2964997" cy="1587987"/>
          </a:xfrm>
          <a:prstGeom prst="rect">
            <a:avLst/>
          </a:prstGeom>
        </p:spPr>
      </p:pic>
      <p:pic>
        <p:nvPicPr>
          <p:cNvPr id="8" name="Picture 2" descr="She's My Sister Anti-Human Trafficking VIRTUAL 5K Walk/Run/Bike">
            <a:extLst>
              <a:ext uri="{FF2B5EF4-FFF2-40B4-BE49-F238E27FC236}">
                <a16:creationId xmlns:a16="http://schemas.microsoft.com/office/drawing/2014/main" id="{B85D59EB-53A2-0435-6EA9-1E1FA44BE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1630" y="119952"/>
            <a:ext cx="2480710" cy="14083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up of a phone&#10;&#10;Description automatically generated">
            <a:extLst>
              <a:ext uri="{FF2B5EF4-FFF2-40B4-BE49-F238E27FC236}">
                <a16:creationId xmlns:a16="http://schemas.microsoft.com/office/drawing/2014/main" id="{D812DE54-1684-DBD4-BAD3-82870124EB5B}"/>
              </a:ext>
            </a:extLst>
          </p:cNvPr>
          <p:cNvPicPr>
            <a:picLocks noChangeAspect="1"/>
          </p:cNvPicPr>
          <p:nvPr/>
        </p:nvPicPr>
        <p:blipFill rotWithShape="1">
          <a:blip r:embed="rId7"/>
          <a:srcRect l="3934" t="2783" r="4772" b="9954"/>
          <a:stretch/>
        </p:blipFill>
        <p:spPr>
          <a:xfrm>
            <a:off x="7342544" y="0"/>
            <a:ext cx="1884459" cy="2329414"/>
          </a:xfrm>
          <a:prstGeom prst="rect">
            <a:avLst/>
          </a:prstGeom>
        </p:spPr>
      </p:pic>
      <p:pic>
        <p:nvPicPr>
          <p:cNvPr id="11" name="Picture 10" descr="A blue text on a white background&#10;&#10;Description automatically generated">
            <a:extLst>
              <a:ext uri="{FF2B5EF4-FFF2-40B4-BE49-F238E27FC236}">
                <a16:creationId xmlns:a16="http://schemas.microsoft.com/office/drawing/2014/main" id="{28F91C4B-5724-7D78-74F3-557E90637E79}"/>
              </a:ext>
            </a:extLst>
          </p:cNvPr>
          <p:cNvPicPr>
            <a:picLocks noChangeAspect="1"/>
          </p:cNvPicPr>
          <p:nvPr/>
        </p:nvPicPr>
        <p:blipFill rotWithShape="1">
          <a:blip r:embed="rId8"/>
          <a:srcRect r="2924"/>
          <a:stretch/>
        </p:blipFill>
        <p:spPr>
          <a:xfrm>
            <a:off x="7645644" y="5393522"/>
            <a:ext cx="4546356" cy="938072"/>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2331E096-BE2F-4680-2637-7718D600A180}"/>
              </a:ext>
            </a:extLst>
          </p:cNvPr>
          <p:cNvPicPr>
            <a:picLocks noChangeAspect="1"/>
          </p:cNvPicPr>
          <p:nvPr/>
        </p:nvPicPr>
        <p:blipFill rotWithShape="1">
          <a:blip r:embed="rId9"/>
          <a:srcRect l="6927" r="10947"/>
          <a:stretch/>
        </p:blipFill>
        <p:spPr>
          <a:xfrm>
            <a:off x="7505323" y="2237957"/>
            <a:ext cx="1721679" cy="3168182"/>
          </a:xfrm>
          <a:prstGeom prst="rect">
            <a:avLst/>
          </a:prstGeom>
        </p:spPr>
      </p:pic>
    </p:spTree>
    <p:extLst>
      <p:ext uri="{BB962C8B-B14F-4D97-AF65-F5344CB8AC3E}">
        <p14:creationId xmlns:p14="http://schemas.microsoft.com/office/powerpoint/2010/main" val="3755361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 Month/Video</a:t>
            </a:r>
          </a:p>
        </p:txBody>
      </p:sp>
      <p:pic>
        <p:nvPicPr>
          <p:cNvPr id="5" name="Online Media 4" title="SEPTA Human Trafficking Awareness">
            <a:hlinkClick r:id="" action="ppaction://media"/>
            <a:extLst>
              <a:ext uri="{FF2B5EF4-FFF2-40B4-BE49-F238E27FC236}">
                <a16:creationId xmlns:a16="http://schemas.microsoft.com/office/drawing/2014/main" id="{A777DAAC-CA25-9AD4-3DFC-F8FF56418D10}"/>
              </a:ext>
            </a:extLst>
          </p:cNvPr>
          <p:cNvPicPr>
            <a:picLocks noRot="1" noChangeAspect="1"/>
          </p:cNvPicPr>
          <p:nvPr>
            <a:videoFile r:link="rId1"/>
          </p:nvPr>
        </p:nvPicPr>
        <p:blipFill>
          <a:blip r:embed="rId5"/>
          <a:stretch>
            <a:fillRect/>
          </a:stretch>
        </p:blipFill>
        <p:spPr>
          <a:xfrm>
            <a:off x="2589229" y="998978"/>
            <a:ext cx="7013542" cy="3962652"/>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B8E0AD62-68A8-C117-BF67-70F5D7AD43E6}"/>
              </a:ext>
            </a:extLst>
          </p:cNvPr>
          <p:cNvPicPr>
            <a:picLocks noChangeAspect="1"/>
          </p:cNvPicPr>
          <p:nvPr/>
        </p:nvPicPr>
        <p:blipFill rotWithShape="1">
          <a:blip r:embed="rId6"/>
          <a:srcRect t="11400" b="8275"/>
          <a:stretch/>
        </p:blipFill>
        <p:spPr>
          <a:xfrm>
            <a:off x="1392022" y="4860407"/>
            <a:ext cx="9144000" cy="1471187"/>
          </a:xfrm>
          <a:prstGeom prst="rect">
            <a:avLst/>
          </a:prstGeom>
        </p:spPr>
      </p:pic>
    </p:spTree>
    <p:extLst>
      <p:ext uri="{BB962C8B-B14F-4D97-AF65-F5344CB8AC3E}">
        <p14:creationId xmlns:p14="http://schemas.microsoft.com/office/powerpoint/2010/main" val="38080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Signage</a:t>
            </a:r>
          </a:p>
        </p:txBody>
      </p:sp>
      <p:pic>
        <p:nvPicPr>
          <p:cNvPr id="5" name="Picture 4" descr="A sign on a wall&#10;&#10;Description automatically generated">
            <a:extLst>
              <a:ext uri="{FF2B5EF4-FFF2-40B4-BE49-F238E27FC236}">
                <a16:creationId xmlns:a16="http://schemas.microsoft.com/office/drawing/2014/main" id="{1ADA6EDA-F3D0-03FB-EAC7-6F248CD9F6D4}"/>
              </a:ext>
            </a:extLst>
          </p:cNvPr>
          <p:cNvPicPr>
            <a:picLocks noChangeAspect="1"/>
          </p:cNvPicPr>
          <p:nvPr/>
        </p:nvPicPr>
        <p:blipFill rotWithShape="1">
          <a:blip r:embed="rId4"/>
          <a:srcRect l="1472" r="-1"/>
          <a:stretch/>
        </p:blipFill>
        <p:spPr>
          <a:xfrm>
            <a:off x="7188960" y="1043004"/>
            <a:ext cx="4127982" cy="2340954"/>
          </a:xfrm>
          <a:prstGeom prst="rect">
            <a:avLst/>
          </a:prstGeom>
          <a:ln>
            <a:noFill/>
          </a:ln>
          <a:effectLst>
            <a:outerShdw blurRad="292100" dist="139700" dir="2700000" algn="tl" rotWithShape="0">
              <a:srgbClr val="333333">
                <a:alpha val="65000"/>
              </a:srgbClr>
            </a:outerShdw>
          </a:effectLst>
        </p:spPr>
      </p:pic>
      <p:pic>
        <p:nvPicPr>
          <p:cNvPr id="6" name="Picture 5" descr="A sign on a metal wall&#10;&#10;Description automatically generated">
            <a:extLst>
              <a:ext uri="{FF2B5EF4-FFF2-40B4-BE49-F238E27FC236}">
                <a16:creationId xmlns:a16="http://schemas.microsoft.com/office/drawing/2014/main" id="{6C548698-814F-4ED5-0987-094E62DDFFA9}"/>
              </a:ext>
            </a:extLst>
          </p:cNvPr>
          <p:cNvPicPr>
            <a:picLocks noChangeAspect="1"/>
          </p:cNvPicPr>
          <p:nvPr/>
        </p:nvPicPr>
        <p:blipFill rotWithShape="1">
          <a:blip r:embed="rId5"/>
          <a:srcRect r="2187" b="14211"/>
          <a:stretch/>
        </p:blipFill>
        <p:spPr>
          <a:xfrm>
            <a:off x="7188960" y="3805057"/>
            <a:ext cx="4122120" cy="2340954"/>
          </a:xfrm>
          <a:prstGeom prst="rect">
            <a:avLst/>
          </a:prstGeom>
          <a:ln>
            <a:noFill/>
          </a:ln>
          <a:effectLst>
            <a:outerShdw blurRad="292100" dist="139700" dir="2700000" algn="tl" rotWithShape="0">
              <a:srgbClr val="333333">
                <a:alpha val="65000"/>
              </a:srgbClr>
            </a:outerShdw>
          </a:effectLst>
        </p:spPr>
      </p:pic>
      <p:pic>
        <p:nvPicPr>
          <p:cNvPr id="8" name="Picture 7" descr="A white and red sign with a cell phone and text&#10;&#10;Description automatically generated">
            <a:extLst>
              <a:ext uri="{FF2B5EF4-FFF2-40B4-BE49-F238E27FC236}">
                <a16:creationId xmlns:a16="http://schemas.microsoft.com/office/drawing/2014/main" id="{AB1B67D3-A099-7B8C-39B1-DDBE6B132FEE}"/>
              </a:ext>
            </a:extLst>
          </p:cNvPr>
          <p:cNvPicPr>
            <a:picLocks noChangeAspect="1"/>
          </p:cNvPicPr>
          <p:nvPr/>
        </p:nvPicPr>
        <p:blipFill rotWithShape="1">
          <a:blip r:embed="rId6">
            <a:extLst>
              <a:ext uri="{28A0092B-C50C-407E-A947-70E740481C1C}">
                <a14:useLocalDpi xmlns:a14="http://schemas.microsoft.com/office/drawing/2010/main" val="0"/>
              </a:ext>
            </a:extLst>
          </a:blip>
          <a:srcRect l="3369" t="3726" r="2254" b="6890"/>
          <a:stretch/>
        </p:blipFill>
        <p:spPr>
          <a:xfrm>
            <a:off x="1176328" y="1043003"/>
            <a:ext cx="5863569" cy="5174055"/>
          </a:xfrm>
          <a:prstGeom prst="rect">
            <a:avLst/>
          </a:prstGeom>
        </p:spPr>
      </p:pic>
    </p:spTree>
    <p:extLst>
      <p:ext uri="{BB962C8B-B14F-4D97-AF65-F5344CB8AC3E}">
        <p14:creationId xmlns:p14="http://schemas.microsoft.com/office/powerpoint/2010/main" val="8890222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Employee Training</a:t>
            </a:r>
          </a:p>
        </p:txBody>
      </p:sp>
      <p:grpSp>
        <p:nvGrpSpPr>
          <p:cNvPr id="5" name="Group 4">
            <a:extLst>
              <a:ext uri="{FF2B5EF4-FFF2-40B4-BE49-F238E27FC236}">
                <a16:creationId xmlns:a16="http://schemas.microsoft.com/office/drawing/2014/main" id="{C43A19E6-6362-C971-A05E-E62375539F9B}"/>
              </a:ext>
            </a:extLst>
          </p:cNvPr>
          <p:cNvGrpSpPr/>
          <p:nvPr/>
        </p:nvGrpSpPr>
        <p:grpSpPr>
          <a:xfrm>
            <a:off x="816764" y="1789139"/>
            <a:ext cx="5127799" cy="3599435"/>
            <a:chOff x="816764" y="1789139"/>
            <a:chExt cx="5127799" cy="3599435"/>
          </a:xfrm>
        </p:grpSpPr>
        <p:pic>
          <p:nvPicPr>
            <p:cNvPr id="4" name="Picture 3">
              <a:extLst>
                <a:ext uri="{FF2B5EF4-FFF2-40B4-BE49-F238E27FC236}">
                  <a16:creationId xmlns:a16="http://schemas.microsoft.com/office/drawing/2014/main" id="{2523131D-404A-7A06-8A3E-4D0CA5921E5E}"/>
                </a:ext>
              </a:extLst>
            </p:cNvPr>
            <p:cNvPicPr>
              <a:picLocks noChangeAspect="1"/>
            </p:cNvPicPr>
            <p:nvPr/>
          </p:nvPicPr>
          <p:blipFill rotWithShape="1">
            <a:blip r:embed="rId4"/>
            <a:srcRect r="4604"/>
            <a:stretch/>
          </p:blipFill>
          <p:spPr>
            <a:xfrm>
              <a:off x="838202" y="2122417"/>
              <a:ext cx="5106361" cy="326615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4AB73D4A-051D-0B96-2FA7-2C18F5BB6328}"/>
                </a:ext>
              </a:extLst>
            </p:cNvPr>
            <p:cNvSpPr txBox="1"/>
            <p:nvPr/>
          </p:nvSpPr>
          <p:spPr>
            <a:xfrm>
              <a:off x="816764" y="1789139"/>
              <a:ext cx="45897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A1C2D"/>
                  </a:solidFill>
                  <a:effectLst/>
                  <a:uLnTx/>
                  <a:uFillTx/>
                  <a:latin typeface="Open Sans" panose="020B0606030504020204" pitchFamily="34" charset="0"/>
                  <a:ea typeface="Open Sans" panose="020B0606030504020204" pitchFamily="34" charset="0"/>
                  <a:cs typeface="Open Sans" panose="020B0606030504020204" pitchFamily="34" charset="0"/>
                </a:rPr>
                <a:t>Frontline Employees </a:t>
              </a:r>
            </a:p>
          </p:txBody>
        </p:sp>
      </p:grpSp>
      <p:grpSp>
        <p:nvGrpSpPr>
          <p:cNvPr id="6" name="Group 5">
            <a:extLst>
              <a:ext uri="{FF2B5EF4-FFF2-40B4-BE49-F238E27FC236}">
                <a16:creationId xmlns:a16="http://schemas.microsoft.com/office/drawing/2014/main" id="{F3F1C88F-8AF3-E5AA-F904-CDCCEAB90735}"/>
              </a:ext>
            </a:extLst>
          </p:cNvPr>
          <p:cNvGrpSpPr/>
          <p:nvPr/>
        </p:nvGrpSpPr>
        <p:grpSpPr>
          <a:xfrm>
            <a:off x="6569173" y="1789139"/>
            <a:ext cx="5191670" cy="3599436"/>
            <a:chOff x="6569173" y="1789139"/>
            <a:chExt cx="5191670" cy="3599436"/>
          </a:xfrm>
        </p:grpSpPr>
        <p:pic>
          <p:nvPicPr>
            <p:cNvPr id="8" name="Picture 7">
              <a:extLst>
                <a:ext uri="{FF2B5EF4-FFF2-40B4-BE49-F238E27FC236}">
                  <a16:creationId xmlns:a16="http://schemas.microsoft.com/office/drawing/2014/main" id="{3F62278B-B6D6-A910-4372-CBED429016FB}"/>
                </a:ext>
              </a:extLst>
            </p:cNvPr>
            <p:cNvPicPr>
              <a:picLocks noChangeAspect="1"/>
            </p:cNvPicPr>
            <p:nvPr/>
          </p:nvPicPr>
          <p:blipFill rotWithShape="1">
            <a:blip r:embed="rId5"/>
            <a:srcRect t="-407" b="10358"/>
            <a:stretch/>
          </p:blipFill>
          <p:spPr>
            <a:xfrm>
              <a:off x="6654478" y="2122418"/>
              <a:ext cx="5106365" cy="326615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450C0E93-8828-BD78-7CC3-6EAE88E5985F}"/>
                </a:ext>
              </a:extLst>
            </p:cNvPr>
            <p:cNvSpPr txBox="1"/>
            <p:nvPr/>
          </p:nvSpPr>
          <p:spPr>
            <a:xfrm>
              <a:off x="6569173" y="1789139"/>
              <a:ext cx="34013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A1C2D"/>
                  </a:solidFill>
                  <a:effectLst/>
                  <a:uLnTx/>
                  <a:uFillTx/>
                  <a:latin typeface="Open Sans" panose="020B0606030504020204" pitchFamily="34" charset="0"/>
                  <a:ea typeface="Open Sans" panose="020B0606030504020204" pitchFamily="34" charset="0"/>
                  <a:cs typeface="Open Sans" panose="020B0606030504020204" pitchFamily="34" charset="0"/>
                </a:rPr>
                <a:t>Transit Police</a:t>
              </a:r>
            </a:p>
          </p:txBody>
        </p:sp>
      </p:grpSp>
    </p:spTree>
    <p:extLst>
      <p:ext uri="{BB962C8B-B14F-4D97-AF65-F5344CB8AC3E}">
        <p14:creationId xmlns:p14="http://schemas.microsoft.com/office/powerpoint/2010/main" val="38430001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Transit Watch App</a:t>
            </a:r>
          </a:p>
        </p:txBody>
      </p:sp>
      <p:pic>
        <p:nvPicPr>
          <p:cNvPr id="4" name="Picture 3" descr="A screenshot of a phone&#10;&#10;Description automatically generated">
            <a:extLst>
              <a:ext uri="{FF2B5EF4-FFF2-40B4-BE49-F238E27FC236}">
                <a16:creationId xmlns:a16="http://schemas.microsoft.com/office/drawing/2014/main" id="{06662B8B-29AB-6605-4C8A-9094EB6E9D76}"/>
              </a:ext>
            </a:extLst>
          </p:cNvPr>
          <p:cNvPicPr>
            <a:picLocks noChangeAspect="1"/>
          </p:cNvPicPr>
          <p:nvPr/>
        </p:nvPicPr>
        <p:blipFill>
          <a:blip r:embed="rId4"/>
          <a:stretch>
            <a:fillRect/>
          </a:stretch>
        </p:blipFill>
        <p:spPr>
          <a:xfrm>
            <a:off x="6555425" y="1168424"/>
            <a:ext cx="3156203" cy="4769814"/>
          </a:xfrm>
          <a:prstGeom prst="rect">
            <a:avLst/>
          </a:prstGeom>
        </p:spPr>
      </p:pic>
      <p:grpSp>
        <p:nvGrpSpPr>
          <p:cNvPr id="5" name="Group 4">
            <a:extLst>
              <a:ext uri="{FF2B5EF4-FFF2-40B4-BE49-F238E27FC236}">
                <a16:creationId xmlns:a16="http://schemas.microsoft.com/office/drawing/2014/main" id="{1D88A36E-5C4B-4A6F-6EB4-67E2706ADEF0}"/>
              </a:ext>
            </a:extLst>
          </p:cNvPr>
          <p:cNvGrpSpPr/>
          <p:nvPr/>
        </p:nvGrpSpPr>
        <p:grpSpPr>
          <a:xfrm>
            <a:off x="2480372" y="1192855"/>
            <a:ext cx="3156203" cy="4769814"/>
            <a:chOff x="2467848" y="1192855"/>
            <a:chExt cx="3156203" cy="4769814"/>
          </a:xfrm>
        </p:grpSpPr>
        <p:pic>
          <p:nvPicPr>
            <p:cNvPr id="8" name="Picture 7" descr="A screenshot of a phone&#10;&#10;Description automatically generated">
              <a:extLst>
                <a:ext uri="{FF2B5EF4-FFF2-40B4-BE49-F238E27FC236}">
                  <a16:creationId xmlns:a16="http://schemas.microsoft.com/office/drawing/2014/main" id="{F973E7AE-6F11-0357-FDA7-D4D2D6464661}"/>
                </a:ext>
              </a:extLst>
            </p:cNvPr>
            <p:cNvPicPr>
              <a:picLocks noChangeAspect="1"/>
            </p:cNvPicPr>
            <p:nvPr/>
          </p:nvPicPr>
          <p:blipFill>
            <a:blip r:embed="rId4"/>
            <a:stretch>
              <a:fillRect/>
            </a:stretch>
          </p:blipFill>
          <p:spPr>
            <a:xfrm>
              <a:off x="2467848" y="1192855"/>
              <a:ext cx="3156203" cy="4769814"/>
            </a:xfrm>
            <a:prstGeom prst="rect">
              <a:avLst/>
            </a:prstGeom>
          </p:spPr>
        </p:pic>
        <p:pic>
          <p:nvPicPr>
            <p:cNvPr id="9" name="Picture 2">
              <a:extLst>
                <a:ext uri="{FF2B5EF4-FFF2-40B4-BE49-F238E27FC236}">
                  <a16:creationId xmlns:a16="http://schemas.microsoft.com/office/drawing/2014/main" id="{5BEE9139-3BB9-A586-6896-D86AFFDB83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5894" b="5894"/>
            <a:stretch/>
          </p:blipFill>
          <p:spPr bwMode="auto">
            <a:xfrm>
              <a:off x="2876569" y="1399360"/>
              <a:ext cx="2265702" cy="4325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43209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PTA ramps up fight against human trafficking - WHYY">
            <a:extLst>
              <a:ext uri="{FF2B5EF4-FFF2-40B4-BE49-F238E27FC236}">
                <a16:creationId xmlns:a16="http://schemas.microsoft.com/office/drawing/2014/main" id="{303F499C-7B26-8713-8B80-B4331D4495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 t="10747" r="15004" b="-49"/>
          <a:stretch/>
        </p:blipFill>
        <p:spPr bwMode="auto">
          <a:xfrm>
            <a:off x="8859717" y="0"/>
            <a:ext cx="3310708" cy="1959776"/>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SEPTA General Manager Leslie Richards (center), Philadelphia Police Commissioner Danielle Outlaw (right) and the Salvation Army's Heather LaRocca (left) discuss the transit agency's human trafficking awareness initiatives at Frankford Transportation Center on Tuesday.">
            <a:extLst>
              <a:ext uri="{FF2B5EF4-FFF2-40B4-BE49-F238E27FC236}">
                <a16:creationId xmlns:a16="http://schemas.microsoft.com/office/drawing/2014/main" id="{9A285142-4ABF-AE98-C46D-23BE1AC26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9717" y="1946912"/>
            <a:ext cx="3325091" cy="2194560"/>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B43FCD-875C-FDF7-F12A-75827FA1E52E}"/>
              </a:ext>
            </a:extLst>
          </p:cNvPr>
          <p:cNvPicPr>
            <a:picLocks noChangeAspect="1"/>
          </p:cNvPicPr>
          <p:nvPr/>
        </p:nvPicPr>
        <p:blipFill rotWithShape="1">
          <a:blip r:embed="rId5"/>
          <a:srcRect r="14955"/>
          <a:stretch/>
        </p:blipFill>
        <p:spPr>
          <a:xfrm>
            <a:off x="8859717" y="4128105"/>
            <a:ext cx="3337179" cy="2212364"/>
          </a:xfrm>
          <a:prstGeom prst="rect">
            <a:avLst/>
          </a:prstGeom>
        </p:spPr>
      </p:pic>
      <p:pic>
        <p:nvPicPr>
          <p:cNvPr id="347" name="Picture 1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Partnerships</a:t>
            </a:r>
          </a:p>
        </p:txBody>
      </p:sp>
      <p:grpSp>
        <p:nvGrpSpPr>
          <p:cNvPr id="4" name="Group 3">
            <a:extLst>
              <a:ext uri="{FF2B5EF4-FFF2-40B4-BE49-F238E27FC236}">
                <a16:creationId xmlns:a16="http://schemas.microsoft.com/office/drawing/2014/main" id="{487B3878-01E3-EC13-E237-9F9521A77F63}"/>
              </a:ext>
            </a:extLst>
          </p:cNvPr>
          <p:cNvGrpSpPr/>
          <p:nvPr/>
        </p:nvGrpSpPr>
        <p:grpSpPr>
          <a:xfrm>
            <a:off x="1609951" y="1655517"/>
            <a:ext cx="2932696" cy="2764984"/>
            <a:chOff x="661523" y="1264926"/>
            <a:chExt cx="3262405" cy="3173198"/>
          </a:xfrm>
        </p:grpSpPr>
        <p:pic>
          <p:nvPicPr>
            <p:cNvPr id="9" name="Picture 2" descr="She's My Sister Anti-Human Trafficking VIRTUAL 5K Walk/Run/Bike">
              <a:extLst>
                <a:ext uri="{FF2B5EF4-FFF2-40B4-BE49-F238E27FC236}">
                  <a16:creationId xmlns:a16="http://schemas.microsoft.com/office/drawing/2014/main" id="{1C4374F5-6B4D-B7D6-EC4C-B90EE4A246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523" y="1264926"/>
              <a:ext cx="3158370" cy="1793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ome - Enon Tabernacle Baptist Church">
              <a:extLst>
                <a:ext uri="{FF2B5EF4-FFF2-40B4-BE49-F238E27FC236}">
                  <a16:creationId xmlns:a16="http://schemas.microsoft.com/office/drawing/2014/main" id="{C862B1B7-7000-E6FA-AE21-89061F78E7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7383" y="2566338"/>
              <a:ext cx="1906545" cy="1871786"/>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descr="New Day Drop-In Center - Salvation Army Eastern Pennsylvania and Delaware">
            <a:extLst>
              <a:ext uri="{FF2B5EF4-FFF2-40B4-BE49-F238E27FC236}">
                <a16:creationId xmlns:a16="http://schemas.microsoft.com/office/drawing/2014/main" id="{B7F7F248-159D-D53A-87A8-0B89E4B284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6931" y="4420501"/>
            <a:ext cx="2371408" cy="166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75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Spreading Awareness - SXSW</a:t>
            </a:r>
          </a:p>
        </p:txBody>
      </p:sp>
      <p:pic>
        <p:nvPicPr>
          <p:cNvPr id="6" name="Picture 5">
            <a:extLst>
              <a:ext uri="{FF2B5EF4-FFF2-40B4-BE49-F238E27FC236}">
                <a16:creationId xmlns:a16="http://schemas.microsoft.com/office/drawing/2014/main" id="{EE81845A-7A22-D6B0-7C1A-482DA6668A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5212" y="1005651"/>
            <a:ext cx="5172704" cy="3369482"/>
          </a:xfrm>
          <a:prstGeom prst="rect">
            <a:avLst/>
          </a:prstGeom>
          <a:ln>
            <a:noFill/>
          </a:ln>
          <a:effectLst>
            <a:outerShdw blurRad="292100" dist="139700" dir="2700000" algn="tl" rotWithShape="0">
              <a:srgbClr val="333333">
                <a:alpha val="65000"/>
              </a:srgbClr>
            </a:outerShdw>
          </a:effectLst>
        </p:spPr>
      </p:pic>
      <p:pic>
        <p:nvPicPr>
          <p:cNvPr id="2050" name="Picture 2" descr="Image">
            <a:extLst>
              <a:ext uri="{FF2B5EF4-FFF2-40B4-BE49-F238E27FC236}">
                <a16:creationId xmlns:a16="http://schemas.microsoft.com/office/drawing/2014/main" id="{8661EAAC-EE09-F0B6-FDA5-5540B69A3F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 t="25386" r="40" b="3663"/>
          <a:stretch/>
        </p:blipFill>
        <p:spPr bwMode="auto">
          <a:xfrm>
            <a:off x="8166190" y="4189927"/>
            <a:ext cx="3780369" cy="2011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8056724-2205-C385-5EF1-D450523D3D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14488" b="14488"/>
          <a:stretch/>
        </p:blipFill>
        <p:spPr bwMode="auto">
          <a:xfrm>
            <a:off x="643818" y="4194122"/>
            <a:ext cx="3793119" cy="2018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072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ut The Brakes On Human Trafficking | SEPTA">
            <a:extLst>
              <a:ext uri="{FF2B5EF4-FFF2-40B4-BE49-F238E27FC236}">
                <a16:creationId xmlns:a16="http://schemas.microsoft.com/office/drawing/2014/main" id="{1CF306E6-3D73-C898-212A-FE8C183E03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0" t="-710" r="7280" b="710"/>
          <a:stretch/>
        </p:blipFill>
        <p:spPr bwMode="auto">
          <a:xfrm>
            <a:off x="7362007" y="1816692"/>
            <a:ext cx="2100432" cy="1796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8B7FC93-2C3E-4B13-DEE7-08594994D3E8}"/>
              </a:ext>
            </a:extLst>
          </p:cNvPr>
          <p:cNvPicPr>
            <a:picLocks noChangeAspect="1"/>
          </p:cNvPicPr>
          <p:nvPr/>
        </p:nvPicPr>
        <p:blipFill rotWithShape="1">
          <a:blip r:embed="rId4"/>
          <a:srcRect l="30225" t="-57" r="17208" b="57"/>
          <a:stretch/>
        </p:blipFill>
        <p:spPr>
          <a:xfrm>
            <a:off x="9462438" y="-1530"/>
            <a:ext cx="2729562" cy="2700433"/>
          </a:xfrm>
          <a:prstGeom prst="rect">
            <a:avLst/>
          </a:prstGeom>
        </p:spPr>
      </p:pic>
      <p:pic>
        <p:nvPicPr>
          <p:cNvPr id="347" name="Picture 1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8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a:p>
            <a:pPr marL="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a:t>
            </a:r>
          </a:p>
        </p:txBody>
      </p:sp>
      <p:pic>
        <p:nvPicPr>
          <p:cNvPr id="6" name="Picture 2" descr="Put the Brakes on Human Trafficking | NADTC">
            <a:extLst>
              <a:ext uri="{FF2B5EF4-FFF2-40B4-BE49-F238E27FC236}">
                <a16:creationId xmlns:a16="http://schemas.microsoft.com/office/drawing/2014/main" id="{2F05E8B0-79C8-9A69-27A9-EF150EA6A1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221"/>
          <a:stretch/>
        </p:blipFill>
        <p:spPr bwMode="auto">
          <a:xfrm>
            <a:off x="7354620" y="-18840"/>
            <a:ext cx="2162194" cy="19873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OT Transportation Leaders Against Human Trafficking Pledge | US Department of  Transportation">
            <a:extLst>
              <a:ext uri="{FF2B5EF4-FFF2-40B4-BE49-F238E27FC236}">
                <a16:creationId xmlns:a16="http://schemas.microsoft.com/office/drawing/2014/main" id="{3F6D1BA2-CEAD-A8AD-119C-7A73A4A4EDD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501"/>
          <a:stretch/>
        </p:blipFill>
        <p:spPr bwMode="auto">
          <a:xfrm>
            <a:off x="7362006" y="3427924"/>
            <a:ext cx="2154807" cy="28898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EPTA Human Trafficking Awareness - YouTube">
            <a:extLst>
              <a:ext uri="{FF2B5EF4-FFF2-40B4-BE49-F238E27FC236}">
                <a16:creationId xmlns:a16="http://schemas.microsoft.com/office/drawing/2014/main" id="{2D353D9E-8376-8FF7-93E1-03E5DD043D0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34" r="2482"/>
          <a:stretch/>
        </p:blipFill>
        <p:spPr bwMode="auto">
          <a:xfrm>
            <a:off x="9469825" y="4627376"/>
            <a:ext cx="2719213" cy="1690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Philly's transit cops try a new approach to address safety concerns on  trains : NPR">
            <a:extLst>
              <a:ext uri="{FF2B5EF4-FFF2-40B4-BE49-F238E27FC236}">
                <a16:creationId xmlns:a16="http://schemas.microsoft.com/office/drawing/2014/main" id="{CF914CB6-94FA-96B2-DB13-866BA5CAD86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771"/>
          <a:stretch/>
        </p:blipFill>
        <p:spPr bwMode="auto">
          <a:xfrm>
            <a:off x="9462438" y="2697516"/>
            <a:ext cx="2729562" cy="19326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EA200-5206-B5A8-D5BB-E64FB2D2D815}"/>
              </a:ext>
            </a:extLst>
          </p:cNvPr>
          <p:cNvSpPr txBox="1"/>
          <p:nvPr/>
        </p:nvSpPr>
        <p:spPr>
          <a:xfrm>
            <a:off x="587466" y="1128261"/>
            <a:ext cx="6767153" cy="45550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7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Transit Police Investigations</a:t>
            </a:r>
          </a:p>
          <a:p>
            <a:pPr marL="285750" marR="0" lvl="0" indent="-285750" algn="l" defTabSz="914400" rtl="0" eaLnBrk="1" fontAlgn="auto" latinLnBrk="0" hangingPunct="1">
              <a:lnSpc>
                <a:spcPct val="100000"/>
              </a:lnSpc>
              <a:spcBef>
                <a:spcPts val="0"/>
              </a:spcBef>
              <a:spcAft>
                <a:spcPts val="7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Bus Operator Action</a:t>
            </a:r>
          </a:p>
          <a:p>
            <a:pPr marL="285750" marR="0" lvl="0" indent="-285750" algn="l" defTabSz="914400" rtl="0" eaLnBrk="1" fontAlgn="auto" latinLnBrk="0" hangingPunct="1">
              <a:lnSpc>
                <a:spcPct val="100000"/>
              </a:lnSpc>
              <a:spcBef>
                <a:spcPts val="0"/>
              </a:spcBef>
              <a:spcAft>
                <a:spcPts val="7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Put the Brakes on Human Trafficking</a:t>
            </a:r>
          </a:p>
          <a:p>
            <a:pPr marL="285750" marR="0" lvl="0" indent="-285750" algn="l" defTabSz="914400" rtl="0" eaLnBrk="1" fontAlgn="auto" latinLnBrk="0" hangingPunct="1">
              <a:lnSpc>
                <a:spcPct val="100000"/>
              </a:lnSpc>
              <a:spcBef>
                <a:spcPts val="0"/>
              </a:spcBef>
              <a:spcAft>
                <a:spcPts val="7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Transportation Leaders Against Human Trafficking Pledge</a:t>
            </a:r>
          </a:p>
        </p:txBody>
      </p:sp>
    </p:spTree>
    <p:extLst>
      <p:ext uri="{BB962C8B-B14F-4D97-AF65-F5344CB8AC3E}">
        <p14:creationId xmlns:p14="http://schemas.microsoft.com/office/powerpoint/2010/main" val="21623083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8202" y="6393181"/>
            <a:ext cx="1008887" cy="291084"/>
          </a:xfrm>
          <a:prstGeom prst="rect">
            <a:avLst/>
          </a:prstGeom>
          <a:noFill/>
        </p:spPr>
      </p:pic>
      <p:sp>
        <p:nvSpPr>
          <p:cNvPr id="348" name="Freeform 348"/>
          <p:cNvSpPr/>
          <p:nvPr/>
        </p:nvSpPr>
        <p:spPr>
          <a:xfrm>
            <a:off x="375682" y="6085427"/>
            <a:ext cx="260452" cy="255042"/>
          </a:xfrm>
          <a:custGeom>
            <a:avLst/>
            <a:gdLst/>
            <a:ahLst/>
            <a:cxnLst/>
            <a:rect l="0" t="0" r="0" b="0"/>
            <a:pathLst>
              <a:path w="260451" h="255041">
                <a:moveTo>
                  <a:pt x="260451" y="250469"/>
                </a:moveTo>
                <a:cubicBezTo>
                  <a:pt x="121221" y="255041"/>
                  <a:pt x="4674" y="145542"/>
                  <a:pt x="114" y="5893"/>
                </a:cubicBezTo>
                <a:cubicBezTo>
                  <a:pt x="51" y="3924"/>
                  <a:pt x="13" y="1969"/>
                  <a:pt x="0" y="0"/>
                </a:cubicBez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Freeform 349"/>
          <p:cNvSpPr/>
          <p:nvPr/>
        </p:nvSpPr>
        <p:spPr>
          <a:xfrm>
            <a:off x="607315" y="6336031"/>
            <a:ext cx="11585575" cy="0"/>
          </a:xfrm>
          <a:custGeom>
            <a:avLst/>
            <a:gdLst/>
            <a:ahLst/>
            <a:cxnLst/>
            <a:rect l="0" t="0" r="0" b="0"/>
            <a:pathLst>
              <a:path w="11585575">
                <a:moveTo>
                  <a:pt x="0" y="0"/>
                </a:moveTo>
                <a:lnTo>
                  <a:pt x="11585575" y="0"/>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Freeform 350"/>
          <p:cNvSpPr/>
          <p:nvPr/>
        </p:nvSpPr>
        <p:spPr>
          <a:xfrm>
            <a:off x="375666" y="762"/>
            <a:ext cx="0" cy="6084697"/>
          </a:xfrm>
          <a:custGeom>
            <a:avLst/>
            <a:gdLst/>
            <a:ahLst/>
            <a:cxnLst/>
            <a:rect l="0" t="0" r="0" b="0"/>
            <a:pathLst>
              <a:path h="6084696">
                <a:moveTo>
                  <a:pt x="0" y="0"/>
                </a:moveTo>
                <a:lnTo>
                  <a:pt x="0" y="6084696"/>
                </a:lnTo>
              </a:path>
            </a:pathLst>
          </a:custGeom>
          <a:noFill/>
          <a:ln w="28955" cap="flat" cmpd="sng">
            <a:solidFill>
              <a:srgbClr val="B7DBF4">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Freeform 351"/>
          <p:cNvSpPr/>
          <p:nvPr/>
        </p:nvSpPr>
        <p:spPr>
          <a:xfrm>
            <a:off x="764" y="645414"/>
            <a:ext cx="765175" cy="0"/>
          </a:xfrm>
          <a:custGeom>
            <a:avLst/>
            <a:gdLst/>
            <a:ahLst/>
            <a:cxnLst/>
            <a:rect l="0" t="0" r="0" b="0"/>
            <a:pathLst>
              <a:path w="765175">
                <a:moveTo>
                  <a:pt x="765175" y="0"/>
                </a:moveTo>
                <a:lnTo>
                  <a:pt x="0" y="0"/>
                </a:lnTo>
              </a:path>
            </a:pathLst>
          </a:custGeom>
          <a:noFill/>
          <a:ln w="28955"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Freeform 352"/>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3"/>
          <p:cNvSpPr/>
          <p:nvPr/>
        </p:nvSpPr>
        <p:spPr>
          <a:xfrm>
            <a:off x="719326" y="603505"/>
            <a:ext cx="82297" cy="82297"/>
          </a:xfrm>
          <a:custGeom>
            <a:avLst/>
            <a:gdLst/>
            <a:ahLst/>
            <a:cxnLst/>
            <a:rect l="0" t="0" r="0" b="0"/>
            <a:pathLst>
              <a:path w="82296" h="82296">
                <a:moveTo>
                  <a:pt x="0" y="41148"/>
                </a:moveTo>
                <a:cubicBezTo>
                  <a:pt x="0" y="18428"/>
                  <a:pt x="18427" y="0"/>
                  <a:pt x="41148" y="0"/>
                </a:cubicBezTo>
                <a:cubicBezTo>
                  <a:pt x="63868" y="0"/>
                  <a:pt x="82296" y="18428"/>
                  <a:pt x="82296" y="41148"/>
                </a:cubicBezTo>
                <a:cubicBezTo>
                  <a:pt x="82296" y="63868"/>
                  <a:pt x="63868" y="82296"/>
                  <a:pt x="41148" y="82296"/>
                </a:cubicBezTo>
                <a:cubicBezTo>
                  <a:pt x="18427" y="82296"/>
                  <a:pt x="0" y="63868"/>
                  <a:pt x="0" y="41148"/>
                </a:cubicBezTo>
                <a:close/>
                <a:moveTo>
                  <a:pt x="0" y="41148"/>
                </a:moveTo>
              </a:path>
            </a:pathLst>
          </a:custGeom>
          <a:noFill/>
          <a:ln w="12191" cap="flat" cmpd="sng">
            <a:solidFill>
              <a:srgbClr val="222845">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B1E81CD-17C6-B0B9-9177-01BAD09BE285}"/>
              </a:ext>
            </a:extLst>
          </p:cNvPr>
          <p:cNvSpPr txBox="1"/>
          <p:nvPr/>
        </p:nvSpPr>
        <p:spPr>
          <a:xfrm>
            <a:off x="4299032" y="6448136"/>
            <a:ext cx="35939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Human Trafficking Awareness – October 3, 2023</a:t>
            </a:r>
          </a:p>
        </p:txBody>
      </p:sp>
      <p:sp>
        <p:nvSpPr>
          <p:cNvPr id="3" name="Rectangle 371">
            <a:extLst>
              <a:ext uri="{FF2B5EF4-FFF2-40B4-BE49-F238E27FC236}">
                <a16:creationId xmlns:a16="http://schemas.microsoft.com/office/drawing/2014/main" id="{CA985D28-CEA3-522B-8DDE-3B68F8A37346}"/>
              </a:ext>
            </a:extLst>
          </p:cNvPr>
          <p:cNvSpPr/>
          <p:nvPr/>
        </p:nvSpPr>
        <p:spPr>
          <a:xfrm>
            <a:off x="11105389" y="6393585"/>
            <a:ext cx="785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1FBB-E41E-49E4-ABF5-F4FACBAAF4EE}" type="slidenum">
              <a:rPr kumimoji="0" lang="en-US" sz="1200" b="0" i="0" u="none" strike="noStrike" kern="1200" cap="none" spc="0" normalizeH="0" baseline="0" noProof="0" smtClean="0">
                <a:ln>
                  <a:noFill/>
                </a:ln>
                <a:solidFill>
                  <a:srgbClr val="22284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222845"/>
              </a:solidFill>
              <a:effectLst/>
              <a:uLnTx/>
              <a:uFillTx/>
              <a:latin typeface="Calibri"/>
              <a:ea typeface="+mn-ea"/>
              <a:cs typeface="+mn-cs"/>
            </a:endParaRPr>
          </a:p>
        </p:txBody>
      </p:sp>
      <p:sp>
        <p:nvSpPr>
          <p:cNvPr id="2" name="TextBox 2">
            <a:extLst>
              <a:ext uri="{FF2B5EF4-FFF2-40B4-BE49-F238E27FC236}">
                <a16:creationId xmlns:a16="http://schemas.microsoft.com/office/drawing/2014/main" id="{7BAC336C-BDF5-B7FA-3742-E02522466A6E}"/>
              </a:ext>
            </a:extLst>
          </p:cNvPr>
          <p:cNvSpPr txBox="1">
            <a:spLocks noChangeArrowheads="1"/>
          </p:cNvSpPr>
          <p:nvPr/>
        </p:nvSpPr>
        <p:spPr bwMode="auto">
          <a:xfrm>
            <a:off x="383351" y="160562"/>
            <a:ext cx="5937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itchFamily="6" charset="-128"/>
                <a:cs typeface="Geneva" pitchFamily="6"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6" charset="0"/>
                <a:cs typeface="Geneva" pitchFamily="6"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6" charset="0"/>
                <a:cs typeface="Geneva" pitchFamily="6"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6" charset="0"/>
                <a:cs typeface="Geneva"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2355A5"/>
                </a:solidFill>
                <a:effectLst/>
                <a:uLnTx/>
                <a:uFillTx/>
                <a:latin typeface="Open Sans" panose="020B0606030504020204" pitchFamily="34" charset="0"/>
                <a:ea typeface="Open Sans" panose="020B0606030504020204" pitchFamily="34" charset="0"/>
                <a:cs typeface="Open Sans" panose="020B0606030504020204" pitchFamily="34" charset="0"/>
              </a:rPr>
              <a:t>Human Trafficking Awareness</a:t>
            </a:r>
          </a:p>
        </p:txBody>
      </p:sp>
      <p:pic>
        <p:nvPicPr>
          <p:cNvPr id="4" name="Picture 3" descr="A red and silver letters&#10;&#10;Description automatically generated">
            <a:extLst>
              <a:ext uri="{FF2B5EF4-FFF2-40B4-BE49-F238E27FC236}">
                <a16:creationId xmlns:a16="http://schemas.microsoft.com/office/drawing/2014/main" id="{1EE0E28B-EE4F-1F95-DD3F-1E4741B658A9}"/>
              </a:ext>
            </a:extLst>
          </p:cNvPr>
          <p:cNvPicPr>
            <a:picLocks noChangeAspect="1"/>
          </p:cNvPicPr>
          <p:nvPr/>
        </p:nvPicPr>
        <p:blipFill>
          <a:blip r:embed="rId4"/>
          <a:stretch>
            <a:fillRect/>
          </a:stretch>
        </p:blipFill>
        <p:spPr>
          <a:xfrm>
            <a:off x="1661652" y="1306924"/>
            <a:ext cx="9144000" cy="4572000"/>
          </a:xfrm>
          <a:prstGeom prst="rect">
            <a:avLst/>
          </a:prstGeom>
        </p:spPr>
      </p:pic>
    </p:spTree>
    <p:extLst>
      <p:ext uri="{BB962C8B-B14F-4D97-AF65-F5344CB8AC3E}">
        <p14:creationId xmlns:p14="http://schemas.microsoft.com/office/powerpoint/2010/main" val="1240624197"/>
      </p:ext>
    </p:extLst>
  </p:cSld>
  <p:clrMapOvr>
    <a:masterClrMapping/>
  </p:clrMapOvr>
</p:sld>
</file>

<file path=ppt/theme/theme1.xml><?xml version="1.0" encoding="utf-8"?>
<a:theme xmlns:a="http://schemas.openxmlformats.org/drawingml/2006/main" name="1_Office Theme">
  <a:themeElements>
    <a:clrScheme name="Amtrak colors">
      <a:dk1>
        <a:sysClr val="windowText" lastClr="000000"/>
      </a:dk1>
      <a:lt1>
        <a:sysClr val="window" lastClr="FFFFFF"/>
      </a:lt1>
      <a:dk2>
        <a:srgbClr val="00537E"/>
      </a:dk2>
      <a:lt2>
        <a:srgbClr val="CBD1D5"/>
      </a:lt2>
      <a:accent1>
        <a:srgbClr val="7BC2D0"/>
      </a:accent1>
      <a:accent2>
        <a:srgbClr val="F9A13F"/>
      </a:accent2>
      <a:accent3>
        <a:srgbClr val="62A744"/>
      </a:accent3>
      <a:accent4>
        <a:srgbClr val="008599"/>
      </a:accent4>
      <a:accent5>
        <a:srgbClr val="EF3824"/>
      </a:accent5>
      <a:accent6>
        <a:srgbClr val="DADF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TRAK_PPT_Template_5-5-17.pptx" id="{C1B7013C-6E13-4262-BB24-A47D097E08E8}" vid="{206AB071-D095-410F-A5C9-755F7C35F9CE}"/>
    </a:ext>
  </a:extLst>
</a:theme>
</file>

<file path=ppt/theme/theme10.xml><?xml version="1.0" encoding="utf-8"?>
<a:theme xmlns:a="http://schemas.openxmlformats.org/drawingml/2006/main" name="5_Office Theme">
  <a:themeElements>
    <a:clrScheme name="Office">
      <a:dk1>
        <a:srgbClr val="000000"/>
      </a:dk1>
      <a:lt1>
        <a:srgbClr val="FFFFFF"/>
      </a:lt1>
      <a:dk2>
        <a:srgbClr val="00337F"/>
      </a:dk2>
      <a:lt2>
        <a:srgbClr val="EEEEEE"/>
      </a:lt2>
      <a:accent1>
        <a:srgbClr val="5E5E5F"/>
      </a:accent1>
      <a:accent2>
        <a:srgbClr val="A8C14C"/>
      </a:accent2>
      <a:accent3>
        <a:srgbClr val="00A6CC"/>
      </a:accent3>
      <a:accent4>
        <a:srgbClr val="D65C56"/>
      </a:accent4>
      <a:accent5>
        <a:srgbClr val="00337F"/>
      </a:accent5>
      <a:accent6>
        <a:srgbClr val="EEEEEE"/>
      </a:accent6>
      <a:hlink>
        <a:srgbClr val="00A6C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Custom 36">
      <a:dk1>
        <a:sysClr val="windowText" lastClr="000000"/>
      </a:dk1>
      <a:lt1>
        <a:srgbClr val="FFFFFF"/>
      </a:lt1>
      <a:dk2>
        <a:srgbClr val="434DF5"/>
      </a:dk2>
      <a:lt2>
        <a:srgbClr val="FFFFFF"/>
      </a:lt2>
      <a:accent1>
        <a:srgbClr val="434DF5"/>
      </a:accent1>
      <a:accent2>
        <a:srgbClr val="070F94"/>
      </a:accent2>
      <a:accent3>
        <a:srgbClr val="0B17DE"/>
      </a:accent3>
      <a:accent4>
        <a:srgbClr val="8E94F9"/>
      </a:accent4>
      <a:accent5>
        <a:srgbClr val="B3B7FB"/>
      </a:accent5>
      <a:accent6>
        <a:srgbClr val="D9DBFD"/>
      </a:accent6>
      <a:hlink>
        <a:srgbClr val="0563C1"/>
      </a:hlink>
      <a:folHlink>
        <a:srgbClr val="000000"/>
      </a:folHlink>
    </a:clrScheme>
    <a:fontScheme name="Custom 6">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SP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PS Theme">
  <a:themeElements>
    <a:clrScheme name="UPS 2021 Brand 1">
      <a:dk1>
        <a:srgbClr val="000000"/>
      </a:dk1>
      <a:lt1>
        <a:srgbClr val="FFFFFF"/>
      </a:lt1>
      <a:dk2>
        <a:srgbClr val="58595B"/>
      </a:dk2>
      <a:lt2>
        <a:srgbClr val="DFDBD7"/>
      </a:lt2>
      <a:accent1>
        <a:srgbClr val="330000"/>
      </a:accent1>
      <a:accent2>
        <a:srgbClr val="00857D"/>
      </a:accent2>
      <a:accent3>
        <a:srgbClr val="FFBE00"/>
      </a:accent3>
      <a:accent4>
        <a:srgbClr val="E5004D"/>
      </a:accent4>
      <a:accent5>
        <a:srgbClr val="1966B1"/>
      </a:accent5>
      <a:accent6>
        <a:srgbClr val="6CA341"/>
      </a:accent6>
      <a:hlink>
        <a:srgbClr val="1966B1"/>
      </a:hlink>
      <a:folHlink>
        <a:srgbClr val="00857C"/>
      </a:folHlink>
    </a:clrScheme>
    <a:fontScheme name="UP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0 PPT master template-UPS-Focused_052920" id="{E6077591-F8C0-4CFE-9FCE-BD25DB647D3D}" vid="{8E03B8EE-7B1F-4689-8E57-06F42175D79C}"/>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Polaris_July21 (1)">
  <a:themeElements>
    <a:clrScheme name="Polaris Theme">
      <a:dk1>
        <a:srgbClr val="595959"/>
      </a:dk1>
      <a:lt1>
        <a:srgbClr val="FFFFFF"/>
      </a:lt1>
      <a:dk2>
        <a:srgbClr val="00337F"/>
      </a:dk2>
      <a:lt2>
        <a:srgbClr val="D7E0E7"/>
      </a:lt2>
      <a:accent1>
        <a:srgbClr val="CDC9AC"/>
      </a:accent1>
      <a:accent2>
        <a:srgbClr val="A8C14C"/>
      </a:accent2>
      <a:accent3>
        <a:srgbClr val="5E6999"/>
      </a:accent3>
      <a:accent4>
        <a:srgbClr val="9D410E"/>
      </a:accent4>
      <a:accent5>
        <a:srgbClr val="49C8F5"/>
      </a:accent5>
      <a:accent6>
        <a:srgbClr val="00337F"/>
      </a:accent6>
      <a:hlink>
        <a:srgbClr val="9D410E"/>
      </a:hlink>
      <a:folHlink>
        <a:srgbClr val="A8C1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TotalTime>
  <Words>7202</Words>
  <Application>Microsoft Office PowerPoint</Application>
  <PresentationFormat>Widescreen</PresentationFormat>
  <Paragraphs>839</Paragraphs>
  <Slides>107</Slides>
  <Notes>56</Notes>
  <HiddenSlides>0</HiddenSlides>
  <MMClips>2</MMClips>
  <ScaleCrop>false</ScaleCrop>
  <HeadingPairs>
    <vt:vector size="8" baseType="variant">
      <vt:variant>
        <vt:lpstr>Fonts Used</vt:lpstr>
      </vt:variant>
      <vt:variant>
        <vt:i4>21</vt:i4>
      </vt:variant>
      <vt:variant>
        <vt:lpstr>Theme</vt:lpstr>
      </vt:variant>
      <vt:variant>
        <vt:i4>12</vt:i4>
      </vt:variant>
      <vt:variant>
        <vt:lpstr>Embedded OLE Servers</vt:lpstr>
      </vt:variant>
      <vt:variant>
        <vt:i4>1</vt:i4>
      </vt:variant>
      <vt:variant>
        <vt:lpstr>Slide Titles</vt:lpstr>
      </vt:variant>
      <vt:variant>
        <vt:i4>107</vt:i4>
      </vt:variant>
    </vt:vector>
  </HeadingPairs>
  <TitlesOfParts>
    <vt:vector size="141" baseType="lpstr">
      <vt:lpstr>Arial</vt:lpstr>
      <vt:lpstr>Arial Black</vt:lpstr>
      <vt:lpstr>Arial,Sans-Serif</vt:lpstr>
      <vt:lpstr>Avenir</vt:lpstr>
      <vt:lpstr>Calibri</vt:lpstr>
      <vt:lpstr>Calibri Light</vt:lpstr>
      <vt:lpstr>Century Gothic</vt:lpstr>
      <vt:lpstr>Cooper Hewitt</vt:lpstr>
      <vt:lpstr>Cooper Hewitt Bold</vt:lpstr>
      <vt:lpstr>Cooper Hewitt Italics</vt:lpstr>
      <vt:lpstr>Courier New</vt:lpstr>
      <vt:lpstr>Futura PT Book</vt:lpstr>
      <vt:lpstr>Gill Sans</vt:lpstr>
      <vt:lpstr>Montserrat</vt:lpstr>
      <vt:lpstr>Open Sans</vt:lpstr>
      <vt:lpstr>Oswald</vt:lpstr>
      <vt:lpstr>Oswald Bold</vt:lpstr>
      <vt:lpstr>Signika</vt:lpstr>
      <vt:lpstr>Symbol</vt:lpstr>
      <vt:lpstr>Verdana</vt:lpstr>
      <vt:lpstr>Wingdings</vt:lpstr>
      <vt:lpstr>1_Office Theme</vt:lpstr>
      <vt:lpstr>MSP 1</vt:lpstr>
      <vt:lpstr>UPS Theme</vt:lpstr>
      <vt:lpstr>2_Office Theme</vt:lpstr>
      <vt:lpstr>3_Office Theme</vt:lpstr>
      <vt:lpstr>Office Theme</vt:lpstr>
      <vt:lpstr>Simple Light</vt:lpstr>
      <vt:lpstr>4_Office Theme</vt:lpstr>
      <vt:lpstr>3_Polaris_July21 (1)</vt:lpstr>
      <vt:lpstr>5_Office Theme</vt:lpstr>
      <vt:lpstr>1_Simple Light</vt:lpstr>
      <vt:lpstr>6_Office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National Human Trafficking Hotline and Intersections with Transportation October 3, 2023</vt:lpstr>
      <vt:lpstr>PowerPoint Presentation</vt:lpstr>
      <vt:lpstr>2021 NHTH Data Highlights</vt:lpstr>
      <vt:lpstr>Why It Works</vt:lpstr>
      <vt:lpstr>PowerPoint Presentation</vt:lpstr>
      <vt:lpstr>PowerPoint Presentation</vt:lpstr>
      <vt:lpstr>PowerPoint Presentation</vt:lpstr>
      <vt:lpstr>PowerPoint Presentation</vt:lpstr>
      <vt:lpstr>Transportation Industry</vt:lpstr>
      <vt:lpstr>Transportation Industry Recommendations</vt:lpstr>
      <vt:lpstr>Who is contacting the Hotline?</vt:lpstr>
      <vt:lpstr>PowerPoint Presentation</vt:lpstr>
      <vt:lpstr>Understanding how to recognize trafficking within the context of your lifestyle or job can be useful.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Port of Seattle Comprehensive Anti-Human Trafficking Strategy Commission President Sam Cho</vt:lpstr>
      <vt:lpstr>Port of Seattle: A County-wide Special Purpose Government</vt:lpstr>
      <vt:lpstr>Why a Port Anti-Trafficking Effort?</vt:lpstr>
      <vt:lpstr>Commission Motion</vt:lpstr>
      <vt:lpstr>Commission Motion Con’t</vt:lpstr>
      <vt:lpstr>Port Human Trafficking Strategy</vt:lpstr>
      <vt:lpstr>Current Practices</vt:lpstr>
      <vt:lpstr>Maritime</vt:lpstr>
      <vt:lpstr>2022-2025 Snapshot of Strategies</vt:lpstr>
      <vt:lpstr>Public Awareness Highlights</vt:lpstr>
      <vt:lpstr>Human Trafficker Apprehension and Conviction </vt:lpstr>
      <vt:lpstr>Questions?</vt:lpstr>
      <vt:lpstr>Combating Human Trafficking  </vt:lpstr>
      <vt:lpstr>Human Trafficking Awareness Training History</vt:lpstr>
      <vt:lpstr>Public Awareness Program </vt:lpstr>
      <vt:lpstr>APD Human Trafficking Working Group</vt:lpstr>
      <vt:lpstr>APD Human Trafficking Key Programs</vt:lpstr>
      <vt:lpstr>APD Human Trafficking Key Programs</vt:lpstr>
      <vt:lpstr>APD Human Trafficking Key Programs</vt:lpstr>
      <vt:lpstr>APD Human Trafficking Key Programs</vt:lpstr>
      <vt:lpstr>APD Human Trafficking Key Programs</vt:lpstr>
      <vt:lpstr>APD Human Trafficking Key Programs</vt:lpstr>
      <vt:lpstr>APD Human Trafficking Key Programs</vt:lpstr>
      <vt:lpstr>World Day Against Trafficking in Persons</vt:lpstr>
      <vt:lpstr>Questions?</vt:lpstr>
      <vt:lpstr>Michigan State Police Truckers Against Trafficking Initiative</vt:lpstr>
      <vt:lpstr>Mission</vt:lpstr>
      <vt:lpstr>Vision</vt:lpstr>
      <vt:lpstr>PowerPoint Presentation</vt:lpstr>
      <vt:lpstr>Making An Impact</vt:lpstr>
      <vt:lpstr>Michigan Initiative</vt:lpstr>
      <vt:lpstr>Train Members / Provide Resources</vt:lpstr>
      <vt:lpstr>Train Subject Matter Experts</vt:lpstr>
      <vt:lpstr>Track Activity / Engage Media</vt:lpstr>
      <vt:lpstr>Identify / Engage Key Partnerships</vt:lpstr>
      <vt:lpstr>Collaborate With Others</vt:lpstr>
      <vt:lpstr>Material Cost</vt:lpstr>
      <vt:lpstr>Additional Steps</vt:lpstr>
      <vt:lpstr>Make An Impact</vt:lpstr>
      <vt:lpstr>Human Trafficking Hot Spots in Michigan</vt:lpstr>
      <vt:lpstr>2014 National Human  Trafficking Statistics</vt:lpstr>
      <vt:lpstr>2018 National Human  Trafficking Statistics</vt:lpstr>
      <vt:lpstr>Hotline Calls in Michigan</vt:lpstr>
      <vt:lpstr>Michigan Calls</vt:lpstr>
      <vt:lpstr>Agency Support</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ACHT Purpose</vt:lpstr>
      <vt:lpstr>PowerPoint Presentation</vt:lpstr>
      <vt:lpstr>Recommendations</vt:lpstr>
      <vt:lpstr>2024 Suggestions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Wandrei, Kevin (Volpe)</dc:creator>
  <cp:lastModifiedBy>Maha Alkhateeb (DOT)</cp:lastModifiedBy>
  <cp:revision>3</cp:revision>
  <dcterms:created xsi:type="dcterms:W3CDTF">2023-09-26T14:36:02Z</dcterms:created>
  <dcterms:modified xsi:type="dcterms:W3CDTF">2023-10-05T14:29:36Z</dcterms:modified>
</cp:coreProperties>
</file>