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56" r:id="rId5"/>
    <p:sldMasterId id="2147483789" r:id="rId6"/>
    <p:sldMasterId id="2147483800" r:id="rId7"/>
    <p:sldMasterId id="2147483816" r:id="rId8"/>
    <p:sldMasterId id="2147483836" r:id="rId9"/>
  </p:sldMasterIdLst>
  <p:notesMasterIdLst>
    <p:notesMasterId r:id="rId30"/>
  </p:notesMasterIdLst>
  <p:handoutMasterIdLst>
    <p:handoutMasterId r:id="rId31"/>
  </p:handoutMasterIdLst>
  <p:sldIdLst>
    <p:sldId id="1946" r:id="rId10"/>
    <p:sldId id="1948" r:id="rId11"/>
    <p:sldId id="1949" r:id="rId12"/>
    <p:sldId id="298" r:id="rId13"/>
    <p:sldId id="1947" r:id="rId14"/>
    <p:sldId id="600" r:id="rId15"/>
    <p:sldId id="1939" r:id="rId16"/>
    <p:sldId id="1936" r:id="rId17"/>
    <p:sldId id="604" r:id="rId18"/>
    <p:sldId id="322" r:id="rId19"/>
    <p:sldId id="603" r:id="rId20"/>
    <p:sldId id="596" r:id="rId21"/>
    <p:sldId id="598" r:id="rId22"/>
    <p:sldId id="1945" r:id="rId23"/>
    <p:sldId id="1943" r:id="rId24"/>
    <p:sldId id="1944" r:id="rId25"/>
    <p:sldId id="597" r:id="rId26"/>
    <p:sldId id="1937" r:id="rId27"/>
    <p:sldId id="340" r:id="rId28"/>
    <p:sldId id="346"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CF5E74-8302-4E04-B597-5E0B4A5B0DA0}">
          <p14:sldIdLst>
            <p14:sldId id="1946"/>
            <p14:sldId id="1948"/>
            <p14:sldId id="1949"/>
            <p14:sldId id="298"/>
            <p14:sldId id="1947"/>
            <p14:sldId id="600"/>
            <p14:sldId id="1939"/>
            <p14:sldId id="1936"/>
            <p14:sldId id="604"/>
            <p14:sldId id="322"/>
            <p14:sldId id="603"/>
            <p14:sldId id="596"/>
            <p14:sldId id="598"/>
            <p14:sldId id="1945"/>
            <p14:sldId id="1943"/>
            <p14:sldId id="1944"/>
            <p14:sldId id="597"/>
            <p14:sldId id="1937"/>
            <p14:sldId id="340"/>
            <p14:sldId id="34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A64"/>
    <a:srgbClr val="CFCFCF"/>
    <a:srgbClr val="FDB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76387" autoAdjust="0"/>
  </p:normalViewPr>
  <p:slideViewPr>
    <p:cSldViewPr snapToGrid="0">
      <p:cViewPr varScale="1">
        <p:scale>
          <a:sx n="74" d="100"/>
          <a:sy n="74" d="100"/>
        </p:scale>
        <p:origin x="414" y="60"/>
      </p:cViewPr>
      <p:guideLst>
        <p:guide orient="horz" pos="1620"/>
        <p:guide pos="2880"/>
      </p:guideLst>
    </p:cSldViewPr>
  </p:slideViewPr>
  <p:outlineViewPr>
    <p:cViewPr>
      <p:scale>
        <a:sx n="33" d="100"/>
        <a:sy n="33" d="100"/>
      </p:scale>
      <p:origin x="0" y="-942"/>
    </p:cViewPr>
  </p:outlineViewPr>
  <p:notesTextViewPr>
    <p:cViewPr>
      <p:scale>
        <a:sx n="3" d="2"/>
        <a:sy n="3" d="2"/>
      </p:scale>
      <p:origin x="0" y="0"/>
    </p:cViewPr>
  </p:notesTextViewPr>
  <p:sorterViewPr>
    <p:cViewPr>
      <p:scale>
        <a:sx n="200" d="100"/>
        <a:sy n="200" d="100"/>
      </p:scale>
      <p:origin x="0" y="-972"/>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7/6/2023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7/6/2023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83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We’ve also awarded $94 million through the Department’s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Strengthening Mobility and Revolutionizing Transportation (SMART)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Grants Program.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Secretary Buttigieg made the announcement back in March and so far, we have awards for 59 projects across 33 states through the first round of funding.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Projects selected under this first stage of funding cut across technology areas and represent a variety of project types.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While there were no automation projects selected for Stage 1 grants, “coordinated automation” was included as a technology area, and there are additional SMART Grant funding rounds coming with the FY23 Notice of Funding Opportunity expected to open next month for the second round of Stage 1 SMART grants.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Federal Highway Administration announced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Advanced Transportation Technology and Innovation (ATTAIN) Program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more than $52 million in grants were awarded for eight states.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part of President Biden’s Investing in America agenda, these ATTAIN grants will fund technology-based solutions that improve the travel experience for millions of Americans who use our highway and transit systems, with expanded eligibility for projects in communities that have previously lacked investments, including rural areas and areas of persistent poverty.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One example - the Minnesota's Autonomous Rural Transit Initiative (MARTI) project received $9,302,812 in funding to expand a current ADS pilot. The pilot is a free on-demand automated micro-transit service in Grand Rapids, MN that is intended to make transit services more reliant, convenient and accessible in rural communities, including for wheelchair users. The project area includes disadvantaged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FY23 ATTAIN Notice of Funding Opportunity is expected to open later this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296523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also have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ITS4US Program.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is a multi-modal effort aimed at enabling communities to demonstrate integrated technology deployments supporting independent and seamless travel for all users across all modes, regardless of location, income, or disability.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part of Buffalo’s ITS4US, the site will be deploying up to two, level 4 ADS-equipped buses to help solve first mile / last mile transportation barriers that affect underserved populations</a:t>
            </a: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buses will be integrated with the trip planning platform created as part of this deployment and will provide circulation in the Buffalo Niagara Medical Campus (BNMC) and surrounding residential neighborhoods as an on-demand service. This service provides travel in the BNMC and residential neighborhoods and support for first- and last-mile transit connections.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110623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Very briefly I’ll give a rundown of some of our modal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September 2022,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FTA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announced a Notice of Funding Opportunity (NOFO) to solicit proposals for transit bus automation demonstrations of Advanced Driver Assistance Systems (ADAS) and automation of bus movements in transit bus yards and in June announced $11.6 million to six projects. Examples of projects include strategies for avoiding collisions with pedestrians, improved emergency braking, and precision movement for bus fueling, charging, and maintenance.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058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0"/>
              </a:spcAft>
              <a:buFont typeface="Courier New" panose="02070309020205020404" pitchFamily="49" charset="0"/>
              <a:buChar char="o"/>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Federal Highways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working in collaboration with other USDOT modal agencies and the Volpe Center to develop a study on the existing and future impacts of self-driving vehicles on transportation infrastructure, mobility, the environment, and safety.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4055639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0"/>
              </a:spcAft>
              <a:buFont typeface="Courier New" panose="02070309020205020404" pitchFamily="49" charset="0"/>
              <a:buChar char="o"/>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NHTSA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ADS safety performance research program has been exploring methods, metrics, and tools for assessing the safety of ADS-equipped vehicles as a complete system. Their research focuses on advancing multiple assessment methods, including simulation, test track, and on-road evaluations in 6 key areas.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46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0"/>
              </a:spcAft>
              <a:buFont typeface="Courier New" panose="02070309020205020404" pitchFamily="49" charset="0"/>
              <a:buChar char="o"/>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Federal Motor Carriers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Through their Automated CMV Evaluation (ACE) program, the FMCSA conducts joint research with multiple modal offices and other stakeholders on the integration of ADS-equipped CMVs into the transportation network.  FMCSA’s research focuses on the safe and efficient operation of ADS-equipped CMV’s by motor carriers for roadside inspection, work zone, port drayage, emergency response and normal driving scenarios.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619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effectLst/>
                <a:latin typeface="Times New Roman" panose="02020603050405020304" pitchFamily="18" charset="0"/>
                <a:ea typeface="Calibri" panose="020F0502020204030204" pitchFamily="34" charset="0"/>
              </a:rPr>
              <a:t>Later this year FMCSA </a:t>
            </a:r>
            <a:r>
              <a:rPr lang="en-US" sz="900" dirty="0">
                <a:effectLst/>
                <a:latin typeface="Times New Roman" panose="02020603050405020304" pitchFamily="18" charset="0"/>
                <a:ea typeface="Calibri" panose="020F0502020204030204" pitchFamily="34" charset="0"/>
              </a:rPr>
              <a:t>is planning to award a Phase II Tech-</a:t>
            </a:r>
            <a:r>
              <a:rPr lang="en-US" sz="900" dirty="0" err="1">
                <a:effectLst/>
                <a:latin typeface="Times New Roman" panose="02020603050405020304" pitchFamily="18" charset="0"/>
                <a:ea typeface="Calibri" panose="020F0502020204030204" pitchFamily="34" charset="0"/>
              </a:rPr>
              <a:t>Celerate</a:t>
            </a:r>
            <a:r>
              <a:rPr lang="en-US" sz="900" dirty="0">
                <a:effectLst/>
                <a:latin typeface="Times New Roman" panose="02020603050405020304" pitchFamily="18" charset="0"/>
                <a:ea typeface="Calibri" panose="020F0502020204030204" pitchFamily="34" charset="0"/>
              </a:rPr>
              <a:t> Now program, they also have other ongoing ADAS activities include a naturalistic field study to quantify the efficacy of ADAS systems from real world driving data and jointly NHTSA and FMCSA have announced a Notice of Proposed Rulemaking (NPRM) on June 22, 2023, that would require AEB systems on heavy vehicles. This proposed rule could prevent over 19,000 rear-end crashes, save lives, and prevent thousands of injuries every year. </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45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50000"/>
              </a:lnSpc>
              <a:spcBef>
                <a:spcPts val="0"/>
              </a:spcBef>
              <a:spcAft>
                <a:spcPts val="0"/>
              </a:spcAft>
              <a:buFont typeface="Courier New" panose="02070309020205020404" pitchFamily="49" charset="0"/>
              <a:buChar char="o"/>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Also,</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PHMSA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funded the Battery Logistics Integrated Safety System (BLISS) to address numerous recent incidents of battery fires and explosions that occurred in transportation. BLISS is a Phase II Small Business Innovation Research project to develop an intelligent battery packaging system that will be able to detect and communicate to emergency responders if there is a thermal runaway.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4288486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50000"/>
              </a:lnSpc>
              <a:spcBef>
                <a:spcPts val="0"/>
              </a:spcBef>
              <a:spcAft>
                <a:spcPts val="0"/>
              </a:spcAft>
              <a:buFont typeface="Wingdings" panose="05000000000000000000"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BLISS and Compact Leak Detector work done by PHMSA are examples of particularly specific government roles in ADS-related research. I also want to highlight that PHMSA will be part of the USDOT Listening Session that will be held later this afternoon.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71838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 want to note that our automation research and resources are available via: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National Transportation Library (NTL – just celebrated its 25</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anniversary)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Repository &amp; Open Science Access Portal (ROSA-P)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ITS JPO Automation Program Website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ITS Professional Capacity Building (PCB) Website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399020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573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Again, these are just a few examples of ongoing work. We have</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launched whole ecosystem of programs for you to look forward to and engage with. We’re really moving along and making tremendous strides forward. </a:t>
            </a:r>
            <a:r>
              <a:rPr lang="en-US" sz="900">
                <a:effectLst/>
                <a:latin typeface="Times New Roman" panose="02020603050405020304" pitchFamily="18" charset="0"/>
                <a:ea typeface="Calibri" panose="020F0502020204030204" pitchFamily="34" charset="0"/>
                <a:cs typeface="Times New Roman" panose="02020603050405020304" pitchFamily="18" charset="0"/>
              </a:rPr>
              <a:t>I highly encourage you to keep an eye out in over the coming months for more.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264052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83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88168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Public Sans"/>
                <a:cs typeface="Times New Roman" panose="02020603050405020304" pitchFamily="18" charset="0"/>
              </a:rPr>
              <a:t>Hello everyone, thank you all for having me 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Public Sans"/>
                <a:cs typeface="Times New Roman" panose="02020603050405020304" pitchFamily="18" charset="0"/>
              </a:rPr>
              <a:t>I’m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 Robert Hampshire, I’m the Deputy Assistant Secretary for Research and Technology and Chief Scientist at USDOT.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Public Sans"/>
                <a:cs typeface="Times New Roman" panose="02020603050405020304" pitchFamily="18" charset="0"/>
              </a:rPr>
              <a:t>Welcome to this plenary session.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am pleased to be back again with you this year to talk about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Current and Planned Activity in AV Research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from the DOT perspective, more specifically from my office—I’ll give you an update about the work that we’re doing across the modes and highlight some specific activities that relate to automation and automation research.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has been a tremendous year in terms of DOT programming, and we have lots to talk about on the automation front.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Last year, I talked about the Bipartisan Infrastructure Law (BIL) and strategic planning - and I gave you all the roadmap, so to speak, for where DOT was heading and a big overview of what was coming. Now we’re hitting the road.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started with our strategic plan and how it structured our efforts - and how those efforts serve key policy priorities in the BIL.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Now we’re at a point where we’re actively heading into the future with scalable technology and a full suite of programs and opportunities open to address our transportation needs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266577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Let’s start with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Advanced Research Projects Agency - Infrastructure (ARPA-I).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ARPA-I is a new agency at DOT focusing on transportation and infrastructure, modeled after the very successful ARPA-E and DARPA models.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It’s a crosswalk to tackle opportunities by supporting breakthroughs that extend beyond our existing R&amp;D portfolios, as well as build community-oriented R&amp;D agendas.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 are incredibly enthusiastic about ARPA-I – we believe that it will catalyze the development of innovative technologies, systems, and capabilities to transform the nation’s physical and digital infrastructure.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will enable us to more quickly and effectively build a transportation system that reflects our values – one that is safe, equitable, climate-friendly, resilient, and strengthens our economy.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74299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ARPA-I website is up and on June 13, together with the White House, ARPA-I launched an RFI with questions related to safety, advanced construction materials and methods, digital infrastructure, freight logistics and optimization, climate and resilience, and other areas in transportation infrastructure.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highly encourage you to look and respond to the RFI.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want to hear from you about what you see as challenges and where there are opportunities. You have until July 28, to weigh 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2044394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conjunction with this, our </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Intersection Safety Challenge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also open through September 25.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It’s a $6 million prize competition aimed at improving intersection safety by l</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everaging machine vision, sensor fusion, and real-time decision making to create safer conditions for pedestrians, cyclists, and drivers at intersections.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challenge not only ensures that we continue to promote innovative research and development (R&amp;D) and safety efforts, but also to create foundational technologies: tools and methods that will enhance transportation planning decisions, infrastructure design, and traffic signaling. All that relies in part on having solid digital infrastructure: again, widescale deployment of sensor technology, curb tech, smart signals, and more.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121861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This is an excellent segue into our </a:t>
            </a:r>
            <a:r>
              <a:rPr lang="en-US" sz="1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University Transportation Centers (UTC)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highlight>
                  <a:srgbClr val="FFFF00"/>
                </a:highlight>
                <a:latin typeface="Times New Roman" panose="02020603050405020304" pitchFamily="18" charset="0"/>
                <a:ea typeface="Public Sans"/>
                <a:cs typeface="Times New Roman" panose="02020603050405020304" pitchFamily="18" charset="0"/>
              </a:rPr>
              <a:t>The UTC program and the research that has come from it, have played a necessary and vital role in advancing state of the art transportation research and technology. </a:t>
            </a:r>
            <a:r>
              <a:rPr lang="en-US"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 UTC program, as some or most of you know, works through a consortium of schools to advance technology and expertise across transportation disciplines through education, solutions-oriented research and technology transfer, and the exploration and sharing of cutting-edge ideas and approaches.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We just recently announced the winner of our latest UTC grant competition, and they are off and running. We now have 34 UTCs (with a 35</a:t>
            </a:r>
            <a:r>
              <a:rPr lang="en-US" sz="1200"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a:t>
            </a:r>
            <a:r>
              <a:rPr lang="en-US"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being recompeted) across the country. Secretary Buttigieg and I have been making visits to some of the schools, and they have amazing things on the horizon in terms of cutting-edge research in the field of automation.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3154202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734610" y="2266018"/>
            <a:ext cx="4494440" cy="945971"/>
          </a:xfrm>
          <a:noFill/>
        </p:spPr>
        <p:txBody>
          <a:bodyPr vert="horz" lIns="180000" tIns="180000" rIns="252000" bIns="180000" rtlCol="0" anchor="t">
            <a:noAutofit/>
          </a:bodyPr>
          <a:lstStyle>
            <a:lvl1pPr algn="l">
              <a:defRPr lang="en-ZA" sz="3000" b="1" spc="-225" dirty="0">
                <a:solidFill>
                  <a:schemeClr val="bg1"/>
                </a:solidFill>
              </a:defRPr>
            </a:lvl1pPr>
          </a:lstStyle>
          <a:p>
            <a:pPr lvl="0" algn="r"/>
            <a:r>
              <a:rPr lang="en-US" noProof="0" dirty="0"/>
              <a:t>Click to edit presentation title</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Layou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4572000" y="1264945"/>
            <a:ext cx="4572000" cy="3489390"/>
          </a:xfrm>
          <a:solidFill>
            <a:schemeClr val="bg1">
              <a:lumMod val="95000"/>
            </a:schemeClr>
          </a:solidFill>
        </p:spPr>
        <p:txBody>
          <a:bodyPr tIns="1584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81588" y="1271786"/>
            <a:ext cx="3856500" cy="2249570"/>
          </a:xfrm>
        </p:spPr>
        <p:txBody>
          <a:bodyPr anchor="t"/>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35010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343650" y="2098766"/>
            <a:ext cx="2800350" cy="760263"/>
          </a:xfrm>
          <a:solidFill>
            <a:schemeClr val="bg1"/>
          </a:solidFill>
        </p:spPr>
        <p:txBody>
          <a:bodyPr vert="horz" lIns="180000" tIns="180000" rIns="252000" bIns="180000" rtlCol="0" anchor="t">
            <a:noAutofit/>
          </a:bodyPr>
          <a:lstStyle>
            <a:lvl1pPr algn="r">
              <a:defRPr lang="en-ZA" sz="4500" b="1" spc="-225" dirty="0"/>
            </a:lvl1pPr>
          </a:lstStyle>
          <a:p>
            <a:pPr lvl="0" algn="r"/>
            <a:r>
              <a:rPr lang="en-US" noProof="0" dirty="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6343654" y="2968279"/>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6343654" y="3230042"/>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6343654" y="3491804"/>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6343654" y="3753567"/>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Company Website</a:t>
            </a:r>
          </a:p>
        </p:txBody>
      </p:sp>
    </p:spTree>
    <p:extLst>
      <p:ext uri="{BB962C8B-B14F-4D97-AF65-F5344CB8AC3E}">
        <p14:creationId xmlns:p14="http://schemas.microsoft.com/office/powerpoint/2010/main" val="2049663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Layou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181865"/>
            <a:ext cx="4572000" cy="3566116"/>
          </a:xfrm>
          <a:solidFill>
            <a:schemeClr val="bg1">
              <a:lumMod val="95000"/>
            </a:schemeClr>
          </a:solidFill>
        </p:spPr>
        <p:txBody>
          <a:bodyPr tIns="1584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878000" y="1181868"/>
            <a:ext cx="4104000" cy="182126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1"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84389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4724916" y="1467557"/>
            <a:ext cx="4006788" cy="31758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4">
            <a:extLst>
              <a:ext uri="{FF2B5EF4-FFF2-40B4-BE49-F238E27FC236}">
                <a16:creationId xmlns:a16="http://schemas.microsoft.com/office/drawing/2014/main" id="{7867C73D-EE16-41D1-B7CE-A35C765E3B8D}"/>
              </a:ext>
            </a:extLst>
          </p:cNvPr>
          <p:cNvSpPr>
            <a:spLocks noGrp="1"/>
          </p:cNvSpPr>
          <p:nvPr>
            <p:ph type="body" sz="quarter" idx="34"/>
          </p:nvPr>
        </p:nvSpPr>
        <p:spPr>
          <a:xfrm>
            <a:off x="532920" y="1467557"/>
            <a:ext cx="4006788" cy="3175882"/>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a:ln>
            <a:noFill/>
          </a:ln>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89155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02502"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6"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463192" y="4829867"/>
            <a:ext cx="4248000" cy="221297"/>
          </a:xfrm>
        </p:spPr>
        <p:txBody>
          <a:bodyPr/>
          <a:lstStyle/>
          <a:p>
            <a:r>
              <a:rPr lang="en-US" noProof="0" dirty="0"/>
              <a:t>Add a footer</a:t>
            </a:r>
          </a:p>
        </p:txBody>
      </p:sp>
      <p:sp>
        <p:nvSpPr>
          <p:cNvPr id="17"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
        <p:nvSpPr>
          <p:cNvPr id="18" name="Content Placeholder 2">
            <a:extLst>
              <a:ext uri="{FF2B5EF4-FFF2-40B4-BE49-F238E27FC236}">
                <a16:creationId xmlns:a16="http://schemas.microsoft.com/office/drawing/2014/main" id="{B1948E38-8FB0-4E51-A01C-C88794372E50}"/>
              </a:ext>
            </a:extLst>
          </p:cNvPr>
          <p:cNvSpPr>
            <a:spLocks noGrp="1"/>
          </p:cNvSpPr>
          <p:nvPr>
            <p:ph idx="35"/>
          </p:nvPr>
        </p:nvSpPr>
        <p:spPr>
          <a:xfrm>
            <a:off x="2592880"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Content Placeholder 2">
            <a:extLst>
              <a:ext uri="{FF2B5EF4-FFF2-40B4-BE49-F238E27FC236}">
                <a16:creationId xmlns:a16="http://schemas.microsoft.com/office/drawing/2014/main" id="{B1948E38-8FB0-4E51-A01C-C88794372E50}"/>
              </a:ext>
            </a:extLst>
          </p:cNvPr>
          <p:cNvSpPr>
            <a:spLocks noGrp="1"/>
          </p:cNvSpPr>
          <p:nvPr>
            <p:ph idx="36"/>
          </p:nvPr>
        </p:nvSpPr>
        <p:spPr>
          <a:xfrm>
            <a:off x="4694500"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2">
            <a:extLst>
              <a:ext uri="{FF2B5EF4-FFF2-40B4-BE49-F238E27FC236}">
                <a16:creationId xmlns:a16="http://schemas.microsoft.com/office/drawing/2014/main" id="{B1948E38-8FB0-4E51-A01C-C88794372E50}"/>
              </a:ext>
            </a:extLst>
          </p:cNvPr>
          <p:cNvSpPr>
            <a:spLocks noGrp="1"/>
          </p:cNvSpPr>
          <p:nvPr>
            <p:ph idx="37"/>
          </p:nvPr>
        </p:nvSpPr>
        <p:spPr>
          <a:xfrm>
            <a:off x="6818595"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4774248" y="1260548"/>
            <a:ext cx="4095086" cy="33672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81588" y="1260548"/>
            <a:ext cx="4086086" cy="336726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393135"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61555331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3512590" y="1562251"/>
            <a:ext cx="5228388" cy="2839490"/>
          </a:xfrm>
        </p:spPr>
        <p:txBody>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92827" y="1543052"/>
            <a:ext cx="27016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dirty="0"/>
              <a:t>Click to edit Master text styles</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102C4B"/>
                </a:solidFill>
              </a:defRPr>
            </a:lvl1pPr>
          </a:lstStyle>
          <a:p>
            <a:r>
              <a:rPr lang="en-US" noProof="0" dirty="0"/>
              <a:t>Click to edit page title</a:t>
            </a:r>
          </a:p>
        </p:txBody>
      </p:sp>
    </p:spTree>
    <p:extLst>
      <p:ext uri="{BB962C8B-B14F-4D97-AF65-F5344CB8AC3E}">
        <p14:creationId xmlns:p14="http://schemas.microsoft.com/office/powerpoint/2010/main" val="801432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3423026" y="1551063"/>
            <a:ext cx="5720973" cy="2866087"/>
          </a:xfrm>
        </p:spPr>
        <p:txBody>
          <a:bodyPr/>
          <a:lstStyle>
            <a:lvl1pPr marL="0" indent="0">
              <a:buNone/>
              <a:defRPr sz="1800">
                <a:solidFill>
                  <a:srgbClr val="083A64"/>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Drag picture to placeholder or click icon to add</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47871" y="1543052"/>
            <a:ext cx="27016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040633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50585527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248281" y="1525193"/>
            <a:ext cx="6647447" cy="2093119"/>
          </a:xfrm>
        </p:spPr>
        <p:txBody>
          <a:bodyPr anchor="ctr"/>
          <a:lstStyle>
            <a:lvl1pPr marL="0" indent="0" algn="ctr">
              <a:buNone/>
              <a:defRPr sz="4500"/>
            </a:lvl1pPr>
            <a:lvl2pPr marL="200025" indent="0">
              <a:buNone/>
              <a:defRPr/>
            </a:lvl2pPr>
          </a:lstStyle>
          <a:p>
            <a:pPr lvl="0"/>
            <a:r>
              <a:rPr lang="en-US" noProof="0" dirty="0"/>
              <a:t>Click to edit Master text styles</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87724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376818" y="2115422"/>
            <a:ext cx="4467225" cy="1031652"/>
          </a:xfrm>
          <a:noFill/>
        </p:spPr>
        <p:txBody>
          <a:bodyPr vert="horz" lIns="180000" tIns="180000" rIns="252000" bIns="180000" rtlCol="0" anchor="t">
            <a:noAutofit/>
          </a:bodyPr>
          <a:lstStyle>
            <a:lvl1pPr algn="r">
              <a:defRPr lang="en-ZA" sz="3200" b="1" spc="-225" dirty="0">
                <a:solidFill>
                  <a:schemeClr val="bg1"/>
                </a:solidFill>
              </a:defRPr>
            </a:lvl1pPr>
          </a:lstStyle>
          <a:p>
            <a:pPr lvl="0" algn="r"/>
            <a:r>
              <a:rPr lang="en-US" noProof="0" dirty="0"/>
              <a:t>Click to edit section divider</a:t>
            </a:r>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8"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9"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90043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102C4B"/>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343650" y="2098766"/>
            <a:ext cx="2800350" cy="760263"/>
          </a:xfrm>
          <a:prstGeom prst="rect">
            <a:avLst/>
          </a:prstGeom>
          <a:solidFill>
            <a:schemeClr val="bg1"/>
          </a:solidFill>
        </p:spPr>
        <p:txBody>
          <a:bodyPr vert="horz" lIns="180000" tIns="180000" rIns="252000" bIns="180000" rtlCol="0" anchor="t">
            <a:noAutofit/>
          </a:bodyPr>
          <a:lstStyle>
            <a:lvl1pPr algn="r">
              <a:defRPr lang="en-ZA" sz="4500" b="1" spc="-225" dirty="0"/>
            </a:lvl1pPr>
          </a:lstStyle>
          <a:p>
            <a:pPr lvl="0" algn="r"/>
            <a:r>
              <a:rPr lang="en-US" noProof="0" dirty="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6343654" y="2968279"/>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6343654" y="3230042"/>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6343654" y="3491804"/>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6343654" y="3753567"/>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Company Website</a:t>
            </a:r>
          </a:p>
        </p:txBody>
      </p:sp>
    </p:spTree>
    <p:extLst>
      <p:ext uri="{BB962C8B-B14F-4D97-AF65-F5344CB8AC3E}">
        <p14:creationId xmlns:p14="http://schemas.microsoft.com/office/powerpoint/2010/main" val="204966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Title Onl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itle 4">
            <a:extLst>
              <a:ext uri="{FF2B5EF4-FFF2-40B4-BE49-F238E27FC236}">
                <a16:creationId xmlns:a16="http://schemas.microsoft.com/office/drawing/2014/main" id="{7F8E7C83-06D7-4C5B-85B7-0E5713B4FAB3}"/>
              </a:ext>
            </a:extLst>
          </p:cNvPr>
          <p:cNvSpPr>
            <a:spLocks noGrp="1"/>
          </p:cNvSpPr>
          <p:nvPr>
            <p:ph type="title"/>
          </p:nvPr>
        </p:nvSpPr>
        <p:spPr>
          <a:xfrm>
            <a:off x="766645" y="360742"/>
            <a:ext cx="7191174" cy="337307"/>
          </a:xfrm>
          <a:prstGeom prst="rect">
            <a:avLst/>
          </a:prstGeom>
        </p:spPr>
        <p:txBody>
          <a:bodyPr/>
          <a:lstStyle>
            <a:lvl1pPr>
              <a:defRPr>
                <a:solidFill>
                  <a:srgbClr val="F0FFD0"/>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062577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257176" y="1128713"/>
            <a:ext cx="8258175" cy="3186536"/>
          </a:xfrm>
        </p:spPr>
        <p:txBody>
          <a:bodyPr/>
          <a:lstStyle>
            <a:lvl1pPr>
              <a:lnSpc>
                <a:spcPct val="120000"/>
              </a:lnSpc>
              <a:spcBef>
                <a:spcPts val="0"/>
              </a:spcBef>
              <a:spcAft>
                <a:spcPts val="450"/>
              </a:spcAft>
              <a:defRPr>
                <a:solidFill>
                  <a:srgbClr val="606263"/>
                </a:solidFill>
                <a:latin typeface="Helvetica Neue" charset="0"/>
                <a:ea typeface="Helvetica Neue" charset="0"/>
                <a:cs typeface="Helvetica Neue" charset="0"/>
              </a:defRPr>
            </a:lvl1pPr>
            <a:lvl2pPr>
              <a:lnSpc>
                <a:spcPct val="120000"/>
              </a:lnSpc>
              <a:spcBef>
                <a:spcPts val="0"/>
              </a:spcBef>
              <a:spcAft>
                <a:spcPts val="450"/>
              </a:spcAft>
              <a:defRPr>
                <a:solidFill>
                  <a:srgbClr val="606263"/>
                </a:solidFill>
                <a:latin typeface="Helvetica Neue" charset="0"/>
                <a:ea typeface="Helvetica Neue" charset="0"/>
                <a:cs typeface="Helvetica Neue" charset="0"/>
              </a:defRPr>
            </a:lvl2pPr>
            <a:lvl3pPr>
              <a:lnSpc>
                <a:spcPct val="120000"/>
              </a:lnSpc>
              <a:spcBef>
                <a:spcPts val="0"/>
              </a:spcBef>
              <a:spcAft>
                <a:spcPts val="450"/>
              </a:spcAft>
              <a:defRPr>
                <a:solidFill>
                  <a:srgbClr val="606263"/>
                </a:solidFill>
                <a:latin typeface="Helvetica Neue" charset="0"/>
                <a:ea typeface="Helvetica Neue" charset="0"/>
                <a:cs typeface="Helvetica Neue" charset="0"/>
              </a:defRPr>
            </a:lvl3pPr>
            <a:lvl4pPr>
              <a:lnSpc>
                <a:spcPct val="120000"/>
              </a:lnSpc>
              <a:spcBef>
                <a:spcPts val="0"/>
              </a:spcBef>
              <a:spcAft>
                <a:spcPts val="450"/>
              </a:spcAft>
              <a:defRPr>
                <a:solidFill>
                  <a:srgbClr val="606263"/>
                </a:solidFill>
                <a:latin typeface="Helvetica Neue" charset="0"/>
                <a:ea typeface="Helvetica Neue" charset="0"/>
                <a:cs typeface="Helvetica Neue" charset="0"/>
              </a:defRPr>
            </a:lvl4pPr>
            <a:lvl5pPr>
              <a:lnSpc>
                <a:spcPct val="120000"/>
              </a:lnSpc>
              <a:spcBef>
                <a:spcPts val="0"/>
              </a:spcBef>
              <a:spcAft>
                <a:spcPts val="450"/>
              </a:spcAft>
              <a:defRPr>
                <a:solidFill>
                  <a:srgbClr val="606263"/>
                </a:solidFill>
                <a:latin typeface="Helvetica Neue" charset="0"/>
                <a:ea typeface="Helvetica Neue" charset="0"/>
                <a:cs typeface="Helvetica Neue"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257176" y="273845"/>
            <a:ext cx="7343774" cy="854869"/>
          </a:xfrm>
        </p:spPr>
        <p:txBody>
          <a:bodyPr lIns="0" tIns="0" rIns="0" bIns="0" anchor="t" anchorCtr="0">
            <a:noAutofit/>
          </a:bodyPr>
          <a:lstStyle>
            <a:lvl1pPr>
              <a:lnSpc>
                <a:spcPts val="3300"/>
              </a:lnSpc>
              <a:defRPr sz="3000" b="1" cap="none" baseline="0">
                <a:solidFill>
                  <a:schemeClr val="bg1"/>
                </a:solidFill>
                <a:latin typeface="Helvetica Neue" charset="0"/>
                <a:ea typeface="Helvetica Neue" charset="0"/>
                <a:cs typeface="Helvetica Neue" charset="0"/>
              </a:defRPr>
            </a:lvl1pPr>
          </a:lstStyle>
          <a:p>
            <a:r>
              <a:rPr lang="en-US" dirty="0"/>
              <a:t>Click To Edit Slide TITLE</a:t>
            </a:r>
          </a:p>
        </p:txBody>
      </p:sp>
    </p:spTree>
    <p:extLst>
      <p:ext uri="{BB962C8B-B14F-4D97-AF65-F5344CB8AC3E}">
        <p14:creationId xmlns:p14="http://schemas.microsoft.com/office/powerpoint/2010/main" val="3571028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89FC-B854-42E6-96DC-4A548E52366D}"/>
              </a:ext>
            </a:extLst>
          </p:cNvPr>
          <p:cNvSpPr>
            <a:spLocks noGrp="1"/>
          </p:cNvSpPr>
          <p:nvPr>
            <p:ph type="title" hasCustomPrompt="1"/>
          </p:nvPr>
        </p:nvSpPr>
        <p:spPr>
          <a:xfrm>
            <a:off x="628650" y="2071305"/>
            <a:ext cx="7886700" cy="529259"/>
          </a:xfrm>
        </p:spPr>
        <p:txBody>
          <a:bodyPr anchor="t">
            <a:noAutofit/>
          </a:bodyPr>
          <a:lstStyle>
            <a:lvl1pPr>
              <a:defRPr sz="3300"/>
            </a:lvl1pPr>
          </a:lstStyle>
          <a:p>
            <a:r>
              <a:rPr lang="en-US"/>
              <a:t>CLICK TO EDIT MASTER</a:t>
            </a:r>
          </a:p>
        </p:txBody>
      </p:sp>
      <p:sp>
        <p:nvSpPr>
          <p:cNvPr id="6" name="Slide Number Placeholder 5">
            <a:extLst>
              <a:ext uri="{FF2B5EF4-FFF2-40B4-BE49-F238E27FC236}">
                <a16:creationId xmlns:a16="http://schemas.microsoft.com/office/drawing/2014/main" id="{5381A1C4-27FC-4CF5-B5A6-2532C1F496D2}"/>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7" name="Footer Placeholder 12">
            <a:extLst>
              <a:ext uri="{FF2B5EF4-FFF2-40B4-BE49-F238E27FC236}">
                <a16:creationId xmlns:a16="http://schemas.microsoft.com/office/drawing/2014/main" id="{D90A3922-CD32-4C45-9DB5-8A4B40448AB9}"/>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
        <p:nvSpPr>
          <p:cNvPr id="10" name="Rectangle 9">
            <a:extLst>
              <a:ext uri="{FF2B5EF4-FFF2-40B4-BE49-F238E27FC236}">
                <a16:creationId xmlns:a16="http://schemas.microsoft.com/office/drawing/2014/main" id="{EC82BE9D-1722-0549-93F3-801911BDC898}"/>
              </a:ext>
            </a:extLst>
          </p:cNvPr>
          <p:cNvSpPr/>
          <p:nvPr userDrawn="1"/>
        </p:nvSpPr>
        <p:spPr>
          <a:xfrm>
            <a:off x="0" y="2715398"/>
            <a:ext cx="9144000" cy="1705232"/>
          </a:xfrm>
          <a:prstGeom prst="rect">
            <a:avLst/>
          </a:prstGeom>
          <a:solidFill>
            <a:srgbClr val="0025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a:noFill/>
              </a:ln>
              <a:solidFill>
                <a:srgbClr val="002578"/>
              </a:solidFill>
            </a:endParaRPr>
          </a:p>
        </p:txBody>
      </p:sp>
      <p:sp>
        <p:nvSpPr>
          <p:cNvPr id="12" name="Text Placeholder 11">
            <a:extLst>
              <a:ext uri="{FF2B5EF4-FFF2-40B4-BE49-F238E27FC236}">
                <a16:creationId xmlns:a16="http://schemas.microsoft.com/office/drawing/2014/main" id="{405F21DF-00ED-844D-84EA-420E685174DE}"/>
              </a:ext>
            </a:extLst>
          </p:cNvPr>
          <p:cNvSpPr>
            <a:spLocks noGrp="1"/>
          </p:cNvSpPr>
          <p:nvPr>
            <p:ph type="body" sz="quarter" idx="13"/>
          </p:nvPr>
        </p:nvSpPr>
        <p:spPr>
          <a:xfrm>
            <a:off x="628651" y="2786870"/>
            <a:ext cx="7886700" cy="1531817"/>
          </a:xfrm>
        </p:spPr>
        <p:txBody>
          <a:bodyPr anchor="ctr">
            <a:normAutofit/>
          </a:bodyPr>
          <a:lstStyle>
            <a:lvl1pPr marL="0" indent="0">
              <a:lnSpc>
                <a:spcPct val="100000"/>
              </a:lnSpc>
              <a:buNone/>
              <a:defRPr sz="180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36814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Phot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a:xfrm>
            <a:off x="575582" y="360742"/>
            <a:ext cx="7202462" cy="337307"/>
          </a:xfrm>
        </p:spPr>
        <p:txBody>
          <a:bodyPr/>
          <a:lstStyle>
            <a:lvl1pPr>
              <a:defRPr>
                <a:solidFill>
                  <a:schemeClr val="bg1"/>
                </a:solidFill>
              </a:defRPr>
            </a:lvl1pPr>
          </a:lstStyle>
          <a:p>
            <a:r>
              <a:rPr lang="en-US" noProof="0"/>
              <a:t>Click to edit Master title style</a:t>
            </a:r>
            <a:endParaRPr lang="en-US" noProof="0" dirty="0"/>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bg1"/>
                </a:solidFill>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98778464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ives and Strategi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F8BE62-4357-434E-A1AC-DE939E750903}"/>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7" name="Footer Placeholder 12">
            <a:extLst>
              <a:ext uri="{FF2B5EF4-FFF2-40B4-BE49-F238E27FC236}">
                <a16:creationId xmlns:a16="http://schemas.microsoft.com/office/drawing/2014/main" id="{8A5868C8-A1E9-B842-BAA5-FE1650CA2488}"/>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
        <p:nvSpPr>
          <p:cNvPr id="8" name="Rectangle 7">
            <a:extLst>
              <a:ext uri="{FF2B5EF4-FFF2-40B4-BE49-F238E27FC236}">
                <a16:creationId xmlns:a16="http://schemas.microsoft.com/office/drawing/2014/main" id="{0F371ADE-832F-A546-8BF1-C5FAE64E2A7F}"/>
              </a:ext>
            </a:extLst>
          </p:cNvPr>
          <p:cNvSpPr/>
          <p:nvPr userDrawn="1"/>
        </p:nvSpPr>
        <p:spPr>
          <a:xfrm>
            <a:off x="0" y="1"/>
            <a:ext cx="9144000" cy="1268016"/>
          </a:xfrm>
          <a:prstGeom prst="rect">
            <a:avLst/>
          </a:prstGeom>
          <a:solidFill>
            <a:srgbClr val="DC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B73575D6-DA73-1545-A1C6-A8C8F4802F68}"/>
              </a:ext>
            </a:extLst>
          </p:cNvPr>
          <p:cNvSpPr>
            <a:spLocks noGrp="1"/>
          </p:cNvSpPr>
          <p:nvPr>
            <p:ph type="title" hasCustomPrompt="1"/>
          </p:nvPr>
        </p:nvSpPr>
        <p:spPr>
          <a:xfrm>
            <a:off x="628650" y="273844"/>
            <a:ext cx="7886700" cy="994172"/>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9DF5046B-4F66-2E45-A9EC-D5607FDB5ECF}"/>
              </a:ext>
            </a:extLst>
          </p:cNvPr>
          <p:cNvSpPr>
            <a:spLocks noGrp="1"/>
          </p:cNvSpPr>
          <p:nvPr>
            <p:ph type="body" sz="quarter" idx="13" hasCustomPrompt="1"/>
          </p:nvPr>
        </p:nvSpPr>
        <p:spPr>
          <a:xfrm>
            <a:off x="628650" y="1445419"/>
            <a:ext cx="7886700" cy="408095"/>
          </a:xfrm>
        </p:spPr>
        <p:txBody>
          <a:bodyPr>
            <a:normAutofit/>
          </a:bodyPr>
          <a:lstStyle>
            <a:lvl1pPr marL="0" indent="0" algn="ctr">
              <a:buNone/>
              <a:defRPr sz="2100" b="1">
                <a:solidFill>
                  <a:srgbClr val="0F67BA"/>
                </a:solidFill>
              </a:defRPr>
            </a:lvl1pPr>
          </a:lstStyle>
          <a:p>
            <a:pPr lvl="0"/>
            <a:r>
              <a:rPr lang="en-US"/>
              <a:t>EDIT MASTER TEXT STYLES</a:t>
            </a:r>
          </a:p>
        </p:txBody>
      </p:sp>
      <p:sp>
        <p:nvSpPr>
          <p:cNvPr id="13" name="Text Placeholder 12">
            <a:extLst>
              <a:ext uri="{FF2B5EF4-FFF2-40B4-BE49-F238E27FC236}">
                <a16:creationId xmlns:a16="http://schemas.microsoft.com/office/drawing/2014/main" id="{69AD6454-BCD5-B943-A724-4B8459139D76}"/>
              </a:ext>
            </a:extLst>
          </p:cNvPr>
          <p:cNvSpPr>
            <a:spLocks noGrp="1"/>
          </p:cNvSpPr>
          <p:nvPr>
            <p:ph type="body" sz="quarter" idx="14"/>
          </p:nvPr>
        </p:nvSpPr>
        <p:spPr>
          <a:xfrm>
            <a:off x="628650" y="2020491"/>
            <a:ext cx="7886700" cy="2168128"/>
          </a:xfrm>
          <a:ln w="19050">
            <a:solidFill>
              <a:schemeClr val="bg1">
                <a:lumMod val="75000"/>
              </a:schemeClr>
            </a:solidFill>
          </a:ln>
        </p:spPr>
        <p:txBody>
          <a:bodyPr lIns="182880" tIns="91440" rIns="182880" bIns="91440"/>
          <a:lstStyle>
            <a:lvl1pPr marL="0" indent="0">
              <a:lnSpc>
                <a:spcPct val="10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4130369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PERFORMANCE INDICATO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CFC352-A92B-944C-8A70-FD3B0F52F37B}"/>
              </a:ext>
            </a:extLst>
          </p:cNvPr>
          <p:cNvSpPr/>
          <p:nvPr userDrawn="1"/>
        </p:nvSpPr>
        <p:spPr>
          <a:xfrm>
            <a:off x="0" y="0"/>
            <a:ext cx="9144000" cy="51435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A40A0FFD-E708-EC47-85B3-AA23CC79FB30}"/>
              </a:ext>
            </a:extLst>
          </p:cNvPr>
          <p:cNvSpPr/>
          <p:nvPr userDrawn="1"/>
        </p:nvSpPr>
        <p:spPr>
          <a:xfrm>
            <a:off x="315097" y="273844"/>
            <a:ext cx="8553965" cy="42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41A832A5-F1B1-4B56-8F28-A607D808B40E}"/>
              </a:ext>
            </a:extLst>
          </p:cNvPr>
          <p:cNvSpPr>
            <a:spLocks noGrp="1"/>
          </p:cNvSpPr>
          <p:nvPr>
            <p:ph type="title" hasCustomPrompt="1"/>
          </p:nvPr>
        </p:nvSpPr>
        <p:spPr>
          <a:xfrm>
            <a:off x="628650" y="889688"/>
            <a:ext cx="7886700" cy="576342"/>
          </a:xfrm>
        </p:spPr>
        <p:txBody>
          <a:bodyPr anchor="t"/>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7B9818AC-0AFE-47BF-B4E9-7FAA40C96106}"/>
              </a:ext>
            </a:extLst>
          </p:cNvPr>
          <p:cNvSpPr>
            <a:spLocks noGrp="1"/>
          </p:cNvSpPr>
          <p:nvPr>
            <p:ph idx="1"/>
          </p:nvPr>
        </p:nvSpPr>
        <p:spPr>
          <a:xfrm>
            <a:off x="628650" y="1466030"/>
            <a:ext cx="7886700" cy="275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1F8BE62-4357-434E-A1AC-DE939E750903}"/>
              </a:ext>
            </a:extLst>
          </p:cNvPr>
          <p:cNvSpPr>
            <a:spLocks noGrp="1"/>
          </p:cNvSpPr>
          <p:nvPr>
            <p:ph type="sldNum" sz="quarter" idx="12"/>
          </p:nvPr>
        </p:nvSpPr>
        <p:spPr/>
        <p:txBody>
          <a:bodyPr/>
          <a:lstStyle>
            <a:lvl1pPr>
              <a:defRPr>
                <a:solidFill>
                  <a:schemeClr val="bg1"/>
                </a:solidFill>
              </a:defRPr>
            </a:lvl1pPr>
          </a:lstStyle>
          <a:p>
            <a:fld id="{816A6B87-7CF3-45B3-B4D5-C55B5AF428D0}" type="slidenum">
              <a:rPr lang="en-US" smtClean="0"/>
              <a:pPr/>
              <a:t>‹#›</a:t>
            </a:fld>
            <a:endParaRPr lang="en-US"/>
          </a:p>
        </p:txBody>
      </p:sp>
      <p:sp>
        <p:nvSpPr>
          <p:cNvPr id="7" name="Footer Placeholder 12">
            <a:extLst>
              <a:ext uri="{FF2B5EF4-FFF2-40B4-BE49-F238E27FC236}">
                <a16:creationId xmlns:a16="http://schemas.microsoft.com/office/drawing/2014/main" id="{8A5868C8-A1E9-B842-BAA5-FE1650CA2488}"/>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chemeClr val="bg1"/>
                </a:solidFill>
                <a:latin typeface="+mj-lt"/>
              </a:defRPr>
            </a:lvl1pPr>
          </a:lstStyle>
          <a:p>
            <a:r>
              <a:rPr lang="en-US"/>
              <a:t>STRATEGIC PLAN FY2022-2026 - SAFETY</a:t>
            </a:r>
          </a:p>
        </p:txBody>
      </p:sp>
      <p:sp>
        <p:nvSpPr>
          <p:cNvPr id="9" name="Text Placeholder 2">
            <a:extLst>
              <a:ext uri="{FF2B5EF4-FFF2-40B4-BE49-F238E27FC236}">
                <a16:creationId xmlns:a16="http://schemas.microsoft.com/office/drawing/2014/main" id="{2DE160C6-DE3D-D242-8CA4-1124D6DC17AE}"/>
              </a:ext>
            </a:extLst>
          </p:cNvPr>
          <p:cNvSpPr>
            <a:spLocks noGrp="1"/>
          </p:cNvSpPr>
          <p:nvPr>
            <p:ph type="body" idx="13" hasCustomPrompt="1"/>
          </p:nvPr>
        </p:nvSpPr>
        <p:spPr>
          <a:xfrm>
            <a:off x="2589610" y="534622"/>
            <a:ext cx="3868340" cy="345797"/>
          </a:xfrm>
        </p:spPr>
        <p:txBody>
          <a:bodyPr anchor="t">
            <a:noAutofit/>
          </a:bodyPr>
          <a:lstStyle>
            <a:lvl1pPr marL="0" indent="0" algn="ctr">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234969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32A5-F1B1-4B56-8F28-A607D808B40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818AC-0AFE-47BF-B4E9-7FAA40C96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1F8BE62-4357-434E-A1AC-DE939E750903}"/>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5" name="Footer Placeholder 12">
            <a:extLst>
              <a:ext uri="{FF2B5EF4-FFF2-40B4-BE49-F238E27FC236}">
                <a16:creationId xmlns:a16="http://schemas.microsoft.com/office/drawing/2014/main" id="{C1123804-3E45-3040-9A89-121D084C1210}"/>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4242027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6F31-AA04-4E20-87B4-5F7FB2DE6933}"/>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4296E-653A-464F-A669-6A958F67139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CC015F-B2DC-4EDD-B389-67360A0D6E2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7FF2A00-06DB-4B8C-88B8-AAEEAA4B9CC8}"/>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6" name="Footer Placeholder 12">
            <a:extLst>
              <a:ext uri="{FF2B5EF4-FFF2-40B4-BE49-F238E27FC236}">
                <a16:creationId xmlns:a16="http://schemas.microsoft.com/office/drawing/2014/main" id="{9B442A4E-024A-434A-9682-EC499ACD46D0}"/>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449121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0760-3707-449E-B467-BEBE8407F0E6}"/>
              </a:ext>
            </a:extLst>
          </p:cNvPr>
          <p:cNvSpPr>
            <a:spLocks noGrp="1"/>
          </p:cNvSpPr>
          <p:nvPr>
            <p:ph type="title" hasCustomPrompt="1"/>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2E17E2-647E-4C72-9A1E-859A2686A5D3}"/>
              </a:ext>
            </a:extLst>
          </p:cNvPr>
          <p:cNvSpPr>
            <a:spLocks noGrp="1"/>
          </p:cNvSpPr>
          <p:nvPr>
            <p:ph type="body" idx="1" hasCustomPrompt="1"/>
          </p:nvPr>
        </p:nvSpPr>
        <p:spPr>
          <a:xfrm>
            <a:off x="629842" y="1260873"/>
            <a:ext cx="3868340" cy="345797"/>
          </a:xfrm>
        </p:spPr>
        <p:txBody>
          <a:bodyPr anchor="t"/>
          <a:lstStyle>
            <a:lvl1pPr marL="0" indent="0">
              <a:buNone/>
              <a:defRPr sz="1800" b="1">
                <a:solidFill>
                  <a:srgbClr val="002578"/>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E89A3A-5661-4D1B-9B57-E8B6FB7EECA7}"/>
              </a:ext>
            </a:extLst>
          </p:cNvPr>
          <p:cNvSpPr>
            <a:spLocks noGrp="1"/>
          </p:cNvSpPr>
          <p:nvPr>
            <p:ph sz="half" idx="2"/>
          </p:nvPr>
        </p:nvSpPr>
        <p:spPr>
          <a:xfrm>
            <a:off x="629842" y="1606670"/>
            <a:ext cx="3868340" cy="303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7066DA-6425-42DD-AE06-FF2B9322A15D}"/>
              </a:ext>
            </a:extLst>
          </p:cNvPr>
          <p:cNvSpPr>
            <a:spLocks noGrp="1"/>
          </p:cNvSpPr>
          <p:nvPr>
            <p:ph type="body" sz="quarter" idx="3" hasCustomPrompt="1"/>
          </p:nvPr>
        </p:nvSpPr>
        <p:spPr>
          <a:xfrm>
            <a:off x="4629150" y="1260873"/>
            <a:ext cx="3887391" cy="345797"/>
          </a:xfrm>
        </p:spPr>
        <p:txBody>
          <a:bodyPr anchor="t"/>
          <a:lstStyle>
            <a:lvl1pPr marL="0" indent="0">
              <a:buNone/>
              <a:defRPr sz="1800" b="1">
                <a:solidFill>
                  <a:srgbClr val="002578"/>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213B7-5823-4555-95EF-BF99D51259A8}"/>
              </a:ext>
            </a:extLst>
          </p:cNvPr>
          <p:cNvSpPr>
            <a:spLocks noGrp="1"/>
          </p:cNvSpPr>
          <p:nvPr>
            <p:ph sz="quarter" idx="4"/>
          </p:nvPr>
        </p:nvSpPr>
        <p:spPr>
          <a:xfrm>
            <a:off x="4629150" y="1606670"/>
            <a:ext cx="3887391" cy="303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B5C9C8-43FC-4335-B99F-A195647A6B98}"/>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8" name="Footer Placeholder 12">
            <a:extLst>
              <a:ext uri="{FF2B5EF4-FFF2-40B4-BE49-F238E27FC236}">
                <a16:creationId xmlns:a16="http://schemas.microsoft.com/office/drawing/2014/main" id="{44FA32A0-71DB-F948-96AC-D99902010191}"/>
              </a:ext>
            </a:extLst>
          </p:cNvPr>
          <p:cNvSpPr>
            <a:spLocks noGrp="1"/>
          </p:cNvSpPr>
          <p:nvPr>
            <p:ph type="ftr" sz="quarter" idx="1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1983069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BAFE-0D04-44D6-9F8F-ADB2E1D86996}"/>
              </a:ext>
            </a:extLst>
          </p:cNvPr>
          <p:cNvSpPr>
            <a:spLocks noGrp="1"/>
          </p:cNvSpPr>
          <p:nvPr>
            <p:ph type="title" hasCustomPrompt="1"/>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53CB089-B502-4069-A60E-9BD73BBCC857}"/>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4" name="Footer Placeholder 12">
            <a:extLst>
              <a:ext uri="{FF2B5EF4-FFF2-40B4-BE49-F238E27FC236}">
                <a16:creationId xmlns:a16="http://schemas.microsoft.com/office/drawing/2014/main" id="{CEE22DB4-AB18-014C-BF3B-10EA5B7D0B0B}"/>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704674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B5BD23-43E2-4B62-A324-D74740F0C12A}"/>
              </a:ext>
            </a:extLst>
          </p:cNvPr>
          <p:cNvSpPr>
            <a:spLocks noGrp="1"/>
          </p:cNvSpPr>
          <p:nvPr>
            <p:ph type="sldNum" sz="quarter" idx="12"/>
          </p:nvPr>
        </p:nvSpPr>
        <p:spPr/>
        <p:txBody>
          <a:bodyPr/>
          <a:lstStyle/>
          <a:p>
            <a:fld id="{816A6B87-7CF3-45B3-B4D5-C55B5AF428D0}" type="slidenum">
              <a:rPr lang="en-US" smtClean="0"/>
              <a:t>‹#›</a:t>
            </a:fld>
            <a:endParaRPr lang="en-US"/>
          </a:p>
        </p:txBody>
      </p:sp>
      <p:sp>
        <p:nvSpPr>
          <p:cNvPr id="3" name="Footer Placeholder 12">
            <a:extLst>
              <a:ext uri="{FF2B5EF4-FFF2-40B4-BE49-F238E27FC236}">
                <a16:creationId xmlns:a16="http://schemas.microsoft.com/office/drawing/2014/main" id="{E429ED06-5544-6F44-B062-238BAA637F24}"/>
              </a:ext>
            </a:extLst>
          </p:cNvPr>
          <p:cNvSpPr>
            <a:spLocks noGrp="1"/>
          </p:cNvSpPr>
          <p:nvPr>
            <p:ph type="ftr" sz="quarter" idx="3"/>
          </p:nvPr>
        </p:nvSpPr>
        <p:spPr>
          <a:xfrm>
            <a:off x="628650" y="4643314"/>
            <a:ext cx="3086100"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2243078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5514975"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507205" y="1216064"/>
            <a:ext cx="4679158" cy="1790700"/>
          </a:xfrm>
        </p:spPr>
        <p:txBody>
          <a:bodyPr anchor="b">
            <a:noAutofit/>
          </a:bodyPr>
          <a:lstStyle>
            <a:lvl1pPr algn="l">
              <a:defRPr sz="36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7705" y="3156143"/>
            <a:ext cx="5379721" cy="50388"/>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507205" y="3353893"/>
            <a:ext cx="4679158" cy="663000"/>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507205" y="4250532"/>
            <a:ext cx="4679158" cy="417910"/>
          </a:xfrm>
        </p:spPr>
        <p:txBody>
          <a:bodyPr>
            <a:noAutofit/>
          </a:bodyPr>
          <a:lstStyle>
            <a:lvl1pPr marL="0" indent="0">
              <a:buNone/>
              <a:defRPr sz="120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5514976" y="1"/>
            <a:ext cx="3618309" cy="5143499"/>
          </a:xfrm>
        </p:spPr>
        <p:txBody>
          <a:bodyPr/>
          <a:lstStyle/>
          <a:p>
            <a:endParaRPr lang="en-US"/>
          </a:p>
        </p:txBody>
      </p:sp>
      <p:sp>
        <p:nvSpPr>
          <p:cNvPr id="14" name="Text Placeholder 7">
            <a:extLst>
              <a:ext uri="{FF2B5EF4-FFF2-40B4-BE49-F238E27FC236}">
                <a16:creationId xmlns:a16="http://schemas.microsoft.com/office/drawing/2014/main" id="{B84F69AC-6496-469E-91D1-868428653C1C}"/>
              </a:ext>
            </a:extLst>
          </p:cNvPr>
          <p:cNvSpPr>
            <a:spLocks noGrp="1"/>
          </p:cNvSpPr>
          <p:nvPr>
            <p:ph type="body" sz="quarter" idx="12" hasCustomPrompt="1"/>
          </p:nvPr>
        </p:nvSpPr>
        <p:spPr>
          <a:xfrm>
            <a:off x="3513103" y="4855491"/>
            <a:ext cx="1886759" cy="175022"/>
          </a:xfrm>
        </p:spPr>
        <p:txBody>
          <a:bodyPr>
            <a:noAutofit/>
          </a:bodyPr>
          <a:lstStyle>
            <a:lvl1pPr marL="0" indent="0" algn="r">
              <a:buNone/>
              <a:defRPr sz="675" i="1">
                <a:solidFill>
                  <a:schemeClr val="bg1"/>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Photo Source:</a:t>
            </a:r>
          </a:p>
        </p:txBody>
      </p:sp>
      <p:pic>
        <p:nvPicPr>
          <p:cNvPr id="18" name="Picture 17" descr="US DOT logo. ">
            <a:extLst>
              <a:ext uri="{FF2B5EF4-FFF2-40B4-BE49-F238E27FC236}">
                <a16:creationId xmlns:a16="http://schemas.microsoft.com/office/drawing/2014/main" id="{53DBD5F1-085B-4866-AFFC-241EEE55DA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4972" y="169681"/>
            <a:ext cx="1092626" cy="433838"/>
          </a:xfrm>
          <a:prstGeom prst="rect">
            <a:avLst/>
          </a:prstGeom>
        </p:spPr>
      </p:pic>
      <p:pic>
        <p:nvPicPr>
          <p:cNvPr id="17" name="Picture 16" descr="Turner-Fairbank Highway Research Center logo. ">
            <a:extLst>
              <a:ext uri="{FF2B5EF4-FFF2-40B4-BE49-F238E27FC236}">
                <a16:creationId xmlns:a16="http://schemas.microsoft.com/office/drawing/2014/main" id="{31EE4E00-DD1E-4367-9ABF-4E2FEBEB222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69223" y="657758"/>
            <a:ext cx="1440180" cy="297737"/>
          </a:xfrm>
          <a:prstGeom prst="rect">
            <a:avLst/>
          </a:prstGeom>
        </p:spPr>
      </p:pic>
    </p:spTree>
    <p:extLst>
      <p:ext uri="{BB962C8B-B14F-4D97-AF65-F5344CB8AC3E}">
        <p14:creationId xmlns:p14="http://schemas.microsoft.com/office/powerpoint/2010/main" val="2767999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507205" y="1216064"/>
            <a:ext cx="4679158" cy="1790700"/>
          </a:xfrm>
        </p:spPr>
        <p:txBody>
          <a:bodyPr anchor="b">
            <a:noAutofit/>
          </a:bodyPr>
          <a:lstStyle>
            <a:lvl1pPr algn="l">
              <a:defRPr sz="36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507205" y="3353893"/>
            <a:ext cx="4679158" cy="663000"/>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507205" y="4250532"/>
            <a:ext cx="4679158" cy="417910"/>
          </a:xfrm>
        </p:spPr>
        <p:txBody>
          <a:bodyPr>
            <a:noAutofit/>
          </a:bodyPr>
          <a:lstStyle>
            <a:lvl1pPr marL="0" indent="0">
              <a:buNone/>
              <a:defRPr sz="120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512525" y="1"/>
            <a:ext cx="3631475" cy="5143499"/>
          </a:xfrm>
          <a:prstGeom prst="rect">
            <a:avLst/>
          </a:prstGeom>
        </p:spPr>
      </p:pic>
      <p:sp>
        <p:nvSpPr>
          <p:cNvPr id="20" name="TextBox 19">
            <a:extLst>
              <a:ext uri="{FF2B5EF4-FFF2-40B4-BE49-F238E27FC236}">
                <a16:creationId xmlns:a16="http://schemas.microsoft.com/office/drawing/2014/main" id="{40B372EB-5228-4072-A7BF-A97AADE5FBAB}"/>
              </a:ext>
            </a:extLst>
          </p:cNvPr>
          <p:cNvSpPr txBox="1"/>
          <p:nvPr userDrawn="1"/>
        </p:nvSpPr>
        <p:spPr>
          <a:xfrm>
            <a:off x="3633602" y="4845684"/>
            <a:ext cx="1766259"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675" i="1" dirty="0">
                <a:solidFill>
                  <a:schemeClr val="bg1"/>
                </a:solidFill>
                <a:latin typeface="Arial" panose="020B0604020202020204" pitchFamily="34" charset="0"/>
                <a:cs typeface="Arial" panose="020B0604020202020204" pitchFamily="34" charset="0"/>
              </a:rPr>
              <a:t>© 2015 </a:t>
            </a:r>
            <a:r>
              <a:rPr lang="en-US" sz="675" i="1" dirty="0" err="1">
                <a:solidFill>
                  <a:schemeClr val="bg1"/>
                </a:solidFill>
                <a:latin typeface="Arial" panose="020B0604020202020204" pitchFamily="34" charset="0"/>
                <a:cs typeface="Arial" panose="020B0604020202020204" pitchFamily="34" charset="0"/>
              </a:rPr>
              <a:t>USchools</a:t>
            </a:r>
            <a:r>
              <a:rPr lang="en-US" sz="675" i="1" dirty="0">
                <a:solidFill>
                  <a:schemeClr val="bg1"/>
                </a:solidFill>
                <a:latin typeface="Arial" panose="020B0604020202020204" pitchFamily="34" charset="0"/>
                <a:cs typeface="Arial" panose="020B0604020202020204" pitchFamily="34" charset="0"/>
              </a:rPr>
              <a:t> / iStock.</a:t>
            </a:r>
          </a:p>
        </p:txBody>
      </p:sp>
      <p:grpSp>
        <p:nvGrpSpPr>
          <p:cNvPr id="13" name="Group 12">
            <a:extLst>
              <a:ext uri="{FF2B5EF4-FFF2-40B4-BE49-F238E27FC236}">
                <a16:creationId xmlns:a16="http://schemas.microsoft.com/office/drawing/2014/main" id="{BAD5B3C9-DC90-4E37-9DC3-8DC568B4FA4B}"/>
              </a:ext>
              <a:ext uri="{C183D7F6-B498-43B3-948B-1728B52AA6E4}">
                <adec:decorative xmlns:adec="http://schemas.microsoft.com/office/drawing/2017/decorative" val="1"/>
              </a:ext>
            </a:extLst>
          </p:cNvPr>
          <p:cNvGrpSpPr/>
          <p:nvPr userDrawn="1"/>
        </p:nvGrpSpPr>
        <p:grpSpPr>
          <a:xfrm>
            <a:off x="-7705" y="3156143"/>
            <a:ext cx="5379721" cy="50388"/>
            <a:chOff x="-10274" y="4208190"/>
            <a:chExt cx="7172961" cy="67184"/>
          </a:xfrm>
        </p:grpSpPr>
        <p:pic>
          <p:nvPicPr>
            <p:cNvPr id="14" name="Graphic 13">
              <a:extLst>
                <a:ext uri="{FF2B5EF4-FFF2-40B4-BE49-F238E27FC236}">
                  <a16:creationId xmlns:a16="http://schemas.microsoft.com/office/drawing/2014/main" id="{480FEA61-7DC0-4B75-A464-B6427B12E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ED62C099-7313-4EF1-97D6-C5FCD65F0B7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21" name="Picture 20" descr="US DOT logo. ">
            <a:extLst>
              <a:ext uri="{FF2B5EF4-FFF2-40B4-BE49-F238E27FC236}">
                <a16:creationId xmlns:a16="http://schemas.microsoft.com/office/drawing/2014/main" id="{CF102073-0159-4A9E-BAD3-77E1E686C9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4972" y="169681"/>
            <a:ext cx="1092626" cy="433838"/>
          </a:xfrm>
          <a:prstGeom prst="rect">
            <a:avLst/>
          </a:prstGeom>
        </p:spPr>
      </p:pic>
      <p:pic>
        <p:nvPicPr>
          <p:cNvPr id="18" name="Picture 17" descr="Turner-Fairbank Highway Research Center logo. ">
            <a:extLst>
              <a:ext uri="{FF2B5EF4-FFF2-40B4-BE49-F238E27FC236}">
                <a16:creationId xmlns:a16="http://schemas.microsoft.com/office/drawing/2014/main" id="{E80D9127-DD18-4B42-8345-D0B48FE066C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69223" y="657758"/>
            <a:ext cx="1440180" cy="297737"/>
          </a:xfrm>
          <a:prstGeom prst="rect">
            <a:avLst/>
          </a:prstGeom>
        </p:spPr>
      </p:pic>
    </p:spTree>
    <p:extLst>
      <p:ext uri="{BB962C8B-B14F-4D97-AF65-F5344CB8AC3E}">
        <p14:creationId xmlns:p14="http://schemas.microsoft.com/office/powerpoint/2010/main" val="442407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2593181"/>
            <a:ext cx="9144000" cy="2550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9144000" cy="2593181"/>
          </a:xfrm>
        </p:spPr>
        <p:txBody>
          <a:bodyPr/>
          <a:lstStyle/>
          <a:p>
            <a:endParaRPr lang="en-US" dirty="0"/>
          </a:p>
        </p:txBody>
      </p:sp>
      <p:sp>
        <p:nvSpPr>
          <p:cNvPr id="13" name="Text Placeholder 7">
            <a:extLst>
              <a:ext uri="{FF2B5EF4-FFF2-40B4-BE49-F238E27FC236}">
                <a16:creationId xmlns:a16="http://schemas.microsoft.com/office/drawing/2014/main" id="{D5EF5A86-4650-4C4B-99D2-FBEA005E81AE}"/>
              </a:ext>
            </a:extLst>
          </p:cNvPr>
          <p:cNvSpPr>
            <a:spLocks noGrp="1"/>
          </p:cNvSpPr>
          <p:nvPr>
            <p:ph type="body" sz="quarter" idx="12" hasCustomPrompt="1"/>
          </p:nvPr>
        </p:nvSpPr>
        <p:spPr>
          <a:xfrm>
            <a:off x="7116793" y="2713292"/>
            <a:ext cx="1886759" cy="175022"/>
          </a:xfrm>
        </p:spPr>
        <p:txBody>
          <a:bodyPr>
            <a:noAutofit/>
          </a:bodyPr>
          <a:lstStyle>
            <a:lvl1pPr marL="0" indent="0" algn="r">
              <a:buNone/>
              <a:defRPr sz="675" i="1">
                <a:solidFill>
                  <a:schemeClr val="bg1"/>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Photo Source:</a:t>
            </a:r>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6824" y="2599826"/>
            <a:ext cx="9157647" cy="48006"/>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623888" y="3014663"/>
            <a:ext cx="7886700" cy="878681"/>
          </a:xfrm>
        </p:spPr>
        <p:txBody>
          <a:bodyPr anchor="b">
            <a:noAutofit/>
          </a:bodyPr>
          <a:lstStyle>
            <a:lvl1pPr>
              <a:defRPr sz="36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623888" y="3913586"/>
            <a:ext cx="7034423" cy="379809"/>
          </a:xfrm>
        </p:spPr>
        <p:txBody>
          <a:bodyPr>
            <a:noAutofit/>
          </a:bodyPr>
          <a:lstStyle>
            <a:lvl1pPr marL="0" indent="0">
              <a:buNone/>
              <a:defRPr sz="180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C446FFD5-3639-4FB7-942D-BAB8457594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34060" y="4222108"/>
            <a:ext cx="1092626" cy="433838"/>
          </a:xfrm>
          <a:prstGeom prst="rect">
            <a:avLst/>
          </a:prstGeom>
        </p:spPr>
      </p:pic>
      <p:pic>
        <p:nvPicPr>
          <p:cNvPr id="12" name="Picture 11" descr="Turner-Fairbank Highway Research Center logo. ">
            <a:extLst>
              <a:ext uri="{FF2B5EF4-FFF2-40B4-BE49-F238E27FC236}">
                <a16:creationId xmlns:a16="http://schemas.microsoft.com/office/drawing/2014/main" id="{4CE3FD54-7793-477D-A996-D03E2C6DF51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7658311" y="4710185"/>
            <a:ext cx="1440180" cy="297737"/>
          </a:xfrm>
          <a:prstGeom prst="rect">
            <a:avLst/>
          </a:prstGeom>
        </p:spPr>
      </p:pic>
    </p:spTree>
    <p:extLst>
      <p:ext uri="{BB962C8B-B14F-4D97-AF65-F5344CB8AC3E}">
        <p14:creationId xmlns:p14="http://schemas.microsoft.com/office/powerpoint/2010/main" val="43552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59114" y="1240243"/>
            <a:ext cx="8104694" cy="3509438"/>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
        <p:nvSpPr>
          <p:cNvPr id="9"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734501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7144"/>
            <a:ext cx="9144000" cy="5136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2593181"/>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6824" y="2583179"/>
            <a:ext cx="9157647" cy="48006"/>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2" name="TextBox 11">
            <a:extLst>
              <a:ext uri="{FF2B5EF4-FFF2-40B4-BE49-F238E27FC236}">
                <a16:creationId xmlns:a16="http://schemas.microsoft.com/office/drawing/2014/main" id="{925CF220-E090-4616-9ACC-797CA555CC33}"/>
              </a:ext>
            </a:extLst>
          </p:cNvPr>
          <p:cNvSpPr txBox="1"/>
          <p:nvPr userDrawn="1"/>
        </p:nvSpPr>
        <p:spPr>
          <a:xfrm>
            <a:off x="7165250" y="2655190"/>
            <a:ext cx="1766259"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675" i="1" dirty="0">
                <a:solidFill>
                  <a:schemeClr val="bg1"/>
                </a:solidFill>
                <a:latin typeface="Arial" panose="020B0604020202020204" pitchFamily="34" charset="0"/>
                <a:cs typeface="Arial" panose="020B0604020202020204" pitchFamily="34" charset="0"/>
              </a:rPr>
              <a:t>© 2015 </a:t>
            </a:r>
            <a:r>
              <a:rPr lang="en-US" sz="675" i="1" dirty="0" err="1">
                <a:solidFill>
                  <a:schemeClr val="bg1"/>
                </a:solidFill>
                <a:latin typeface="Arial" panose="020B0604020202020204" pitchFamily="34" charset="0"/>
                <a:cs typeface="Arial" panose="020B0604020202020204" pitchFamily="34" charset="0"/>
              </a:rPr>
              <a:t>USchools</a:t>
            </a:r>
            <a:r>
              <a:rPr lang="en-US" sz="675" i="1" dirty="0">
                <a:solidFill>
                  <a:schemeClr val="bg1"/>
                </a:solidFill>
                <a:latin typeface="Arial" panose="020B0604020202020204" pitchFamily="34" charset="0"/>
                <a:cs typeface="Arial" panose="020B0604020202020204" pitchFamily="34" charset="0"/>
              </a:rPr>
              <a:t> / iStock.</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623888" y="3014663"/>
            <a:ext cx="7886700" cy="878681"/>
          </a:xfrm>
        </p:spPr>
        <p:txBody>
          <a:bodyPr anchor="b">
            <a:noAutofit/>
          </a:bodyPr>
          <a:lstStyle>
            <a:lvl1pPr>
              <a:defRPr sz="36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623888" y="3913586"/>
            <a:ext cx="7034423" cy="379809"/>
          </a:xfrm>
        </p:spPr>
        <p:txBody>
          <a:bodyPr>
            <a:noAutofit/>
          </a:bodyPr>
          <a:lstStyle>
            <a:lvl1pPr marL="0" indent="0">
              <a:buNone/>
              <a:defRPr sz="1800" i="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A9AA5062-D0CD-4AD5-86D9-B136CC7052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34060" y="4222108"/>
            <a:ext cx="1092626" cy="433838"/>
          </a:xfrm>
          <a:prstGeom prst="rect">
            <a:avLst/>
          </a:prstGeom>
        </p:spPr>
      </p:pic>
      <p:pic>
        <p:nvPicPr>
          <p:cNvPr id="13" name="Picture 12" descr="Turner-Fairbank Highway Research Center logo. ">
            <a:extLst>
              <a:ext uri="{FF2B5EF4-FFF2-40B4-BE49-F238E27FC236}">
                <a16:creationId xmlns:a16="http://schemas.microsoft.com/office/drawing/2014/main" id="{FE41CBCB-DD88-4A56-9B06-B6A1D04B3A2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7658311" y="4710185"/>
            <a:ext cx="1440180" cy="297737"/>
          </a:xfrm>
          <a:prstGeom prst="rect">
            <a:avLst/>
          </a:prstGeom>
        </p:spPr>
      </p:pic>
    </p:spTree>
    <p:extLst>
      <p:ext uri="{BB962C8B-B14F-4D97-AF65-F5344CB8AC3E}">
        <p14:creationId xmlns:p14="http://schemas.microsoft.com/office/powerpoint/2010/main" val="2940337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628650" y="502443"/>
            <a:ext cx="7886700" cy="765573"/>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628650" y="1369219"/>
            <a:ext cx="7886700" cy="3201875"/>
          </a:xfrm>
        </p:spPr>
        <p:txBody>
          <a:bodyPr/>
          <a:lstStyle>
            <a:lvl1pPr marL="303610" indent="-303610">
              <a:spcBef>
                <a:spcPts val="1350"/>
              </a:spcBef>
              <a:buClr>
                <a:srgbClr val="797272"/>
              </a:buClr>
              <a:tabLst/>
              <a:defRPr>
                <a:latin typeface="Arial" panose="020B0604020202020204" pitchFamily="34" charset="0"/>
                <a:cs typeface="Arial" panose="020B0604020202020204" pitchFamily="34" charset="0"/>
              </a:defRPr>
            </a:lvl1pPr>
            <a:lvl2pPr marL="558404" indent="-215504">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6823" y="4640801"/>
            <a:ext cx="8655113" cy="36671"/>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4" name="Picture 13" descr="U.S. Department of Transportation, Federal Highway Administration logo. ">
            <a:extLst>
              <a:ext uri="{FF2B5EF4-FFF2-40B4-BE49-F238E27FC236}">
                <a16:creationId xmlns:a16="http://schemas.microsoft.com/office/drawing/2014/main" id="{272CEB07-54B3-4EA7-A514-8D6ECBC7A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12" name="Picture 11" descr="Turner-Fairbank Highway Research Center logo. ">
            <a:extLst>
              <a:ext uri="{FF2B5EF4-FFF2-40B4-BE49-F238E27FC236}">
                <a16:creationId xmlns:a16="http://schemas.microsoft.com/office/drawing/2014/main" id="{5A3046DA-BB5A-4E52-858E-3A68E28F50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065805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628650" y="502443"/>
            <a:ext cx="7886700" cy="765573"/>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628650" y="1369219"/>
            <a:ext cx="3840480" cy="3201875"/>
          </a:xfrm>
        </p:spPr>
        <p:txBody>
          <a:bodyPr/>
          <a:lstStyle>
            <a:lvl1pPr marL="303610" indent="-303610">
              <a:spcBef>
                <a:spcPts val="1350"/>
              </a:spcBef>
              <a:buClr>
                <a:srgbClr val="797272"/>
              </a:buClr>
              <a:tabLst/>
              <a:defRPr>
                <a:latin typeface="Arial" panose="020B0604020202020204" pitchFamily="34" charset="0"/>
                <a:cs typeface="Arial" panose="020B0604020202020204" pitchFamily="34" charset="0"/>
              </a:defRPr>
            </a:lvl1pPr>
            <a:lvl2pPr marL="558404" indent="-215504">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28605B99-43A9-4027-81B2-B91A87264B8B}"/>
              </a:ext>
            </a:extLst>
          </p:cNvPr>
          <p:cNvSpPr>
            <a:spLocks noGrp="1"/>
          </p:cNvSpPr>
          <p:nvPr>
            <p:ph idx="11"/>
          </p:nvPr>
        </p:nvSpPr>
        <p:spPr>
          <a:xfrm>
            <a:off x="4674872" y="1369219"/>
            <a:ext cx="3840480" cy="3201875"/>
          </a:xfrm>
        </p:spPr>
        <p:txBody>
          <a:bodyPr/>
          <a:lstStyle>
            <a:lvl1pPr marL="303610" indent="-303610">
              <a:spcBef>
                <a:spcPts val="1350"/>
              </a:spcBef>
              <a:buClr>
                <a:srgbClr val="797272"/>
              </a:buClr>
              <a:tabLst/>
              <a:defRPr>
                <a:latin typeface="Arial" panose="020B0604020202020204" pitchFamily="34" charset="0"/>
                <a:cs typeface="Arial" panose="020B0604020202020204" pitchFamily="34" charset="0"/>
              </a:defRPr>
            </a:lvl1pPr>
            <a:lvl2pPr marL="558404" indent="-215504">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6823" y="4640801"/>
            <a:ext cx="8655113" cy="36671"/>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4" name="Picture 13" descr="U.S. Department of Transportation, Federal Highway Administration logo. ">
            <a:extLst>
              <a:ext uri="{FF2B5EF4-FFF2-40B4-BE49-F238E27FC236}">
                <a16:creationId xmlns:a16="http://schemas.microsoft.com/office/drawing/2014/main" id="{272CEB07-54B3-4EA7-A514-8D6ECBC7A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12" name="Picture 11" descr="Turner-Fairbank Highway Research Center logo. ">
            <a:extLst>
              <a:ext uri="{FF2B5EF4-FFF2-40B4-BE49-F238E27FC236}">
                <a16:creationId xmlns:a16="http://schemas.microsoft.com/office/drawing/2014/main" id="{5A3046DA-BB5A-4E52-858E-3A68E28F50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961623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628651" y="502443"/>
            <a:ext cx="4323464" cy="765573"/>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628651" y="1369219"/>
            <a:ext cx="4323464" cy="2945927"/>
          </a:xfrm>
        </p:spPr>
        <p:txBody>
          <a:bodyPr>
            <a:noAutofit/>
          </a:bodyPr>
          <a:lstStyle>
            <a:lvl1pPr marL="303610" indent="-303610">
              <a:spcBef>
                <a:spcPts val="1350"/>
              </a:spcBef>
              <a:buClr>
                <a:srgbClr val="797272"/>
              </a:buClr>
              <a:tabLst/>
              <a:defRPr>
                <a:latin typeface="Arial" panose="020B0604020202020204" pitchFamily="34" charset="0"/>
                <a:cs typeface="Arial" panose="020B0604020202020204" pitchFamily="34" charset="0"/>
              </a:defRPr>
            </a:lvl1pPr>
            <a:lvl2pPr marL="558404" indent="-215504">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5335191" y="0"/>
            <a:ext cx="3808809" cy="5143500"/>
          </a:xfrm>
        </p:spPr>
        <p:txBody>
          <a:bodyPr/>
          <a:lstStyle/>
          <a:p>
            <a:endParaRPr lang="en-US" dirty="0"/>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7705" y="4641512"/>
            <a:ext cx="5280931" cy="36671"/>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grpSp>
      <p:sp>
        <p:nvSpPr>
          <p:cNvPr id="15" name="Text Placeholder 7">
            <a:extLst>
              <a:ext uri="{FF2B5EF4-FFF2-40B4-BE49-F238E27FC236}">
                <a16:creationId xmlns:a16="http://schemas.microsoft.com/office/drawing/2014/main" id="{E1261B0B-9E0B-4642-AEE5-FFED347F7504}"/>
              </a:ext>
            </a:extLst>
          </p:cNvPr>
          <p:cNvSpPr>
            <a:spLocks noGrp="1"/>
          </p:cNvSpPr>
          <p:nvPr>
            <p:ph type="body" sz="quarter" idx="12" hasCustomPrompt="1"/>
          </p:nvPr>
        </p:nvSpPr>
        <p:spPr>
          <a:xfrm>
            <a:off x="3386467" y="4877990"/>
            <a:ext cx="1886759" cy="175022"/>
          </a:xfrm>
        </p:spPr>
        <p:txBody>
          <a:bodyPr>
            <a:noAutofit/>
          </a:bodyPr>
          <a:lstStyle>
            <a:lvl1pPr marL="0" indent="0" algn="r">
              <a:buNone/>
              <a:defRPr sz="675" i="1">
                <a:solidFill>
                  <a:srgbClr val="757575"/>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F4B72D44-11F2-496B-AE25-61F160D4A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13" name="Picture 12" descr="Turner-Fairbank Highway Research Center logo. ">
            <a:extLst>
              <a:ext uri="{FF2B5EF4-FFF2-40B4-BE49-F238E27FC236}">
                <a16:creationId xmlns:a16="http://schemas.microsoft.com/office/drawing/2014/main" id="{BEF0D4D5-ECEA-4623-B750-18B17BA7F4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Tree>
    <p:extLst>
      <p:ext uri="{BB962C8B-B14F-4D97-AF65-F5344CB8AC3E}">
        <p14:creationId xmlns:p14="http://schemas.microsoft.com/office/powerpoint/2010/main" val="766904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629841" y="501253"/>
            <a:ext cx="7886700" cy="766763"/>
          </a:xfrm>
        </p:spPr>
        <p:txBody>
          <a:bodyPr>
            <a:noAutofit/>
          </a:bodyPr>
          <a:lstStyle/>
          <a:p>
            <a:r>
              <a:rPr lang="en-US" dirty="0"/>
              <a:t>Click to edit Master title style</a:t>
            </a:r>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629842" y="1268015"/>
            <a:ext cx="3868340" cy="610791"/>
          </a:xfrm>
        </p:spPr>
        <p:txBody>
          <a:bodyPr anchor="b">
            <a:noAutofit/>
          </a:bodyPr>
          <a:lstStyle>
            <a:lvl1pPr marL="0" indent="0">
              <a:buNone/>
              <a:defRPr sz="18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629842" y="1878806"/>
            <a:ext cx="3868340" cy="265980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4629150" y="1268016"/>
            <a:ext cx="3887391" cy="610790"/>
          </a:xfrm>
        </p:spPr>
        <p:txBody>
          <a:bodyPr anchor="b">
            <a:noAutofit/>
          </a:bodyPr>
          <a:lstStyle>
            <a:lvl1pPr marL="0" indent="0">
              <a:buNone/>
              <a:defRPr sz="18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4629150" y="1878806"/>
            <a:ext cx="3887391" cy="265980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a:extLst>
              <a:ext uri="{FF2B5EF4-FFF2-40B4-BE49-F238E27FC236}">
                <a16:creationId xmlns:a16="http://schemas.microsoft.com/office/drawing/2014/main" id="{CD2B789E-2467-44BC-BAB7-DE6B0DB1D4C9}"/>
              </a:ext>
              <a:ext uri="{C183D7F6-B498-43B3-948B-1728B52AA6E4}">
                <adec:decorative xmlns:adec="http://schemas.microsoft.com/office/drawing/2017/decorative" val="1"/>
              </a:ext>
            </a:extLst>
          </p:cNvPr>
          <p:cNvGrpSpPr/>
          <p:nvPr userDrawn="1"/>
        </p:nvGrpSpPr>
        <p:grpSpPr>
          <a:xfrm>
            <a:off x="-6823" y="4640801"/>
            <a:ext cx="8655113" cy="36671"/>
            <a:chOff x="-9098" y="6274942"/>
            <a:chExt cx="11540151" cy="48895"/>
          </a:xfrm>
        </p:grpSpPr>
        <p:pic>
          <p:nvPicPr>
            <p:cNvPr id="22" name="Graphic 21">
              <a:extLst>
                <a:ext uri="{FF2B5EF4-FFF2-40B4-BE49-F238E27FC236}">
                  <a16:creationId xmlns:a16="http://schemas.microsoft.com/office/drawing/2014/main" id="{0126E15A-C23C-4C76-87BB-0CECF1D27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29CA6DB3-6DFD-4BF1-8B05-4C3C26675A3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6" name="Picture 15" descr="U.S. Department of Transportation, Federal Highway Administration logo. ">
            <a:extLst>
              <a:ext uri="{FF2B5EF4-FFF2-40B4-BE49-F238E27FC236}">
                <a16:creationId xmlns:a16="http://schemas.microsoft.com/office/drawing/2014/main" id="{01D76B49-C76E-434C-9CBC-8790022400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15" name="Picture 14" descr="Turner-Fairbank Highway Research Center logo. ">
            <a:extLst>
              <a:ext uri="{FF2B5EF4-FFF2-40B4-BE49-F238E27FC236}">
                <a16:creationId xmlns:a16="http://schemas.microsoft.com/office/drawing/2014/main" id="{390A4817-1C3A-48D0-8B9B-024FDA48F7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
        <p:nvSpPr>
          <p:cNvPr id="18" name="Slide Number Placeholder 5">
            <a:extLst>
              <a:ext uri="{FF2B5EF4-FFF2-40B4-BE49-F238E27FC236}">
                <a16:creationId xmlns:a16="http://schemas.microsoft.com/office/drawing/2014/main" id="{25C11F8B-0722-4810-9A17-6CB0A15077B4}"/>
              </a:ext>
            </a:extLst>
          </p:cNvPr>
          <p:cNvSpPr>
            <a:spLocks noGrp="1"/>
          </p:cNvSpPr>
          <p:nvPr>
            <p:ph type="sldNum" sz="quarter" idx="10"/>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933222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9A9E040-5551-4F47-8B12-DD660CCB0544}"/>
              </a:ext>
            </a:extLst>
          </p:cNvPr>
          <p:cNvSpPr>
            <a:spLocks noGrp="1"/>
          </p:cNvSpPr>
          <p:nvPr>
            <p:ph type="title"/>
          </p:nvPr>
        </p:nvSpPr>
        <p:spPr>
          <a:xfrm>
            <a:off x="259259" y="192134"/>
            <a:ext cx="2748260" cy="416977"/>
          </a:xfrm>
        </p:spPr>
        <p:txBody>
          <a:bodyPr>
            <a:noAutofit/>
          </a:bodyPr>
          <a:lstStyle>
            <a:lvl1pPr>
              <a:defRPr sz="1500"/>
            </a:lvl1pPr>
          </a:lstStyle>
          <a:p>
            <a:r>
              <a:rPr lang="en-US" dirty="0"/>
              <a:t>Click to edit Master title style</a:t>
            </a:r>
          </a:p>
        </p:txBody>
      </p:sp>
      <p:sp>
        <p:nvSpPr>
          <p:cNvPr id="18" name="Text Placeholder 2">
            <a:extLst>
              <a:ext uri="{FF2B5EF4-FFF2-40B4-BE49-F238E27FC236}">
                <a16:creationId xmlns:a16="http://schemas.microsoft.com/office/drawing/2014/main" id="{BD59A225-8AD7-492B-A3DD-179B7FE58009}"/>
              </a:ext>
            </a:extLst>
          </p:cNvPr>
          <p:cNvSpPr>
            <a:spLocks noGrp="1"/>
          </p:cNvSpPr>
          <p:nvPr>
            <p:ph type="body" idx="1"/>
          </p:nvPr>
        </p:nvSpPr>
        <p:spPr>
          <a:xfrm>
            <a:off x="259259" y="1012459"/>
            <a:ext cx="2743200" cy="617934"/>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07FA2B6-B5B2-40F2-AD2E-6C18B6707ADC}"/>
              </a:ext>
            </a:extLst>
          </p:cNvPr>
          <p:cNvSpPr>
            <a:spLocks noGrp="1"/>
          </p:cNvSpPr>
          <p:nvPr>
            <p:ph sz="half" idx="2"/>
          </p:nvPr>
        </p:nvSpPr>
        <p:spPr>
          <a:xfrm>
            <a:off x="259259" y="1630393"/>
            <a:ext cx="2743200" cy="2708246"/>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3261717" y="0"/>
            <a:ext cx="2620566" cy="5143500"/>
          </a:xfrm>
        </p:spPr>
        <p:txBody>
          <a:bodyPr/>
          <a:lstStyle/>
          <a:p>
            <a:endParaRPr lang="en-US" dirty="0"/>
          </a:p>
        </p:txBody>
      </p:sp>
      <p:sp>
        <p:nvSpPr>
          <p:cNvPr id="25" name="Text Placeholder 7">
            <a:extLst>
              <a:ext uri="{FF2B5EF4-FFF2-40B4-BE49-F238E27FC236}">
                <a16:creationId xmlns:a16="http://schemas.microsoft.com/office/drawing/2014/main" id="{0E3FFAB3-4D2E-45E8-B2BA-AF28D28E0852}"/>
              </a:ext>
            </a:extLst>
          </p:cNvPr>
          <p:cNvSpPr>
            <a:spLocks noGrp="1"/>
          </p:cNvSpPr>
          <p:nvPr>
            <p:ph type="body" sz="quarter" idx="12" hasCustomPrompt="1"/>
          </p:nvPr>
        </p:nvSpPr>
        <p:spPr>
          <a:xfrm>
            <a:off x="5978594" y="4877990"/>
            <a:ext cx="1886759" cy="175022"/>
          </a:xfrm>
        </p:spPr>
        <p:txBody>
          <a:bodyPr>
            <a:noAutofit/>
          </a:bodyPr>
          <a:lstStyle>
            <a:lvl1pPr marL="0" indent="0" algn="l">
              <a:buNone/>
              <a:defRPr sz="675" i="1">
                <a:solidFill>
                  <a:schemeClr val="bg1">
                    <a:lumMod val="50000"/>
                  </a:schemeClr>
                </a:solidFill>
              </a:defRPr>
            </a:lvl1pPr>
            <a:lvl2pPr marL="342900" indent="0">
              <a:buNone/>
              <a:defRPr sz="900">
                <a:solidFill>
                  <a:schemeClr val="bg1"/>
                </a:solidFill>
              </a:defRPr>
            </a:lvl2pPr>
            <a:lvl3pPr marL="685800" indent="0">
              <a:buNone/>
              <a:defRPr sz="90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Photo Source:</a:t>
            </a:r>
          </a:p>
        </p:txBody>
      </p:sp>
      <p:sp>
        <p:nvSpPr>
          <p:cNvPr id="22" name="Text Placeholder 4">
            <a:extLst>
              <a:ext uri="{FF2B5EF4-FFF2-40B4-BE49-F238E27FC236}">
                <a16:creationId xmlns:a16="http://schemas.microsoft.com/office/drawing/2014/main" id="{FE7CB274-4296-4D10-9D72-4C979ACC6BE7}"/>
              </a:ext>
            </a:extLst>
          </p:cNvPr>
          <p:cNvSpPr>
            <a:spLocks noGrp="1"/>
          </p:cNvSpPr>
          <p:nvPr>
            <p:ph type="body" sz="quarter" idx="3"/>
          </p:nvPr>
        </p:nvSpPr>
        <p:spPr>
          <a:xfrm>
            <a:off x="6136481" y="1012459"/>
            <a:ext cx="2743200" cy="617934"/>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3" name="Content Placeholder 5">
            <a:extLst>
              <a:ext uri="{FF2B5EF4-FFF2-40B4-BE49-F238E27FC236}">
                <a16:creationId xmlns:a16="http://schemas.microsoft.com/office/drawing/2014/main" id="{F1155325-D298-4107-9E01-7DA3681CF8A7}"/>
              </a:ext>
            </a:extLst>
          </p:cNvPr>
          <p:cNvSpPr>
            <a:spLocks noGrp="1"/>
          </p:cNvSpPr>
          <p:nvPr>
            <p:ph sz="quarter" idx="4"/>
          </p:nvPr>
        </p:nvSpPr>
        <p:spPr>
          <a:xfrm>
            <a:off x="6136481" y="1630393"/>
            <a:ext cx="2743200" cy="27028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6824" y="4641512"/>
            <a:ext cx="3223260" cy="36671"/>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grpSp>
        <p:nvGrpSpPr>
          <p:cNvPr id="2" name="Group 1">
            <a:extLst>
              <a:ext uri="{FF2B5EF4-FFF2-40B4-BE49-F238E27FC236}">
                <a16:creationId xmlns:a16="http://schemas.microsoft.com/office/drawing/2014/main" id="{24F24EEF-4FA4-41F3-9BB9-7D199556E154}"/>
              </a:ext>
              <a:ext uri="{C183D7F6-B498-43B3-948B-1728B52AA6E4}">
                <adec:decorative xmlns:adec="http://schemas.microsoft.com/office/drawing/2017/decorative" val="1"/>
              </a:ext>
            </a:extLst>
          </p:cNvPr>
          <p:cNvGrpSpPr/>
          <p:nvPr userDrawn="1"/>
        </p:nvGrpSpPr>
        <p:grpSpPr>
          <a:xfrm>
            <a:off x="5927564" y="4641512"/>
            <a:ext cx="2720726" cy="36671"/>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grpSp>
      <p:pic>
        <p:nvPicPr>
          <p:cNvPr id="27" name="Picture 26" descr="U.S. Department of Transportation, Federal Highway Administration logo. ">
            <a:extLst>
              <a:ext uri="{FF2B5EF4-FFF2-40B4-BE49-F238E27FC236}">
                <a16:creationId xmlns:a16="http://schemas.microsoft.com/office/drawing/2014/main" id="{187451CC-BACC-406C-AD8F-465EAC598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26" name="Picture 25" descr="Turner-Fairbank Highway Research Center logo. ">
            <a:extLst>
              <a:ext uri="{FF2B5EF4-FFF2-40B4-BE49-F238E27FC236}">
                <a16:creationId xmlns:a16="http://schemas.microsoft.com/office/drawing/2014/main" id="{A81B31CA-7DDE-41DF-B6B8-EB40557A14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
        <p:nvSpPr>
          <p:cNvPr id="17" name="Slide Number Placeholder 5">
            <a:extLst>
              <a:ext uri="{FF2B5EF4-FFF2-40B4-BE49-F238E27FC236}">
                <a16:creationId xmlns:a16="http://schemas.microsoft.com/office/drawing/2014/main" id="{5F58F14A-15A6-456A-A71F-E1BF2950DC10}"/>
              </a:ext>
            </a:extLst>
          </p:cNvPr>
          <p:cNvSpPr>
            <a:spLocks noGrp="1"/>
          </p:cNvSpPr>
          <p:nvPr>
            <p:ph type="sldNum" sz="quarter" idx="10"/>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437499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dirty="0"/>
              <a:t>Click to edit Master title style</a:t>
            </a:r>
          </a:p>
        </p:txBody>
      </p:sp>
      <p:grpSp>
        <p:nvGrpSpPr>
          <p:cNvPr id="17" name="Group 16">
            <a:extLst>
              <a:ext uri="{FF2B5EF4-FFF2-40B4-BE49-F238E27FC236}">
                <a16:creationId xmlns:a16="http://schemas.microsoft.com/office/drawing/2014/main" id="{748A429A-5835-4231-9606-E4F4A33A3FC4}"/>
              </a:ext>
              <a:ext uri="{C183D7F6-B498-43B3-948B-1728B52AA6E4}">
                <adec:decorative xmlns:adec="http://schemas.microsoft.com/office/drawing/2017/decorative" val="1"/>
              </a:ext>
            </a:extLst>
          </p:cNvPr>
          <p:cNvGrpSpPr/>
          <p:nvPr userDrawn="1"/>
        </p:nvGrpSpPr>
        <p:grpSpPr>
          <a:xfrm>
            <a:off x="-6823" y="4640801"/>
            <a:ext cx="8655113" cy="36671"/>
            <a:chOff x="-9098" y="6274942"/>
            <a:chExt cx="11540151" cy="48895"/>
          </a:xfrm>
        </p:grpSpPr>
        <p:pic>
          <p:nvPicPr>
            <p:cNvPr id="18" name="Graphic 17">
              <a:extLst>
                <a:ext uri="{FF2B5EF4-FFF2-40B4-BE49-F238E27FC236}">
                  <a16:creationId xmlns:a16="http://schemas.microsoft.com/office/drawing/2014/main" id="{4B7ADF1C-4EDB-41D8-9852-176D8152A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3259516C-C183-4079-B898-345FF8A980A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2" name="Picture 11" descr="U.S. Department of Transportation, Federal Highway Administration logo. ">
            <a:extLst>
              <a:ext uri="{FF2B5EF4-FFF2-40B4-BE49-F238E27FC236}">
                <a16:creationId xmlns:a16="http://schemas.microsoft.com/office/drawing/2014/main" id="{669054E7-F636-4CDC-B744-6BE710E3F1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11" name="Picture 10" descr="Turner-Fairbank Highway Research Center logo. ">
            <a:extLst>
              <a:ext uri="{FF2B5EF4-FFF2-40B4-BE49-F238E27FC236}">
                <a16:creationId xmlns:a16="http://schemas.microsoft.com/office/drawing/2014/main" id="{6A313D23-6193-498B-891A-30DD4CDE96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98031" y="4870171"/>
            <a:ext cx="891540" cy="190196"/>
          </a:xfrm>
          <a:prstGeom prst="rect">
            <a:avLst/>
          </a:prstGeom>
        </p:spPr>
      </p:pic>
      <p:sp>
        <p:nvSpPr>
          <p:cNvPr id="15" name="Slide Number Placeholder 5">
            <a:extLst>
              <a:ext uri="{FF2B5EF4-FFF2-40B4-BE49-F238E27FC236}">
                <a16:creationId xmlns:a16="http://schemas.microsoft.com/office/drawing/2014/main" id="{014538E3-6F2C-49FD-8B49-11317497B86D}"/>
              </a:ext>
            </a:extLst>
          </p:cNvPr>
          <p:cNvSpPr>
            <a:spLocks noGrp="1"/>
          </p:cNvSpPr>
          <p:nvPr>
            <p:ph type="sldNum" sz="quarter" idx="10"/>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4229764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8AC-DA64-4BFD-86FD-F5042AA8F4C5}"/>
              </a:ext>
            </a:extLst>
          </p:cNvPr>
          <p:cNvSpPr>
            <a:spLocks noGrp="1"/>
          </p:cNvSpPr>
          <p:nvPr>
            <p:ph type="title"/>
          </p:nvPr>
        </p:nvSpPr>
        <p:spPr>
          <a:xfrm>
            <a:off x="628650" y="502443"/>
            <a:ext cx="7886700" cy="765573"/>
          </a:xfrm>
        </p:spPr>
        <p:txBody>
          <a:bodyPr/>
          <a:lstStyle/>
          <a:p>
            <a:r>
              <a:rPr lang="en-US"/>
              <a:t>Click to edit Master title style</a:t>
            </a:r>
          </a:p>
        </p:txBody>
      </p:sp>
    </p:spTree>
    <p:extLst>
      <p:ext uri="{BB962C8B-B14F-4D97-AF65-F5344CB8AC3E}">
        <p14:creationId xmlns:p14="http://schemas.microsoft.com/office/powerpoint/2010/main" val="1787779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3890"/>
            <a:ext cx="9150484" cy="5147391"/>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2670766" y="2115206"/>
            <a:ext cx="3802469" cy="540500"/>
          </a:xfrm>
        </p:spPr>
        <p:txBody>
          <a:bodyPr anchor="b">
            <a:normAutofit/>
          </a:bodyPr>
          <a:lstStyle>
            <a:lvl1pPr algn="ctr">
              <a:defRPr sz="3600">
                <a:solidFill>
                  <a:schemeClr val="accent4"/>
                </a:solidFill>
              </a:defRPr>
            </a:lvl1pPr>
          </a:lstStyle>
          <a:p>
            <a:r>
              <a:rPr lang="en-US" dirty="0"/>
              <a:t>Question?</a:t>
            </a:r>
          </a:p>
        </p:txBody>
      </p:sp>
      <p:grpSp>
        <p:nvGrpSpPr>
          <p:cNvPr id="7" name="Group 6">
            <a:extLst>
              <a:ext uri="{FF2B5EF4-FFF2-40B4-BE49-F238E27FC236}">
                <a16:creationId xmlns:a16="http://schemas.microsoft.com/office/drawing/2014/main" id="{DCC34A47-9A8A-4143-8A10-8F941C8D3610}"/>
              </a:ext>
              <a:ext uri="{C183D7F6-B498-43B3-948B-1728B52AA6E4}">
                <adec:decorative xmlns:adec="http://schemas.microsoft.com/office/drawing/2017/decorative" val="1"/>
              </a:ext>
            </a:extLst>
          </p:cNvPr>
          <p:cNvGrpSpPr/>
          <p:nvPr userDrawn="1"/>
        </p:nvGrpSpPr>
        <p:grpSpPr>
          <a:xfrm>
            <a:off x="3081336" y="2644791"/>
            <a:ext cx="2981330" cy="48006"/>
            <a:chOff x="4282183" y="3542528"/>
            <a:chExt cx="3975107" cy="64008"/>
          </a:xfrm>
        </p:grpSpPr>
        <p:pic>
          <p:nvPicPr>
            <p:cNvPr id="9" name="Graphic 8">
              <a:extLst>
                <a:ext uri="{FF2B5EF4-FFF2-40B4-BE49-F238E27FC236}">
                  <a16:creationId xmlns:a16="http://schemas.microsoft.com/office/drawing/2014/main" id="{AC5B7C18-0F87-4620-AF75-4C30FEBC8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680AE8E1-E5F6-4D2C-84E6-EA5FA9784A84}"/>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7" name="Group 16">
            <a:extLst>
              <a:ext uri="{FF2B5EF4-FFF2-40B4-BE49-F238E27FC236}">
                <a16:creationId xmlns:a16="http://schemas.microsoft.com/office/drawing/2014/main" id="{931F6887-1EB2-4408-9B16-99A377DDFFC3}"/>
              </a:ext>
              <a:ext uri="{C183D7F6-B498-43B3-948B-1728B52AA6E4}">
                <adec:decorative xmlns:adec="http://schemas.microsoft.com/office/drawing/2017/decorative" val="1"/>
              </a:ext>
            </a:extLst>
          </p:cNvPr>
          <p:cNvGrpSpPr/>
          <p:nvPr userDrawn="1"/>
        </p:nvGrpSpPr>
        <p:grpSpPr>
          <a:xfrm>
            <a:off x="-6823" y="4640801"/>
            <a:ext cx="8655113" cy="36671"/>
            <a:chOff x="-9098" y="6274942"/>
            <a:chExt cx="11540151" cy="48895"/>
          </a:xfrm>
        </p:grpSpPr>
        <p:pic>
          <p:nvPicPr>
            <p:cNvPr id="18" name="Graphic 17">
              <a:extLst>
                <a:ext uri="{FF2B5EF4-FFF2-40B4-BE49-F238E27FC236}">
                  <a16:creationId xmlns:a16="http://schemas.microsoft.com/office/drawing/2014/main" id="{F6D40A35-DB05-4056-B62B-34E85CB2F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63346959-8E6A-4C30-AEC7-45ADC708DF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24" name="Picture 23" descr="U.S. Department of Transportation, Federal Highway Administration logo. ">
            <a:extLst>
              <a:ext uri="{FF2B5EF4-FFF2-40B4-BE49-F238E27FC236}">
                <a16:creationId xmlns:a16="http://schemas.microsoft.com/office/drawing/2014/main" id="{121E79EC-4181-4670-8B08-6672BDF464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170" y="4742158"/>
            <a:ext cx="822960" cy="318209"/>
          </a:xfrm>
          <a:prstGeom prst="rect">
            <a:avLst/>
          </a:prstGeom>
        </p:spPr>
      </p:pic>
      <p:pic>
        <p:nvPicPr>
          <p:cNvPr id="23" name="Picture 22" descr="Turner-Fairbank Highway Research Center logo. ">
            <a:extLst>
              <a:ext uri="{FF2B5EF4-FFF2-40B4-BE49-F238E27FC236}">
                <a16:creationId xmlns:a16="http://schemas.microsoft.com/office/drawing/2014/main" id="{8DAB1761-C593-41AA-BF96-BA18BE4CF7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35290" y="4870171"/>
            <a:ext cx="891540" cy="190196"/>
          </a:xfrm>
          <a:prstGeom prst="rect">
            <a:avLst/>
          </a:prstGeom>
        </p:spPr>
      </p:pic>
      <p:sp>
        <p:nvSpPr>
          <p:cNvPr id="16" name="Slide Number Placeholder 5">
            <a:extLst>
              <a:ext uri="{FF2B5EF4-FFF2-40B4-BE49-F238E27FC236}">
                <a16:creationId xmlns:a16="http://schemas.microsoft.com/office/drawing/2014/main" id="{1143C5A1-090C-4D96-B81D-1152E53FF877}"/>
              </a:ext>
            </a:extLst>
          </p:cNvPr>
          <p:cNvSpPr>
            <a:spLocks noGrp="1"/>
          </p:cNvSpPr>
          <p:nvPr>
            <p:ph type="sldNum" sz="quarter" idx="4"/>
          </p:nvPr>
        </p:nvSpPr>
        <p:spPr>
          <a:xfrm>
            <a:off x="8358968" y="4571298"/>
            <a:ext cx="578644" cy="175676"/>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624383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2571750"/>
            <a:ext cx="9144000" cy="2571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13"/>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334"/>
            <a:ext cx="9144000" cy="2563416"/>
          </a:xfrm>
          <a:prstGeom prst="rect">
            <a:avLst/>
          </a:prstGeom>
        </p:spPr>
      </p:pic>
      <p:sp>
        <p:nvSpPr>
          <p:cNvPr id="23" name="TextBox 22">
            <a:extLst>
              <a:ext uri="{FF2B5EF4-FFF2-40B4-BE49-F238E27FC236}">
                <a16:creationId xmlns:a16="http://schemas.microsoft.com/office/drawing/2014/main" id="{359852C4-0730-4B1B-98F2-136FA4061E59}"/>
              </a:ext>
            </a:extLst>
          </p:cNvPr>
          <p:cNvSpPr txBox="1"/>
          <p:nvPr userDrawn="1"/>
        </p:nvSpPr>
        <p:spPr>
          <a:xfrm>
            <a:off x="595036" y="4772873"/>
            <a:ext cx="1766259" cy="196208"/>
          </a:xfrm>
          <a:prstGeom prst="rect">
            <a:avLst/>
          </a:prstGeom>
          <a:noFill/>
        </p:spPr>
        <p:txBody>
          <a:bodyPr wrap="square" rtlCol="0">
            <a:spAutoFit/>
          </a:bodyPr>
          <a:lstStyle/>
          <a:p>
            <a:pPr algn="l"/>
            <a:r>
              <a:rPr lang="en-US" sz="675" i="1" dirty="0">
                <a:solidFill>
                  <a:schemeClr val="bg1"/>
                </a:solidFill>
                <a:latin typeface="Arial" panose="020B0604020202020204" pitchFamily="34" charset="0"/>
                <a:cs typeface="Arial" panose="020B0604020202020204" pitchFamily="34" charset="0"/>
              </a:rPr>
              <a:t>© 2021 </a:t>
            </a:r>
            <a:r>
              <a:rPr lang="en-US" sz="675" i="1" dirty="0" err="1">
                <a:solidFill>
                  <a:schemeClr val="bg1"/>
                </a:solidFill>
                <a:latin typeface="Arial" panose="020B0604020202020204" pitchFamily="34" charset="0"/>
                <a:cs typeface="Arial" panose="020B0604020202020204" pitchFamily="34" charset="0"/>
              </a:rPr>
              <a:t>Peeterv</a:t>
            </a:r>
            <a:r>
              <a:rPr lang="en-US" sz="675" i="1" dirty="0">
                <a:solidFill>
                  <a:schemeClr val="bg1"/>
                </a:solidFill>
                <a:latin typeface="Arial" panose="020B0604020202020204" pitchFamily="34" charset="0"/>
                <a:cs typeface="Arial" panose="020B0604020202020204" pitchFamily="34" charset="0"/>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595036" y="653907"/>
            <a:ext cx="7953929" cy="3835687"/>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2670766" y="1060597"/>
            <a:ext cx="3802469" cy="540500"/>
          </a:xfrm>
        </p:spPr>
        <p:txBody>
          <a:bodyPr anchor="b">
            <a:noAutofit/>
          </a:bodyPr>
          <a:lstStyle>
            <a:lvl1pPr algn="ctr">
              <a:defRPr sz="3600">
                <a:solidFill>
                  <a:schemeClr val="accent4"/>
                </a:solidFill>
              </a:defRPr>
            </a:lvl1pPr>
          </a:lstStyle>
          <a:p>
            <a:r>
              <a:rPr lang="en-US" dirty="0"/>
              <a:t>Contact</a:t>
            </a:r>
          </a:p>
        </p:txBody>
      </p:sp>
      <p:grpSp>
        <p:nvGrpSpPr>
          <p:cNvPr id="13" name="Group 12">
            <a:extLst>
              <a:ext uri="{FF2B5EF4-FFF2-40B4-BE49-F238E27FC236}">
                <a16:creationId xmlns:a16="http://schemas.microsoft.com/office/drawing/2014/main" id="{B17B0E2F-6F40-49F1-8F6D-9A2666D739C0}"/>
              </a:ext>
              <a:ext uri="{C183D7F6-B498-43B3-948B-1728B52AA6E4}">
                <adec:decorative xmlns:adec="http://schemas.microsoft.com/office/drawing/2017/decorative" val="1"/>
              </a:ext>
            </a:extLst>
          </p:cNvPr>
          <p:cNvGrpSpPr/>
          <p:nvPr userDrawn="1"/>
        </p:nvGrpSpPr>
        <p:grpSpPr>
          <a:xfrm>
            <a:off x="3081336" y="1583747"/>
            <a:ext cx="2981330" cy="48006"/>
            <a:chOff x="4282183" y="3542528"/>
            <a:chExt cx="3975107" cy="64008"/>
          </a:xfrm>
        </p:grpSpPr>
        <p:pic>
          <p:nvPicPr>
            <p:cNvPr id="15" name="Graphic 14">
              <a:extLst>
                <a:ext uri="{FF2B5EF4-FFF2-40B4-BE49-F238E27FC236}">
                  <a16:creationId xmlns:a16="http://schemas.microsoft.com/office/drawing/2014/main" id="{42226AD1-01B8-48C7-A899-8ABE8E06F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2E7DDC00-655E-43CA-890A-BAC2CCCEB02E}"/>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1687899" y="2009776"/>
            <a:ext cx="2833688" cy="394700"/>
          </a:xfrm>
        </p:spPr>
        <p:txBody>
          <a:bodyPr>
            <a:noAutofit/>
          </a:bodyPr>
          <a:lstStyle>
            <a:lvl1pPr marL="0" indent="0" algn="ctr">
              <a:buNone/>
              <a:defRPr>
                <a:solidFill>
                  <a:schemeClr val="accent4"/>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1687899" y="2405063"/>
            <a:ext cx="2833688" cy="1034258"/>
          </a:xfrm>
        </p:spPr>
        <p:txBody>
          <a:bodyPr>
            <a:noAutofit/>
          </a:bodyPr>
          <a:lstStyle>
            <a:lvl1pPr marL="0" indent="0" algn="ctr">
              <a:buNone/>
              <a:defRPr sz="15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4611874" y="2019959"/>
            <a:ext cx="2833688" cy="386954"/>
          </a:xfrm>
        </p:spPr>
        <p:txBody>
          <a:bodyPr>
            <a:noAutofit/>
          </a:bodyPr>
          <a:lstStyle>
            <a:lvl1pPr marL="0" indent="0" algn="ctr">
              <a:buNone/>
              <a:defRPr>
                <a:solidFill>
                  <a:schemeClr val="accent4"/>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4611874" y="2405062"/>
            <a:ext cx="2833688" cy="1033463"/>
          </a:xfrm>
        </p:spPr>
        <p:txBody>
          <a:bodyPr>
            <a:noAutofit/>
          </a:bodyPr>
          <a:lstStyle>
            <a:lvl1pPr marL="0" indent="0" algn="ctr">
              <a:buNone/>
              <a:defRPr sz="15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8FA8AF4E-D654-4148-9249-E37C755E74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8365" y="4012575"/>
            <a:ext cx="822960" cy="318209"/>
          </a:xfrm>
          <a:prstGeom prst="rect">
            <a:avLst/>
          </a:prstGeom>
        </p:spPr>
      </p:pic>
      <p:pic>
        <p:nvPicPr>
          <p:cNvPr id="25" name="Picture 24" descr="Turner-Fairbank Highway Research Center logo. ">
            <a:extLst>
              <a:ext uri="{FF2B5EF4-FFF2-40B4-BE49-F238E27FC236}">
                <a16:creationId xmlns:a16="http://schemas.microsoft.com/office/drawing/2014/main" id="{1618782F-CF63-44C1-8FF8-7DC04EE25B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70246" y="4140588"/>
            <a:ext cx="891540" cy="190196"/>
          </a:xfrm>
          <a:prstGeom prst="rect">
            <a:avLst/>
          </a:prstGeom>
        </p:spPr>
      </p:pic>
      <p:sp>
        <p:nvSpPr>
          <p:cNvPr id="22" name="Slide Number Placeholder 5">
            <a:extLst>
              <a:ext uri="{FF2B5EF4-FFF2-40B4-BE49-F238E27FC236}">
                <a16:creationId xmlns:a16="http://schemas.microsoft.com/office/drawing/2014/main" id="{D85A20CE-CE63-4500-A8B7-410976FC412C}"/>
              </a:ext>
            </a:extLst>
          </p:cNvPr>
          <p:cNvSpPr>
            <a:spLocks noGrp="1"/>
          </p:cNvSpPr>
          <p:nvPr>
            <p:ph type="sldNum" sz="quarter" idx="15"/>
          </p:nvPr>
        </p:nvSpPr>
        <p:spPr>
          <a:xfrm>
            <a:off x="8358968" y="4787186"/>
            <a:ext cx="578644" cy="175676"/>
          </a:xfrm>
          <a:prstGeom prst="rect">
            <a:avLst/>
          </a:prstGeom>
        </p:spPr>
        <p:txBody>
          <a:bodyPr vert="horz" lIns="91440" tIns="45720" rIns="91440" bIns="45720" rtlCol="0" anchor="ctr"/>
          <a:lstStyle>
            <a:lvl1pPr algn="r">
              <a:defRPr sz="9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15053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9144000" cy="5143501"/>
          </a:xfrm>
          <a:solidFill>
            <a:schemeClr val="bg1">
              <a:lumMod val="95000"/>
            </a:schemeClr>
          </a:solidFill>
        </p:spPr>
        <p:txBody>
          <a:bodyPr tIns="1584000" anchor="t"/>
          <a:lstStyle>
            <a:lvl1pPr marL="0" indent="0" algn="ctr">
              <a:buNone/>
              <a:defRPr sz="24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291630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External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3305C-7767-E7D2-759D-BA145333A3E3}"/>
              </a:ext>
            </a:extLst>
          </p:cNvPr>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1" y="0"/>
            <a:ext cx="9135877" cy="5143499"/>
          </a:xfrm>
          <a:prstGeom prst="rect">
            <a:avLst/>
          </a:prstGeom>
        </p:spPr>
      </p:pic>
      <p:sp>
        <p:nvSpPr>
          <p:cNvPr id="6" name="Rectangle 5"/>
          <p:cNvSpPr/>
          <p:nvPr userDrawn="1"/>
        </p:nvSpPr>
        <p:spPr>
          <a:xfrm>
            <a:off x="0" y="815196"/>
            <a:ext cx="9144000" cy="4328304"/>
          </a:xfrm>
          <a:prstGeom prst="rect">
            <a:avLst/>
          </a:prstGeom>
          <a:gradFill flip="none" rotWithShape="1">
            <a:gsLst>
              <a:gs pos="15000">
                <a:srgbClr val="30A6C2"/>
              </a:gs>
              <a:gs pos="73000">
                <a:srgbClr val="053F7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 name="Title 1"/>
          <p:cNvSpPr>
            <a:spLocks noGrp="1"/>
          </p:cNvSpPr>
          <p:nvPr>
            <p:ph type="ctrTitle"/>
          </p:nvPr>
        </p:nvSpPr>
        <p:spPr>
          <a:xfrm>
            <a:off x="3594100" y="901172"/>
            <a:ext cx="5420300" cy="1790700"/>
          </a:xfrm>
        </p:spPr>
        <p:txBody>
          <a:bodyPr anchor="b">
            <a:normAutofit/>
          </a:bodyPr>
          <a:lstStyle>
            <a:lvl1pPr algn="l">
              <a:lnSpc>
                <a:spcPct val="90000"/>
              </a:lnSpc>
              <a:defRPr sz="3750" b="1" i="0" spc="0" baseline="0">
                <a:solidFill>
                  <a:schemeClr val="bg1"/>
                </a:solidFill>
                <a:latin typeface="Arial Nova" panose="020B0504020202020204" pitchFamily="34" charset="0"/>
              </a:defRPr>
            </a:lvl1pPr>
          </a:lstStyle>
          <a:p>
            <a:r>
              <a:rPr lang="en-US"/>
              <a:t>Click to edit Master title style</a:t>
            </a:r>
          </a:p>
        </p:txBody>
      </p:sp>
      <p:sp>
        <p:nvSpPr>
          <p:cNvPr id="3" name="Subtitle 2"/>
          <p:cNvSpPr>
            <a:spLocks noGrp="1"/>
          </p:cNvSpPr>
          <p:nvPr>
            <p:ph type="subTitle" idx="1"/>
          </p:nvPr>
        </p:nvSpPr>
        <p:spPr>
          <a:xfrm>
            <a:off x="3594100" y="3011814"/>
            <a:ext cx="5420300" cy="471186"/>
          </a:xfrm>
        </p:spPr>
        <p:txBody>
          <a:bodyPr>
            <a:normAutofit/>
          </a:bodyPr>
          <a:lstStyle>
            <a:lvl1pPr marL="0" indent="0" algn="l">
              <a:buNone/>
              <a:defRPr sz="1050" b="0" i="1" cap="none" spc="0" baseline="0">
                <a:solidFill>
                  <a:schemeClr val="bg1"/>
                </a:solidFill>
                <a:latin typeface="Arial Nova" panose="020B0504020202020204" pitchFamily="34" charset="0"/>
                <a:ea typeface="Arial Nova" panose="020B0504020202020204" pitchFamily="34" charset="0"/>
                <a:cs typeface="Arial Nova" panose="020B0504020202020204" pitchFamily="34" charset="0"/>
              </a:defRPr>
            </a:lvl1pPr>
            <a:lvl2pPr marL="342918" indent="0" algn="ctr">
              <a:buNone/>
              <a:defRPr sz="1500"/>
            </a:lvl2pPr>
            <a:lvl3pPr marL="685838" indent="0" algn="ctr">
              <a:buNone/>
              <a:defRPr sz="1350"/>
            </a:lvl3pPr>
            <a:lvl4pPr marL="1028756" indent="0" algn="ctr">
              <a:buNone/>
              <a:defRPr sz="1200"/>
            </a:lvl4pPr>
            <a:lvl5pPr marL="1371674" indent="0" algn="ctr">
              <a:buNone/>
              <a:defRPr sz="1200"/>
            </a:lvl5pPr>
            <a:lvl6pPr marL="1714592" indent="0" algn="ctr">
              <a:buNone/>
              <a:defRPr sz="1200"/>
            </a:lvl6pPr>
            <a:lvl7pPr marL="2057511" indent="0" algn="ctr">
              <a:buNone/>
              <a:defRPr sz="1200"/>
            </a:lvl7pPr>
            <a:lvl8pPr marL="2400429" indent="0" algn="ctr">
              <a:buNone/>
              <a:defRPr sz="1200"/>
            </a:lvl8pPr>
            <a:lvl9pPr marL="2743349" indent="0" algn="ctr">
              <a:buNone/>
              <a:defRPr sz="1200"/>
            </a:lvl9pPr>
          </a:lstStyle>
          <a:p>
            <a:r>
              <a:rPr lang="en-US"/>
              <a:t>Click to edit Master subtitle style</a:t>
            </a:r>
          </a:p>
        </p:txBody>
      </p:sp>
      <p:sp>
        <p:nvSpPr>
          <p:cNvPr id="17" name="Text Placeholder 16"/>
          <p:cNvSpPr>
            <a:spLocks noGrp="1"/>
          </p:cNvSpPr>
          <p:nvPr>
            <p:ph type="body" sz="quarter" idx="10" hasCustomPrompt="1"/>
          </p:nvPr>
        </p:nvSpPr>
        <p:spPr>
          <a:xfrm>
            <a:off x="3594102" y="4446688"/>
            <a:ext cx="3757613" cy="259556"/>
          </a:xfrm>
        </p:spPr>
        <p:txBody>
          <a:bodyPr>
            <a:normAutofit/>
          </a:bodyPr>
          <a:lstStyle>
            <a:lvl1pPr marL="0" indent="0">
              <a:buNone/>
              <a:defRPr sz="900" b="0" cap="all" spc="75" baseline="0">
                <a:solidFill>
                  <a:schemeClr val="bg1"/>
                </a:solidFill>
                <a:latin typeface="Arial Nova" panose="020B0504020202020204" pitchFamily="34" charset="0"/>
                <a:ea typeface="Arial Nova" panose="020B0504020202020204" pitchFamily="34"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a:t>Month Year</a:t>
            </a:r>
          </a:p>
        </p:txBody>
      </p:sp>
      <p:pic>
        <p:nvPicPr>
          <p:cNvPr id="8" name="Picture 7">
            <a:extLst>
              <a:ext uri="{FF2B5EF4-FFF2-40B4-BE49-F238E27FC236}">
                <a16:creationId xmlns:a16="http://schemas.microsoft.com/office/drawing/2014/main" id="{393A00C0-2597-76CD-1EAC-814D0C2F5B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42" y="4847245"/>
            <a:ext cx="194160" cy="194311"/>
          </a:xfrm>
          <a:prstGeom prst="rect">
            <a:avLst/>
          </a:prstGeom>
        </p:spPr>
      </p:pic>
      <p:sp>
        <p:nvSpPr>
          <p:cNvPr id="11" name="TextBox 10">
            <a:extLst>
              <a:ext uri="{FF2B5EF4-FFF2-40B4-BE49-F238E27FC236}">
                <a16:creationId xmlns:a16="http://schemas.microsoft.com/office/drawing/2014/main" id="{270826C0-491D-71C2-5CB0-393B1632F670}"/>
              </a:ext>
            </a:extLst>
          </p:cNvPr>
          <p:cNvSpPr txBox="1"/>
          <p:nvPr userDrawn="1"/>
        </p:nvSpPr>
        <p:spPr>
          <a:xfrm>
            <a:off x="405765" y="4837668"/>
            <a:ext cx="1817094"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U.S. Department of Transport</a:t>
            </a:r>
            <a:r>
              <a:rPr kumimoji="0" lang="en-US" sz="750" b="1" i="0" u="none" strike="noStrike" kern="1200" cap="none" spc="0" normalizeH="0" baseline="0" noProof="0">
                <a:ln>
                  <a:noFill/>
                </a:ln>
                <a:solidFill>
                  <a:prstClr val="white"/>
                </a:solidFill>
                <a:effectLst/>
                <a:uLnTx/>
                <a:uFillTx/>
                <a:latin typeface="Arial Nova" panose="020B0504020202020204" pitchFamily="34" charset="0"/>
                <a:ea typeface="+mn-ea"/>
                <a:cs typeface="+mn-cs"/>
              </a:rPr>
              <a:t>ation</a:t>
            </a:r>
          </a:p>
        </p:txBody>
      </p:sp>
    </p:spTree>
    <p:extLst>
      <p:ext uri="{BB962C8B-B14F-4D97-AF65-F5344CB8AC3E}">
        <p14:creationId xmlns:p14="http://schemas.microsoft.com/office/powerpoint/2010/main" val="3097808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C Divider ">
    <p:bg>
      <p:bgPr>
        <a:gradFill>
          <a:gsLst>
            <a:gs pos="16000">
              <a:srgbClr val="30A6C2"/>
            </a:gs>
            <a:gs pos="73000">
              <a:srgbClr val="053F7F"/>
            </a:gs>
          </a:gsLst>
          <a:path path="circle">
            <a:fillToRect t="100000" r="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1" y="0"/>
            <a:ext cx="9135877" cy="5143499"/>
          </a:xfrm>
          <a:prstGeom prst="rect">
            <a:avLst/>
          </a:prstGeom>
        </p:spPr>
      </p:pic>
      <p:sp>
        <p:nvSpPr>
          <p:cNvPr id="2" name="Title 1"/>
          <p:cNvSpPr>
            <a:spLocks noGrp="1"/>
          </p:cNvSpPr>
          <p:nvPr>
            <p:ph type="title" hasCustomPrompt="1"/>
          </p:nvPr>
        </p:nvSpPr>
        <p:spPr>
          <a:xfrm>
            <a:off x="274320" y="2699"/>
            <a:ext cx="8578278" cy="5140804"/>
          </a:xfrm>
          <a:noFill/>
        </p:spPr>
        <p:txBody>
          <a:bodyPr anchor="ctr">
            <a:noAutofit/>
          </a:bodyPr>
          <a:lstStyle>
            <a:lvl1pPr algn="ctr">
              <a:defRPr sz="4500" spc="150" baseline="0">
                <a:solidFill>
                  <a:schemeClr val="bg1"/>
                </a:solidFill>
                <a:latin typeface="Arial Nova" panose="020B0504020202020204" pitchFamily="34" charset="0"/>
              </a:defRPr>
            </a:lvl1pPr>
          </a:lstStyle>
          <a:p>
            <a:r>
              <a:rPr lang="en-US"/>
              <a:t>Divider heading</a:t>
            </a:r>
          </a:p>
        </p:txBody>
      </p:sp>
      <p:pic>
        <p:nvPicPr>
          <p:cNvPr id="3" name="Picture 2">
            <a:extLst>
              <a:ext uri="{FF2B5EF4-FFF2-40B4-BE49-F238E27FC236}">
                <a16:creationId xmlns:a16="http://schemas.microsoft.com/office/drawing/2014/main" id="{17105665-167A-AA66-2DFA-7154AFCE82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06419" y="161594"/>
            <a:ext cx="194160" cy="194311"/>
          </a:xfrm>
          <a:prstGeom prst="rect">
            <a:avLst/>
          </a:prstGeom>
        </p:spPr>
      </p:pic>
      <p:sp>
        <p:nvSpPr>
          <p:cNvPr id="4" name="TextBox 3">
            <a:extLst>
              <a:ext uri="{FF2B5EF4-FFF2-40B4-BE49-F238E27FC236}">
                <a16:creationId xmlns:a16="http://schemas.microsoft.com/office/drawing/2014/main" id="{A1DAAB39-986F-7E5D-8D70-383CD3C4740F}"/>
              </a:ext>
            </a:extLst>
          </p:cNvPr>
          <p:cNvSpPr txBox="1"/>
          <p:nvPr userDrawn="1"/>
        </p:nvSpPr>
        <p:spPr>
          <a:xfrm>
            <a:off x="7112142" y="152017"/>
            <a:ext cx="1817094"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white"/>
                </a:solidFill>
                <a:effectLst/>
                <a:uLnTx/>
                <a:uFillTx/>
                <a:latin typeface="Arial Nova" panose="020B0504020202020204" pitchFamily="34" charset="0"/>
                <a:ea typeface="+mn-ea"/>
                <a:cs typeface="Arial" panose="020B0604020202020204" pitchFamily="34" charset="0"/>
              </a:rPr>
              <a:t>U.S. Department of Transport</a:t>
            </a:r>
            <a:r>
              <a:rPr kumimoji="0" lang="en-US" sz="750" b="1" i="0" u="none" strike="noStrike" kern="1200" cap="none" spc="0" normalizeH="0" baseline="0" noProof="0">
                <a:ln>
                  <a:noFill/>
                </a:ln>
                <a:solidFill>
                  <a:prstClr val="white"/>
                </a:solidFill>
                <a:effectLst/>
                <a:uLnTx/>
                <a:uFillTx/>
                <a:latin typeface="Arial Nova" panose="020B0504020202020204" pitchFamily="34" charset="0"/>
                <a:ea typeface="+mn-ea"/>
                <a:cs typeface="+mn-cs"/>
              </a:rPr>
              <a:t>ation</a:t>
            </a:r>
          </a:p>
        </p:txBody>
      </p:sp>
    </p:spTree>
    <p:extLst>
      <p:ext uri="{BB962C8B-B14F-4D97-AF65-F5344CB8AC3E}">
        <p14:creationId xmlns:p14="http://schemas.microsoft.com/office/powerpoint/2010/main" val="1548454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b="1" i="0" spc="0">
                <a:latin typeface="Arial Nova" panose="020B0504020202020204" pitchFamily="34" charset="0"/>
                <a:ea typeface="Arial Nova" panose="020B0504020202020204" pitchFamily="34" charset="0"/>
                <a:cs typeface="Arial Nova" panose="020B05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sz="750"/>
            </a:lvl1pPr>
          </a:lstStyle>
          <a:p>
            <a:fld id="{EACE6E22-E655-5947-A8B4-6F095FBA2C12}" type="slidenum">
              <a:rPr lang="en-US" smtClean="0"/>
              <a:pPr/>
              <a:t>‹#›</a:t>
            </a:fld>
            <a:endParaRPr lang="en-US"/>
          </a:p>
        </p:txBody>
      </p:sp>
      <p:sp>
        <p:nvSpPr>
          <p:cNvPr id="6" name="Text Placeholder 2"/>
          <p:cNvSpPr>
            <a:spLocks noGrp="1"/>
          </p:cNvSpPr>
          <p:nvPr>
            <p:ph idx="1"/>
          </p:nvPr>
        </p:nvSpPr>
        <p:spPr>
          <a:xfrm>
            <a:off x="662611" y="1183947"/>
            <a:ext cx="7852741" cy="3470207"/>
          </a:xfrm>
          <a:prstGeom prst="rect">
            <a:avLst/>
          </a:prstGeom>
        </p:spPr>
        <p:txBody>
          <a:bodyPr vert="horz" lIns="0" tIns="0" rIns="0" bIns="0" rtlCol="0">
            <a:noAutofit/>
          </a:bodyPr>
          <a:lstStyle>
            <a:lvl1pPr>
              <a:defRPr lang="en-US"/>
            </a:lvl1pPr>
            <a:lvl2pPr>
              <a:defRPr lang="en-US" sz="1500"/>
            </a:lvl2pPr>
            <a:lvl3pPr>
              <a:defRPr lang="en-US" b="0" cap="none" spc="0">
                <a:solidFill>
                  <a:schemeClr val="tx1"/>
                </a:solidFill>
              </a:defRPr>
            </a:lvl3pPr>
            <a:lvl4pPr>
              <a:defRPr lang="en-US"/>
            </a:lvl4pPr>
            <a:lvl5pPr>
              <a:defRPr lang="en-US"/>
            </a:lvl5pPr>
          </a:lstStyle>
          <a:p>
            <a:pPr lvl="0">
              <a:spcAft>
                <a:spcPts val="450"/>
              </a:spcAft>
              <a:buSzPct val="92000"/>
              <a:buFont typeface="Wingdings 2" panose="05020102010507070707" pitchFamily="18" charset="2"/>
              <a:buChar char=""/>
            </a:pPr>
            <a:r>
              <a:rPr lang="en-US"/>
              <a:t>Click to edit Master text styles</a:t>
            </a:r>
          </a:p>
          <a:p>
            <a:pPr lvl="1">
              <a:spcBef>
                <a:spcPts val="450"/>
              </a:spcBef>
              <a:spcAft>
                <a:spcPts val="450"/>
              </a:spcAft>
            </a:pPr>
            <a:r>
              <a:rPr lang="en-US"/>
              <a:t>Second level</a:t>
            </a:r>
          </a:p>
          <a:p>
            <a:pPr marL="602456" lvl="2" indent="-173831">
              <a:spcBef>
                <a:spcPts val="450"/>
              </a:spcBef>
              <a:spcAft>
                <a:spcPts val="450"/>
              </a:spcAft>
              <a:buChar char="•"/>
            </a:pPr>
            <a:r>
              <a:rPr lang="en-US"/>
              <a:t>Third level</a:t>
            </a:r>
          </a:p>
          <a:p>
            <a:pPr lvl="3">
              <a:spcBef>
                <a:spcPts val="450"/>
              </a:spcBef>
              <a:spcAft>
                <a:spcPts val="450"/>
              </a:spcAft>
            </a:pPr>
            <a:r>
              <a:rPr lang="en-US"/>
              <a:t>Fourth level</a:t>
            </a:r>
          </a:p>
          <a:p>
            <a:pPr lvl="4">
              <a:spcBef>
                <a:spcPts val="450"/>
              </a:spcBef>
              <a:spcAft>
                <a:spcPts val="450"/>
              </a:spcAft>
            </a:pPr>
            <a:r>
              <a:rPr lang="en-US"/>
              <a:t>Fifth level</a:t>
            </a:r>
          </a:p>
        </p:txBody>
      </p:sp>
      <p:pic>
        <p:nvPicPr>
          <p:cNvPr id="9" name="Picture 8"/>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961342"/>
            <a:ext cx="273772" cy="4182158"/>
          </a:xfrm>
          <a:prstGeom prst="rect">
            <a:avLst/>
          </a:prstGeom>
        </p:spPr>
      </p:pic>
    </p:spTree>
    <p:extLst>
      <p:ext uri="{BB962C8B-B14F-4D97-AF65-F5344CB8AC3E}">
        <p14:creationId xmlns:p14="http://schemas.microsoft.com/office/powerpoint/2010/main" val="157171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F Content">
    <p:spTree>
      <p:nvGrpSpPr>
        <p:cNvPr id="1" name=""/>
        <p:cNvGrpSpPr/>
        <p:nvPr/>
      </p:nvGrpSpPr>
      <p:grpSpPr>
        <a:xfrm>
          <a:off x="0" y="0"/>
          <a:ext cx="0" cy="0"/>
          <a:chOff x="0" y="0"/>
          <a:chExt cx="0" cy="0"/>
        </a:xfrm>
      </p:grpSpPr>
      <p:sp>
        <p:nvSpPr>
          <p:cNvPr id="2" name="Title 1"/>
          <p:cNvSpPr>
            <a:spLocks noGrp="1"/>
          </p:cNvSpPr>
          <p:nvPr>
            <p:ph type="title"/>
          </p:nvPr>
        </p:nvSpPr>
        <p:spPr>
          <a:xfrm>
            <a:off x="662611" y="130330"/>
            <a:ext cx="7081503" cy="735981"/>
          </a:xfrm>
        </p:spPr>
        <p:txBody>
          <a:bodyPr/>
          <a:lstStyle>
            <a:lvl1pPr>
              <a:defRPr sz="2250" b="1" i="0" spc="0">
                <a:latin typeface="Arial Nova" panose="020B0504020202020204" pitchFamily="34" charset="0"/>
                <a:ea typeface="Arial Nova" panose="020B0504020202020204" pitchFamily="34" charset="0"/>
                <a:cs typeface="Arial Nova" panose="020B05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sz="750"/>
            </a:lvl1pPr>
          </a:lstStyle>
          <a:p>
            <a:fld id="{EACE6E22-E655-5947-A8B4-6F095FBA2C12}" type="slidenum">
              <a:rPr lang="en-US" smtClean="0"/>
              <a:pPr/>
              <a:t>‹#›</a:t>
            </a:fld>
            <a:endParaRPr lang="en-US"/>
          </a:p>
        </p:txBody>
      </p:sp>
      <p:sp>
        <p:nvSpPr>
          <p:cNvPr id="6" name="Text Placeholder 2"/>
          <p:cNvSpPr>
            <a:spLocks noGrp="1"/>
          </p:cNvSpPr>
          <p:nvPr>
            <p:ph idx="1"/>
          </p:nvPr>
        </p:nvSpPr>
        <p:spPr>
          <a:xfrm>
            <a:off x="662611" y="1183947"/>
            <a:ext cx="7852741" cy="3470207"/>
          </a:xfrm>
          <a:prstGeom prst="rect">
            <a:avLst/>
          </a:prstGeom>
        </p:spPr>
        <p:txBody>
          <a:bodyPr vert="horz" lIns="0" tIns="0" rIns="0" bIns="0" rtlCol="0">
            <a:noAutofit/>
          </a:bodyPr>
          <a:lstStyle>
            <a:lvl1pPr>
              <a:defRPr lang="en-US"/>
            </a:lvl1pPr>
            <a:lvl2pPr>
              <a:defRPr lang="en-US" sz="1500"/>
            </a:lvl2pPr>
            <a:lvl3pPr>
              <a:defRPr lang="en-US" b="0" cap="none" spc="0">
                <a:solidFill>
                  <a:schemeClr val="tx1"/>
                </a:solidFill>
              </a:defRPr>
            </a:lvl3pPr>
            <a:lvl4pPr>
              <a:defRPr lang="en-US"/>
            </a:lvl4pPr>
            <a:lvl5pPr>
              <a:defRPr lang="en-US"/>
            </a:lvl5pPr>
          </a:lstStyle>
          <a:p>
            <a:pPr lvl="0">
              <a:spcAft>
                <a:spcPts val="450"/>
              </a:spcAft>
              <a:buSzPct val="92000"/>
              <a:buFont typeface="Wingdings 2" panose="05020102010507070707" pitchFamily="18" charset="2"/>
              <a:buChar char=""/>
            </a:pPr>
            <a:r>
              <a:rPr lang="en-US"/>
              <a:t>Click to edit Master text styles</a:t>
            </a:r>
          </a:p>
          <a:p>
            <a:pPr lvl="1">
              <a:spcBef>
                <a:spcPts val="450"/>
              </a:spcBef>
              <a:spcAft>
                <a:spcPts val="450"/>
              </a:spcAft>
            </a:pPr>
            <a:r>
              <a:rPr lang="en-US"/>
              <a:t>Second level</a:t>
            </a:r>
          </a:p>
          <a:p>
            <a:pPr marL="602456" lvl="2" indent="-173831">
              <a:spcBef>
                <a:spcPts val="450"/>
              </a:spcBef>
              <a:spcAft>
                <a:spcPts val="450"/>
              </a:spcAft>
              <a:buChar char="•"/>
            </a:pPr>
            <a:r>
              <a:rPr lang="en-US"/>
              <a:t>Third level</a:t>
            </a:r>
          </a:p>
          <a:p>
            <a:pPr lvl="3">
              <a:spcBef>
                <a:spcPts val="450"/>
              </a:spcBef>
              <a:spcAft>
                <a:spcPts val="450"/>
              </a:spcAft>
            </a:pPr>
            <a:r>
              <a:rPr lang="en-US"/>
              <a:t>Fourth level</a:t>
            </a:r>
          </a:p>
          <a:p>
            <a:pPr lvl="4">
              <a:spcBef>
                <a:spcPts val="450"/>
              </a:spcBef>
              <a:spcAft>
                <a:spcPts val="450"/>
              </a:spcAft>
            </a:pPr>
            <a:r>
              <a:rPr lang="en-US"/>
              <a:t>Fifth level</a:t>
            </a:r>
          </a:p>
        </p:txBody>
      </p:sp>
      <p:pic>
        <p:nvPicPr>
          <p:cNvPr id="9" name="Picture 8"/>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961342"/>
            <a:ext cx="273772" cy="4182158"/>
          </a:xfrm>
          <a:prstGeom prst="rect">
            <a:avLst/>
          </a:prstGeom>
        </p:spPr>
      </p:pic>
      <p:pic>
        <p:nvPicPr>
          <p:cNvPr id="5" name="Picture 4" descr="Logo for the Intersection Safety Challenge containing four icons around a traffic intersection: a pedestrian on a crosswalk, a person in a wheelchair, a traffic signal, and connectivity ">
            <a:extLst>
              <a:ext uri="{FF2B5EF4-FFF2-40B4-BE49-F238E27FC236}">
                <a16:creationId xmlns:a16="http://schemas.microsoft.com/office/drawing/2014/main" id="{EC879650-293A-55B9-7C62-857088C1597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4268"/>
          <a:stretch/>
        </p:blipFill>
        <p:spPr>
          <a:xfrm>
            <a:off x="7812218" y="162694"/>
            <a:ext cx="669172" cy="671253"/>
          </a:xfrm>
          <a:prstGeom prst="rect">
            <a:avLst/>
          </a:prstGeom>
        </p:spPr>
      </p:pic>
    </p:spTree>
    <p:extLst>
      <p:ext uri="{BB962C8B-B14F-4D97-AF65-F5344CB8AC3E}">
        <p14:creationId xmlns:p14="http://schemas.microsoft.com/office/powerpoint/2010/main" val="1121541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F Chart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750"/>
            </a:lvl1pPr>
          </a:lstStyle>
          <a:p>
            <a:fld id="{EACE6E22-E655-5947-A8B4-6F095FBA2C12}" type="slidenum">
              <a:rPr lang="en-US" smtClean="0"/>
              <a:pPr/>
              <a:t>‹#›</a:t>
            </a:fld>
            <a:endParaRPr lang="en-US"/>
          </a:p>
        </p:txBody>
      </p:sp>
      <p:pic>
        <p:nvPicPr>
          <p:cNvPr id="5" name="Picture 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961342"/>
            <a:ext cx="273772" cy="4182158"/>
          </a:xfrm>
          <a:prstGeom prst="rect">
            <a:avLst/>
          </a:prstGeom>
        </p:spPr>
      </p:pic>
    </p:spTree>
    <p:extLst>
      <p:ext uri="{BB962C8B-B14F-4D97-AF65-F5344CB8AC3E}">
        <p14:creationId xmlns:p14="http://schemas.microsoft.com/office/powerpoint/2010/main" val="2997386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08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734610" y="2266018"/>
            <a:ext cx="4494440" cy="945971"/>
          </a:xfrm>
          <a:noFill/>
        </p:spPr>
        <p:txBody>
          <a:bodyPr vert="horz" lIns="180000" tIns="180000" rIns="252000" bIns="180000" rtlCol="0" anchor="t">
            <a:noAutofit/>
          </a:bodyPr>
          <a:lstStyle>
            <a:lvl1pPr algn="l">
              <a:defRPr lang="en-ZA" sz="3000" b="1" spc="-225" dirty="0">
                <a:solidFill>
                  <a:schemeClr val="bg1"/>
                </a:solidFill>
              </a:defRPr>
            </a:lvl1pPr>
          </a:lstStyle>
          <a:p>
            <a:pPr lvl="0" algn="r"/>
            <a:r>
              <a:rPr lang="en-US" noProof="0" dirty="0"/>
              <a:t>Click to edit presentation title</a:t>
            </a:r>
          </a:p>
        </p:txBody>
      </p:sp>
    </p:spTree>
    <p:extLst>
      <p:ext uri="{BB962C8B-B14F-4D97-AF65-F5344CB8AC3E}">
        <p14:creationId xmlns:p14="http://schemas.microsoft.com/office/powerpoint/2010/main" val="618979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376818" y="2115422"/>
            <a:ext cx="4467225" cy="1031652"/>
          </a:xfrm>
          <a:noFill/>
        </p:spPr>
        <p:txBody>
          <a:bodyPr vert="horz" lIns="180000" tIns="180000" rIns="252000" bIns="180000" rtlCol="0" anchor="t">
            <a:noAutofit/>
          </a:bodyPr>
          <a:lstStyle>
            <a:lvl1pPr algn="r">
              <a:defRPr lang="en-ZA" sz="3200" b="1" spc="-225" dirty="0">
                <a:solidFill>
                  <a:schemeClr val="bg1"/>
                </a:solidFill>
              </a:defRPr>
            </a:lvl1pPr>
          </a:lstStyle>
          <a:p>
            <a:pPr lvl="0" algn="r"/>
            <a:r>
              <a:rPr lang="en-US" noProof="0" dirty="0"/>
              <a:t>Click to edit section divider</a:t>
            </a:r>
          </a:p>
        </p:txBody>
      </p:sp>
    </p:spTree>
    <p:extLst>
      <p:ext uri="{BB962C8B-B14F-4D97-AF65-F5344CB8AC3E}">
        <p14:creationId xmlns:p14="http://schemas.microsoft.com/office/powerpoint/2010/main" val="2655565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rge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a:xfrm>
            <a:off x="575582" y="360742"/>
            <a:ext cx="7202462" cy="337307"/>
          </a:xfrm>
        </p:spPr>
        <p:txBody>
          <a:bodyPr/>
          <a:lstStyle>
            <a:lvl1pPr>
              <a:defRPr>
                <a:solidFill>
                  <a:schemeClr val="bg1"/>
                </a:solidFill>
              </a:defRPr>
            </a:lvl1pPr>
          </a:lstStyle>
          <a:p>
            <a:r>
              <a:rPr lang="en-US" noProof="0"/>
              <a:t>Click to edit Master title style</a:t>
            </a:r>
            <a:endParaRPr lang="en-US" noProof="0" dirty="0"/>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bg1"/>
                </a:solidFill>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290434194"/>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ubtitle, and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59114" y="1240243"/>
            <a:ext cx="8104694" cy="3509438"/>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
        <p:nvSpPr>
          <p:cNvPr id="9"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7648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762528765"/>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9144000" cy="5143501"/>
          </a:xfrm>
          <a:solidFill>
            <a:schemeClr val="bg1">
              <a:lumMod val="95000"/>
            </a:schemeClr>
          </a:solidFill>
        </p:spPr>
        <p:txBody>
          <a:bodyPr tIns="1584000" anchor="t"/>
          <a:lstStyle>
            <a:lvl1pPr marL="0" indent="0" algn="ctr">
              <a:buNone/>
              <a:defRPr sz="24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017314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003070281"/>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81031" y="1461344"/>
            <a:ext cx="4104000" cy="270000"/>
          </a:xfrm>
        </p:spPr>
        <p:txBody>
          <a:bodyPr anchor="t"/>
          <a:lstStyle>
            <a:lvl1pPr marL="0" indent="0">
              <a:buNone/>
              <a:defRPr sz="1800" b="1">
                <a:solidFill>
                  <a:srgbClr val="083A6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81031" y="1841857"/>
            <a:ext cx="4104000" cy="2532722"/>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4994421" y="1461739"/>
            <a:ext cx="3827874" cy="280392"/>
          </a:xfrm>
        </p:spPr>
        <p:txBody>
          <a:bodyPr/>
          <a:lstStyle>
            <a:lvl1pPr marL="0" indent="0">
              <a:buNone/>
              <a:defRPr sz="1800" b="1">
                <a:solidFill>
                  <a:srgbClr val="083A64"/>
                </a:solidFill>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4994337" y="1839740"/>
            <a:ext cx="3839198" cy="253427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4"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463192" y="4829867"/>
            <a:ext cx="4248000" cy="221297"/>
          </a:xfrm>
        </p:spPr>
        <p:txBody>
          <a:bodyPr/>
          <a:lstStyle/>
          <a:p>
            <a:r>
              <a:rPr lang="en-US" noProof="0" dirty="0"/>
              <a:t>Add a footer</a:t>
            </a:r>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812164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63191" y="15882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328857" y="1588264"/>
            <a:ext cx="2485253" cy="305478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096552" y="1588264"/>
            <a:ext cx="2620061" cy="305478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4"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820614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hart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Add a footer</a:t>
            </a:r>
            <a:endParaRPr lang="en-US" dirty="0"/>
          </a:p>
        </p:txBody>
      </p:sp>
      <p:sp>
        <p:nvSpPr>
          <p:cNvPr id="4" name="Slide Number Placeholder 3"/>
          <p:cNvSpPr>
            <a:spLocks noGrp="1"/>
          </p:cNvSpPr>
          <p:nvPr>
            <p:ph type="sldNum" sz="quarter" idx="11"/>
          </p:nvPr>
        </p:nvSpPr>
        <p:spPr/>
        <p:txBody>
          <a:bodyPr/>
          <a:lstStyle/>
          <a:p>
            <a:fld id="{19B51A1E-902D-48AF-9020-955120F399B6}" type="slidenum">
              <a:rPr lang="en-US" smtClean="0"/>
              <a:pPr/>
              <a:t>‹#›</a:t>
            </a:fld>
            <a:endParaRPr lang="en-US" dirty="0"/>
          </a:p>
        </p:txBody>
      </p:sp>
      <p:sp>
        <p:nvSpPr>
          <p:cNvPr id="5"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63191"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ontent Placeholder 2">
            <a:extLst>
              <a:ext uri="{FF2B5EF4-FFF2-40B4-BE49-F238E27FC236}">
                <a16:creationId xmlns:a16="http://schemas.microsoft.com/office/drawing/2014/main" id="{B1948E38-8FB0-4E51-A01C-C88794372E50}"/>
              </a:ext>
            </a:extLst>
          </p:cNvPr>
          <p:cNvSpPr>
            <a:spLocks noGrp="1"/>
          </p:cNvSpPr>
          <p:nvPr>
            <p:ph idx="12"/>
          </p:nvPr>
        </p:nvSpPr>
        <p:spPr>
          <a:xfrm>
            <a:off x="3340269"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Content Placeholder 2">
            <a:extLst>
              <a:ext uri="{FF2B5EF4-FFF2-40B4-BE49-F238E27FC236}">
                <a16:creationId xmlns:a16="http://schemas.microsoft.com/office/drawing/2014/main" id="{B1948E38-8FB0-4E51-A01C-C88794372E50}"/>
              </a:ext>
            </a:extLst>
          </p:cNvPr>
          <p:cNvSpPr>
            <a:spLocks noGrp="1"/>
          </p:cNvSpPr>
          <p:nvPr>
            <p:ph idx="13"/>
          </p:nvPr>
        </p:nvSpPr>
        <p:spPr>
          <a:xfrm>
            <a:off x="6217350"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910589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Image Layout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4572000" y="1264945"/>
            <a:ext cx="4572000" cy="3489390"/>
          </a:xfrm>
          <a:solidFill>
            <a:schemeClr val="bg1">
              <a:lumMod val="95000"/>
            </a:schemeClr>
          </a:solidFill>
        </p:spPr>
        <p:txBody>
          <a:bodyPr tIns="1584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81588" y="1271786"/>
            <a:ext cx="3856500" cy="2249570"/>
          </a:xfrm>
        </p:spPr>
        <p:txBody>
          <a:bodyPr anchor="t"/>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736116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343650" y="2098766"/>
            <a:ext cx="2800350" cy="760263"/>
          </a:xfrm>
          <a:solidFill>
            <a:schemeClr val="bg1"/>
          </a:solidFill>
        </p:spPr>
        <p:txBody>
          <a:bodyPr vert="horz" lIns="180000" tIns="180000" rIns="252000" bIns="180000" rtlCol="0" anchor="t">
            <a:noAutofit/>
          </a:bodyPr>
          <a:lstStyle>
            <a:lvl1pPr algn="r">
              <a:defRPr lang="en-ZA" sz="4500" b="1" spc="-225" dirty="0"/>
            </a:lvl1pPr>
          </a:lstStyle>
          <a:p>
            <a:pPr lvl="0" algn="r"/>
            <a:r>
              <a:rPr lang="en-US" noProof="0" dirty="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6343654" y="2968279"/>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6343654" y="3230042"/>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6343654" y="3491804"/>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6343654" y="3753567"/>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Company Website</a:t>
            </a:r>
          </a:p>
        </p:txBody>
      </p:sp>
    </p:spTree>
    <p:extLst>
      <p:ext uri="{BB962C8B-B14F-4D97-AF65-F5344CB8AC3E}">
        <p14:creationId xmlns:p14="http://schemas.microsoft.com/office/powerpoint/2010/main" val="2227698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Image Layout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181865"/>
            <a:ext cx="4572000" cy="3566116"/>
          </a:xfrm>
          <a:solidFill>
            <a:schemeClr val="bg1">
              <a:lumMod val="95000"/>
            </a:schemeClr>
          </a:solidFill>
        </p:spPr>
        <p:txBody>
          <a:bodyPr tIns="1584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878000" y="1181868"/>
            <a:ext cx="4104000" cy="1821263"/>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1"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382707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4724916" y="1467557"/>
            <a:ext cx="4006788" cy="31758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4">
            <a:extLst>
              <a:ext uri="{FF2B5EF4-FFF2-40B4-BE49-F238E27FC236}">
                <a16:creationId xmlns:a16="http://schemas.microsoft.com/office/drawing/2014/main" id="{7867C73D-EE16-41D1-B7CE-A35C765E3B8D}"/>
              </a:ext>
            </a:extLst>
          </p:cNvPr>
          <p:cNvSpPr>
            <a:spLocks noGrp="1"/>
          </p:cNvSpPr>
          <p:nvPr>
            <p:ph type="body" sz="quarter" idx="34"/>
          </p:nvPr>
        </p:nvSpPr>
        <p:spPr>
          <a:xfrm>
            <a:off x="532920" y="1467557"/>
            <a:ext cx="4006788" cy="3175882"/>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a:ln>
            <a:noFill/>
          </a:ln>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587147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Colum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02502"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6"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463192" y="4829867"/>
            <a:ext cx="4248000" cy="221297"/>
          </a:xfrm>
        </p:spPr>
        <p:txBody>
          <a:bodyPr/>
          <a:lstStyle/>
          <a:p>
            <a:r>
              <a:rPr lang="en-US" noProof="0" dirty="0"/>
              <a:t>Add a footer</a:t>
            </a:r>
          </a:p>
        </p:txBody>
      </p:sp>
      <p:sp>
        <p:nvSpPr>
          <p:cNvPr id="17"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
        <p:nvSpPr>
          <p:cNvPr id="18" name="Content Placeholder 2">
            <a:extLst>
              <a:ext uri="{FF2B5EF4-FFF2-40B4-BE49-F238E27FC236}">
                <a16:creationId xmlns:a16="http://schemas.microsoft.com/office/drawing/2014/main" id="{B1948E38-8FB0-4E51-A01C-C88794372E50}"/>
              </a:ext>
            </a:extLst>
          </p:cNvPr>
          <p:cNvSpPr>
            <a:spLocks noGrp="1"/>
          </p:cNvSpPr>
          <p:nvPr>
            <p:ph idx="35"/>
          </p:nvPr>
        </p:nvSpPr>
        <p:spPr>
          <a:xfrm>
            <a:off x="2592880"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Content Placeholder 2">
            <a:extLst>
              <a:ext uri="{FF2B5EF4-FFF2-40B4-BE49-F238E27FC236}">
                <a16:creationId xmlns:a16="http://schemas.microsoft.com/office/drawing/2014/main" id="{B1948E38-8FB0-4E51-A01C-C88794372E50}"/>
              </a:ext>
            </a:extLst>
          </p:cNvPr>
          <p:cNvSpPr>
            <a:spLocks noGrp="1"/>
          </p:cNvSpPr>
          <p:nvPr>
            <p:ph idx="36"/>
          </p:nvPr>
        </p:nvSpPr>
        <p:spPr>
          <a:xfrm>
            <a:off x="4694500"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2">
            <a:extLst>
              <a:ext uri="{FF2B5EF4-FFF2-40B4-BE49-F238E27FC236}">
                <a16:creationId xmlns:a16="http://schemas.microsoft.com/office/drawing/2014/main" id="{B1948E38-8FB0-4E51-A01C-C88794372E50}"/>
              </a:ext>
            </a:extLst>
          </p:cNvPr>
          <p:cNvSpPr>
            <a:spLocks noGrp="1"/>
          </p:cNvSpPr>
          <p:nvPr>
            <p:ph idx="37"/>
          </p:nvPr>
        </p:nvSpPr>
        <p:spPr>
          <a:xfrm>
            <a:off x="6818595" y="1490134"/>
            <a:ext cx="1902554" cy="324361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82776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81031" y="1461344"/>
            <a:ext cx="4104000" cy="270000"/>
          </a:xfrm>
        </p:spPr>
        <p:txBody>
          <a:bodyPr anchor="t"/>
          <a:lstStyle>
            <a:lvl1pPr marL="0" indent="0">
              <a:buNone/>
              <a:defRPr sz="1800" b="1">
                <a:solidFill>
                  <a:srgbClr val="083A6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81031" y="1841857"/>
            <a:ext cx="4104000" cy="2532722"/>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4994421" y="1461739"/>
            <a:ext cx="3827874" cy="280392"/>
          </a:xfrm>
        </p:spPr>
        <p:txBody>
          <a:bodyPr/>
          <a:lstStyle>
            <a:lvl1pPr marL="0" indent="0">
              <a:buNone/>
              <a:defRPr sz="1800" b="1">
                <a:solidFill>
                  <a:srgbClr val="083A64"/>
                </a:solidFill>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4994337" y="1839740"/>
            <a:ext cx="3839198" cy="2534277"/>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solidFill>
                  <a:srgbClr val="083A64"/>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4"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463192" y="4829867"/>
            <a:ext cx="4248000" cy="221297"/>
          </a:xfrm>
        </p:spPr>
        <p:txBody>
          <a:bodyPr/>
          <a:lstStyle/>
          <a:p>
            <a:r>
              <a:rPr lang="en-US" noProof="0" dirty="0"/>
              <a:t>Add a footer</a:t>
            </a:r>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509955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4774248" y="1260548"/>
            <a:ext cx="4095086" cy="33672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81588" y="1260548"/>
            <a:ext cx="4086086" cy="336726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393135"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412209048"/>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3512590" y="1562251"/>
            <a:ext cx="5228388" cy="2839490"/>
          </a:xfrm>
        </p:spPr>
        <p:txBody>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92827" y="1543052"/>
            <a:ext cx="27016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dirty="0"/>
              <a:t>Click to edit Master text styles</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102C4B"/>
                </a:solidFill>
              </a:defRPr>
            </a:lvl1pPr>
          </a:lstStyle>
          <a:p>
            <a:r>
              <a:rPr lang="en-US" noProof="0" dirty="0"/>
              <a:t>Click to edit page title</a:t>
            </a:r>
          </a:p>
        </p:txBody>
      </p:sp>
    </p:spTree>
    <p:extLst>
      <p:ext uri="{BB962C8B-B14F-4D97-AF65-F5344CB8AC3E}">
        <p14:creationId xmlns:p14="http://schemas.microsoft.com/office/powerpoint/2010/main" val="31839561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3423026" y="1551063"/>
            <a:ext cx="5720973" cy="2866087"/>
          </a:xfrm>
        </p:spPr>
        <p:txBody>
          <a:bodyPr/>
          <a:lstStyle>
            <a:lvl1pPr marL="0" indent="0">
              <a:buNone/>
              <a:defRPr sz="1800">
                <a:solidFill>
                  <a:srgbClr val="083A64"/>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Drag picture to placeholder or click icon to add</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47871" y="1543052"/>
            <a:ext cx="27016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622630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616846952"/>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248281" y="1525193"/>
            <a:ext cx="6647447" cy="2093119"/>
          </a:xfrm>
        </p:spPr>
        <p:txBody>
          <a:bodyPr anchor="ctr"/>
          <a:lstStyle>
            <a:lvl1pPr marL="0" indent="0" algn="ctr">
              <a:buNone/>
              <a:defRPr sz="4500"/>
            </a:lvl1pPr>
            <a:lvl2pPr marL="200025" indent="0">
              <a:buNone/>
              <a:defRPr/>
            </a:lvl2pPr>
          </a:lstStyle>
          <a:p>
            <a:pPr lvl="0"/>
            <a:r>
              <a:rPr lang="en-US" noProof="0" dirty="0"/>
              <a:t>Click to edit Master text styles</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15753894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8"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9"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37426614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757033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809482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948303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4101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63191" y="15882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328857" y="1588264"/>
            <a:ext cx="2485253" cy="305478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096552" y="1588264"/>
            <a:ext cx="2620061" cy="305478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14" name="Footer Placeholder 3">
            <a:extLst>
              <a:ext uri="{FF2B5EF4-FFF2-40B4-BE49-F238E27FC236}">
                <a16:creationId xmlns:a16="http://schemas.microsoft.com/office/drawing/2014/main" id="{E8FE0EB3-0FF4-4285-B9D3-90A5751B7BBF}"/>
              </a:ext>
            </a:extLst>
          </p:cNvPr>
          <p:cNvSpPr txBox="1">
            <a:spLocks/>
          </p:cNvSpPr>
          <p:nvPr userDrawn="1"/>
        </p:nvSpPr>
        <p:spPr>
          <a:xfrm>
            <a:off x="463192" y="4829867"/>
            <a:ext cx="4248000" cy="221297"/>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Add a footer</a:t>
            </a:r>
            <a:endParaRPr lang="en-US" dirty="0"/>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083A64"/>
                </a:solidFill>
              </a:defRPr>
            </a:lvl1pPr>
          </a:lstStyle>
          <a:p>
            <a:r>
              <a:rPr lang="en-US" noProof="0" dirty="0"/>
              <a:t>Click to edit page title</a:t>
            </a:r>
          </a:p>
        </p:txBody>
      </p:sp>
    </p:spTree>
    <p:extLst>
      <p:ext uri="{BB962C8B-B14F-4D97-AF65-F5344CB8AC3E}">
        <p14:creationId xmlns:p14="http://schemas.microsoft.com/office/powerpoint/2010/main" val="2654388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Large Photo">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85353" y="846441"/>
            <a:ext cx="8068023" cy="322474"/>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63192" y="4829867"/>
            <a:ext cx="4248000" cy="221297"/>
          </a:xfrm>
        </p:spPr>
        <p:txBody>
          <a:bodyPr/>
          <a:lstStyle/>
          <a:p>
            <a:r>
              <a:rPr lang="en-US" noProof="0" dirty="0"/>
              <a:t>Add a footer</a:t>
            </a:r>
          </a:p>
        </p:txBody>
      </p:sp>
      <p:sp>
        <p:nvSpPr>
          <p:cNvPr id="10"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56543" y="360740"/>
            <a:ext cx="7174461" cy="324000"/>
          </a:xfrm>
        </p:spPr>
        <p:txBody>
          <a:bodyPr/>
          <a:lstStyle>
            <a:lvl1pPr>
              <a:defRPr>
                <a:solidFill>
                  <a:srgbClr val="102C4B"/>
                </a:solidFill>
              </a:defRPr>
            </a:lvl1pPr>
          </a:lstStyle>
          <a:p>
            <a:r>
              <a:rPr lang="en-US" noProof="0" dirty="0"/>
              <a:t>Click to edit page title</a:t>
            </a:r>
          </a:p>
        </p:txBody>
      </p:sp>
    </p:spTree>
    <p:extLst>
      <p:ext uri="{BB962C8B-B14F-4D97-AF65-F5344CB8AC3E}">
        <p14:creationId xmlns:p14="http://schemas.microsoft.com/office/powerpoint/2010/main" val="3201721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343650" y="2098766"/>
            <a:ext cx="2800350" cy="760263"/>
          </a:xfrm>
          <a:prstGeom prst="rect">
            <a:avLst/>
          </a:prstGeom>
          <a:solidFill>
            <a:schemeClr val="bg1"/>
          </a:solidFill>
        </p:spPr>
        <p:txBody>
          <a:bodyPr vert="horz" lIns="180000" tIns="180000" rIns="252000" bIns="180000" rtlCol="0" anchor="t">
            <a:noAutofit/>
          </a:bodyPr>
          <a:lstStyle>
            <a:lvl1pPr algn="r">
              <a:defRPr lang="en-ZA" sz="4500" b="1" spc="-225" dirty="0"/>
            </a:lvl1pPr>
          </a:lstStyle>
          <a:p>
            <a:pPr lvl="0" algn="r"/>
            <a:r>
              <a:rPr lang="en-US" noProof="0" dirty="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6343654" y="2968279"/>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6343654" y="3230042"/>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dirty="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6343654" y="3491804"/>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6343654" y="3753567"/>
            <a:ext cx="2182757" cy="237600"/>
          </a:xfrm>
          <a:solidFill>
            <a:schemeClr val="tx1">
              <a:lumMod val="75000"/>
              <a:lumOff val="25000"/>
            </a:schemeClr>
          </a:solidFill>
        </p:spPr>
        <p:txBody>
          <a:bodyPr rIns="72000" anchor="ctr"/>
          <a:lstStyle>
            <a:lvl1pPr marL="0" indent="0" algn="r">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Company Website</a:t>
            </a:r>
          </a:p>
        </p:txBody>
      </p:sp>
    </p:spTree>
    <p:extLst>
      <p:ext uri="{BB962C8B-B14F-4D97-AF65-F5344CB8AC3E}">
        <p14:creationId xmlns:p14="http://schemas.microsoft.com/office/powerpoint/2010/main" val="1811670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Title Onl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8820000" y="4778513"/>
            <a:ext cx="324000" cy="324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itle 4">
            <a:extLst>
              <a:ext uri="{FF2B5EF4-FFF2-40B4-BE49-F238E27FC236}">
                <a16:creationId xmlns:a16="http://schemas.microsoft.com/office/drawing/2014/main" id="{7F8E7C83-06D7-4C5B-85B7-0E5713B4FAB3}"/>
              </a:ext>
            </a:extLst>
          </p:cNvPr>
          <p:cNvSpPr>
            <a:spLocks noGrp="1"/>
          </p:cNvSpPr>
          <p:nvPr>
            <p:ph type="title"/>
          </p:nvPr>
        </p:nvSpPr>
        <p:spPr>
          <a:xfrm>
            <a:off x="766645" y="360742"/>
            <a:ext cx="7191174" cy="337307"/>
          </a:xfrm>
          <a:prstGeom prst="rect">
            <a:avLst/>
          </a:prstGeom>
        </p:spPr>
        <p:txBody>
          <a:bodyPr/>
          <a:lstStyle>
            <a:lvl1pPr>
              <a:defRPr>
                <a:solidFill>
                  <a:srgbClr val="F0FFD0"/>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876061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257176" y="1128713"/>
            <a:ext cx="8258175" cy="3186536"/>
          </a:xfrm>
        </p:spPr>
        <p:txBody>
          <a:bodyPr/>
          <a:lstStyle>
            <a:lvl1pPr>
              <a:lnSpc>
                <a:spcPct val="120000"/>
              </a:lnSpc>
              <a:spcBef>
                <a:spcPts val="0"/>
              </a:spcBef>
              <a:spcAft>
                <a:spcPts val="450"/>
              </a:spcAft>
              <a:defRPr>
                <a:solidFill>
                  <a:srgbClr val="606263"/>
                </a:solidFill>
                <a:latin typeface="Helvetica Neue" charset="0"/>
                <a:ea typeface="Helvetica Neue" charset="0"/>
                <a:cs typeface="Helvetica Neue" charset="0"/>
              </a:defRPr>
            </a:lvl1pPr>
            <a:lvl2pPr>
              <a:lnSpc>
                <a:spcPct val="120000"/>
              </a:lnSpc>
              <a:spcBef>
                <a:spcPts val="0"/>
              </a:spcBef>
              <a:spcAft>
                <a:spcPts val="450"/>
              </a:spcAft>
              <a:defRPr>
                <a:solidFill>
                  <a:srgbClr val="606263"/>
                </a:solidFill>
                <a:latin typeface="Helvetica Neue" charset="0"/>
                <a:ea typeface="Helvetica Neue" charset="0"/>
                <a:cs typeface="Helvetica Neue" charset="0"/>
              </a:defRPr>
            </a:lvl2pPr>
            <a:lvl3pPr>
              <a:lnSpc>
                <a:spcPct val="120000"/>
              </a:lnSpc>
              <a:spcBef>
                <a:spcPts val="0"/>
              </a:spcBef>
              <a:spcAft>
                <a:spcPts val="450"/>
              </a:spcAft>
              <a:defRPr>
                <a:solidFill>
                  <a:srgbClr val="606263"/>
                </a:solidFill>
                <a:latin typeface="Helvetica Neue" charset="0"/>
                <a:ea typeface="Helvetica Neue" charset="0"/>
                <a:cs typeface="Helvetica Neue" charset="0"/>
              </a:defRPr>
            </a:lvl3pPr>
            <a:lvl4pPr>
              <a:lnSpc>
                <a:spcPct val="120000"/>
              </a:lnSpc>
              <a:spcBef>
                <a:spcPts val="0"/>
              </a:spcBef>
              <a:spcAft>
                <a:spcPts val="450"/>
              </a:spcAft>
              <a:defRPr>
                <a:solidFill>
                  <a:srgbClr val="606263"/>
                </a:solidFill>
                <a:latin typeface="Helvetica Neue" charset="0"/>
                <a:ea typeface="Helvetica Neue" charset="0"/>
                <a:cs typeface="Helvetica Neue" charset="0"/>
              </a:defRPr>
            </a:lvl4pPr>
            <a:lvl5pPr>
              <a:lnSpc>
                <a:spcPct val="120000"/>
              </a:lnSpc>
              <a:spcBef>
                <a:spcPts val="0"/>
              </a:spcBef>
              <a:spcAft>
                <a:spcPts val="450"/>
              </a:spcAft>
              <a:defRPr>
                <a:solidFill>
                  <a:srgbClr val="606263"/>
                </a:solidFill>
                <a:latin typeface="Helvetica Neue" charset="0"/>
                <a:ea typeface="Helvetica Neue" charset="0"/>
                <a:cs typeface="Helvetica Neue"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257176" y="273845"/>
            <a:ext cx="7343774" cy="854869"/>
          </a:xfrm>
        </p:spPr>
        <p:txBody>
          <a:bodyPr lIns="0" tIns="0" rIns="0" bIns="0" anchor="t" anchorCtr="0">
            <a:noAutofit/>
          </a:bodyPr>
          <a:lstStyle>
            <a:lvl1pPr>
              <a:lnSpc>
                <a:spcPts val="3300"/>
              </a:lnSpc>
              <a:defRPr sz="3000" b="1" cap="none" baseline="0">
                <a:solidFill>
                  <a:schemeClr val="bg1"/>
                </a:solidFill>
                <a:latin typeface="Helvetica Neue" charset="0"/>
                <a:ea typeface="Helvetica Neue" charset="0"/>
                <a:cs typeface="Helvetica Neue" charset="0"/>
              </a:defRPr>
            </a:lvl1pPr>
          </a:lstStyle>
          <a:p>
            <a:r>
              <a:rPr lang="en-US" dirty="0"/>
              <a:t>Click To Edit Slide TITLE</a:t>
            </a:r>
          </a:p>
        </p:txBody>
      </p:sp>
    </p:spTree>
    <p:extLst>
      <p:ext uri="{BB962C8B-B14F-4D97-AF65-F5344CB8AC3E}">
        <p14:creationId xmlns:p14="http://schemas.microsoft.com/office/powerpoint/2010/main" val="174739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hart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Add a footer</a:t>
            </a:r>
            <a:endParaRPr lang="en-US" dirty="0"/>
          </a:p>
        </p:txBody>
      </p:sp>
      <p:sp>
        <p:nvSpPr>
          <p:cNvPr id="4" name="Slide Number Placeholder 3"/>
          <p:cNvSpPr>
            <a:spLocks noGrp="1"/>
          </p:cNvSpPr>
          <p:nvPr>
            <p:ph type="sldNum" sz="quarter" idx="11"/>
          </p:nvPr>
        </p:nvSpPr>
        <p:spPr/>
        <p:txBody>
          <a:bodyPr/>
          <a:lstStyle/>
          <a:p>
            <a:fld id="{19B51A1E-902D-48AF-9020-955120F399B6}" type="slidenum">
              <a:rPr lang="en-US" smtClean="0"/>
              <a:pPr/>
              <a:t>‹#›</a:t>
            </a:fld>
            <a:endParaRPr lang="en-US" dirty="0"/>
          </a:p>
        </p:txBody>
      </p:sp>
      <p:sp>
        <p:nvSpPr>
          <p:cNvPr id="5"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63191"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ontent Placeholder 2">
            <a:extLst>
              <a:ext uri="{FF2B5EF4-FFF2-40B4-BE49-F238E27FC236}">
                <a16:creationId xmlns:a16="http://schemas.microsoft.com/office/drawing/2014/main" id="{B1948E38-8FB0-4E51-A01C-C88794372E50}"/>
              </a:ext>
            </a:extLst>
          </p:cNvPr>
          <p:cNvSpPr>
            <a:spLocks noGrp="1"/>
          </p:cNvSpPr>
          <p:nvPr>
            <p:ph idx="12"/>
          </p:nvPr>
        </p:nvSpPr>
        <p:spPr>
          <a:xfrm>
            <a:off x="3340269"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Content Placeholder 2">
            <a:extLst>
              <a:ext uri="{FF2B5EF4-FFF2-40B4-BE49-F238E27FC236}">
                <a16:creationId xmlns:a16="http://schemas.microsoft.com/office/drawing/2014/main" id="{B1948E38-8FB0-4E51-A01C-C88794372E50}"/>
              </a:ext>
            </a:extLst>
          </p:cNvPr>
          <p:cNvSpPr>
            <a:spLocks noGrp="1"/>
          </p:cNvSpPr>
          <p:nvPr>
            <p:ph idx="13"/>
          </p:nvPr>
        </p:nvSpPr>
        <p:spPr>
          <a:xfrm>
            <a:off x="6217350" y="1475866"/>
            <a:ext cx="2583224" cy="3054779"/>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86402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2.xml"/><Relationship Id="rId7"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575586" y="360742"/>
            <a:ext cx="7179047" cy="337307"/>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575586" y="1134001"/>
            <a:ext cx="7776483" cy="3509438"/>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575582" y="4829867"/>
            <a:ext cx="4248000" cy="221297"/>
          </a:xfrm>
          <a:prstGeom prst="rect">
            <a:avLst/>
          </a:prstGeom>
          <a:noFill/>
        </p:spPr>
        <p:txBody>
          <a:bodyPr vert="horz" lIns="0" tIns="0" rIns="0" bIns="0" rtlCol="0" anchor="ctr"/>
          <a:lstStyle>
            <a:lvl1pPr algn="l">
              <a:defRPr sz="900">
                <a:solidFill>
                  <a:schemeClr val="accent3">
                    <a:lumMod val="50000"/>
                  </a:schemeClr>
                </a:solidFill>
              </a:defRPr>
            </a:lvl1pPr>
          </a:lstStyle>
          <a:p>
            <a:r>
              <a:rPr lang="en-US" dirty="0"/>
              <a:t>Add a footer</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85" r:id="rId5"/>
    <p:sldLayoutId id="2147483762" r:id="rId6"/>
    <p:sldLayoutId id="2147483763" r:id="rId7"/>
    <p:sldLayoutId id="2147483764" r:id="rId8"/>
    <p:sldLayoutId id="2147483786" r:id="rId9"/>
    <p:sldLayoutId id="2147483765" r:id="rId10"/>
    <p:sldLayoutId id="2147483766" r:id="rId11"/>
    <p:sldLayoutId id="2147483767" r:id="rId12"/>
    <p:sldLayoutId id="2147483768" r:id="rId13"/>
    <p:sldLayoutId id="2147483769" r:id="rId14"/>
    <p:sldLayoutId id="2147483770" r:id="rId15"/>
    <p:sldLayoutId id="2147483772" r:id="rId16"/>
    <p:sldLayoutId id="2147483773" r:id="rId17"/>
    <p:sldLayoutId id="2147483774" r:id="rId18"/>
    <p:sldLayoutId id="2147483776" r:id="rId19"/>
    <p:sldLayoutId id="2147483777" r:id="rId20"/>
    <p:sldLayoutId id="2147483778" r:id="rId21"/>
    <p:sldLayoutId id="2147483779" r:id="rId22"/>
    <p:sldLayoutId id="2147483780" r:id="rId23"/>
    <p:sldLayoutId id="2147483783" r:id="rId24"/>
    <p:sldLayoutId id="2147483784" r:id="rId25"/>
    <p:sldLayoutId id="2147483664" r:id="rId26"/>
    <p:sldLayoutId id="2147483787" r:id="rId27"/>
    <p:sldLayoutId id="2147483814" r:id="rId28"/>
  </p:sldLayoutIdLst>
  <p:hf hdr="0" dt="0"/>
  <p:txStyles>
    <p:titleStyle>
      <a:lvl1pPr algn="l" defTabSz="685800" rtl="0" eaLnBrk="1" latinLnBrk="0" hangingPunct="1">
        <a:lnSpc>
          <a:spcPct val="90000"/>
        </a:lnSpc>
        <a:spcBef>
          <a:spcPct val="0"/>
        </a:spcBef>
        <a:buNone/>
        <a:defRPr sz="2400" b="1" kern="1200" spc="-113">
          <a:solidFill>
            <a:schemeClr val="accent1"/>
          </a:solidFill>
          <a:latin typeface="+mj-lt"/>
          <a:ea typeface="+mj-ea"/>
          <a:cs typeface="+mj-cs"/>
        </a:defRPr>
      </a:lvl1pPr>
    </p:titleStyle>
    <p:body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rgbClr val="083A64"/>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rgbClr val="083A64"/>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60">
          <p15:clr>
            <a:srgbClr val="F26B43"/>
          </p15:clr>
        </p15:guide>
        <p15:guide id="3" orient="horz" pos="702">
          <p15:clr>
            <a:srgbClr val="F26B43"/>
          </p15:clr>
        </p15:guide>
        <p15:guide id="4" orient="horz"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1A345-5074-454F-87A0-E9F4F241F9A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AE2A5C-1FD0-42BC-99BC-AF66B3E7DFB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DB628C-AF33-49AD-A94C-FA90EB656670}"/>
              </a:ext>
            </a:extLst>
          </p:cNvPr>
          <p:cNvSpPr>
            <a:spLocks noGrp="1"/>
          </p:cNvSpPr>
          <p:nvPr>
            <p:ph type="sldNum" sz="quarter" idx="4"/>
          </p:nvPr>
        </p:nvSpPr>
        <p:spPr>
          <a:xfrm>
            <a:off x="6457950" y="4640541"/>
            <a:ext cx="2057400" cy="273844"/>
          </a:xfrm>
          <a:prstGeom prst="rect">
            <a:avLst/>
          </a:prstGeom>
        </p:spPr>
        <p:txBody>
          <a:bodyPr vert="horz" lIns="91440" tIns="45720" rIns="91440" bIns="45720" rtlCol="0" anchor="ctr"/>
          <a:lstStyle>
            <a:lvl1pPr algn="r">
              <a:defRPr sz="900">
                <a:solidFill>
                  <a:srgbClr val="002578"/>
                </a:solidFill>
              </a:defRPr>
            </a:lvl1pPr>
          </a:lstStyle>
          <a:p>
            <a:fld id="{816A6B87-7CF3-45B3-B4D5-C55B5AF428D0}" type="slidenum">
              <a:rPr lang="en-US" smtClean="0"/>
              <a:pPr/>
              <a:t>‹#›</a:t>
            </a:fld>
            <a:endParaRPr lang="en-US"/>
          </a:p>
        </p:txBody>
      </p:sp>
      <p:sp>
        <p:nvSpPr>
          <p:cNvPr id="10" name="Rectangle 9">
            <a:extLst>
              <a:ext uri="{FF2B5EF4-FFF2-40B4-BE49-F238E27FC236}">
                <a16:creationId xmlns:a16="http://schemas.microsoft.com/office/drawing/2014/main" id="{0EBEAC7E-BCA8-524F-952F-131A76C61942}"/>
              </a:ext>
            </a:extLst>
          </p:cNvPr>
          <p:cNvSpPr/>
          <p:nvPr userDrawn="1"/>
        </p:nvSpPr>
        <p:spPr>
          <a:xfrm>
            <a:off x="0" y="4986958"/>
            <a:ext cx="9144000" cy="156542"/>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ooter Placeholder 12">
            <a:extLst>
              <a:ext uri="{FF2B5EF4-FFF2-40B4-BE49-F238E27FC236}">
                <a16:creationId xmlns:a16="http://schemas.microsoft.com/office/drawing/2014/main" id="{BD11B7C3-7689-2C4B-A255-7953FEE9B914}"/>
              </a:ext>
            </a:extLst>
          </p:cNvPr>
          <p:cNvSpPr>
            <a:spLocks noGrp="1"/>
          </p:cNvSpPr>
          <p:nvPr>
            <p:ph type="ftr" sz="quarter" idx="3"/>
          </p:nvPr>
        </p:nvSpPr>
        <p:spPr>
          <a:xfrm>
            <a:off x="628650" y="4643314"/>
            <a:ext cx="2624267" cy="273844"/>
          </a:xfrm>
          <a:prstGeom prst="rect">
            <a:avLst/>
          </a:prstGeom>
        </p:spPr>
        <p:txBody>
          <a:bodyPr vert="horz" lIns="91440" tIns="45720" rIns="91440" bIns="45720" rtlCol="0" anchor="ctr"/>
          <a:lstStyle>
            <a:lvl1pPr algn="l">
              <a:defRPr sz="900">
                <a:solidFill>
                  <a:srgbClr val="002578"/>
                </a:solidFill>
                <a:latin typeface="+mj-lt"/>
              </a:defRPr>
            </a:lvl1pPr>
          </a:lstStyle>
          <a:p>
            <a:r>
              <a:rPr lang="en-US"/>
              <a:t>STRATEGIC PLAN FY2022-2026 - SAFETY</a:t>
            </a:r>
          </a:p>
        </p:txBody>
      </p:sp>
    </p:spTree>
    <p:extLst>
      <p:ext uri="{BB962C8B-B14F-4D97-AF65-F5344CB8AC3E}">
        <p14:creationId xmlns:p14="http://schemas.microsoft.com/office/powerpoint/2010/main" val="356486398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p:hf hdr="0" dt="0"/>
  <p:txStyles>
    <p:titleStyle>
      <a:lvl1pPr algn="ctr"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2578"/>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808FF"/>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4083FF"/>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4BC0B1"/>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F7941D"/>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628650" y="502443"/>
            <a:ext cx="7886700" cy="765573"/>
          </a:xfrm>
          <a:prstGeom prst="rect">
            <a:avLst/>
          </a:prstGeom>
        </p:spPr>
        <p:txBody>
          <a:bodyPr vert="horz" lIns="91440" tIns="45720" rIns="91440" bIns="45720" rtlCol="0" anchor="ctr">
            <a:noAutofit/>
          </a:bodyPr>
          <a:lstStyle/>
          <a:p>
            <a:r>
              <a:rPr lang="en-US" dirty="0"/>
              <a:t>Office of Safety and Operations</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8468916" y="4604147"/>
            <a:ext cx="578644" cy="273844"/>
          </a:xfrm>
          <a:prstGeom prst="rect">
            <a:avLst/>
          </a:prstGeom>
        </p:spPr>
        <p:txBody>
          <a:bodyPr vert="horz" lIns="91440" tIns="45720" rIns="91440" bIns="45720" rtlCol="0" anchor="ctr"/>
          <a:lstStyle>
            <a:lvl1pPr algn="r">
              <a:defRPr sz="9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51471514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hf hdr="0" ftr="0" dt="0"/>
  <p:txStyles>
    <p:titleStyle>
      <a:lvl1pPr algn="l" defTabSz="685800" rtl="0" eaLnBrk="1" latinLnBrk="0" hangingPunct="1">
        <a:lnSpc>
          <a:spcPct val="90000"/>
        </a:lnSpc>
        <a:spcBef>
          <a:spcPct val="0"/>
        </a:spcBef>
        <a:buNone/>
        <a:defRPr sz="3300" kern="1200">
          <a:solidFill>
            <a:schemeClr val="accent4"/>
          </a:solidFill>
          <a:latin typeface="Arial" panose="020B0604020202020204" pitchFamily="34" charset="0"/>
          <a:ea typeface="+mj-ea"/>
          <a:cs typeface="Arial" panose="020B0604020202020204" pitchFamily="34" charset="0"/>
        </a:defRPr>
      </a:lvl1pPr>
    </p:titleStyle>
    <p:bodyStyle>
      <a:lvl1pPr marL="254794" indent="-254794" algn="l" defTabSz="685800" rtl="0" eaLnBrk="1" latinLnBrk="0" hangingPunct="1">
        <a:lnSpc>
          <a:spcPct val="100000"/>
        </a:lnSpc>
        <a:spcBef>
          <a:spcPts val="750"/>
        </a:spcBef>
        <a:buClr>
          <a:srgbClr val="797272"/>
        </a:buClr>
        <a:buSzPct val="80000"/>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97694" indent="-254794" algn="l" defTabSz="685800" rtl="0" eaLnBrk="1" latinLnBrk="0" hangingPunct="1">
        <a:lnSpc>
          <a:spcPct val="100000"/>
        </a:lnSpc>
        <a:spcBef>
          <a:spcPts val="375"/>
        </a:spcBef>
        <a:buClr>
          <a:srgbClr val="797272"/>
        </a:buClr>
        <a:buSzPct val="80000"/>
        <a:buFont typeface="Wingdings 3" panose="050401020108070707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rgbClr val="797272"/>
        </a:buClr>
        <a:buSzPct val="125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rgbClr val="797272"/>
        </a:buClr>
        <a:buFont typeface="Courier New" panose="02070309020205020404" pitchFamily="49" charset="0"/>
        <a:buChar char="o"/>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Clr>
          <a:srgbClr val="79727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a:xfrm>
            <a:off x="8058149" y="4800600"/>
            <a:ext cx="457200" cy="342900"/>
          </a:xfrm>
          <a:prstGeom prst="rect">
            <a:avLst/>
          </a:prstGeom>
        </p:spPr>
        <p:txBody>
          <a:bodyPr vert="horz" lIns="91440" tIns="45720" rIns="91440" bIns="45720" rtlCol="0" anchor="ctr"/>
          <a:lstStyle>
            <a:lvl1pPr algn="r">
              <a:defRPr sz="750">
                <a:solidFill>
                  <a:sysClr val="windowText" lastClr="000000"/>
                </a:solidFill>
              </a:defRPr>
            </a:lvl1pPr>
          </a:lstStyle>
          <a:p>
            <a:fld id="{EACE6E22-E655-5947-A8B4-6F095FBA2C12}" type="slidenum">
              <a:rPr lang="en-US" smtClean="0"/>
              <a:pPr/>
              <a:t>‹#›</a:t>
            </a:fld>
            <a:endParaRPr lang="en-US"/>
          </a:p>
        </p:txBody>
      </p:sp>
      <p:sp>
        <p:nvSpPr>
          <p:cNvPr id="14" name="Footer Placeholder 13"/>
          <p:cNvSpPr>
            <a:spLocks noGrp="1"/>
          </p:cNvSpPr>
          <p:nvPr>
            <p:ph type="ftr" sz="quarter" idx="3"/>
          </p:nvPr>
        </p:nvSpPr>
        <p:spPr>
          <a:xfrm>
            <a:off x="662606" y="4800342"/>
            <a:ext cx="7397496" cy="343162"/>
          </a:xfrm>
          <a:prstGeom prst="rect">
            <a:avLst/>
          </a:prstGeom>
          <a:noFill/>
        </p:spPr>
        <p:txBody>
          <a:bodyPr vert="horz" lIns="0" tIns="0" rIns="0" bIns="0" rtlCol="0" anchor="ctr"/>
          <a:lstStyle>
            <a:lvl1pPr marL="8335" indent="0" algn="l">
              <a:tabLst/>
              <a:defRPr sz="525" i="1">
                <a:solidFill>
                  <a:schemeClr val="tx1"/>
                </a:solidFill>
                <a:latin typeface="Georgia" charset="0"/>
                <a:ea typeface="Georgia" charset="0"/>
                <a:cs typeface="Georgia" charset="0"/>
              </a:defRPr>
            </a:lvl1pPr>
          </a:lstStyle>
          <a:p>
            <a:endParaRPr lang="en-US"/>
          </a:p>
        </p:txBody>
      </p:sp>
      <p:sp>
        <p:nvSpPr>
          <p:cNvPr id="2" name="Title Placeholder 1"/>
          <p:cNvSpPr>
            <a:spLocks noGrp="1"/>
          </p:cNvSpPr>
          <p:nvPr>
            <p:ph type="title"/>
          </p:nvPr>
        </p:nvSpPr>
        <p:spPr>
          <a:xfrm>
            <a:off x="662611" y="130330"/>
            <a:ext cx="7852741" cy="735981"/>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62611" y="1183947"/>
            <a:ext cx="7852741" cy="3470207"/>
          </a:xfrm>
          <a:prstGeom prst="rect">
            <a:avLst/>
          </a:prstGeom>
        </p:spPr>
        <p:txBody>
          <a:bodyPr vert="horz" lIns="0" tIns="0" rIns="0" bIns="0" rtlCol="0">
            <a:noAutofit/>
          </a:bodyPr>
          <a:lstStyle/>
          <a:p>
            <a:pPr lvl="0">
              <a:spcAft>
                <a:spcPts val="450"/>
              </a:spcAft>
              <a:buSzPct val="92000"/>
              <a:buFont typeface="Wingdings 2" panose="05020102010507070707" pitchFamily="18" charset="2"/>
              <a:buChar char=""/>
            </a:pPr>
            <a:r>
              <a:rPr lang="en-US"/>
              <a:t>Level 1 is used for body text. The bullet is optional and may be removed. </a:t>
            </a:r>
            <a:br>
              <a:rPr lang="en-US"/>
            </a:br>
            <a:r>
              <a:rPr lang="en-US"/>
              <a:t>Click “indent more” to access additional text styles.</a:t>
            </a:r>
          </a:p>
          <a:p>
            <a:pPr lvl="1">
              <a:spcBef>
                <a:spcPts val="450"/>
              </a:spcBef>
              <a:spcAft>
                <a:spcPts val="450"/>
              </a:spcAft>
            </a:pPr>
            <a:r>
              <a:rPr lang="en-US"/>
              <a:t>Second level is a nested text bullet</a:t>
            </a:r>
          </a:p>
          <a:p>
            <a:pPr marL="602456" lvl="2" indent="-173831">
              <a:spcBef>
                <a:spcPts val="450"/>
              </a:spcBef>
              <a:spcAft>
                <a:spcPts val="450"/>
              </a:spcAft>
              <a:buChar char="•"/>
            </a:pPr>
            <a:r>
              <a:rPr lang="en-US"/>
              <a:t>Level 3 is an optional subhead. </a:t>
            </a:r>
          </a:p>
          <a:p>
            <a:pPr lvl="3">
              <a:spcBef>
                <a:spcPts val="450"/>
              </a:spcBef>
              <a:spcAft>
                <a:spcPts val="450"/>
              </a:spcAft>
            </a:pPr>
            <a:r>
              <a:rPr lang="en-US"/>
              <a:t>Level 4 is an optional short description. </a:t>
            </a:r>
          </a:p>
          <a:p>
            <a:pPr lvl="4">
              <a:spcBef>
                <a:spcPts val="450"/>
              </a:spcBef>
              <a:spcAft>
                <a:spcPts val="450"/>
              </a:spcAft>
            </a:pPr>
            <a:r>
              <a:rPr lang="en-US"/>
              <a:t>Level 5 is used for source information or footnotes.</a:t>
            </a:r>
          </a:p>
          <a:p>
            <a:pPr lvl="4">
              <a:spcBef>
                <a:spcPts val="450"/>
              </a:spcBef>
              <a:spcAft>
                <a:spcPts val="450"/>
              </a:spcAft>
            </a:pPr>
            <a:endParaRPr lang="en-US"/>
          </a:p>
          <a:p>
            <a:pPr lvl="4">
              <a:spcBef>
                <a:spcPts val="450"/>
              </a:spcBef>
              <a:spcAft>
                <a:spcPts val="450"/>
              </a:spcAft>
            </a:pPr>
            <a:endParaRPr lang="en-US"/>
          </a:p>
        </p:txBody>
      </p:sp>
      <p:sp>
        <p:nvSpPr>
          <p:cNvPr id="7" name="Rectangle 6"/>
          <p:cNvSpPr/>
          <p:nvPr userDrawn="1"/>
        </p:nvSpPr>
        <p:spPr bwMode="auto">
          <a:xfrm>
            <a:off x="0" y="4"/>
            <a:ext cx="274320" cy="5143499"/>
          </a:xfrm>
          <a:prstGeom prst="rect">
            <a:avLst/>
          </a:prstGeom>
          <a:solidFill>
            <a:srgbClr val="053F7F"/>
          </a:solidFill>
          <a:ln>
            <a:no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a:solidFill>
                  <a:schemeClr val="bg1"/>
                </a:solidFill>
              </a:rPr>
              <a:t> </a:t>
            </a:r>
          </a:p>
        </p:txBody>
      </p:sp>
      <p:cxnSp>
        <p:nvCxnSpPr>
          <p:cNvPr id="8" name="Straight Connector 7"/>
          <p:cNvCxnSpPr/>
          <p:nvPr userDrawn="1"/>
        </p:nvCxnSpPr>
        <p:spPr>
          <a:xfrm>
            <a:off x="662612" y="957212"/>
            <a:ext cx="7852741" cy="0"/>
          </a:xfrm>
          <a:prstGeom prst="line">
            <a:avLst/>
          </a:prstGeom>
          <a:ln w="25400">
            <a:solidFill>
              <a:srgbClr val="30A6C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62612" y="4800338"/>
            <a:ext cx="7852741" cy="0"/>
          </a:xfrm>
          <a:prstGeom prst="line">
            <a:avLst/>
          </a:prstGeom>
          <a:ln w="6350">
            <a:solidFill>
              <a:srgbClr val="053F7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B61C3F-CE14-3296-C165-C6ECFEA9BC95}"/>
              </a:ext>
            </a:extLst>
          </p:cNvPr>
          <p:cNvSpPr txBox="1"/>
          <p:nvPr userDrawn="1"/>
        </p:nvSpPr>
        <p:spPr>
          <a:xfrm>
            <a:off x="970468" y="4868891"/>
            <a:ext cx="1817094"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chemeClr val="tx1"/>
                </a:solidFill>
                <a:effectLst/>
                <a:uLnTx/>
                <a:uFillTx/>
                <a:latin typeface="Arial Nova" panose="020B0504020202020204" pitchFamily="34" charset="0"/>
                <a:ea typeface="+mn-ea"/>
                <a:cs typeface="Arial" panose="020B0604020202020204" pitchFamily="34" charset="0"/>
              </a:rPr>
              <a:t>U.S. Department of Transport</a:t>
            </a:r>
            <a:r>
              <a:rPr kumimoji="0" lang="en-US" sz="750" b="1" i="0" u="none" strike="noStrike" kern="1200" cap="none" spc="0" normalizeH="0" baseline="0" noProof="0">
                <a:ln>
                  <a:noFill/>
                </a:ln>
                <a:solidFill>
                  <a:schemeClr val="tx1"/>
                </a:solidFill>
                <a:effectLst/>
                <a:uLnTx/>
                <a:uFillTx/>
                <a:latin typeface="Arial Nova" panose="020B0504020202020204" pitchFamily="34" charset="0"/>
                <a:ea typeface="+mn-ea"/>
                <a:cs typeface="+mn-cs"/>
              </a:rPr>
              <a:t>ation</a:t>
            </a:r>
          </a:p>
        </p:txBody>
      </p:sp>
      <p:pic>
        <p:nvPicPr>
          <p:cNvPr id="9" name="Picture 8">
            <a:extLst>
              <a:ext uri="{FF2B5EF4-FFF2-40B4-BE49-F238E27FC236}">
                <a16:creationId xmlns:a16="http://schemas.microsoft.com/office/drawing/2014/main" id="{10D419A4-5034-E2ED-DB50-A7C6F4A0336B}"/>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t="-2369" r="81553" b="33834"/>
          <a:stretch/>
        </p:blipFill>
        <p:spPr>
          <a:xfrm>
            <a:off x="719766" y="4840830"/>
            <a:ext cx="240625" cy="260009"/>
          </a:xfrm>
          <a:prstGeom prst="rect">
            <a:avLst/>
          </a:prstGeom>
        </p:spPr>
      </p:pic>
    </p:spTree>
    <p:extLst>
      <p:ext uri="{BB962C8B-B14F-4D97-AF65-F5344CB8AC3E}">
        <p14:creationId xmlns:p14="http://schemas.microsoft.com/office/powerpoint/2010/main" val="428556977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Lst>
  <p:hf hdr="0" ftr="0" dt="0"/>
  <p:txStyles>
    <p:titleStyle>
      <a:lvl1pPr algn="l" defTabSz="685838" rtl="0" eaLnBrk="1" latinLnBrk="0" hangingPunct="1">
        <a:lnSpc>
          <a:spcPct val="90000"/>
        </a:lnSpc>
        <a:spcBef>
          <a:spcPct val="0"/>
        </a:spcBef>
        <a:buNone/>
        <a:defRPr sz="2250" b="1" i="0" kern="1200" cap="all" spc="0" baseline="0">
          <a:solidFill>
            <a:schemeClr val="tx1">
              <a:lumMod val="65000"/>
              <a:lumOff val="35000"/>
            </a:schemeClr>
          </a:solidFill>
          <a:latin typeface="Arial Nova" panose="020B0504020202020204" pitchFamily="34" charset="0"/>
          <a:ea typeface="Arial Nova" panose="020B0504020202020204" pitchFamily="34" charset="0"/>
          <a:cs typeface="Arial Nova" panose="020B0504020202020204" pitchFamily="34" charset="0"/>
        </a:defRPr>
      </a:lvl1pPr>
    </p:titleStyle>
    <p:bodyStyle>
      <a:lvl1pPr marL="214325" indent="-214325" algn="l" defTabSz="685838" rtl="0" eaLnBrk="1" latinLnBrk="0" hangingPunct="1">
        <a:lnSpc>
          <a:spcPct val="100000"/>
        </a:lnSpc>
        <a:spcBef>
          <a:spcPts val="450"/>
        </a:spcBef>
        <a:buClr>
          <a:srgbClr val="5FB3CF"/>
        </a:buClr>
        <a:buFont typeface="Wingdings" panose="05000000000000000000" pitchFamily="2" charset="2"/>
        <a:buChar char="§"/>
        <a:defRPr lang="en-US" sz="1500" b="0" kern="1200" cap="none" spc="0" baseline="0">
          <a:solidFill>
            <a:schemeClr val="tx1"/>
          </a:solidFill>
          <a:latin typeface="Arial Nova" panose="020B0504020202020204" pitchFamily="34" charset="0"/>
          <a:ea typeface="+mn-ea"/>
          <a:cs typeface="+mn-cs"/>
        </a:defRPr>
      </a:lvl1pPr>
      <a:lvl2pPr marL="386975" indent="-183367" algn="l" defTabSz="685838" rtl="0" eaLnBrk="1" latinLnBrk="0" hangingPunct="1">
        <a:lnSpc>
          <a:spcPct val="100000"/>
        </a:lnSpc>
        <a:spcBef>
          <a:spcPts val="0"/>
        </a:spcBef>
        <a:spcAft>
          <a:spcPts val="0"/>
        </a:spcAft>
        <a:buClr>
          <a:srgbClr val="5FB3CF"/>
        </a:buClr>
        <a:buFont typeface="Courier New" panose="02070309020205020404" pitchFamily="49" charset="0"/>
        <a:buChar char="o"/>
        <a:tabLst/>
        <a:defRPr lang="en-US" sz="1500" i="0" kern="1200">
          <a:solidFill>
            <a:schemeClr val="tx1"/>
          </a:solidFill>
          <a:latin typeface="Arial Nova" panose="020B0504020202020204" pitchFamily="34" charset="0"/>
          <a:ea typeface="Calibri" charset="0"/>
          <a:cs typeface="Calibri" charset="0"/>
        </a:defRPr>
      </a:lvl2pPr>
      <a:lvl3pPr marL="8335" indent="0" algn="l" defTabSz="685838" rtl="0" eaLnBrk="1" latinLnBrk="0" hangingPunct="1">
        <a:lnSpc>
          <a:spcPct val="100000"/>
        </a:lnSpc>
        <a:spcBef>
          <a:spcPts val="900"/>
        </a:spcBef>
        <a:buFont typeface="Arial" panose="020B0604020202020204" pitchFamily="34" charset="0"/>
        <a:buNone/>
        <a:tabLst/>
        <a:defRPr lang="en-US" sz="1500" b="0" kern="1200" cap="none" spc="0" baseline="0">
          <a:solidFill>
            <a:schemeClr val="tx1"/>
          </a:solidFill>
          <a:latin typeface="Arial Nova" panose="020B0504020202020204" pitchFamily="34" charset="0"/>
          <a:ea typeface="+mn-ea"/>
          <a:cs typeface="+mn-cs"/>
        </a:defRPr>
      </a:lvl3pPr>
      <a:lvl4pPr marL="813197" indent="-214313" algn="l" defTabSz="685838" rtl="0" eaLnBrk="1" latinLnBrk="0" hangingPunct="1">
        <a:lnSpc>
          <a:spcPct val="100000"/>
        </a:lnSpc>
        <a:spcBef>
          <a:spcPts val="0"/>
        </a:spcBef>
        <a:buFont typeface="Arial" panose="020B0604020202020204" pitchFamily="34" charset="0"/>
        <a:buChar char="•"/>
        <a:tabLst/>
        <a:defRPr lang="en-US" sz="1050" i="1" kern="1200">
          <a:solidFill>
            <a:schemeClr val="tx1"/>
          </a:solidFill>
          <a:latin typeface="Georgia" charset="0"/>
          <a:ea typeface="Georgia" charset="0"/>
          <a:cs typeface="Georgia" charset="0"/>
        </a:defRPr>
      </a:lvl4pPr>
      <a:lvl5pPr marL="945356" indent="-132160" algn="l" defTabSz="685838" rtl="0" eaLnBrk="1" latinLnBrk="0" hangingPunct="1">
        <a:lnSpc>
          <a:spcPct val="100000"/>
        </a:lnSpc>
        <a:spcBef>
          <a:spcPts val="900"/>
        </a:spcBef>
        <a:buFont typeface="Arial" panose="020B0604020202020204" pitchFamily="34" charset="0"/>
        <a:buChar char="•"/>
        <a:tabLst/>
        <a:defRPr lang="en-US" sz="825" i="1" kern="1200">
          <a:solidFill>
            <a:schemeClr val="tx1"/>
          </a:solidFill>
          <a:latin typeface="Calibri" charset="0"/>
          <a:ea typeface="Calibri" charset="0"/>
          <a:cs typeface="Calibri" charset="0"/>
        </a:defRPr>
      </a:lvl5pPr>
      <a:lvl6pPr marL="0" indent="0" algn="l" defTabSz="685838" rtl="0" eaLnBrk="1" latinLnBrk="0" hangingPunct="1">
        <a:lnSpc>
          <a:spcPct val="90000"/>
        </a:lnSpc>
        <a:spcBef>
          <a:spcPts val="375"/>
        </a:spcBef>
        <a:buFontTx/>
        <a:buNone/>
        <a:defRPr sz="1050" i="1" kern="1200">
          <a:solidFill>
            <a:schemeClr val="accent5"/>
          </a:solidFill>
          <a:latin typeface="Georgia" panose="02040502050405020303" pitchFamily="18" charset="0"/>
          <a:ea typeface="+mn-ea"/>
          <a:cs typeface="+mn-cs"/>
        </a:defRPr>
      </a:lvl6pPr>
      <a:lvl7pPr marL="2228970" indent="-171459" algn="l" defTabSz="6858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90" indent="-171459" algn="l" defTabSz="6858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8" indent="-171459" algn="l" defTabSz="6858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8" rtl="0" eaLnBrk="1" latinLnBrk="0" hangingPunct="1">
        <a:defRPr sz="1350" kern="1200">
          <a:solidFill>
            <a:schemeClr val="tx1"/>
          </a:solidFill>
          <a:latin typeface="+mn-lt"/>
          <a:ea typeface="+mn-ea"/>
          <a:cs typeface="+mn-cs"/>
        </a:defRPr>
      </a:lvl1pPr>
      <a:lvl2pPr marL="342918" algn="l" defTabSz="685838" rtl="0" eaLnBrk="1" latinLnBrk="0" hangingPunct="1">
        <a:defRPr sz="1350" kern="1200">
          <a:solidFill>
            <a:schemeClr val="tx1"/>
          </a:solidFill>
          <a:latin typeface="+mn-lt"/>
          <a:ea typeface="+mn-ea"/>
          <a:cs typeface="+mn-cs"/>
        </a:defRPr>
      </a:lvl2pPr>
      <a:lvl3pPr marL="685838" algn="l" defTabSz="685838" rtl="0" eaLnBrk="1" latinLnBrk="0" hangingPunct="1">
        <a:defRPr sz="1350" kern="1200">
          <a:solidFill>
            <a:schemeClr val="tx1"/>
          </a:solidFill>
          <a:latin typeface="+mn-lt"/>
          <a:ea typeface="+mn-ea"/>
          <a:cs typeface="+mn-cs"/>
        </a:defRPr>
      </a:lvl3pPr>
      <a:lvl4pPr marL="1028756" algn="l" defTabSz="685838" rtl="0" eaLnBrk="1" latinLnBrk="0" hangingPunct="1">
        <a:defRPr sz="1350" kern="1200">
          <a:solidFill>
            <a:schemeClr val="tx1"/>
          </a:solidFill>
          <a:latin typeface="+mn-lt"/>
          <a:ea typeface="+mn-ea"/>
          <a:cs typeface="+mn-cs"/>
        </a:defRPr>
      </a:lvl4pPr>
      <a:lvl5pPr marL="1371674" algn="l" defTabSz="685838" rtl="0" eaLnBrk="1" latinLnBrk="0" hangingPunct="1">
        <a:defRPr sz="1350" kern="1200">
          <a:solidFill>
            <a:schemeClr val="tx1"/>
          </a:solidFill>
          <a:latin typeface="+mn-lt"/>
          <a:ea typeface="+mn-ea"/>
          <a:cs typeface="+mn-cs"/>
        </a:defRPr>
      </a:lvl5pPr>
      <a:lvl6pPr marL="1714592" algn="l" defTabSz="685838" rtl="0" eaLnBrk="1" latinLnBrk="0" hangingPunct="1">
        <a:defRPr sz="1350" kern="1200">
          <a:solidFill>
            <a:schemeClr val="tx1"/>
          </a:solidFill>
          <a:latin typeface="+mn-lt"/>
          <a:ea typeface="+mn-ea"/>
          <a:cs typeface="+mn-cs"/>
        </a:defRPr>
      </a:lvl6pPr>
      <a:lvl7pPr marL="2057511" algn="l" defTabSz="685838" rtl="0" eaLnBrk="1" latinLnBrk="0" hangingPunct="1">
        <a:defRPr sz="1350" kern="1200">
          <a:solidFill>
            <a:schemeClr val="tx1"/>
          </a:solidFill>
          <a:latin typeface="+mn-lt"/>
          <a:ea typeface="+mn-ea"/>
          <a:cs typeface="+mn-cs"/>
        </a:defRPr>
      </a:lvl7pPr>
      <a:lvl8pPr marL="2400429" algn="l" defTabSz="685838" rtl="0" eaLnBrk="1" latinLnBrk="0" hangingPunct="1">
        <a:defRPr sz="1350" kern="1200">
          <a:solidFill>
            <a:schemeClr val="tx1"/>
          </a:solidFill>
          <a:latin typeface="+mn-lt"/>
          <a:ea typeface="+mn-ea"/>
          <a:cs typeface="+mn-cs"/>
        </a:defRPr>
      </a:lvl8pPr>
      <a:lvl9pPr marL="2743349" algn="l" defTabSz="685838"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575586" y="360742"/>
            <a:ext cx="7179047" cy="337307"/>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575586" y="1134001"/>
            <a:ext cx="7776483" cy="3509438"/>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575582" y="4829867"/>
            <a:ext cx="4248000" cy="221297"/>
          </a:xfrm>
          <a:prstGeom prst="rect">
            <a:avLst/>
          </a:prstGeom>
          <a:noFill/>
        </p:spPr>
        <p:txBody>
          <a:bodyPr vert="horz" lIns="0" tIns="0" rIns="0" bIns="0" rtlCol="0" anchor="ctr"/>
          <a:lstStyle>
            <a:lvl1pPr algn="l">
              <a:defRPr sz="900">
                <a:solidFill>
                  <a:schemeClr val="accent3">
                    <a:lumMod val="50000"/>
                  </a:schemeClr>
                </a:solidFill>
              </a:defRPr>
            </a:lvl1pPr>
          </a:lstStyle>
          <a:p>
            <a:r>
              <a:rPr lang="en-US" dirty="0"/>
              <a:t>Add a footer</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8820000" y="4778513"/>
            <a:ext cx="324000" cy="324000"/>
          </a:xfrm>
          <a:prstGeom prst="rect">
            <a:avLst/>
          </a:prstGeom>
          <a:noFill/>
        </p:spPr>
        <p:txBody>
          <a:bodyPr/>
          <a:lstStyle>
            <a:lvl1pPr>
              <a:defRPr sz="900">
                <a:solidFill>
                  <a:schemeClr val="accent1">
                    <a:lumMod val="75000"/>
                  </a:schemeClr>
                </a:solidFill>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41135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Lst>
  <p:hf hdr="0" dt="0"/>
  <p:txStyles>
    <p:titleStyle>
      <a:lvl1pPr algn="l" defTabSz="685800" rtl="0" eaLnBrk="1" latinLnBrk="0" hangingPunct="1">
        <a:lnSpc>
          <a:spcPct val="90000"/>
        </a:lnSpc>
        <a:spcBef>
          <a:spcPct val="0"/>
        </a:spcBef>
        <a:buNone/>
        <a:defRPr sz="2400" b="1" kern="1200" spc="-113">
          <a:solidFill>
            <a:schemeClr val="accent1"/>
          </a:solidFill>
          <a:latin typeface="+mj-lt"/>
          <a:ea typeface="+mj-ea"/>
          <a:cs typeface="+mj-cs"/>
        </a:defRPr>
      </a:lvl1pPr>
    </p:titleStyle>
    <p:body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rgbClr val="083A64"/>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rgbClr val="083A64"/>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60">
          <p15:clr>
            <a:srgbClr val="F26B43"/>
          </p15:clr>
        </p15:guide>
        <p15:guide id="3" orient="horz" pos="702">
          <p15:clr>
            <a:srgbClr val="F26B43"/>
          </p15:clr>
        </p15:guide>
        <p15:guide id="4" orient="horz"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66.jpe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transportation.gov/arpa-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hyperlink" Target="https://its.dot.gov/isc/" TargetMode="Externa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23131E-1A27-14EB-B77B-9EB75538F4C0}"/>
              </a:ext>
            </a:extLst>
          </p:cNvPr>
          <p:cNvSpPr/>
          <p:nvPr/>
        </p:nvSpPr>
        <p:spPr>
          <a:xfrm>
            <a:off x="508000" y="587022"/>
            <a:ext cx="7281333" cy="395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57AD7478-3F45-35BF-1670-5287A9B72ADC}"/>
              </a:ext>
            </a:extLst>
          </p:cNvPr>
          <p:cNvSpPr txBox="1"/>
          <p:nvPr/>
        </p:nvSpPr>
        <p:spPr>
          <a:xfrm>
            <a:off x="415393" y="3386927"/>
            <a:ext cx="3127586" cy="116955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Dr. Robert Hampshire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a:ea typeface="+mn-ea"/>
                <a:cs typeface="+mn-cs"/>
              </a:rPr>
              <a:t>Deputy Assistant Secretary for Research and Technology and Chief Science Officer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a:ea typeface="+mn-ea"/>
                <a:cs typeface="+mn-cs"/>
              </a:rPr>
              <a:t>U.S. Department of Transportation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descr="A person in a suit and tie&#10;&#10;Description automatically generated with medium confidence">
            <a:extLst>
              <a:ext uri="{FF2B5EF4-FFF2-40B4-BE49-F238E27FC236}">
                <a16:creationId xmlns:a16="http://schemas.microsoft.com/office/drawing/2014/main" id="{28ECB60A-2E40-B2D5-5A7B-2D0CA81FC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982" y="655028"/>
            <a:ext cx="2582555" cy="2585861"/>
          </a:xfrm>
          <a:prstGeom prst="ellipse">
            <a:avLst/>
          </a:prstGeom>
          <a:ln w="50800">
            <a:solidFill>
              <a:schemeClr val="bg1"/>
            </a:solidFill>
          </a:ln>
        </p:spPr>
      </p:pic>
      <p:sp>
        <p:nvSpPr>
          <p:cNvPr id="7" name="TextBox 6">
            <a:extLst>
              <a:ext uri="{FF2B5EF4-FFF2-40B4-BE49-F238E27FC236}">
                <a16:creationId xmlns:a16="http://schemas.microsoft.com/office/drawing/2014/main" id="{11EF44B1-FFEF-DCD6-E854-0BE3C7340404}"/>
              </a:ext>
            </a:extLst>
          </p:cNvPr>
          <p:cNvSpPr txBox="1"/>
          <p:nvPr/>
        </p:nvSpPr>
        <p:spPr>
          <a:xfrm>
            <a:off x="4498603" y="3386927"/>
            <a:ext cx="3127586" cy="96180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Vinn</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White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Senior Advisor for Innovation, Office of the Secretary, U.S. Department of Transportation</a:t>
            </a:r>
          </a:p>
        </p:txBody>
      </p:sp>
      <p:pic>
        <p:nvPicPr>
          <p:cNvPr id="8" name="Picture 7">
            <a:extLst>
              <a:ext uri="{FF2B5EF4-FFF2-40B4-BE49-F238E27FC236}">
                <a16:creationId xmlns:a16="http://schemas.microsoft.com/office/drawing/2014/main" id="{E060A942-A65D-32A1-B51A-4EC2FCBC5C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57672" y="655028"/>
            <a:ext cx="2582555" cy="2585861"/>
          </a:xfrm>
          <a:prstGeom prst="ellipse">
            <a:avLst/>
          </a:prstGeom>
          <a:ln w="50800">
            <a:solidFill>
              <a:schemeClr val="bg1"/>
            </a:solidFill>
          </a:ln>
        </p:spPr>
      </p:pic>
      <p:cxnSp>
        <p:nvCxnSpPr>
          <p:cNvPr id="11" name="Straight Connector 10">
            <a:extLst>
              <a:ext uri="{FF2B5EF4-FFF2-40B4-BE49-F238E27FC236}">
                <a16:creationId xmlns:a16="http://schemas.microsoft.com/office/drawing/2014/main" id="{C5C3943E-B8AB-FD66-723C-4DE27147980D}"/>
              </a:ext>
            </a:extLst>
          </p:cNvPr>
          <p:cNvCxnSpPr>
            <a:cxnSpLocks/>
          </p:cNvCxnSpPr>
          <p:nvPr/>
        </p:nvCxnSpPr>
        <p:spPr>
          <a:xfrm>
            <a:off x="4148667" y="601240"/>
            <a:ext cx="5644" cy="3761707"/>
          </a:xfrm>
          <a:prstGeom prst="line">
            <a:avLst/>
          </a:prstGeom>
          <a:ln w="38100">
            <a:solidFill>
              <a:schemeClr val="bg1">
                <a:alpha val="19279"/>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10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E8F1D31-B40A-C605-6297-D2F9AF66AF55}"/>
              </a:ext>
            </a:extLst>
          </p:cNvPr>
          <p:cNvSpPr>
            <a:spLocks noGrp="1"/>
          </p:cNvSpPr>
          <p:nvPr>
            <p:ph idx="1"/>
          </p:nvPr>
        </p:nvSpPr>
        <p:spPr>
          <a:xfrm>
            <a:off x="459116" y="897928"/>
            <a:ext cx="4114800" cy="3942437"/>
          </a:xfrm>
        </p:spPr>
        <p:txBody>
          <a:bodyPr/>
          <a:lstStyle/>
          <a:p>
            <a:pPr marL="0" indent="0">
              <a:buNone/>
            </a:pPr>
            <a:r>
              <a:rPr lang="en-US" sz="1800" b="1" dirty="0"/>
              <a:t>Strengthening Mobility and Revolutionizing Transportation (SMART) Grants Program</a:t>
            </a:r>
          </a:p>
          <a:p>
            <a:r>
              <a:rPr lang="en-US" sz="1800" dirty="0"/>
              <a:t>In March 2023, USDOT announced the first round of funding for the SMART Grants Program. </a:t>
            </a:r>
          </a:p>
          <a:p>
            <a:r>
              <a:rPr lang="en-US" sz="1800" dirty="0"/>
              <a:t>SMART Grant awards included </a:t>
            </a:r>
            <a:r>
              <a:rPr lang="en-US" sz="1800" b="1" dirty="0"/>
              <a:t>59 projects</a:t>
            </a:r>
            <a:r>
              <a:rPr lang="en-US" sz="1800" dirty="0"/>
              <a:t> across </a:t>
            </a:r>
            <a:r>
              <a:rPr lang="en-US" sz="1800" b="1" dirty="0"/>
              <a:t>33 states</a:t>
            </a:r>
            <a:r>
              <a:rPr lang="en-US" sz="1800" dirty="0"/>
              <a:t> and totaled </a:t>
            </a:r>
            <a:r>
              <a:rPr lang="en-US" sz="1800" b="1" dirty="0"/>
              <a:t>$94 million</a:t>
            </a:r>
            <a:r>
              <a:rPr lang="en-US" sz="1800" dirty="0"/>
              <a:t>.</a:t>
            </a:r>
          </a:p>
          <a:p>
            <a:r>
              <a:rPr lang="en-US" sz="1800" dirty="0"/>
              <a:t>The FY23 SMART Grant Notice of Funding Opportunity is expected to open in August 2023 for the second round of Stage 1 grants.</a:t>
            </a:r>
          </a:p>
        </p:txBody>
      </p:sp>
      <p:sp>
        <p:nvSpPr>
          <p:cNvPr id="4" name="Title 3">
            <a:extLst>
              <a:ext uri="{FF2B5EF4-FFF2-40B4-BE49-F238E27FC236}">
                <a16:creationId xmlns:a16="http://schemas.microsoft.com/office/drawing/2014/main" id="{FA16D385-FDFC-6B3D-004E-4C0F92C1358E}"/>
              </a:ext>
            </a:extLst>
          </p:cNvPr>
          <p:cNvSpPr>
            <a:spLocks noGrp="1"/>
          </p:cNvSpPr>
          <p:nvPr>
            <p:ph type="title"/>
          </p:nvPr>
        </p:nvSpPr>
        <p:spPr/>
        <p:txBody>
          <a:bodyPr/>
          <a:lstStyle/>
          <a:p>
            <a:r>
              <a:rPr lang="en-US" dirty="0"/>
              <a:t>Funding Opportunities: SMART and ATTAIN Grant Programs</a:t>
            </a:r>
          </a:p>
        </p:txBody>
      </p:sp>
      <p:pic>
        <p:nvPicPr>
          <p:cNvPr id="6" name="Picture 5">
            <a:extLst>
              <a:ext uri="{FF2B5EF4-FFF2-40B4-BE49-F238E27FC236}">
                <a16:creationId xmlns:a16="http://schemas.microsoft.com/office/drawing/2014/main" id="{63E24AA1-6EB7-84E5-30C9-1C3837E3F5D0}"/>
              </a:ext>
            </a:extLst>
          </p:cNvPr>
          <p:cNvPicPr>
            <a:picLocks noChangeAspect="1"/>
          </p:cNvPicPr>
          <p:nvPr/>
        </p:nvPicPr>
        <p:blipFill>
          <a:blip r:embed="rId3"/>
          <a:stretch>
            <a:fillRect/>
          </a:stretch>
        </p:blipFill>
        <p:spPr>
          <a:xfrm>
            <a:off x="922338" y="4018870"/>
            <a:ext cx="3188357" cy="1034683"/>
          </a:xfrm>
          <a:prstGeom prst="rect">
            <a:avLst/>
          </a:prstGeom>
        </p:spPr>
      </p:pic>
      <p:grpSp>
        <p:nvGrpSpPr>
          <p:cNvPr id="20" name="Group 19">
            <a:extLst>
              <a:ext uri="{FF2B5EF4-FFF2-40B4-BE49-F238E27FC236}">
                <a16:creationId xmlns:a16="http://schemas.microsoft.com/office/drawing/2014/main" id="{A9E7AEC2-F404-62F4-7DF2-DB1E556BB3F6}"/>
              </a:ext>
            </a:extLst>
          </p:cNvPr>
          <p:cNvGrpSpPr>
            <a:grpSpLocks noChangeAspect="1"/>
          </p:cNvGrpSpPr>
          <p:nvPr/>
        </p:nvGrpSpPr>
        <p:grpSpPr>
          <a:xfrm>
            <a:off x="0" y="5433039"/>
            <a:ext cx="4794177" cy="2528268"/>
            <a:chOff x="5131220" y="3075707"/>
            <a:chExt cx="3212680" cy="1820143"/>
          </a:xfrm>
        </p:grpSpPr>
        <p:sp>
          <p:nvSpPr>
            <p:cNvPr id="18" name="Rectangle 17">
              <a:extLst>
                <a:ext uri="{FF2B5EF4-FFF2-40B4-BE49-F238E27FC236}">
                  <a16:creationId xmlns:a16="http://schemas.microsoft.com/office/drawing/2014/main" id="{035B2575-A287-7D39-DBEB-51E309236087}"/>
                </a:ext>
              </a:extLst>
            </p:cNvPr>
            <p:cNvSpPr/>
            <p:nvPr/>
          </p:nvSpPr>
          <p:spPr>
            <a:xfrm>
              <a:off x="5131220" y="3075708"/>
              <a:ext cx="544108" cy="182014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5F6F156-6231-AD42-BF20-E1761A613C7B}"/>
                </a:ext>
              </a:extLst>
            </p:cNvPr>
            <p:cNvPicPr>
              <a:picLocks noChangeAspect="1"/>
            </p:cNvPicPr>
            <p:nvPr/>
          </p:nvPicPr>
          <p:blipFill rotWithShape="1">
            <a:blip r:embed="rId4"/>
            <a:srcRect t="1846" b="1"/>
            <a:stretch/>
          </p:blipFill>
          <p:spPr>
            <a:xfrm>
              <a:off x="5334342" y="3075708"/>
              <a:ext cx="3009558" cy="1820141"/>
            </a:xfrm>
            <a:prstGeom prst="rect">
              <a:avLst/>
            </a:prstGeom>
          </p:spPr>
        </p:pic>
        <p:pic>
          <p:nvPicPr>
            <p:cNvPr id="10" name="Picture 9">
              <a:extLst>
                <a:ext uri="{FF2B5EF4-FFF2-40B4-BE49-F238E27FC236}">
                  <a16:creationId xmlns:a16="http://schemas.microsoft.com/office/drawing/2014/main" id="{8CC5C243-945D-37CF-F653-6A4124D5F79D}"/>
                </a:ext>
              </a:extLst>
            </p:cNvPr>
            <p:cNvPicPr>
              <a:picLocks noChangeAspect="1"/>
            </p:cNvPicPr>
            <p:nvPr/>
          </p:nvPicPr>
          <p:blipFill>
            <a:blip r:embed="rId5"/>
            <a:stretch>
              <a:fillRect/>
            </a:stretch>
          </p:blipFill>
          <p:spPr>
            <a:xfrm>
              <a:off x="5220987" y="4115745"/>
              <a:ext cx="760340" cy="696978"/>
            </a:xfrm>
            <a:prstGeom prst="rect">
              <a:avLst/>
            </a:prstGeom>
            <a:ln>
              <a:solidFill>
                <a:schemeClr val="bg1">
                  <a:lumMod val="50000"/>
                </a:schemeClr>
              </a:solidFill>
            </a:ln>
          </p:spPr>
        </p:pic>
        <p:sp>
          <p:nvSpPr>
            <p:cNvPr id="19" name="Rectangle 18">
              <a:extLst>
                <a:ext uri="{FF2B5EF4-FFF2-40B4-BE49-F238E27FC236}">
                  <a16:creationId xmlns:a16="http://schemas.microsoft.com/office/drawing/2014/main" id="{7BCE24BB-8971-BE12-6FA7-43E7E0734DA8}"/>
                </a:ext>
              </a:extLst>
            </p:cNvPr>
            <p:cNvSpPr/>
            <p:nvPr/>
          </p:nvSpPr>
          <p:spPr>
            <a:xfrm>
              <a:off x="5131220" y="3075707"/>
              <a:ext cx="3212680" cy="182014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41E498C-B221-4693-4134-828CCD6110F4}"/>
              </a:ext>
            </a:extLst>
          </p:cNvPr>
          <p:cNvSpPr txBox="1"/>
          <p:nvPr/>
        </p:nvSpPr>
        <p:spPr>
          <a:xfrm>
            <a:off x="4846944" y="897928"/>
            <a:ext cx="4114800" cy="3992888"/>
          </a:xfrm>
          <a:prstGeom prst="rect">
            <a:avLst/>
          </a:prstGeom>
          <a:noFill/>
        </p:spPr>
        <p:txBody>
          <a:bodyPr wrap="square">
            <a:spAutoFit/>
          </a:bodyPr>
          <a:lstStyle/>
          <a:p>
            <a:pPr>
              <a:lnSpc>
                <a:spcPct val="90000"/>
              </a:lnSpc>
              <a:spcBef>
                <a:spcPts val="750"/>
              </a:spcBef>
            </a:pPr>
            <a:r>
              <a:rPr lang="en-US" sz="1800" b="1" dirty="0">
                <a:solidFill>
                  <a:srgbClr val="083A64"/>
                </a:solidFill>
              </a:rPr>
              <a:t>Advanced Transportation Technology and Innovation (ATTAIN) Program</a:t>
            </a:r>
          </a:p>
          <a:p>
            <a:pPr marL="285750" indent="-285750">
              <a:lnSpc>
                <a:spcPct val="90000"/>
              </a:lnSpc>
              <a:spcBef>
                <a:spcPts val="750"/>
              </a:spcBef>
              <a:buFont typeface="Arial" panose="020B0604020202020204" pitchFamily="34" charset="0"/>
              <a:buChar char="•"/>
            </a:pPr>
            <a:r>
              <a:rPr lang="en-US" sz="1800" dirty="0">
                <a:solidFill>
                  <a:srgbClr val="083A64"/>
                </a:solidFill>
              </a:rPr>
              <a:t>In May 2023, USDOT announced ATTAIN FY2022 project selections.</a:t>
            </a:r>
          </a:p>
          <a:p>
            <a:pPr marL="285750" indent="-285750">
              <a:lnSpc>
                <a:spcPct val="90000"/>
              </a:lnSpc>
              <a:spcBef>
                <a:spcPts val="750"/>
              </a:spcBef>
              <a:buFont typeface="Arial" panose="020B0604020202020204" pitchFamily="34" charset="0"/>
              <a:buChar char="•"/>
            </a:pPr>
            <a:r>
              <a:rPr lang="en-US" sz="1800" dirty="0">
                <a:solidFill>
                  <a:srgbClr val="083A64"/>
                </a:solidFill>
              </a:rPr>
              <a:t>ATTAIN grants included </a:t>
            </a:r>
            <a:r>
              <a:rPr lang="en-US" sz="1800" b="1" dirty="0">
                <a:solidFill>
                  <a:srgbClr val="083A64"/>
                </a:solidFill>
              </a:rPr>
              <a:t>8 projects </a:t>
            </a:r>
            <a:r>
              <a:rPr lang="en-US" sz="1800" dirty="0">
                <a:solidFill>
                  <a:srgbClr val="083A64"/>
                </a:solidFill>
              </a:rPr>
              <a:t>across </a:t>
            </a:r>
            <a:r>
              <a:rPr lang="en-US" sz="1800" b="1" dirty="0">
                <a:solidFill>
                  <a:srgbClr val="083A64"/>
                </a:solidFill>
              </a:rPr>
              <a:t>8 states </a:t>
            </a:r>
            <a:r>
              <a:rPr lang="en-US" sz="1800" dirty="0">
                <a:solidFill>
                  <a:srgbClr val="083A64"/>
                </a:solidFill>
              </a:rPr>
              <a:t>and totaled more than </a:t>
            </a:r>
            <a:r>
              <a:rPr lang="en-US" sz="1800" b="1" dirty="0">
                <a:solidFill>
                  <a:srgbClr val="083A64"/>
                </a:solidFill>
              </a:rPr>
              <a:t>$52 million</a:t>
            </a:r>
            <a:r>
              <a:rPr lang="en-US" sz="1800" dirty="0">
                <a:solidFill>
                  <a:srgbClr val="083A64"/>
                </a:solidFill>
              </a:rPr>
              <a:t>.</a:t>
            </a:r>
          </a:p>
          <a:p>
            <a:pPr marL="285750" indent="-285750">
              <a:lnSpc>
                <a:spcPct val="90000"/>
              </a:lnSpc>
              <a:spcBef>
                <a:spcPts val="750"/>
              </a:spcBef>
              <a:buFont typeface="Arial" panose="020B0604020202020204" pitchFamily="34" charset="0"/>
              <a:buChar char="•"/>
            </a:pPr>
            <a:r>
              <a:rPr lang="en-US" sz="1800" dirty="0">
                <a:solidFill>
                  <a:srgbClr val="083A64"/>
                </a:solidFill>
              </a:rPr>
              <a:t>The Minnesota's Autonomous Rural Transit Initiative (MARTI) project received $9.3M in funding to expand a current ADS pilot.</a:t>
            </a:r>
          </a:p>
          <a:p>
            <a:pPr marL="285750" indent="-285750">
              <a:lnSpc>
                <a:spcPct val="90000"/>
              </a:lnSpc>
              <a:spcBef>
                <a:spcPts val="750"/>
              </a:spcBef>
              <a:buFont typeface="Arial" panose="020B0604020202020204" pitchFamily="34" charset="0"/>
              <a:buChar char="•"/>
            </a:pPr>
            <a:r>
              <a:rPr lang="en-US" sz="1800" dirty="0">
                <a:solidFill>
                  <a:srgbClr val="083A64"/>
                </a:solidFill>
              </a:rPr>
              <a:t>The FY23 ATTAIN Notice of Funding Opportunity is expected to open later in 2023 </a:t>
            </a:r>
          </a:p>
        </p:txBody>
      </p:sp>
      <p:cxnSp>
        <p:nvCxnSpPr>
          <p:cNvPr id="25" name="Straight Connector 24">
            <a:extLst>
              <a:ext uri="{FF2B5EF4-FFF2-40B4-BE49-F238E27FC236}">
                <a16:creationId xmlns:a16="http://schemas.microsoft.com/office/drawing/2014/main" id="{79CB3308-3CE0-DCA9-58B7-4C3B857F55AA}"/>
              </a:ext>
            </a:extLst>
          </p:cNvPr>
          <p:cNvCxnSpPr/>
          <p:nvPr/>
        </p:nvCxnSpPr>
        <p:spPr>
          <a:xfrm>
            <a:off x="4710430" y="889000"/>
            <a:ext cx="0" cy="4114800"/>
          </a:xfrm>
          <a:prstGeom prst="line">
            <a:avLst/>
          </a:prstGeom>
          <a:ln w="19050">
            <a:solidFill>
              <a:srgbClr val="083A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25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11</a:t>
            </a:fld>
            <a:endParaRPr lang="en-US" dirty="0"/>
          </a:p>
        </p:txBody>
      </p:sp>
      <p:sp>
        <p:nvSpPr>
          <p:cNvPr id="3" name="Title 2"/>
          <p:cNvSpPr>
            <a:spLocks noGrp="1"/>
          </p:cNvSpPr>
          <p:nvPr>
            <p:ph type="title"/>
          </p:nvPr>
        </p:nvSpPr>
        <p:spPr/>
        <p:txBody>
          <a:bodyPr/>
          <a:lstStyle/>
          <a:p>
            <a:r>
              <a:rPr lang="en-US" dirty="0"/>
              <a:t>ITS4US – Buffalo’s Self-Driving Shuttle</a:t>
            </a:r>
            <a:endParaRPr lang="en-US" dirty="0">
              <a:cs typeface="Calibri"/>
            </a:endParaRPr>
          </a:p>
        </p:txBody>
      </p:sp>
      <p:sp>
        <p:nvSpPr>
          <p:cNvPr id="9" name="Content Placeholder 2">
            <a:extLst>
              <a:ext uri="{FF2B5EF4-FFF2-40B4-BE49-F238E27FC236}">
                <a16:creationId xmlns:a16="http://schemas.microsoft.com/office/drawing/2014/main" id="{EE15C7F8-B94C-605F-EACB-CBB0E209FE34}"/>
              </a:ext>
            </a:extLst>
          </p:cNvPr>
          <p:cNvSpPr txBox="1">
            <a:spLocks/>
          </p:cNvSpPr>
          <p:nvPr/>
        </p:nvSpPr>
        <p:spPr>
          <a:xfrm>
            <a:off x="4756787" y="853739"/>
            <a:ext cx="3840480" cy="1988503"/>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rgbClr val="083A64"/>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rgbClr val="083A64"/>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dirty="0"/>
          </a:p>
          <a:p>
            <a:pPr marL="130302" indent="0">
              <a:buFont typeface="Arial" panose="020B0604020202020204" pitchFamily="34" charset="0"/>
              <a:buNone/>
            </a:pPr>
            <a:endParaRPr lang="en-US" sz="1100" dirty="0"/>
          </a:p>
        </p:txBody>
      </p:sp>
      <p:grpSp>
        <p:nvGrpSpPr>
          <p:cNvPr id="11" name="Group 10">
            <a:extLst>
              <a:ext uri="{FF2B5EF4-FFF2-40B4-BE49-F238E27FC236}">
                <a16:creationId xmlns:a16="http://schemas.microsoft.com/office/drawing/2014/main" id="{22510EF6-6C51-E2A0-7C21-6DEB58E43971}"/>
              </a:ext>
            </a:extLst>
          </p:cNvPr>
          <p:cNvGrpSpPr>
            <a:grpSpLocks noChangeAspect="1"/>
          </p:cNvGrpSpPr>
          <p:nvPr/>
        </p:nvGrpSpPr>
        <p:grpSpPr>
          <a:xfrm>
            <a:off x="3953286" y="1089980"/>
            <a:ext cx="4993714" cy="3258501"/>
            <a:chOff x="5080751" y="1344529"/>
            <a:chExt cx="2964024" cy="2630978"/>
          </a:xfrm>
        </p:grpSpPr>
        <p:grpSp>
          <p:nvGrpSpPr>
            <p:cNvPr id="12" name="Group 11">
              <a:extLst>
                <a:ext uri="{FF2B5EF4-FFF2-40B4-BE49-F238E27FC236}">
                  <a16:creationId xmlns:a16="http://schemas.microsoft.com/office/drawing/2014/main" id="{28180D86-C0E5-6B9C-6248-A1282960D848}"/>
                </a:ext>
              </a:extLst>
            </p:cNvPr>
            <p:cNvGrpSpPr/>
            <p:nvPr/>
          </p:nvGrpSpPr>
          <p:grpSpPr>
            <a:xfrm>
              <a:off x="5080751" y="1344529"/>
              <a:ext cx="2964024" cy="2355468"/>
              <a:chOff x="4434996" y="1376481"/>
              <a:chExt cx="2964024" cy="2355468"/>
            </a:xfrm>
          </p:grpSpPr>
          <p:pic>
            <p:nvPicPr>
              <p:cNvPr id="15" name="Content Placeholder 4" descr="Map of the SDS pilot service area.">
                <a:extLst>
                  <a:ext uri="{FF2B5EF4-FFF2-40B4-BE49-F238E27FC236}">
                    <a16:creationId xmlns:a16="http://schemas.microsoft.com/office/drawing/2014/main" id="{C02A0F49-85D9-6CA5-4A73-DDED90C37D82}"/>
                  </a:ext>
                </a:extLst>
              </p:cNvPr>
              <p:cNvPicPr>
                <a:picLocks noChangeAspect="1"/>
              </p:cNvPicPr>
              <p:nvPr/>
            </p:nvPicPr>
            <p:blipFill>
              <a:blip r:embed="rId3">
                <a:alphaModFix/>
              </a:blip>
              <a:stretch>
                <a:fillRect/>
              </a:stretch>
            </p:blipFill>
            <p:spPr>
              <a:xfrm>
                <a:off x="4434996" y="1376481"/>
                <a:ext cx="2964024" cy="2355468"/>
              </a:xfrm>
              <a:prstGeom prst="rect">
                <a:avLst/>
              </a:prstGeom>
              <a:noFill/>
              <a:ln w="9525">
                <a:noFill/>
                <a:miter lim="800000"/>
                <a:headEnd/>
                <a:tailEnd/>
              </a:ln>
            </p:spPr>
          </p:pic>
          <p:sp>
            <p:nvSpPr>
              <p:cNvPr id="16" name="Freeform: Shape 15">
                <a:extLst>
                  <a:ext uri="{FF2B5EF4-FFF2-40B4-BE49-F238E27FC236}">
                    <a16:creationId xmlns:a16="http://schemas.microsoft.com/office/drawing/2014/main" id="{F6A9B4AE-1993-DDA0-9D35-3C4FABC6E26B}"/>
                  </a:ext>
                  <a:ext uri="{C183D7F6-B498-43B3-948B-1728B52AA6E4}">
                    <adec:decorative xmlns:adec="http://schemas.microsoft.com/office/drawing/2017/decorative" val="1"/>
                  </a:ext>
                </a:extLst>
              </p:cNvPr>
              <p:cNvSpPr/>
              <p:nvPr/>
            </p:nvSpPr>
            <p:spPr bwMode="auto">
              <a:xfrm>
                <a:off x="4990167" y="1732954"/>
                <a:ext cx="1022464" cy="1759465"/>
              </a:xfrm>
              <a:custGeom>
                <a:avLst/>
                <a:gdLst>
                  <a:gd name="connsiteX0" fmla="*/ 0 w 1879600"/>
                  <a:gd name="connsiteY0" fmla="*/ 2969491 h 3288145"/>
                  <a:gd name="connsiteX1" fmla="*/ 1339273 w 1879600"/>
                  <a:gd name="connsiteY1" fmla="*/ 3288145 h 3288145"/>
                  <a:gd name="connsiteX2" fmla="*/ 1870363 w 1879600"/>
                  <a:gd name="connsiteY2" fmla="*/ 1016000 h 3288145"/>
                  <a:gd name="connsiteX3" fmla="*/ 1879600 w 1879600"/>
                  <a:gd name="connsiteY3" fmla="*/ 46182 h 3288145"/>
                  <a:gd name="connsiteX4" fmla="*/ 812800 w 1879600"/>
                  <a:gd name="connsiteY4" fmla="*/ 0 h 3288145"/>
                  <a:gd name="connsiteX5" fmla="*/ 0 w 1879600"/>
                  <a:gd name="connsiteY5" fmla="*/ 2969491 h 328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600" h="3288145">
                    <a:moveTo>
                      <a:pt x="0" y="2969491"/>
                    </a:moveTo>
                    <a:lnTo>
                      <a:pt x="1339273" y="3288145"/>
                    </a:lnTo>
                    <a:lnTo>
                      <a:pt x="1870363" y="1016000"/>
                    </a:lnTo>
                    <a:lnTo>
                      <a:pt x="1879600" y="46182"/>
                    </a:lnTo>
                    <a:lnTo>
                      <a:pt x="812800" y="0"/>
                    </a:lnTo>
                    <a:lnTo>
                      <a:pt x="0" y="2969491"/>
                    </a:lnTo>
                    <a:close/>
                  </a:path>
                </a:pathLst>
              </a:custGeom>
              <a:pattFill prst="wdUpDiag">
                <a:fgClr>
                  <a:srgbClr val="00B050"/>
                </a:fgClr>
                <a:bgClr>
                  <a:schemeClr val="bg1"/>
                </a:bgClr>
              </a:patt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1" u="none" strike="noStrike" kern="1200" cap="none" spc="0" normalizeH="0" baseline="0" noProof="0">
                  <a:ln>
                    <a:noFill/>
                  </a:ln>
                  <a:solidFill>
                    <a:srgbClr val="FFFFFF"/>
                  </a:solidFill>
                  <a:effectLst/>
                  <a:uLnTx/>
                  <a:uFillTx/>
                  <a:latin typeface="Arial" charset="0"/>
                  <a:ea typeface="+mn-ea"/>
                  <a:cs typeface="+mn-cs"/>
                </a:endParaRPr>
              </a:p>
            </p:txBody>
          </p:sp>
        </p:grpSp>
        <p:sp>
          <p:nvSpPr>
            <p:cNvPr id="13" name="Rectangle 12">
              <a:extLst>
                <a:ext uri="{FF2B5EF4-FFF2-40B4-BE49-F238E27FC236}">
                  <a16:creationId xmlns:a16="http://schemas.microsoft.com/office/drawing/2014/main" id="{7BD99CF1-1C4F-F89E-21F3-1347B89F6AE8}"/>
                </a:ext>
                <a:ext uri="{C183D7F6-B498-43B3-948B-1728B52AA6E4}">
                  <adec:decorative xmlns:adec="http://schemas.microsoft.com/office/drawing/2017/decorative" val="1"/>
                </a:ext>
              </a:extLst>
            </p:cNvPr>
            <p:cNvSpPr/>
            <p:nvPr/>
          </p:nvSpPr>
          <p:spPr bwMode="auto">
            <a:xfrm>
              <a:off x="5167326" y="3735349"/>
              <a:ext cx="605132" cy="229379"/>
            </a:xfrm>
            <a:prstGeom prst="rect">
              <a:avLst/>
            </a:prstGeom>
            <a:pattFill prst="wdUpDiag">
              <a:fgClr>
                <a:srgbClr val="00B050"/>
              </a:fgClr>
              <a:bgClr>
                <a:schemeClr val="bg1"/>
              </a:bgClr>
            </a:patt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1" u="none" strike="noStrike" kern="1200" cap="none" spc="0" normalizeH="0" baseline="0" noProof="0" dirty="0">
                <a:ln>
                  <a:noFill/>
                </a:ln>
                <a:solidFill>
                  <a:srgbClr val="FFFFFF"/>
                </a:solidFill>
                <a:effectLst/>
                <a:uLnTx/>
                <a:uFillTx/>
                <a:latin typeface="Arial" charset="0"/>
                <a:ea typeface="+mn-ea"/>
                <a:cs typeface="+mn-cs"/>
              </a:endParaRPr>
            </a:p>
          </p:txBody>
        </p:sp>
        <p:sp>
          <p:nvSpPr>
            <p:cNvPr id="14" name="TextBox 13">
              <a:extLst>
                <a:ext uri="{FF2B5EF4-FFF2-40B4-BE49-F238E27FC236}">
                  <a16:creationId xmlns:a16="http://schemas.microsoft.com/office/drawing/2014/main" id="{5D8FF1E0-C171-4AE5-9A89-D39E99FDD2AD}"/>
                </a:ext>
              </a:extLst>
            </p:cNvPr>
            <p:cNvSpPr txBox="1"/>
            <p:nvPr/>
          </p:nvSpPr>
          <p:spPr>
            <a:xfrm>
              <a:off x="5759758" y="3727002"/>
              <a:ext cx="1415017" cy="2485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Operational Design Domain</a:t>
              </a:r>
            </a:p>
          </p:txBody>
        </p:sp>
      </p:grpSp>
      <p:sp>
        <p:nvSpPr>
          <p:cNvPr id="17" name="TextBox 16">
            <a:extLst>
              <a:ext uri="{FF2B5EF4-FFF2-40B4-BE49-F238E27FC236}">
                <a16:creationId xmlns:a16="http://schemas.microsoft.com/office/drawing/2014/main" id="{B53B7129-294B-B44C-D09A-AD712BFA5894}"/>
              </a:ext>
            </a:extLst>
          </p:cNvPr>
          <p:cNvSpPr txBox="1"/>
          <p:nvPr/>
        </p:nvSpPr>
        <p:spPr>
          <a:xfrm>
            <a:off x="5527912" y="4604312"/>
            <a:ext cx="3292088" cy="185422"/>
          </a:xfrm>
          <a:prstGeom prst="rect">
            <a:avLst/>
          </a:prstGeom>
          <a:noFill/>
          <a:ln>
            <a:noFill/>
          </a:ln>
        </p:spPr>
        <p:txBody>
          <a:bodyPr vert="horz" wrap="none" lIns="38576" tIns="19289" rIns="38576" bIns="19289" rtlCol="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Box 21">
            <a:extLst>
              <a:ext uri="{FF2B5EF4-FFF2-40B4-BE49-F238E27FC236}">
                <a16:creationId xmlns:a16="http://schemas.microsoft.com/office/drawing/2014/main" id="{49E56C9B-4742-1521-01AF-3564985CA8AD}"/>
              </a:ext>
            </a:extLst>
          </p:cNvPr>
          <p:cNvSpPr txBox="1"/>
          <p:nvPr/>
        </p:nvSpPr>
        <p:spPr>
          <a:xfrm>
            <a:off x="6289252" y="4481851"/>
            <a:ext cx="3149600" cy="230832"/>
          </a:xfrm>
          <a:prstGeom prst="rect">
            <a:avLst/>
          </a:prstGeom>
          <a:noFill/>
        </p:spPr>
        <p:txBody>
          <a:bodyPr wrap="square">
            <a:spAutoFit/>
          </a:bodyPr>
          <a:lstStyle/>
          <a:p>
            <a:pPr algn="ctr">
              <a:lnSpc>
                <a:spcPct val="90000"/>
              </a:lnSpc>
              <a:spcBef>
                <a:spcPts val="750"/>
              </a:spcBef>
            </a:pPr>
            <a:r>
              <a:rPr lang="en-US" sz="1000" i="1" dirty="0">
                <a:solidFill>
                  <a:srgbClr val="083A64"/>
                </a:solidFill>
              </a:rPr>
              <a:t>Source: </a:t>
            </a:r>
            <a:r>
              <a:rPr lang="en-US" sz="1000" i="1" dirty="0" err="1">
                <a:solidFill>
                  <a:srgbClr val="083A64"/>
                </a:solidFill>
              </a:rPr>
              <a:t>Gopalakrishna</a:t>
            </a:r>
            <a:r>
              <a:rPr lang="en-US" sz="1000" i="1" dirty="0">
                <a:solidFill>
                  <a:srgbClr val="083A64"/>
                </a:solidFill>
              </a:rPr>
              <a:t>, D. et al. (2021).</a:t>
            </a:r>
          </a:p>
        </p:txBody>
      </p:sp>
      <p:sp>
        <p:nvSpPr>
          <p:cNvPr id="26" name="TextBox 25">
            <a:extLst>
              <a:ext uri="{FF2B5EF4-FFF2-40B4-BE49-F238E27FC236}">
                <a16:creationId xmlns:a16="http://schemas.microsoft.com/office/drawing/2014/main" id="{BF0948E5-BDE7-BCE6-AAB1-D63C48AE0B5C}"/>
              </a:ext>
            </a:extLst>
          </p:cNvPr>
          <p:cNvSpPr txBox="1"/>
          <p:nvPr/>
        </p:nvSpPr>
        <p:spPr>
          <a:xfrm>
            <a:off x="501930" y="853739"/>
            <a:ext cx="3451356" cy="3860544"/>
          </a:xfrm>
          <a:prstGeom prst="rect">
            <a:avLst/>
          </a:prstGeom>
          <a:noFill/>
        </p:spPr>
        <p:txBody>
          <a:bodyPr wrap="square">
            <a:spAutoFit/>
          </a:bodyPr>
          <a:lstStyle/>
          <a:p>
            <a:pPr marL="200025" indent="-200025">
              <a:lnSpc>
                <a:spcPct val="90000"/>
              </a:lnSpc>
              <a:spcBef>
                <a:spcPts val="750"/>
              </a:spcBef>
              <a:buFont typeface="Arial" panose="020B0604020202020204" pitchFamily="34" charset="0"/>
              <a:buChar char="•"/>
            </a:pPr>
            <a:r>
              <a:rPr lang="en-US" sz="1800" dirty="0">
                <a:solidFill>
                  <a:srgbClr val="083A64"/>
                </a:solidFill>
              </a:rPr>
              <a:t>Autonomous Driving Functions:</a:t>
            </a:r>
          </a:p>
          <a:p>
            <a:pPr marL="542925" lvl="3" indent="-200025">
              <a:lnSpc>
                <a:spcPct val="90000"/>
              </a:lnSpc>
              <a:spcBef>
                <a:spcPts val="750"/>
              </a:spcBef>
              <a:buFont typeface="Arial" panose="020B0604020202020204" pitchFamily="34" charset="0"/>
              <a:buChar char="•"/>
            </a:pPr>
            <a:r>
              <a:rPr lang="en-US" sz="1800" dirty="0">
                <a:solidFill>
                  <a:srgbClr val="083A64"/>
                </a:solidFill>
              </a:rPr>
              <a:t>Sensing &amp; Perception</a:t>
            </a:r>
          </a:p>
          <a:p>
            <a:pPr marL="542925" lvl="3" indent="-200025">
              <a:lnSpc>
                <a:spcPct val="90000"/>
              </a:lnSpc>
              <a:spcBef>
                <a:spcPts val="750"/>
              </a:spcBef>
              <a:buFont typeface="Arial" panose="020B0604020202020204" pitchFamily="34" charset="0"/>
              <a:buChar char="•"/>
            </a:pPr>
            <a:r>
              <a:rPr lang="en-US" sz="1800" dirty="0">
                <a:solidFill>
                  <a:srgbClr val="083A64"/>
                </a:solidFill>
              </a:rPr>
              <a:t>Path &amp; Motion planning</a:t>
            </a:r>
          </a:p>
          <a:p>
            <a:pPr marL="542925" lvl="3" indent="-200025">
              <a:lnSpc>
                <a:spcPct val="90000"/>
              </a:lnSpc>
              <a:spcBef>
                <a:spcPts val="750"/>
              </a:spcBef>
              <a:buFont typeface="Arial" panose="020B0604020202020204" pitchFamily="34" charset="0"/>
              <a:buChar char="•"/>
            </a:pPr>
            <a:r>
              <a:rPr lang="en-US" sz="1800" dirty="0">
                <a:solidFill>
                  <a:srgbClr val="083A64"/>
                </a:solidFill>
              </a:rPr>
              <a:t>Vehicle Control</a:t>
            </a:r>
          </a:p>
          <a:p>
            <a:pPr marL="200025" indent="-200025">
              <a:lnSpc>
                <a:spcPct val="90000"/>
              </a:lnSpc>
              <a:spcBef>
                <a:spcPts val="750"/>
              </a:spcBef>
              <a:buFont typeface="Arial" panose="020B0604020202020204" pitchFamily="34" charset="0"/>
              <a:buChar char="•"/>
            </a:pPr>
            <a:r>
              <a:rPr lang="en-US" sz="1800" dirty="0">
                <a:solidFill>
                  <a:srgbClr val="083A64"/>
                </a:solidFill>
              </a:rPr>
              <a:t>Pickup &amp; Drop-off Monitoring</a:t>
            </a:r>
          </a:p>
          <a:p>
            <a:pPr marL="200025" indent="-200025">
              <a:lnSpc>
                <a:spcPct val="90000"/>
              </a:lnSpc>
              <a:spcBef>
                <a:spcPts val="750"/>
              </a:spcBef>
              <a:buFont typeface="Arial" panose="020B0604020202020204" pitchFamily="34" charset="0"/>
              <a:buChar char="•"/>
            </a:pPr>
            <a:r>
              <a:rPr lang="en-US" sz="1800" dirty="0">
                <a:solidFill>
                  <a:srgbClr val="083A64"/>
                </a:solidFill>
              </a:rPr>
              <a:t>Passenger Monitoring</a:t>
            </a:r>
          </a:p>
          <a:p>
            <a:pPr marL="200025" indent="-200025">
              <a:lnSpc>
                <a:spcPct val="90000"/>
              </a:lnSpc>
              <a:spcBef>
                <a:spcPts val="750"/>
              </a:spcBef>
              <a:buFont typeface="Arial" panose="020B0604020202020204" pitchFamily="34" charset="0"/>
              <a:buChar char="•"/>
            </a:pPr>
            <a:r>
              <a:rPr lang="en-US" sz="1800" dirty="0">
                <a:solidFill>
                  <a:srgbClr val="083A64"/>
                </a:solidFill>
              </a:rPr>
              <a:t>V2X Communications</a:t>
            </a:r>
          </a:p>
          <a:p>
            <a:pPr marL="200025" indent="-200025">
              <a:lnSpc>
                <a:spcPct val="90000"/>
              </a:lnSpc>
              <a:spcBef>
                <a:spcPts val="750"/>
              </a:spcBef>
              <a:buFont typeface="Arial" panose="020B0604020202020204" pitchFamily="34" charset="0"/>
              <a:buChar char="•"/>
            </a:pPr>
            <a:r>
              <a:rPr lang="en-US" sz="1800" dirty="0">
                <a:solidFill>
                  <a:srgbClr val="083A64"/>
                </a:solidFill>
              </a:rPr>
              <a:t>Passenger Information System</a:t>
            </a:r>
          </a:p>
          <a:p>
            <a:pPr marL="200025" indent="-200025">
              <a:lnSpc>
                <a:spcPct val="90000"/>
              </a:lnSpc>
              <a:spcBef>
                <a:spcPts val="750"/>
              </a:spcBef>
              <a:buFont typeface="Arial" panose="020B0604020202020204" pitchFamily="34" charset="0"/>
              <a:buChar char="•"/>
            </a:pPr>
            <a:r>
              <a:rPr lang="en-US" sz="1800" dirty="0">
                <a:solidFill>
                  <a:srgbClr val="083A64"/>
                </a:solidFill>
              </a:rPr>
              <a:t>Accessibility Support</a:t>
            </a:r>
          </a:p>
          <a:p>
            <a:pPr marL="200025" indent="-200025">
              <a:lnSpc>
                <a:spcPct val="90000"/>
              </a:lnSpc>
              <a:spcBef>
                <a:spcPts val="750"/>
              </a:spcBef>
              <a:buFont typeface="Arial" panose="020B0604020202020204" pitchFamily="34" charset="0"/>
              <a:buChar char="•"/>
            </a:pPr>
            <a:r>
              <a:rPr lang="en-US" sz="1800" dirty="0">
                <a:solidFill>
                  <a:srgbClr val="083A64"/>
                </a:solidFill>
              </a:rPr>
              <a:t>Wheel-chair securement</a:t>
            </a:r>
          </a:p>
          <a:p>
            <a:pPr marL="200025" indent="-200025">
              <a:lnSpc>
                <a:spcPct val="90000"/>
              </a:lnSpc>
              <a:spcBef>
                <a:spcPts val="750"/>
              </a:spcBef>
              <a:buFont typeface="Arial" panose="020B0604020202020204" pitchFamily="34" charset="0"/>
              <a:buChar char="•"/>
            </a:pPr>
            <a:endParaRPr lang="en-US" sz="1800" dirty="0">
              <a:solidFill>
                <a:srgbClr val="083A64"/>
              </a:solidFill>
            </a:endParaRPr>
          </a:p>
        </p:txBody>
      </p:sp>
    </p:spTree>
    <p:extLst>
      <p:ext uri="{BB962C8B-B14F-4D97-AF65-F5344CB8AC3E}">
        <p14:creationId xmlns:p14="http://schemas.microsoft.com/office/powerpoint/2010/main" val="385459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900" b="0" i="0" u="none" strike="noStrike" kern="1200" cap="none" spc="0" normalizeH="0" baseline="0" noProof="0" smtClean="0">
                <a:ln>
                  <a:noFill/>
                </a:ln>
                <a:solidFill>
                  <a:srgbClr val="083A64">
                    <a:lumMod val="75000"/>
                  </a:srgb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83A64">
                  <a:lumMod val="75000"/>
                </a:srgbClr>
              </a:solidFill>
              <a:effectLst/>
              <a:uLnTx/>
              <a:uFillTx/>
              <a:latin typeface="Calibri"/>
              <a:ea typeface="+mn-ea"/>
              <a:cs typeface="+mn-cs"/>
            </a:endParaRPr>
          </a:p>
        </p:txBody>
      </p:sp>
      <p:grpSp>
        <p:nvGrpSpPr>
          <p:cNvPr id="187" name="Group 186">
            <a:extLst>
              <a:ext uri="{FF2B5EF4-FFF2-40B4-BE49-F238E27FC236}">
                <a16:creationId xmlns:a16="http://schemas.microsoft.com/office/drawing/2014/main" id="{C77BA56C-9C48-9841-A4E0-D610610C92D7}"/>
              </a:ext>
            </a:extLst>
          </p:cNvPr>
          <p:cNvGrpSpPr/>
          <p:nvPr/>
        </p:nvGrpSpPr>
        <p:grpSpPr>
          <a:xfrm>
            <a:off x="337596" y="1802958"/>
            <a:ext cx="8468809" cy="3214463"/>
            <a:chOff x="337596" y="1802958"/>
            <a:chExt cx="8468809" cy="3214463"/>
          </a:xfrm>
        </p:grpSpPr>
        <p:grpSp>
          <p:nvGrpSpPr>
            <p:cNvPr id="7" name="Group 6">
              <a:extLst>
                <a:ext uri="{FF2B5EF4-FFF2-40B4-BE49-F238E27FC236}">
                  <a16:creationId xmlns:a16="http://schemas.microsoft.com/office/drawing/2014/main" id="{6F371A79-3F18-CD26-1FC3-3AD5F024FC3E}"/>
                </a:ext>
              </a:extLst>
            </p:cNvPr>
            <p:cNvGrpSpPr/>
            <p:nvPr/>
          </p:nvGrpSpPr>
          <p:grpSpPr>
            <a:xfrm>
              <a:off x="2375072" y="4098284"/>
              <a:ext cx="1254047" cy="862432"/>
              <a:chOff x="3494827" y="4722704"/>
              <a:chExt cx="1328363" cy="913541"/>
            </a:xfrm>
          </p:grpSpPr>
          <p:sp>
            <p:nvSpPr>
              <p:cNvPr id="92" name="Freeform 192">
                <a:extLst>
                  <a:ext uri="{FF2B5EF4-FFF2-40B4-BE49-F238E27FC236}">
                    <a16:creationId xmlns:a16="http://schemas.microsoft.com/office/drawing/2014/main" id="{C7BA3168-3186-D768-3223-E2D7121BE58D}"/>
                  </a:ext>
                </a:extLst>
              </p:cNvPr>
              <p:cNvSpPr>
                <a:spLocks noChangeArrowheads="1"/>
              </p:cNvSpPr>
              <p:nvPr/>
            </p:nvSpPr>
            <p:spPr bwMode="auto">
              <a:xfrm>
                <a:off x="3494827" y="4722704"/>
                <a:ext cx="1328363" cy="913541"/>
              </a:xfrm>
              <a:custGeom>
                <a:avLst/>
                <a:gdLst>
                  <a:gd name="connsiteX0" fmla="*/ 0 w 1328363"/>
                  <a:gd name="connsiteY0" fmla="*/ 0 h 913541"/>
                  <a:gd name="connsiteX1" fmla="*/ 1014434 w 1328363"/>
                  <a:gd name="connsiteY1" fmla="*/ 0 h 913541"/>
                  <a:gd name="connsiteX2" fmla="*/ 1328363 w 1328363"/>
                  <a:gd name="connsiteY2" fmla="*/ 319344 h 913541"/>
                  <a:gd name="connsiteX3" fmla="*/ 1328363 w 1328363"/>
                  <a:gd name="connsiteY3" fmla="*/ 913541 h 913541"/>
                  <a:gd name="connsiteX4" fmla="*/ 0 w 1328363"/>
                  <a:gd name="connsiteY4" fmla="*/ 913541 h 913541"/>
                  <a:gd name="connsiteX5" fmla="*/ 0 w 1328363"/>
                  <a:gd name="connsiteY5" fmla="*/ 0 h 9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63" h="913541">
                    <a:moveTo>
                      <a:pt x="0" y="0"/>
                    </a:moveTo>
                    <a:lnTo>
                      <a:pt x="1014434" y="0"/>
                    </a:lnTo>
                    <a:lnTo>
                      <a:pt x="1328363" y="319344"/>
                    </a:lnTo>
                    <a:lnTo>
                      <a:pt x="1328363" y="913541"/>
                    </a:lnTo>
                    <a:lnTo>
                      <a:pt x="0" y="913541"/>
                    </a:lnTo>
                    <a:lnTo>
                      <a:pt x="0" y="0"/>
                    </a:lnTo>
                    <a:close/>
                  </a:path>
                </a:pathLst>
              </a:custGeom>
              <a:solidFill>
                <a:schemeClr val="bg1"/>
              </a:solidFill>
              <a:ln w="9525">
                <a:solidFill>
                  <a:schemeClr val="bg1">
                    <a:lumMod val="50000"/>
                  </a:schemeClr>
                </a:solidFill>
                <a:miter lim="800000"/>
                <a:headEnd/>
                <a:tailEnd/>
              </a:ln>
              <a:effectLst/>
            </p:spPr>
            <p:txBody>
              <a:bodyPr wrap="squar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93" name="Group 92">
                <a:extLst>
                  <a:ext uri="{FF2B5EF4-FFF2-40B4-BE49-F238E27FC236}">
                    <a16:creationId xmlns:a16="http://schemas.microsoft.com/office/drawing/2014/main" id="{CF64EFC3-3840-43CF-0AC1-E4A5D727F0D5}"/>
                  </a:ext>
                </a:extLst>
              </p:cNvPr>
              <p:cNvGrpSpPr/>
              <p:nvPr/>
            </p:nvGrpSpPr>
            <p:grpSpPr>
              <a:xfrm>
                <a:off x="3543777" y="4768544"/>
                <a:ext cx="1228480" cy="811094"/>
                <a:chOff x="-573835" y="2583543"/>
                <a:chExt cx="2170133" cy="1432832"/>
              </a:xfrm>
            </p:grpSpPr>
            <p:sp>
              <p:nvSpPr>
                <p:cNvPr id="94" name="Freeform 4">
                  <a:extLst>
                    <a:ext uri="{FF2B5EF4-FFF2-40B4-BE49-F238E27FC236}">
                      <a16:creationId xmlns:a16="http://schemas.microsoft.com/office/drawing/2014/main" id="{260A6697-408A-D914-96B2-4E719EC8484C}"/>
                    </a:ext>
                  </a:extLst>
                </p:cNvPr>
                <p:cNvSpPr>
                  <a:spLocks/>
                </p:cNvSpPr>
                <p:nvPr/>
              </p:nvSpPr>
              <p:spPr bwMode="blackWhite">
                <a:xfrm>
                  <a:off x="-135310" y="3010822"/>
                  <a:ext cx="110835" cy="101198"/>
                </a:xfrm>
                <a:custGeom>
                  <a:avLst/>
                  <a:gdLst>
                    <a:gd name="T0" fmla="*/ 13 w 54"/>
                    <a:gd name="T1" fmla="*/ 0 h 50"/>
                    <a:gd name="T2" fmla="*/ 33 w 54"/>
                    <a:gd name="T3" fmla="*/ 13 h 50"/>
                    <a:gd name="T4" fmla="*/ 46 w 54"/>
                    <a:gd name="T5" fmla="*/ 13 h 50"/>
                    <a:gd name="T6" fmla="*/ 54 w 54"/>
                    <a:gd name="T7" fmla="*/ 50 h 50"/>
                    <a:gd name="T8" fmla="*/ 21 w 54"/>
                    <a:gd name="T9" fmla="*/ 23 h 50"/>
                    <a:gd name="T10" fmla="*/ 0 w 54"/>
                    <a:gd name="T11" fmla="*/ 11 h 50"/>
                    <a:gd name="T12" fmla="*/ 13 w 54"/>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4" h="50">
                      <a:moveTo>
                        <a:pt x="13" y="0"/>
                      </a:moveTo>
                      <a:lnTo>
                        <a:pt x="33" y="13"/>
                      </a:lnTo>
                      <a:lnTo>
                        <a:pt x="46" y="13"/>
                      </a:lnTo>
                      <a:lnTo>
                        <a:pt x="54" y="50"/>
                      </a:lnTo>
                      <a:lnTo>
                        <a:pt x="21" y="23"/>
                      </a:lnTo>
                      <a:lnTo>
                        <a:pt x="0" y="11"/>
                      </a:lnTo>
                      <a:lnTo>
                        <a:pt x="13"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5" name="Freeform 5">
                  <a:extLst>
                    <a:ext uri="{FF2B5EF4-FFF2-40B4-BE49-F238E27FC236}">
                      <a16:creationId xmlns:a16="http://schemas.microsoft.com/office/drawing/2014/main" id="{5F38E0EA-7B1C-F464-7CE6-C9E900757E23}"/>
                    </a:ext>
                  </a:extLst>
                </p:cNvPr>
                <p:cNvSpPr>
                  <a:spLocks/>
                </p:cNvSpPr>
                <p:nvPr/>
              </p:nvSpPr>
              <p:spPr bwMode="blackWhite">
                <a:xfrm>
                  <a:off x="-71058" y="3351361"/>
                  <a:ext cx="77103" cy="67465"/>
                </a:xfrm>
                <a:custGeom>
                  <a:avLst/>
                  <a:gdLst>
                    <a:gd name="T0" fmla="*/ 2 w 38"/>
                    <a:gd name="T1" fmla="*/ 0 h 33"/>
                    <a:gd name="T2" fmla="*/ 32 w 38"/>
                    <a:gd name="T3" fmla="*/ 13 h 33"/>
                    <a:gd name="T4" fmla="*/ 38 w 38"/>
                    <a:gd name="T5" fmla="*/ 27 h 33"/>
                    <a:gd name="T6" fmla="*/ 11 w 38"/>
                    <a:gd name="T7" fmla="*/ 33 h 33"/>
                    <a:gd name="T8" fmla="*/ 0 w 38"/>
                    <a:gd name="T9" fmla="*/ 15 h 33"/>
                    <a:gd name="T10" fmla="*/ 2 w 38"/>
                    <a:gd name="T11" fmla="*/ 0 h 33"/>
                  </a:gdLst>
                  <a:ahLst/>
                  <a:cxnLst>
                    <a:cxn ang="0">
                      <a:pos x="T0" y="T1"/>
                    </a:cxn>
                    <a:cxn ang="0">
                      <a:pos x="T2" y="T3"/>
                    </a:cxn>
                    <a:cxn ang="0">
                      <a:pos x="T4" y="T5"/>
                    </a:cxn>
                    <a:cxn ang="0">
                      <a:pos x="T6" y="T7"/>
                    </a:cxn>
                    <a:cxn ang="0">
                      <a:pos x="T8" y="T9"/>
                    </a:cxn>
                    <a:cxn ang="0">
                      <a:pos x="T10" y="T11"/>
                    </a:cxn>
                  </a:cxnLst>
                  <a:rect l="0" t="0" r="r" b="b"/>
                  <a:pathLst>
                    <a:path w="38" h="33">
                      <a:moveTo>
                        <a:pt x="2" y="0"/>
                      </a:moveTo>
                      <a:lnTo>
                        <a:pt x="32" y="13"/>
                      </a:lnTo>
                      <a:lnTo>
                        <a:pt x="38" y="27"/>
                      </a:lnTo>
                      <a:lnTo>
                        <a:pt x="11" y="33"/>
                      </a:lnTo>
                      <a:lnTo>
                        <a:pt x="0" y="15"/>
                      </a:lnTo>
                      <a:lnTo>
                        <a:pt x="2"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6" name="Freeform 6">
                  <a:extLst>
                    <a:ext uri="{FF2B5EF4-FFF2-40B4-BE49-F238E27FC236}">
                      <a16:creationId xmlns:a16="http://schemas.microsoft.com/office/drawing/2014/main" id="{2D557CD5-C772-343E-8881-F0EBD0BF2869}"/>
                    </a:ext>
                  </a:extLst>
                </p:cNvPr>
                <p:cNvSpPr>
                  <a:spLocks/>
                </p:cNvSpPr>
                <p:nvPr/>
              </p:nvSpPr>
              <p:spPr bwMode="blackWhite">
                <a:xfrm>
                  <a:off x="-108003" y="2583543"/>
                  <a:ext cx="1704301" cy="1432832"/>
                </a:xfrm>
                <a:custGeom>
                  <a:avLst/>
                  <a:gdLst>
                    <a:gd name="T0" fmla="*/ 555 w 835"/>
                    <a:gd name="T1" fmla="*/ 432 h 702"/>
                    <a:gd name="T2" fmla="*/ 618 w 835"/>
                    <a:gd name="T3" fmla="*/ 485 h 702"/>
                    <a:gd name="T4" fmla="*/ 634 w 835"/>
                    <a:gd name="T5" fmla="*/ 499 h 702"/>
                    <a:gd name="T6" fmla="*/ 686 w 835"/>
                    <a:gd name="T7" fmla="*/ 493 h 702"/>
                    <a:gd name="T8" fmla="*/ 739 w 835"/>
                    <a:gd name="T9" fmla="*/ 543 h 702"/>
                    <a:gd name="T10" fmla="*/ 835 w 835"/>
                    <a:gd name="T11" fmla="*/ 645 h 702"/>
                    <a:gd name="T12" fmla="*/ 814 w 835"/>
                    <a:gd name="T13" fmla="*/ 693 h 702"/>
                    <a:gd name="T14" fmla="*/ 806 w 835"/>
                    <a:gd name="T15" fmla="*/ 645 h 702"/>
                    <a:gd name="T16" fmla="*/ 774 w 835"/>
                    <a:gd name="T17" fmla="*/ 629 h 702"/>
                    <a:gd name="T18" fmla="*/ 724 w 835"/>
                    <a:gd name="T19" fmla="*/ 560 h 702"/>
                    <a:gd name="T20" fmla="*/ 697 w 835"/>
                    <a:gd name="T21" fmla="*/ 556 h 702"/>
                    <a:gd name="T22" fmla="*/ 670 w 835"/>
                    <a:gd name="T23" fmla="*/ 562 h 702"/>
                    <a:gd name="T24" fmla="*/ 588 w 835"/>
                    <a:gd name="T25" fmla="*/ 514 h 702"/>
                    <a:gd name="T26" fmla="*/ 582 w 835"/>
                    <a:gd name="T27" fmla="*/ 497 h 702"/>
                    <a:gd name="T28" fmla="*/ 519 w 835"/>
                    <a:gd name="T29" fmla="*/ 495 h 702"/>
                    <a:gd name="T30" fmla="*/ 474 w 835"/>
                    <a:gd name="T31" fmla="*/ 466 h 702"/>
                    <a:gd name="T32" fmla="*/ 440 w 835"/>
                    <a:gd name="T33" fmla="*/ 449 h 702"/>
                    <a:gd name="T34" fmla="*/ 411 w 835"/>
                    <a:gd name="T35" fmla="*/ 464 h 702"/>
                    <a:gd name="T36" fmla="*/ 380 w 835"/>
                    <a:gd name="T37" fmla="*/ 482 h 702"/>
                    <a:gd name="T38" fmla="*/ 327 w 835"/>
                    <a:gd name="T39" fmla="*/ 512 h 702"/>
                    <a:gd name="T40" fmla="*/ 377 w 835"/>
                    <a:gd name="T41" fmla="*/ 410 h 702"/>
                    <a:gd name="T42" fmla="*/ 315 w 835"/>
                    <a:gd name="T43" fmla="*/ 462 h 702"/>
                    <a:gd name="T44" fmla="*/ 279 w 835"/>
                    <a:gd name="T45" fmla="*/ 503 h 702"/>
                    <a:gd name="T46" fmla="*/ 229 w 835"/>
                    <a:gd name="T47" fmla="*/ 572 h 702"/>
                    <a:gd name="T48" fmla="*/ 164 w 835"/>
                    <a:gd name="T49" fmla="*/ 601 h 702"/>
                    <a:gd name="T50" fmla="*/ 83 w 835"/>
                    <a:gd name="T51" fmla="*/ 627 h 702"/>
                    <a:gd name="T52" fmla="*/ 18 w 835"/>
                    <a:gd name="T53" fmla="*/ 641 h 702"/>
                    <a:gd name="T54" fmla="*/ 33 w 835"/>
                    <a:gd name="T55" fmla="*/ 618 h 702"/>
                    <a:gd name="T56" fmla="*/ 93 w 835"/>
                    <a:gd name="T57" fmla="*/ 601 h 702"/>
                    <a:gd name="T58" fmla="*/ 202 w 835"/>
                    <a:gd name="T59" fmla="*/ 520 h 702"/>
                    <a:gd name="T60" fmla="*/ 204 w 835"/>
                    <a:gd name="T61" fmla="*/ 506 h 702"/>
                    <a:gd name="T62" fmla="*/ 189 w 835"/>
                    <a:gd name="T63" fmla="*/ 514 h 702"/>
                    <a:gd name="T64" fmla="*/ 146 w 835"/>
                    <a:gd name="T65" fmla="*/ 491 h 702"/>
                    <a:gd name="T66" fmla="*/ 118 w 835"/>
                    <a:gd name="T67" fmla="*/ 493 h 702"/>
                    <a:gd name="T68" fmla="*/ 129 w 835"/>
                    <a:gd name="T69" fmla="*/ 416 h 702"/>
                    <a:gd name="T70" fmla="*/ 108 w 835"/>
                    <a:gd name="T71" fmla="*/ 422 h 702"/>
                    <a:gd name="T72" fmla="*/ 79 w 835"/>
                    <a:gd name="T73" fmla="*/ 407 h 702"/>
                    <a:gd name="T74" fmla="*/ 66 w 835"/>
                    <a:gd name="T75" fmla="*/ 378 h 702"/>
                    <a:gd name="T76" fmla="*/ 66 w 835"/>
                    <a:gd name="T77" fmla="*/ 318 h 702"/>
                    <a:gd name="T78" fmla="*/ 100 w 835"/>
                    <a:gd name="T79" fmla="*/ 303 h 702"/>
                    <a:gd name="T80" fmla="*/ 150 w 835"/>
                    <a:gd name="T81" fmla="*/ 297 h 702"/>
                    <a:gd name="T82" fmla="*/ 206 w 835"/>
                    <a:gd name="T83" fmla="*/ 288 h 702"/>
                    <a:gd name="T84" fmla="*/ 202 w 835"/>
                    <a:gd name="T85" fmla="*/ 242 h 702"/>
                    <a:gd name="T86" fmla="*/ 156 w 835"/>
                    <a:gd name="T87" fmla="*/ 238 h 702"/>
                    <a:gd name="T88" fmla="*/ 104 w 835"/>
                    <a:gd name="T89" fmla="*/ 184 h 702"/>
                    <a:gd name="T90" fmla="*/ 146 w 835"/>
                    <a:gd name="T91" fmla="*/ 151 h 702"/>
                    <a:gd name="T92" fmla="*/ 167 w 835"/>
                    <a:gd name="T93" fmla="*/ 176 h 702"/>
                    <a:gd name="T94" fmla="*/ 196 w 835"/>
                    <a:gd name="T95" fmla="*/ 163 h 702"/>
                    <a:gd name="T96" fmla="*/ 190 w 835"/>
                    <a:gd name="T97" fmla="*/ 136 h 702"/>
                    <a:gd name="T98" fmla="*/ 183 w 835"/>
                    <a:gd name="T99" fmla="*/ 92 h 702"/>
                    <a:gd name="T100" fmla="*/ 181 w 835"/>
                    <a:gd name="T101" fmla="*/ 57 h 702"/>
                    <a:gd name="T102" fmla="*/ 254 w 835"/>
                    <a:gd name="T103" fmla="*/ 25 h 702"/>
                    <a:gd name="T104" fmla="*/ 313 w 835"/>
                    <a:gd name="T105" fmla="*/ 11 h 702"/>
                    <a:gd name="T106" fmla="*/ 355 w 835"/>
                    <a:gd name="T107" fmla="*/ 15 h 702"/>
                    <a:gd name="T108" fmla="*/ 396 w 835"/>
                    <a:gd name="T109" fmla="*/ 34 h 702"/>
                    <a:gd name="T110" fmla="*/ 478 w 835"/>
                    <a:gd name="T111" fmla="*/ 61 h 702"/>
                    <a:gd name="T112" fmla="*/ 513 w 835"/>
                    <a:gd name="T113" fmla="*/ 63 h 702"/>
                    <a:gd name="T114" fmla="*/ 553 w 835"/>
                    <a:gd name="T115" fmla="*/ 7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5" h="702">
                      <a:moveTo>
                        <a:pt x="553" y="78"/>
                      </a:moveTo>
                      <a:lnTo>
                        <a:pt x="555" y="432"/>
                      </a:lnTo>
                      <a:lnTo>
                        <a:pt x="565" y="478"/>
                      </a:lnTo>
                      <a:lnTo>
                        <a:pt x="618" y="485"/>
                      </a:lnTo>
                      <a:lnTo>
                        <a:pt x="620" y="497"/>
                      </a:lnTo>
                      <a:lnTo>
                        <a:pt x="634" y="499"/>
                      </a:lnTo>
                      <a:lnTo>
                        <a:pt x="649" y="524"/>
                      </a:lnTo>
                      <a:lnTo>
                        <a:pt x="686" y="493"/>
                      </a:lnTo>
                      <a:lnTo>
                        <a:pt x="712" y="514"/>
                      </a:lnTo>
                      <a:lnTo>
                        <a:pt x="739" y="543"/>
                      </a:lnTo>
                      <a:lnTo>
                        <a:pt x="778" y="610"/>
                      </a:lnTo>
                      <a:lnTo>
                        <a:pt x="835" y="645"/>
                      </a:lnTo>
                      <a:lnTo>
                        <a:pt x="824" y="702"/>
                      </a:lnTo>
                      <a:lnTo>
                        <a:pt x="814" y="693"/>
                      </a:lnTo>
                      <a:lnTo>
                        <a:pt x="818" y="670"/>
                      </a:lnTo>
                      <a:lnTo>
                        <a:pt x="806" y="645"/>
                      </a:lnTo>
                      <a:lnTo>
                        <a:pt x="782" y="656"/>
                      </a:lnTo>
                      <a:lnTo>
                        <a:pt x="774" y="629"/>
                      </a:lnTo>
                      <a:lnTo>
                        <a:pt x="751" y="602"/>
                      </a:lnTo>
                      <a:lnTo>
                        <a:pt x="724" y="560"/>
                      </a:lnTo>
                      <a:lnTo>
                        <a:pt x="689" y="524"/>
                      </a:lnTo>
                      <a:lnTo>
                        <a:pt x="697" y="556"/>
                      </a:lnTo>
                      <a:lnTo>
                        <a:pt x="670" y="545"/>
                      </a:lnTo>
                      <a:lnTo>
                        <a:pt x="670" y="562"/>
                      </a:lnTo>
                      <a:lnTo>
                        <a:pt x="618" y="537"/>
                      </a:lnTo>
                      <a:lnTo>
                        <a:pt x="588" y="514"/>
                      </a:lnTo>
                      <a:lnTo>
                        <a:pt x="595" y="506"/>
                      </a:lnTo>
                      <a:lnTo>
                        <a:pt x="582" y="497"/>
                      </a:lnTo>
                      <a:lnTo>
                        <a:pt x="561" y="508"/>
                      </a:lnTo>
                      <a:lnTo>
                        <a:pt x="519" y="495"/>
                      </a:lnTo>
                      <a:lnTo>
                        <a:pt x="484" y="485"/>
                      </a:lnTo>
                      <a:lnTo>
                        <a:pt x="474" y="466"/>
                      </a:lnTo>
                      <a:lnTo>
                        <a:pt x="453" y="472"/>
                      </a:lnTo>
                      <a:lnTo>
                        <a:pt x="440" y="449"/>
                      </a:lnTo>
                      <a:lnTo>
                        <a:pt x="421" y="443"/>
                      </a:lnTo>
                      <a:lnTo>
                        <a:pt x="411" y="464"/>
                      </a:lnTo>
                      <a:lnTo>
                        <a:pt x="409" y="497"/>
                      </a:lnTo>
                      <a:lnTo>
                        <a:pt x="380" y="482"/>
                      </a:lnTo>
                      <a:lnTo>
                        <a:pt x="365" y="501"/>
                      </a:lnTo>
                      <a:lnTo>
                        <a:pt x="327" y="512"/>
                      </a:lnTo>
                      <a:lnTo>
                        <a:pt x="346" y="460"/>
                      </a:lnTo>
                      <a:lnTo>
                        <a:pt x="377" y="410"/>
                      </a:lnTo>
                      <a:lnTo>
                        <a:pt x="344" y="441"/>
                      </a:lnTo>
                      <a:lnTo>
                        <a:pt x="315" y="462"/>
                      </a:lnTo>
                      <a:lnTo>
                        <a:pt x="311" y="485"/>
                      </a:lnTo>
                      <a:lnTo>
                        <a:pt x="279" y="503"/>
                      </a:lnTo>
                      <a:lnTo>
                        <a:pt x="300" y="520"/>
                      </a:lnTo>
                      <a:lnTo>
                        <a:pt x="229" y="572"/>
                      </a:lnTo>
                      <a:lnTo>
                        <a:pt x="192" y="593"/>
                      </a:lnTo>
                      <a:lnTo>
                        <a:pt x="164" y="601"/>
                      </a:lnTo>
                      <a:lnTo>
                        <a:pt x="121" y="616"/>
                      </a:lnTo>
                      <a:lnTo>
                        <a:pt x="83" y="627"/>
                      </a:lnTo>
                      <a:lnTo>
                        <a:pt x="43" y="631"/>
                      </a:lnTo>
                      <a:lnTo>
                        <a:pt x="18" y="641"/>
                      </a:lnTo>
                      <a:lnTo>
                        <a:pt x="0" y="624"/>
                      </a:lnTo>
                      <a:lnTo>
                        <a:pt x="33" y="618"/>
                      </a:lnTo>
                      <a:lnTo>
                        <a:pt x="79" y="597"/>
                      </a:lnTo>
                      <a:lnTo>
                        <a:pt x="93" y="601"/>
                      </a:lnTo>
                      <a:lnTo>
                        <a:pt x="179" y="564"/>
                      </a:lnTo>
                      <a:lnTo>
                        <a:pt x="202" y="520"/>
                      </a:lnTo>
                      <a:lnTo>
                        <a:pt x="231" y="499"/>
                      </a:lnTo>
                      <a:lnTo>
                        <a:pt x="204" y="506"/>
                      </a:lnTo>
                      <a:lnTo>
                        <a:pt x="190" y="501"/>
                      </a:lnTo>
                      <a:lnTo>
                        <a:pt x="189" y="514"/>
                      </a:lnTo>
                      <a:lnTo>
                        <a:pt x="165" y="495"/>
                      </a:lnTo>
                      <a:lnTo>
                        <a:pt x="146" y="491"/>
                      </a:lnTo>
                      <a:lnTo>
                        <a:pt x="133" y="483"/>
                      </a:lnTo>
                      <a:lnTo>
                        <a:pt x="118" y="493"/>
                      </a:lnTo>
                      <a:lnTo>
                        <a:pt x="116" y="453"/>
                      </a:lnTo>
                      <a:lnTo>
                        <a:pt x="129" y="416"/>
                      </a:lnTo>
                      <a:lnTo>
                        <a:pt x="123" y="401"/>
                      </a:lnTo>
                      <a:lnTo>
                        <a:pt x="108" y="422"/>
                      </a:lnTo>
                      <a:lnTo>
                        <a:pt x="83" y="435"/>
                      </a:lnTo>
                      <a:lnTo>
                        <a:pt x="79" y="407"/>
                      </a:lnTo>
                      <a:lnTo>
                        <a:pt x="62" y="389"/>
                      </a:lnTo>
                      <a:lnTo>
                        <a:pt x="66" y="378"/>
                      </a:lnTo>
                      <a:lnTo>
                        <a:pt x="62" y="349"/>
                      </a:lnTo>
                      <a:lnTo>
                        <a:pt x="66" y="318"/>
                      </a:lnTo>
                      <a:lnTo>
                        <a:pt x="81" y="320"/>
                      </a:lnTo>
                      <a:lnTo>
                        <a:pt x="100" y="303"/>
                      </a:lnTo>
                      <a:lnTo>
                        <a:pt x="119" y="286"/>
                      </a:lnTo>
                      <a:lnTo>
                        <a:pt x="150" y="297"/>
                      </a:lnTo>
                      <a:lnTo>
                        <a:pt x="164" y="284"/>
                      </a:lnTo>
                      <a:lnTo>
                        <a:pt x="206" y="288"/>
                      </a:lnTo>
                      <a:lnTo>
                        <a:pt x="196" y="261"/>
                      </a:lnTo>
                      <a:lnTo>
                        <a:pt x="202" y="242"/>
                      </a:lnTo>
                      <a:lnTo>
                        <a:pt x="171" y="247"/>
                      </a:lnTo>
                      <a:lnTo>
                        <a:pt x="156" y="238"/>
                      </a:lnTo>
                      <a:lnTo>
                        <a:pt x="102" y="226"/>
                      </a:lnTo>
                      <a:lnTo>
                        <a:pt x="104" y="184"/>
                      </a:lnTo>
                      <a:lnTo>
                        <a:pt x="96" y="159"/>
                      </a:lnTo>
                      <a:lnTo>
                        <a:pt x="146" y="151"/>
                      </a:lnTo>
                      <a:lnTo>
                        <a:pt x="177" y="159"/>
                      </a:lnTo>
                      <a:lnTo>
                        <a:pt x="167" y="176"/>
                      </a:lnTo>
                      <a:lnTo>
                        <a:pt x="217" y="186"/>
                      </a:lnTo>
                      <a:lnTo>
                        <a:pt x="196" y="163"/>
                      </a:lnTo>
                      <a:lnTo>
                        <a:pt x="231" y="174"/>
                      </a:lnTo>
                      <a:lnTo>
                        <a:pt x="190" y="136"/>
                      </a:lnTo>
                      <a:lnTo>
                        <a:pt x="194" y="117"/>
                      </a:lnTo>
                      <a:lnTo>
                        <a:pt x="183" y="92"/>
                      </a:lnTo>
                      <a:lnTo>
                        <a:pt x="162" y="69"/>
                      </a:lnTo>
                      <a:lnTo>
                        <a:pt x="181" y="57"/>
                      </a:lnTo>
                      <a:lnTo>
                        <a:pt x="212" y="61"/>
                      </a:lnTo>
                      <a:lnTo>
                        <a:pt x="254" y="25"/>
                      </a:lnTo>
                      <a:lnTo>
                        <a:pt x="292" y="5"/>
                      </a:lnTo>
                      <a:lnTo>
                        <a:pt x="313" y="11"/>
                      </a:lnTo>
                      <a:lnTo>
                        <a:pt x="352" y="0"/>
                      </a:lnTo>
                      <a:lnTo>
                        <a:pt x="355" y="15"/>
                      </a:lnTo>
                      <a:lnTo>
                        <a:pt x="375" y="11"/>
                      </a:lnTo>
                      <a:lnTo>
                        <a:pt x="396" y="34"/>
                      </a:lnTo>
                      <a:lnTo>
                        <a:pt x="425" y="52"/>
                      </a:lnTo>
                      <a:lnTo>
                        <a:pt x="478" y="61"/>
                      </a:lnTo>
                      <a:lnTo>
                        <a:pt x="496" y="78"/>
                      </a:lnTo>
                      <a:lnTo>
                        <a:pt x="513" y="63"/>
                      </a:lnTo>
                      <a:lnTo>
                        <a:pt x="524" y="75"/>
                      </a:lnTo>
                      <a:lnTo>
                        <a:pt x="553" y="78"/>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7" name="Freeform 7">
                  <a:extLst>
                    <a:ext uri="{FF2B5EF4-FFF2-40B4-BE49-F238E27FC236}">
                      <a16:creationId xmlns:a16="http://schemas.microsoft.com/office/drawing/2014/main" id="{AB6246DB-1984-8CBB-79DD-8D77E42DBA4F}"/>
                    </a:ext>
                  </a:extLst>
                </p:cNvPr>
                <p:cNvSpPr>
                  <a:spLocks/>
                </p:cNvSpPr>
                <p:nvPr/>
              </p:nvSpPr>
              <p:spPr bwMode="blackWhite">
                <a:xfrm>
                  <a:off x="500791" y="3691900"/>
                  <a:ext cx="46583" cy="25701"/>
                </a:xfrm>
                <a:custGeom>
                  <a:avLst/>
                  <a:gdLst>
                    <a:gd name="T0" fmla="*/ 0 w 23"/>
                    <a:gd name="T1" fmla="*/ 0 h 13"/>
                    <a:gd name="T2" fmla="*/ 23 w 23"/>
                    <a:gd name="T3" fmla="*/ 4 h 13"/>
                    <a:gd name="T4" fmla="*/ 19 w 23"/>
                    <a:gd name="T5" fmla="*/ 13 h 13"/>
                    <a:gd name="T6" fmla="*/ 0 w 23"/>
                    <a:gd name="T7" fmla="*/ 0 h 13"/>
                  </a:gdLst>
                  <a:ahLst/>
                  <a:cxnLst>
                    <a:cxn ang="0">
                      <a:pos x="T0" y="T1"/>
                    </a:cxn>
                    <a:cxn ang="0">
                      <a:pos x="T2" y="T3"/>
                    </a:cxn>
                    <a:cxn ang="0">
                      <a:pos x="T4" y="T5"/>
                    </a:cxn>
                    <a:cxn ang="0">
                      <a:pos x="T6" y="T7"/>
                    </a:cxn>
                  </a:cxnLst>
                  <a:rect l="0" t="0" r="r" b="b"/>
                  <a:pathLst>
                    <a:path w="23" h="13">
                      <a:moveTo>
                        <a:pt x="0" y="0"/>
                      </a:moveTo>
                      <a:lnTo>
                        <a:pt x="23" y="4"/>
                      </a:lnTo>
                      <a:lnTo>
                        <a:pt x="19" y="13"/>
                      </a:lnTo>
                      <a:lnTo>
                        <a:pt x="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8" name="Freeform 8">
                  <a:extLst>
                    <a:ext uri="{FF2B5EF4-FFF2-40B4-BE49-F238E27FC236}">
                      <a16:creationId xmlns:a16="http://schemas.microsoft.com/office/drawing/2014/main" id="{1B380C7A-5F23-C3E1-8D58-FD1ED9D80493}"/>
                    </a:ext>
                  </a:extLst>
                </p:cNvPr>
                <p:cNvSpPr>
                  <a:spLocks/>
                </p:cNvSpPr>
                <p:nvPr/>
              </p:nvSpPr>
              <p:spPr bwMode="blackWhite">
                <a:xfrm>
                  <a:off x="393168" y="3722419"/>
                  <a:ext cx="133324" cy="83528"/>
                </a:xfrm>
                <a:custGeom>
                  <a:avLst/>
                  <a:gdLst>
                    <a:gd name="T0" fmla="*/ 38 w 65"/>
                    <a:gd name="T1" fmla="*/ 0 h 41"/>
                    <a:gd name="T2" fmla="*/ 65 w 65"/>
                    <a:gd name="T3" fmla="*/ 16 h 41"/>
                    <a:gd name="T4" fmla="*/ 44 w 65"/>
                    <a:gd name="T5" fmla="*/ 41 h 41"/>
                    <a:gd name="T6" fmla="*/ 19 w 65"/>
                    <a:gd name="T7" fmla="*/ 41 h 41"/>
                    <a:gd name="T8" fmla="*/ 0 w 65"/>
                    <a:gd name="T9" fmla="*/ 19 h 41"/>
                    <a:gd name="T10" fmla="*/ 27 w 65"/>
                    <a:gd name="T11" fmla="*/ 8 h 41"/>
                    <a:gd name="T12" fmla="*/ 38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38" y="0"/>
                      </a:moveTo>
                      <a:lnTo>
                        <a:pt x="65" y="16"/>
                      </a:lnTo>
                      <a:lnTo>
                        <a:pt x="44" y="41"/>
                      </a:lnTo>
                      <a:lnTo>
                        <a:pt x="19" y="41"/>
                      </a:lnTo>
                      <a:lnTo>
                        <a:pt x="0" y="19"/>
                      </a:lnTo>
                      <a:lnTo>
                        <a:pt x="27" y="8"/>
                      </a:lnTo>
                      <a:lnTo>
                        <a:pt x="38"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9" name="Freeform 9">
                  <a:extLst>
                    <a:ext uri="{FF2B5EF4-FFF2-40B4-BE49-F238E27FC236}">
                      <a16:creationId xmlns:a16="http://schemas.microsoft.com/office/drawing/2014/main" id="{50074CD3-D5DF-42FA-517C-19BDDB50B925}"/>
                    </a:ext>
                  </a:extLst>
                </p:cNvPr>
                <p:cNvSpPr>
                  <a:spLocks/>
                </p:cNvSpPr>
                <p:nvPr/>
              </p:nvSpPr>
              <p:spPr bwMode="blackWhite">
                <a:xfrm>
                  <a:off x="-331281" y="3875019"/>
                  <a:ext cx="110835" cy="67465"/>
                </a:xfrm>
                <a:custGeom>
                  <a:avLst/>
                  <a:gdLst>
                    <a:gd name="T0" fmla="*/ 48 w 54"/>
                    <a:gd name="T1" fmla="*/ 0 h 33"/>
                    <a:gd name="T2" fmla="*/ 54 w 54"/>
                    <a:gd name="T3" fmla="*/ 33 h 33"/>
                    <a:gd name="T4" fmla="*/ 31 w 54"/>
                    <a:gd name="T5" fmla="*/ 25 h 33"/>
                    <a:gd name="T6" fmla="*/ 0 w 54"/>
                    <a:gd name="T7" fmla="*/ 31 h 33"/>
                    <a:gd name="T8" fmla="*/ 27 w 54"/>
                    <a:gd name="T9" fmla="*/ 6 h 33"/>
                    <a:gd name="T10" fmla="*/ 38 w 54"/>
                    <a:gd name="T11" fmla="*/ 6 h 33"/>
                    <a:gd name="T12" fmla="*/ 48 w 5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48" y="0"/>
                      </a:moveTo>
                      <a:lnTo>
                        <a:pt x="54" y="33"/>
                      </a:lnTo>
                      <a:lnTo>
                        <a:pt x="31" y="25"/>
                      </a:lnTo>
                      <a:lnTo>
                        <a:pt x="0" y="31"/>
                      </a:lnTo>
                      <a:lnTo>
                        <a:pt x="27" y="6"/>
                      </a:lnTo>
                      <a:lnTo>
                        <a:pt x="38" y="6"/>
                      </a:lnTo>
                      <a:lnTo>
                        <a:pt x="48"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0" name="Freeform 10">
                  <a:extLst>
                    <a:ext uri="{FF2B5EF4-FFF2-40B4-BE49-F238E27FC236}">
                      <a16:creationId xmlns:a16="http://schemas.microsoft.com/office/drawing/2014/main" id="{83E71B4D-383B-F527-AA99-0CE0FFA8522A}"/>
                    </a:ext>
                  </a:extLst>
                </p:cNvPr>
                <p:cNvSpPr>
                  <a:spLocks/>
                </p:cNvSpPr>
                <p:nvPr/>
              </p:nvSpPr>
              <p:spPr bwMode="blackWhite">
                <a:xfrm>
                  <a:off x="-573835" y="3942484"/>
                  <a:ext cx="81922" cy="69072"/>
                </a:xfrm>
                <a:custGeom>
                  <a:avLst/>
                  <a:gdLst>
                    <a:gd name="T0" fmla="*/ 0 w 40"/>
                    <a:gd name="T1" fmla="*/ 23 h 34"/>
                    <a:gd name="T2" fmla="*/ 25 w 40"/>
                    <a:gd name="T3" fmla="*/ 17 h 34"/>
                    <a:gd name="T4" fmla="*/ 40 w 40"/>
                    <a:gd name="T5" fmla="*/ 0 h 34"/>
                    <a:gd name="T6" fmla="*/ 40 w 40"/>
                    <a:gd name="T7" fmla="*/ 27 h 34"/>
                    <a:gd name="T8" fmla="*/ 2 w 40"/>
                    <a:gd name="T9" fmla="*/ 34 h 34"/>
                    <a:gd name="T10" fmla="*/ 0 w 40"/>
                    <a:gd name="T11" fmla="*/ 23 h 34"/>
                  </a:gdLst>
                  <a:ahLst/>
                  <a:cxnLst>
                    <a:cxn ang="0">
                      <a:pos x="T0" y="T1"/>
                    </a:cxn>
                    <a:cxn ang="0">
                      <a:pos x="T2" y="T3"/>
                    </a:cxn>
                    <a:cxn ang="0">
                      <a:pos x="T4" y="T5"/>
                    </a:cxn>
                    <a:cxn ang="0">
                      <a:pos x="T6" y="T7"/>
                    </a:cxn>
                    <a:cxn ang="0">
                      <a:pos x="T8" y="T9"/>
                    </a:cxn>
                    <a:cxn ang="0">
                      <a:pos x="T10" y="T11"/>
                    </a:cxn>
                  </a:cxnLst>
                  <a:rect l="0" t="0" r="r" b="b"/>
                  <a:pathLst>
                    <a:path w="40" h="34">
                      <a:moveTo>
                        <a:pt x="0" y="23"/>
                      </a:moveTo>
                      <a:lnTo>
                        <a:pt x="25" y="17"/>
                      </a:lnTo>
                      <a:lnTo>
                        <a:pt x="40" y="0"/>
                      </a:lnTo>
                      <a:lnTo>
                        <a:pt x="40" y="27"/>
                      </a:lnTo>
                      <a:lnTo>
                        <a:pt x="2" y="34"/>
                      </a:lnTo>
                      <a:lnTo>
                        <a:pt x="0" y="23"/>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1" name="Freeform 11">
                  <a:extLst>
                    <a:ext uri="{FF2B5EF4-FFF2-40B4-BE49-F238E27FC236}">
                      <a16:creationId xmlns:a16="http://schemas.microsoft.com/office/drawing/2014/main" id="{CAE26B87-C778-5CA7-1956-8300F4EAE495}"/>
                    </a:ext>
                  </a:extLst>
                </p:cNvPr>
                <p:cNvSpPr>
                  <a:spLocks/>
                </p:cNvSpPr>
                <p:nvPr/>
              </p:nvSpPr>
              <p:spPr bwMode="blackWhite">
                <a:xfrm>
                  <a:off x="1250940" y="3738483"/>
                  <a:ext cx="67465" cy="59434"/>
                </a:xfrm>
                <a:custGeom>
                  <a:avLst/>
                  <a:gdLst>
                    <a:gd name="T0" fmla="*/ 0 w 33"/>
                    <a:gd name="T1" fmla="*/ 2 h 29"/>
                    <a:gd name="T2" fmla="*/ 31 w 33"/>
                    <a:gd name="T3" fmla="*/ 0 h 29"/>
                    <a:gd name="T4" fmla="*/ 33 w 33"/>
                    <a:gd name="T5" fmla="*/ 29 h 29"/>
                    <a:gd name="T6" fmla="*/ 21 w 33"/>
                    <a:gd name="T7" fmla="*/ 21 h 29"/>
                    <a:gd name="T8" fmla="*/ 10 w 33"/>
                    <a:gd name="T9" fmla="*/ 21 h 29"/>
                    <a:gd name="T10" fmla="*/ 0 w 33"/>
                    <a:gd name="T11" fmla="*/ 2 h 29"/>
                  </a:gdLst>
                  <a:ahLst/>
                  <a:cxnLst>
                    <a:cxn ang="0">
                      <a:pos x="T0" y="T1"/>
                    </a:cxn>
                    <a:cxn ang="0">
                      <a:pos x="T2" y="T3"/>
                    </a:cxn>
                    <a:cxn ang="0">
                      <a:pos x="T4" y="T5"/>
                    </a:cxn>
                    <a:cxn ang="0">
                      <a:pos x="T6" y="T7"/>
                    </a:cxn>
                    <a:cxn ang="0">
                      <a:pos x="T8" y="T9"/>
                    </a:cxn>
                    <a:cxn ang="0">
                      <a:pos x="T10" y="T11"/>
                    </a:cxn>
                  </a:cxnLst>
                  <a:rect l="0" t="0" r="r" b="b"/>
                  <a:pathLst>
                    <a:path w="33" h="29">
                      <a:moveTo>
                        <a:pt x="0" y="2"/>
                      </a:moveTo>
                      <a:lnTo>
                        <a:pt x="31" y="0"/>
                      </a:lnTo>
                      <a:lnTo>
                        <a:pt x="33" y="29"/>
                      </a:lnTo>
                      <a:lnTo>
                        <a:pt x="21" y="21"/>
                      </a:lnTo>
                      <a:lnTo>
                        <a:pt x="10" y="21"/>
                      </a:lnTo>
                      <a:lnTo>
                        <a:pt x="0" y="2"/>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2" name="Freeform 12">
                  <a:extLst>
                    <a:ext uri="{FF2B5EF4-FFF2-40B4-BE49-F238E27FC236}">
                      <a16:creationId xmlns:a16="http://schemas.microsoft.com/office/drawing/2014/main" id="{E7FCD783-4C38-097D-86F1-54229DACA700}"/>
                    </a:ext>
                  </a:extLst>
                </p:cNvPr>
                <p:cNvSpPr>
                  <a:spLocks/>
                </p:cNvSpPr>
                <p:nvPr/>
              </p:nvSpPr>
              <p:spPr bwMode="blackWhite">
                <a:xfrm>
                  <a:off x="1339287" y="3714388"/>
                  <a:ext cx="43370" cy="106016"/>
                </a:xfrm>
                <a:custGeom>
                  <a:avLst/>
                  <a:gdLst>
                    <a:gd name="T0" fmla="*/ 0 w 21"/>
                    <a:gd name="T1" fmla="*/ 0 h 52"/>
                    <a:gd name="T2" fmla="*/ 21 w 21"/>
                    <a:gd name="T3" fmla="*/ 35 h 52"/>
                    <a:gd name="T4" fmla="*/ 5 w 21"/>
                    <a:gd name="T5" fmla="*/ 52 h 52"/>
                    <a:gd name="T6" fmla="*/ 0 w 21"/>
                    <a:gd name="T7" fmla="*/ 0 h 52"/>
                  </a:gdLst>
                  <a:ahLst/>
                  <a:cxnLst>
                    <a:cxn ang="0">
                      <a:pos x="T0" y="T1"/>
                    </a:cxn>
                    <a:cxn ang="0">
                      <a:pos x="T2" y="T3"/>
                    </a:cxn>
                    <a:cxn ang="0">
                      <a:pos x="T4" y="T5"/>
                    </a:cxn>
                    <a:cxn ang="0">
                      <a:pos x="T6" y="T7"/>
                    </a:cxn>
                  </a:cxnLst>
                  <a:rect l="0" t="0" r="r" b="b"/>
                  <a:pathLst>
                    <a:path w="21" h="52">
                      <a:moveTo>
                        <a:pt x="0" y="0"/>
                      </a:moveTo>
                      <a:lnTo>
                        <a:pt x="21" y="35"/>
                      </a:lnTo>
                      <a:lnTo>
                        <a:pt x="5" y="52"/>
                      </a:lnTo>
                      <a:lnTo>
                        <a:pt x="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3" name="Freeform 13">
                  <a:extLst>
                    <a:ext uri="{FF2B5EF4-FFF2-40B4-BE49-F238E27FC236}">
                      <a16:creationId xmlns:a16="http://schemas.microsoft.com/office/drawing/2014/main" id="{31AD9A6B-861A-AE61-CD3E-516D6A5F70EC}"/>
                    </a:ext>
                  </a:extLst>
                </p:cNvPr>
                <p:cNvSpPr>
                  <a:spLocks/>
                </p:cNvSpPr>
                <p:nvPr/>
              </p:nvSpPr>
              <p:spPr bwMode="blackWhite">
                <a:xfrm>
                  <a:off x="1432453" y="3879838"/>
                  <a:ext cx="81922" cy="122080"/>
                </a:xfrm>
                <a:custGeom>
                  <a:avLst/>
                  <a:gdLst>
                    <a:gd name="T0" fmla="*/ 5 w 40"/>
                    <a:gd name="T1" fmla="*/ 0 h 60"/>
                    <a:gd name="T2" fmla="*/ 17 w 40"/>
                    <a:gd name="T3" fmla="*/ 35 h 60"/>
                    <a:gd name="T4" fmla="*/ 40 w 40"/>
                    <a:gd name="T5" fmla="*/ 56 h 60"/>
                    <a:gd name="T6" fmla="*/ 34 w 40"/>
                    <a:gd name="T7" fmla="*/ 60 h 60"/>
                    <a:gd name="T8" fmla="*/ 0 w 40"/>
                    <a:gd name="T9" fmla="*/ 37 h 60"/>
                    <a:gd name="T10" fmla="*/ 5 w 40"/>
                    <a:gd name="T11" fmla="*/ 0 h 60"/>
                  </a:gdLst>
                  <a:ahLst/>
                  <a:cxnLst>
                    <a:cxn ang="0">
                      <a:pos x="T0" y="T1"/>
                    </a:cxn>
                    <a:cxn ang="0">
                      <a:pos x="T2" y="T3"/>
                    </a:cxn>
                    <a:cxn ang="0">
                      <a:pos x="T4" y="T5"/>
                    </a:cxn>
                    <a:cxn ang="0">
                      <a:pos x="T6" y="T7"/>
                    </a:cxn>
                    <a:cxn ang="0">
                      <a:pos x="T8" y="T9"/>
                    </a:cxn>
                    <a:cxn ang="0">
                      <a:pos x="T10" y="T11"/>
                    </a:cxn>
                  </a:cxnLst>
                  <a:rect l="0" t="0" r="r" b="b"/>
                  <a:pathLst>
                    <a:path w="40" h="60">
                      <a:moveTo>
                        <a:pt x="5" y="0"/>
                      </a:moveTo>
                      <a:lnTo>
                        <a:pt x="17" y="35"/>
                      </a:lnTo>
                      <a:lnTo>
                        <a:pt x="40" y="56"/>
                      </a:lnTo>
                      <a:lnTo>
                        <a:pt x="34" y="60"/>
                      </a:lnTo>
                      <a:lnTo>
                        <a:pt x="0" y="37"/>
                      </a:lnTo>
                      <a:lnTo>
                        <a:pt x="5"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4" name="Freeform 14">
                  <a:extLst>
                    <a:ext uri="{FF2B5EF4-FFF2-40B4-BE49-F238E27FC236}">
                      <a16:creationId xmlns:a16="http://schemas.microsoft.com/office/drawing/2014/main" id="{4ED601DC-52DA-9874-2B2F-008117EC98C4}"/>
                    </a:ext>
                  </a:extLst>
                </p:cNvPr>
                <p:cNvSpPr>
                  <a:spLocks/>
                </p:cNvSpPr>
                <p:nvPr/>
              </p:nvSpPr>
              <p:spPr bwMode="blackWhite">
                <a:xfrm>
                  <a:off x="1503132" y="3923209"/>
                  <a:ext cx="38551" cy="54615"/>
                </a:xfrm>
                <a:custGeom>
                  <a:avLst/>
                  <a:gdLst>
                    <a:gd name="T0" fmla="*/ 16 w 19"/>
                    <a:gd name="T1" fmla="*/ 0 h 27"/>
                    <a:gd name="T2" fmla="*/ 19 w 19"/>
                    <a:gd name="T3" fmla="*/ 27 h 27"/>
                    <a:gd name="T4" fmla="*/ 2 w 19"/>
                    <a:gd name="T5" fmla="*/ 14 h 27"/>
                    <a:gd name="T6" fmla="*/ 0 w 19"/>
                    <a:gd name="T7" fmla="*/ 2 h 27"/>
                    <a:gd name="T8" fmla="*/ 16 w 19"/>
                    <a:gd name="T9" fmla="*/ 0 h 27"/>
                  </a:gdLst>
                  <a:ahLst/>
                  <a:cxnLst>
                    <a:cxn ang="0">
                      <a:pos x="T0" y="T1"/>
                    </a:cxn>
                    <a:cxn ang="0">
                      <a:pos x="T2" y="T3"/>
                    </a:cxn>
                    <a:cxn ang="0">
                      <a:pos x="T4" y="T5"/>
                    </a:cxn>
                    <a:cxn ang="0">
                      <a:pos x="T6" y="T7"/>
                    </a:cxn>
                    <a:cxn ang="0">
                      <a:pos x="T8" y="T9"/>
                    </a:cxn>
                  </a:cxnLst>
                  <a:rect l="0" t="0" r="r" b="b"/>
                  <a:pathLst>
                    <a:path w="19" h="27">
                      <a:moveTo>
                        <a:pt x="16" y="0"/>
                      </a:moveTo>
                      <a:lnTo>
                        <a:pt x="19" y="27"/>
                      </a:lnTo>
                      <a:lnTo>
                        <a:pt x="2" y="14"/>
                      </a:lnTo>
                      <a:lnTo>
                        <a:pt x="0" y="2"/>
                      </a:lnTo>
                      <a:lnTo>
                        <a:pt x="16"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5" name="Freeform 15">
                  <a:extLst>
                    <a:ext uri="{FF2B5EF4-FFF2-40B4-BE49-F238E27FC236}">
                      <a16:creationId xmlns:a16="http://schemas.microsoft.com/office/drawing/2014/main" id="{1CC335D9-A790-9DF2-E696-B00B304CA8DD}"/>
                    </a:ext>
                  </a:extLst>
                </p:cNvPr>
                <p:cNvSpPr>
                  <a:spLocks/>
                </p:cNvSpPr>
                <p:nvPr/>
              </p:nvSpPr>
              <p:spPr bwMode="blackWhite">
                <a:xfrm>
                  <a:off x="1326437" y="3815586"/>
                  <a:ext cx="43370" cy="80316"/>
                </a:xfrm>
                <a:custGeom>
                  <a:avLst/>
                  <a:gdLst>
                    <a:gd name="T0" fmla="*/ 0 w 21"/>
                    <a:gd name="T1" fmla="*/ 0 h 39"/>
                    <a:gd name="T2" fmla="*/ 11 w 21"/>
                    <a:gd name="T3" fmla="*/ 23 h 39"/>
                    <a:gd name="T4" fmla="*/ 21 w 21"/>
                    <a:gd name="T5" fmla="*/ 39 h 39"/>
                    <a:gd name="T6" fmla="*/ 2 w 21"/>
                    <a:gd name="T7" fmla="*/ 25 h 39"/>
                    <a:gd name="T8" fmla="*/ 0 w 21"/>
                    <a:gd name="T9" fmla="*/ 0 h 39"/>
                  </a:gdLst>
                  <a:ahLst/>
                  <a:cxnLst>
                    <a:cxn ang="0">
                      <a:pos x="T0" y="T1"/>
                    </a:cxn>
                    <a:cxn ang="0">
                      <a:pos x="T2" y="T3"/>
                    </a:cxn>
                    <a:cxn ang="0">
                      <a:pos x="T4" y="T5"/>
                    </a:cxn>
                    <a:cxn ang="0">
                      <a:pos x="T6" y="T7"/>
                    </a:cxn>
                    <a:cxn ang="0">
                      <a:pos x="T8" y="T9"/>
                    </a:cxn>
                  </a:cxnLst>
                  <a:rect l="0" t="0" r="r" b="b"/>
                  <a:pathLst>
                    <a:path w="21" h="39">
                      <a:moveTo>
                        <a:pt x="0" y="0"/>
                      </a:moveTo>
                      <a:lnTo>
                        <a:pt x="11" y="23"/>
                      </a:lnTo>
                      <a:lnTo>
                        <a:pt x="21" y="39"/>
                      </a:lnTo>
                      <a:lnTo>
                        <a:pt x="2" y="25"/>
                      </a:lnTo>
                      <a:lnTo>
                        <a:pt x="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6" name="Freeform 16">
                  <a:extLst>
                    <a:ext uri="{FF2B5EF4-FFF2-40B4-BE49-F238E27FC236}">
                      <a16:creationId xmlns:a16="http://schemas.microsoft.com/office/drawing/2014/main" id="{F37AA83C-89CC-D94F-4C3B-0F9D185F4CBB}"/>
                    </a:ext>
                  </a:extLst>
                </p:cNvPr>
                <p:cNvSpPr>
                  <a:spLocks/>
                </p:cNvSpPr>
                <p:nvPr/>
              </p:nvSpPr>
              <p:spPr bwMode="blackWhite">
                <a:xfrm>
                  <a:off x="1373020" y="3820404"/>
                  <a:ext cx="51402" cy="75497"/>
                </a:xfrm>
                <a:custGeom>
                  <a:avLst/>
                  <a:gdLst>
                    <a:gd name="T0" fmla="*/ 25 w 25"/>
                    <a:gd name="T1" fmla="*/ 27 h 37"/>
                    <a:gd name="T2" fmla="*/ 21 w 25"/>
                    <a:gd name="T3" fmla="*/ 0 h 37"/>
                    <a:gd name="T4" fmla="*/ 2 w 25"/>
                    <a:gd name="T5" fmla="*/ 2 h 37"/>
                    <a:gd name="T6" fmla="*/ 0 w 25"/>
                    <a:gd name="T7" fmla="*/ 16 h 37"/>
                    <a:gd name="T8" fmla="*/ 11 w 25"/>
                    <a:gd name="T9" fmla="*/ 37 h 37"/>
                    <a:gd name="T10" fmla="*/ 15 w 25"/>
                    <a:gd name="T11" fmla="*/ 18 h 37"/>
                    <a:gd name="T12" fmla="*/ 25 w 25"/>
                    <a:gd name="T13" fmla="*/ 27 h 37"/>
                  </a:gdLst>
                  <a:ahLst/>
                  <a:cxnLst>
                    <a:cxn ang="0">
                      <a:pos x="T0" y="T1"/>
                    </a:cxn>
                    <a:cxn ang="0">
                      <a:pos x="T2" y="T3"/>
                    </a:cxn>
                    <a:cxn ang="0">
                      <a:pos x="T4" y="T5"/>
                    </a:cxn>
                    <a:cxn ang="0">
                      <a:pos x="T6" y="T7"/>
                    </a:cxn>
                    <a:cxn ang="0">
                      <a:pos x="T8" y="T9"/>
                    </a:cxn>
                    <a:cxn ang="0">
                      <a:pos x="T10" y="T11"/>
                    </a:cxn>
                    <a:cxn ang="0">
                      <a:pos x="T12" y="T13"/>
                    </a:cxn>
                  </a:cxnLst>
                  <a:rect l="0" t="0" r="r" b="b"/>
                  <a:pathLst>
                    <a:path w="25" h="37">
                      <a:moveTo>
                        <a:pt x="25" y="27"/>
                      </a:moveTo>
                      <a:lnTo>
                        <a:pt x="21" y="0"/>
                      </a:lnTo>
                      <a:lnTo>
                        <a:pt x="2" y="2"/>
                      </a:lnTo>
                      <a:lnTo>
                        <a:pt x="0" y="16"/>
                      </a:lnTo>
                      <a:lnTo>
                        <a:pt x="11" y="37"/>
                      </a:lnTo>
                      <a:lnTo>
                        <a:pt x="15" y="18"/>
                      </a:lnTo>
                      <a:lnTo>
                        <a:pt x="25" y="27"/>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grpSp>
        <p:grpSp>
          <p:nvGrpSpPr>
            <p:cNvPr id="8" name="Group 7">
              <a:extLst>
                <a:ext uri="{FF2B5EF4-FFF2-40B4-BE49-F238E27FC236}">
                  <a16:creationId xmlns:a16="http://schemas.microsoft.com/office/drawing/2014/main" id="{1A2326DA-A3B5-8E5A-EE47-6CA43CAE6647}"/>
                </a:ext>
              </a:extLst>
            </p:cNvPr>
            <p:cNvGrpSpPr/>
            <p:nvPr/>
          </p:nvGrpSpPr>
          <p:grpSpPr>
            <a:xfrm>
              <a:off x="3678192" y="4392637"/>
              <a:ext cx="822382" cy="572780"/>
              <a:chOff x="4875171" y="5034501"/>
              <a:chExt cx="871117" cy="606723"/>
            </a:xfrm>
          </p:grpSpPr>
          <p:sp>
            <p:nvSpPr>
              <p:cNvPr id="82" name="Freeform 195">
                <a:extLst>
                  <a:ext uri="{FF2B5EF4-FFF2-40B4-BE49-F238E27FC236}">
                    <a16:creationId xmlns:a16="http://schemas.microsoft.com/office/drawing/2014/main" id="{5CF98430-AB32-161B-642C-2786EC212916}"/>
                  </a:ext>
                </a:extLst>
              </p:cNvPr>
              <p:cNvSpPr>
                <a:spLocks noChangeArrowheads="1"/>
              </p:cNvSpPr>
              <p:nvPr/>
            </p:nvSpPr>
            <p:spPr bwMode="auto">
              <a:xfrm>
                <a:off x="4875171" y="5034501"/>
                <a:ext cx="871117" cy="606723"/>
              </a:xfrm>
              <a:custGeom>
                <a:avLst/>
                <a:gdLst>
                  <a:gd name="connsiteX0" fmla="*/ 0 w 871117"/>
                  <a:gd name="connsiteY0" fmla="*/ 0 h 606723"/>
                  <a:gd name="connsiteX1" fmla="*/ 529989 w 871117"/>
                  <a:gd name="connsiteY1" fmla="*/ 0 h 606723"/>
                  <a:gd name="connsiteX2" fmla="*/ 871117 w 871117"/>
                  <a:gd name="connsiteY2" fmla="*/ 346558 h 606723"/>
                  <a:gd name="connsiteX3" fmla="*/ 871117 w 871117"/>
                  <a:gd name="connsiteY3" fmla="*/ 606723 h 606723"/>
                  <a:gd name="connsiteX4" fmla="*/ 0 w 871117"/>
                  <a:gd name="connsiteY4" fmla="*/ 606723 h 606723"/>
                  <a:gd name="connsiteX5" fmla="*/ 0 w 871117"/>
                  <a:gd name="connsiteY5" fmla="*/ 0 h 60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117" h="606723">
                    <a:moveTo>
                      <a:pt x="0" y="0"/>
                    </a:moveTo>
                    <a:lnTo>
                      <a:pt x="529989" y="0"/>
                    </a:lnTo>
                    <a:lnTo>
                      <a:pt x="871117" y="346558"/>
                    </a:lnTo>
                    <a:lnTo>
                      <a:pt x="871117" y="606723"/>
                    </a:lnTo>
                    <a:lnTo>
                      <a:pt x="0" y="606723"/>
                    </a:lnTo>
                    <a:lnTo>
                      <a:pt x="0" y="0"/>
                    </a:lnTo>
                    <a:close/>
                  </a:path>
                </a:pathLst>
              </a:custGeom>
              <a:solidFill>
                <a:schemeClr val="bg1"/>
              </a:solidFill>
              <a:ln w="9525">
                <a:solidFill>
                  <a:schemeClr val="bg1">
                    <a:lumMod val="50000"/>
                  </a:schemeClr>
                </a:solidFill>
                <a:miter lim="800000"/>
                <a:headEnd/>
                <a:tailEnd/>
              </a:ln>
              <a:effectLst/>
            </p:spPr>
            <p:txBody>
              <a:bodyPr wrap="squar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83" name="Group 82">
                <a:extLst>
                  <a:ext uri="{FF2B5EF4-FFF2-40B4-BE49-F238E27FC236}">
                    <a16:creationId xmlns:a16="http://schemas.microsoft.com/office/drawing/2014/main" id="{68F9A625-814B-DAC2-65DB-E8414E73F96E}"/>
                  </a:ext>
                </a:extLst>
              </p:cNvPr>
              <p:cNvGrpSpPr/>
              <p:nvPr/>
            </p:nvGrpSpPr>
            <p:grpSpPr>
              <a:xfrm>
                <a:off x="4934782" y="5127602"/>
                <a:ext cx="709160" cy="441737"/>
                <a:chOff x="-615916" y="4233004"/>
                <a:chExt cx="1252745" cy="780341"/>
              </a:xfrm>
            </p:grpSpPr>
            <p:sp>
              <p:nvSpPr>
                <p:cNvPr id="84" name="Freeform 18">
                  <a:extLst>
                    <a:ext uri="{FF2B5EF4-FFF2-40B4-BE49-F238E27FC236}">
                      <a16:creationId xmlns:a16="http://schemas.microsoft.com/office/drawing/2014/main" id="{E57BAAF6-7252-7CC0-03CE-43F1CC5ED126}"/>
                    </a:ext>
                  </a:extLst>
                </p:cNvPr>
                <p:cNvSpPr>
                  <a:spLocks/>
                </p:cNvSpPr>
                <p:nvPr/>
              </p:nvSpPr>
              <p:spPr bwMode="blackWhite">
                <a:xfrm>
                  <a:off x="-505688" y="4233004"/>
                  <a:ext cx="125974" cy="87482"/>
                </a:xfrm>
                <a:custGeom>
                  <a:avLst/>
                  <a:gdLst>
                    <a:gd name="T0" fmla="*/ 52 w 77"/>
                    <a:gd name="T1" fmla="*/ 0 h 53"/>
                    <a:gd name="T2" fmla="*/ 58 w 77"/>
                    <a:gd name="T3" fmla="*/ 7 h 53"/>
                    <a:gd name="T4" fmla="*/ 75 w 77"/>
                    <a:gd name="T5" fmla="*/ 9 h 53"/>
                    <a:gd name="T6" fmla="*/ 77 w 77"/>
                    <a:gd name="T7" fmla="*/ 34 h 53"/>
                    <a:gd name="T8" fmla="*/ 60 w 77"/>
                    <a:gd name="T9" fmla="*/ 53 h 53"/>
                    <a:gd name="T10" fmla="*/ 29 w 77"/>
                    <a:gd name="T11" fmla="*/ 51 h 53"/>
                    <a:gd name="T12" fmla="*/ 0 w 77"/>
                    <a:gd name="T13" fmla="*/ 34 h 53"/>
                    <a:gd name="T14" fmla="*/ 22 w 77"/>
                    <a:gd name="T15" fmla="*/ 5 h 53"/>
                    <a:gd name="T16" fmla="*/ 39 w 77"/>
                    <a:gd name="T17" fmla="*/ 7 h 53"/>
                    <a:gd name="T18" fmla="*/ 52 w 77"/>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53">
                      <a:moveTo>
                        <a:pt x="52" y="0"/>
                      </a:moveTo>
                      <a:lnTo>
                        <a:pt x="58" y="7"/>
                      </a:lnTo>
                      <a:lnTo>
                        <a:pt x="75" y="9"/>
                      </a:lnTo>
                      <a:lnTo>
                        <a:pt x="77" y="34"/>
                      </a:lnTo>
                      <a:lnTo>
                        <a:pt x="60" y="53"/>
                      </a:lnTo>
                      <a:lnTo>
                        <a:pt x="29" y="51"/>
                      </a:lnTo>
                      <a:lnTo>
                        <a:pt x="0" y="34"/>
                      </a:lnTo>
                      <a:lnTo>
                        <a:pt x="22" y="5"/>
                      </a:lnTo>
                      <a:lnTo>
                        <a:pt x="39" y="7"/>
                      </a:lnTo>
                      <a:lnTo>
                        <a:pt x="52"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5" name="Freeform 19">
                  <a:extLst>
                    <a:ext uri="{FF2B5EF4-FFF2-40B4-BE49-F238E27FC236}">
                      <a16:creationId xmlns:a16="http://schemas.microsoft.com/office/drawing/2014/main" id="{367A6129-1006-FE5C-4322-EF394FAFDDD0}"/>
                    </a:ext>
                  </a:extLst>
                </p:cNvPr>
                <p:cNvSpPr>
                  <a:spLocks/>
                </p:cNvSpPr>
                <p:nvPr/>
              </p:nvSpPr>
              <p:spPr bwMode="blackWhite">
                <a:xfrm>
                  <a:off x="328892" y="4675664"/>
                  <a:ext cx="307937" cy="337681"/>
                </a:xfrm>
                <a:custGeom>
                  <a:avLst/>
                  <a:gdLst>
                    <a:gd name="T0" fmla="*/ 44 w 188"/>
                    <a:gd name="T1" fmla="*/ 0 h 206"/>
                    <a:gd name="T2" fmla="*/ 79 w 188"/>
                    <a:gd name="T3" fmla="*/ 23 h 206"/>
                    <a:gd name="T4" fmla="*/ 100 w 188"/>
                    <a:gd name="T5" fmla="*/ 25 h 206"/>
                    <a:gd name="T6" fmla="*/ 146 w 188"/>
                    <a:gd name="T7" fmla="*/ 48 h 206"/>
                    <a:gd name="T8" fmla="*/ 157 w 188"/>
                    <a:gd name="T9" fmla="*/ 67 h 206"/>
                    <a:gd name="T10" fmla="*/ 150 w 188"/>
                    <a:gd name="T11" fmla="*/ 83 h 206"/>
                    <a:gd name="T12" fmla="*/ 161 w 188"/>
                    <a:gd name="T13" fmla="*/ 92 h 206"/>
                    <a:gd name="T14" fmla="*/ 161 w 188"/>
                    <a:gd name="T15" fmla="*/ 106 h 206"/>
                    <a:gd name="T16" fmla="*/ 188 w 188"/>
                    <a:gd name="T17" fmla="*/ 112 h 206"/>
                    <a:gd name="T18" fmla="*/ 165 w 188"/>
                    <a:gd name="T19" fmla="*/ 148 h 206"/>
                    <a:gd name="T20" fmla="*/ 129 w 188"/>
                    <a:gd name="T21" fmla="*/ 148 h 206"/>
                    <a:gd name="T22" fmla="*/ 86 w 188"/>
                    <a:gd name="T23" fmla="*/ 179 h 206"/>
                    <a:gd name="T24" fmla="*/ 81 w 188"/>
                    <a:gd name="T25" fmla="*/ 206 h 206"/>
                    <a:gd name="T26" fmla="*/ 58 w 188"/>
                    <a:gd name="T27" fmla="*/ 183 h 206"/>
                    <a:gd name="T28" fmla="*/ 35 w 188"/>
                    <a:gd name="T29" fmla="*/ 183 h 206"/>
                    <a:gd name="T30" fmla="*/ 35 w 188"/>
                    <a:gd name="T31" fmla="*/ 117 h 206"/>
                    <a:gd name="T32" fmla="*/ 0 w 188"/>
                    <a:gd name="T33" fmla="*/ 92 h 206"/>
                    <a:gd name="T34" fmla="*/ 29 w 188"/>
                    <a:gd name="T35" fmla="*/ 62 h 206"/>
                    <a:gd name="T36" fmla="*/ 50 w 188"/>
                    <a:gd name="T37" fmla="*/ 52 h 206"/>
                    <a:gd name="T38" fmla="*/ 44 w 188"/>
                    <a:gd name="T3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06">
                      <a:moveTo>
                        <a:pt x="44" y="0"/>
                      </a:moveTo>
                      <a:lnTo>
                        <a:pt x="79" y="23"/>
                      </a:lnTo>
                      <a:lnTo>
                        <a:pt x="100" y="25"/>
                      </a:lnTo>
                      <a:lnTo>
                        <a:pt x="146" y="48"/>
                      </a:lnTo>
                      <a:lnTo>
                        <a:pt x="157" y="67"/>
                      </a:lnTo>
                      <a:lnTo>
                        <a:pt x="150" y="83"/>
                      </a:lnTo>
                      <a:lnTo>
                        <a:pt x="161" y="92"/>
                      </a:lnTo>
                      <a:lnTo>
                        <a:pt x="161" y="106"/>
                      </a:lnTo>
                      <a:lnTo>
                        <a:pt x="188" y="112"/>
                      </a:lnTo>
                      <a:lnTo>
                        <a:pt x="165" y="148"/>
                      </a:lnTo>
                      <a:lnTo>
                        <a:pt x="129" y="148"/>
                      </a:lnTo>
                      <a:lnTo>
                        <a:pt x="86" y="179"/>
                      </a:lnTo>
                      <a:lnTo>
                        <a:pt x="81" y="206"/>
                      </a:lnTo>
                      <a:lnTo>
                        <a:pt x="58" y="183"/>
                      </a:lnTo>
                      <a:lnTo>
                        <a:pt x="35" y="183"/>
                      </a:lnTo>
                      <a:lnTo>
                        <a:pt x="35" y="117"/>
                      </a:lnTo>
                      <a:lnTo>
                        <a:pt x="0" y="92"/>
                      </a:lnTo>
                      <a:lnTo>
                        <a:pt x="29" y="62"/>
                      </a:lnTo>
                      <a:lnTo>
                        <a:pt x="50" y="52"/>
                      </a:lnTo>
                      <a:lnTo>
                        <a:pt x="44"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6" name="Freeform 20">
                  <a:extLst>
                    <a:ext uri="{FF2B5EF4-FFF2-40B4-BE49-F238E27FC236}">
                      <a16:creationId xmlns:a16="http://schemas.microsoft.com/office/drawing/2014/main" id="{0618577A-77B3-4FE1-76AF-14E8945A230B}"/>
                    </a:ext>
                  </a:extLst>
                </p:cNvPr>
                <p:cNvSpPr>
                  <a:spLocks/>
                </p:cNvSpPr>
                <p:nvPr/>
              </p:nvSpPr>
              <p:spPr bwMode="blackWhite">
                <a:xfrm>
                  <a:off x="202917" y="4504199"/>
                  <a:ext cx="166216" cy="111977"/>
                </a:xfrm>
                <a:custGeom>
                  <a:avLst/>
                  <a:gdLst>
                    <a:gd name="T0" fmla="*/ 18 w 102"/>
                    <a:gd name="T1" fmla="*/ 0 h 69"/>
                    <a:gd name="T2" fmla="*/ 44 w 102"/>
                    <a:gd name="T3" fmla="*/ 23 h 69"/>
                    <a:gd name="T4" fmla="*/ 62 w 102"/>
                    <a:gd name="T5" fmla="*/ 17 h 69"/>
                    <a:gd name="T6" fmla="*/ 89 w 102"/>
                    <a:gd name="T7" fmla="*/ 34 h 69"/>
                    <a:gd name="T8" fmla="*/ 102 w 102"/>
                    <a:gd name="T9" fmla="*/ 50 h 69"/>
                    <a:gd name="T10" fmla="*/ 83 w 102"/>
                    <a:gd name="T11" fmla="*/ 61 h 69"/>
                    <a:gd name="T12" fmla="*/ 39 w 102"/>
                    <a:gd name="T13" fmla="*/ 69 h 69"/>
                    <a:gd name="T14" fmla="*/ 35 w 102"/>
                    <a:gd name="T15" fmla="*/ 42 h 69"/>
                    <a:gd name="T16" fmla="*/ 0 w 102"/>
                    <a:gd name="T17" fmla="*/ 32 h 69"/>
                    <a:gd name="T18" fmla="*/ 18 w 10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9">
                      <a:moveTo>
                        <a:pt x="18" y="0"/>
                      </a:moveTo>
                      <a:lnTo>
                        <a:pt x="44" y="23"/>
                      </a:lnTo>
                      <a:lnTo>
                        <a:pt x="62" y="17"/>
                      </a:lnTo>
                      <a:lnTo>
                        <a:pt x="89" y="34"/>
                      </a:lnTo>
                      <a:lnTo>
                        <a:pt x="102" y="50"/>
                      </a:lnTo>
                      <a:lnTo>
                        <a:pt x="83" y="61"/>
                      </a:lnTo>
                      <a:lnTo>
                        <a:pt x="39" y="69"/>
                      </a:lnTo>
                      <a:lnTo>
                        <a:pt x="35" y="42"/>
                      </a:lnTo>
                      <a:lnTo>
                        <a:pt x="0" y="32"/>
                      </a:lnTo>
                      <a:lnTo>
                        <a:pt x="18"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7" name="Freeform 21">
                  <a:extLst>
                    <a:ext uri="{FF2B5EF4-FFF2-40B4-BE49-F238E27FC236}">
                      <a16:creationId xmlns:a16="http://schemas.microsoft.com/office/drawing/2014/main" id="{5D7F9023-E68D-4EC0-BEBA-5A1D2539AB0B}"/>
                    </a:ext>
                  </a:extLst>
                </p:cNvPr>
                <p:cNvSpPr>
                  <a:spLocks/>
                </p:cNvSpPr>
                <p:nvPr/>
              </p:nvSpPr>
              <p:spPr bwMode="blackWhite">
                <a:xfrm>
                  <a:off x="-147011" y="4353729"/>
                  <a:ext cx="150469" cy="117226"/>
                </a:xfrm>
                <a:custGeom>
                  <a:avLst/>
                  <a:gdLst>
                    <a:gd name="T0" fmla="*/ 35 w 92"/>
                    <a:gd name="T1" fmla="*/ 0 h 71"/>
                    <a:gd name="T2" fmla="*/ 48 w 92"/>
                    <a:gd name="T3" fmla="*/ 16 h 71"/>
                    <a:gd name="T4" fmla="*/ 64 w 92"/>
                    <a:gd name="T5" fmla="*/ 37 h 71"/>
                    <a:gd name="T6" fmla="*/ 81 w 92"/>
                    <a:gd name="T7" fmla="*/ 33 h 71"/>
                    <a:gd name="T8" fmla="*/ 77 w 92"/>
                    <a:gd name="T9" fmla="*/ 46 h 71"/>
                    <a:gd name="T10" fmla="*/ 92 w 92"/>
                    <a:gd name="T11" fmla="*/ 71 h 71"/>
                    <a:gd name="T12" fmla="*/ 46 w 92"/>
                    <a:gd name="T13" fmla="*/ 60 h 71"/>
                    <a:gd name="T14" fmla="*/ 8 w 92"/>
                    <a:gd name="T15" fmla="*/ 58 h 71"/>
                    <a:gd name="T16" fmla="*/ 10 w 92"/>
                    <a:gd name="T17" fmla="*/ 37 h 71"/>
                    <a:gd name="T18" fmla="*/ 0 w 92"/>
                    <a:gd name="T19" fmla="*/ 16 h 71"/>
                    <a:gd name="T20" fmla="*/ 19 w 92"/>
                    <a:gd name="T21" fmla="*/ 16 h 71"/>
                    <a:gd name="T22" fmla="*/ 35 w 92"/>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71">
                      <a:moveTo>
                        <a:pt x="35" y="0"/>
                      </a:moveTo>
                      <a:lnTo>
                        <a:pt x="48" y="16"/>
                      </a:lnTo>
                      <a:lnTo>
                        <a:pt x="64" y="37"/>
                      </a:lnTo>
                      <a:lnTo>
                        <a:pt x="81" y="33"/>
                      </a:lnTo>
                      <a:lnTo>
                        <a:pt x="77" y="46"/>
                      </a:lnTo>
                      <a:lnTo>
                        <a:pt x="92" y="71"/>
                      </a:lnTo>
                      <a:lnTo>
                        <a:pt x="46" y="60"/>
                      </a:lnTo>
                      <a:lnTo>
                        <a:pt x="8" y="58"/>
                      </a:lnTo>
                      <a:lnTo>
                        <a:pt x="10" y="37"/>
                      </a:lnTo>
                      <a:lnTo>
                        <a:pt x="0" y="16"/>
                      </a:lnTo>
                      <a:lnTo>
                        <a:pt x="19" y="16"/>
                      </a:lnTo>
                      <a:lnTo>
                        <a:pt x="35"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8" name="Freeform 22">
                  <a:extLst>
                    <a:ext uri="{FF2B5EF4-FFF2-40B4-BE49-F238E27FC236}">
                      <a16:creationId xmlns:a16="http://schemas.microsoft.com/office/drawing/2014/main" id="{08594E00-E39F-9899-2BC8-18AE3B79B1FB}"/>
                    </a:ext>
                  </a:extLst>
                </p:cNvPr>
                <p:cNvSpPr>
                  <a:spLocks/>
                </p:cNvSpPr>
                <p:nvPr/>
              </p:nvSpPr>
              <p:spPr bwMode="blackWhite">
                <a:xfrm>
                  <a:off x="64695" y="4465707"/>
                  <a:ext cx="143471" cy="40242"/>
                </a:xfrm>
                <a:custGeom>
                  <a:avLst/>
                  <a:gdLst>
                    <a:gd name="T0" fmla="*/ 88 w 88"/>
                    <a:gd name="T1" fmla="*/ 11 h 25"/>
                    <a:gd name="T2" fmla="*/ 71 w 88"/>
                    <a:gd name="T3" fmla="*/ 25 h 25"/>
                    <a:gd name="T4" fmla="*/ 23 w 88"/>
                    <a:gd name="T5" fmla="*/ 21 h 25"/>
                    <a:gd name="T6" fmla="*/ 0 w 88"/>
                    <a:gd name="T7" fmla="*/ 11 h 25"/>
                    <a:gd name="T8" fmla="*/ 17 w 88"/>
                    <a:gd name="T9" fmla="*/ 0 h 25"/>
                    <a:gd name="T10" fmla="*/ 32 w 88"/>
                    <a:gd name="T11" fmla="*/ 5 h 25"/>
                    <a:gd name="T12" fmla="*/ 50 w 88"/>
                    <a:gd name="T13" fmla="*/ 1 h 25"/>
                    <a:gd name="T14" fmla="*/ 65 w 88"/>
                    <a:gd name="T15" fmla="*/ 9 h 25"/>
                    <a:gd name="T16" fmla="*/ 88 w 88"/>
                    <a:gd name="T17"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5">
                      <a:moveTo>
                        <a:pt x="88" y="11"/>
                      </a:moveTo>
                      <a:lnTo>
                        <a:pt x="71" y="25"/>
                      </a:lnTo>
                      <a:lnTo>
                        <a:pt x="23" y="21"/>
                      </a:lnTo>
                      <a:lnTo>
                        <a:pt x="0" y="11"/>
                      </a:lnTo>
                      <a:lnTo>
                        <a:pt x="17" y="0"/>
                      </a:lnTo>
                      <a:lnTo>
                        <a:pt x="32" y="5"/>
                      </a:lnTo>
                      <a:lnTo>
                        <a:pt x="50" y="1"/>
                      </a:lnTo>
                      <a:lnTo>
                        <a:pt x="65" y="9"/>
                      </a:lnTo>
                      <a:lnTo>
                        <a:pt x="88" y="11"/>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9" name="Freeform 23">
                  <a:extLst>
                    <a:ext uri="{FF2B5EF4-FFF2-40B4-BE49-F238E27FC236}">
                      <a16:creationId xmlns:a16="http://schemas.microsoft.com/office/drawing/2014/main" id="{34E09D2C-9398-FB5D-0146-3E580B8CB1E7}"/>
                    </a:ext>
                  </a:extLst>
                </p:cNvPr>
                <p:cNvSpPr>
                  <a:spLocks/>
                </p:cNvSpPr>
                <p:nvPr/>
              </p:nvSpPr>
              <p:spPr bwMode="blackWhite">
                <a:xfrm>
                  <a:off x="-615916" y="4304739"/>
                  <a:ext cx="61238" cy="52489"/>
                </a:xfrm>
                <a:custGeom>
                  <a:avLst/>
                  <a:gdLst>
                    <a:gd name="T0" fmla="*/ 37 w 37"/>
                    <a:gd name="T1" fmla="*/ 0 h 32"/>
                    <a:gd name="T2" fmla="*/ 23 w 37"/>
                    <a:gd name="T3" fmla="*/ 15 h 32"/>
                    <a:gd name="T4" fmla="*/ 10 w 37"/>
                    <a:gd name="T5" fmla="*/ 32 h 32"/>
                    <a:gd name="T6" fmla="*/ 0 w 37"/>
                    <a:gd name="T7" fmla="*/ 25 h 32"/>
                    <a:gd name="T8" fmla="*/ 10 w 37"/>
                    <a:gd name="T9" fmla="*/ 9 h 32"/>
                    <a:gd name="T10" fmla="*/ 25 w 37"/>
                    <a:gd name="T11" fmla="*/ 0 h 32"/>
                    <a:gd name="T12" fmla="*/ 37 w 3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7" h="32">
                      <a:moveTo>
                        <a:pt x="37" y="0"/>
                      </a:moveTo>
                      <a:lnTo>
                        <a:pt x="23" y="15"/>
                      </a:lnTo>
                      <a:lnTo>
                        <a:pt x="10" y="32"/>
                      </a:lnTo>
                      <a:lnTo>
                        <a:pt x="0" y="25"/>
                      </a:lnTo>
                      <a:lnTo>
                        <a:pt x="10" y="9"/>
                      </a:lnTo>
                      <a:lnTo>
                        <a:pt x="25" y="0"/>
                      </a:lnTo>
                      <a:lnTo>
                        <a:pt x="37"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0" name="Freeform 24">
                  <a:extLst>
                    <a:ext uri="{FF2B5EF4-FFF2-40B4-BE49-F238E27FC236}">
                      <a16:creationId xmlns:a16="http://schemas.microsoft.com/office/drawing/2014/main" id="{706BF7E0-7194-B609-B741-231AA00D2504}"/>
                    </a:ext>
                  </a:extLst>
                </p:cNvPr>
                <p:cNvSpPr>
                  <a:spLocks/>
                </p:cNvSpPr>
                <p:nvPr/>
              </p:nvSpPr>
              <p:spPr bwMode="blackWhite">
                <a:xfrm>
                  <a:off x="117185" y="4533943"/>
                  <a:ext cx="69986" cy="50740"/>
                </a:xfrm>
                <a:custGeom>
                  <a:avLst/>
                  <a:gdLst>
                    <a:gd name="T0" fmla="*/ 0 w 43"/>
                    <a:gd name="T1" fmla="*/ 0 h 31"/>
                    <a:gd name="T2" fmla="*/ 31 w 43"/>
                    <a:gd name="T3" fmla="*/ 2 h 31"/>
                    <a:gd name="T4" fmla="*/ 37 w 43"/>
                    <a:gd name="T5" fmla="*/ 15 h 31"/>
                    <a:gd name="T6" fmla="*/ 43 w 43"/>
                    <a:gd name="T7" fmla="*/ 23 h 31"/>
                    <a:gd name="T8" fmla="*/ 10 w 43"/>
                    <a:gd name="T9" fmla="*/ 31 h 31"/>
                    <a:gd name="T10" fmla="*/ 14 w 43"/>
                    <a:gd name="T11" fmla="*/ 15 h 31"/>
                    <a:gd name="T12" fmla="*/ 0 w 43"/>
                    <a:gd name="T13" fmla="*/ 7 h 31"/>
                    <a:gd name="T14" fmla="*/ 0 w 43"/>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1">
                      <a:moveTo>
                        <a:pt x="0" y="0"/>
                      </a:moveTo>
                      <a:lnTo>
                        <a:pt x="31" y="2"/>
                      </a:lnTo>
                      <a:lnTo>
                        <a:pt x="37" y="15"/>
                      </a:lnTo>
                      <a:lnTo>
                        <a:pt x="43" y="23"/>
                      </a:lnTo>
                      <a:lnTo>
                        <a:pt x="10" y="31"/>
                      </a:lnTo>
                      <a:lnTo>
                        <a:pt x="14" y="15"/>
                      </a:lnTo>
                      <a:lnTo>
                        <a:pt x="0" y="7"/>
                      </a:lnTo>
                      <a:lnTo>
                        <a:pt x="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1" name="Freeform 25">
                  <a:extLst>
                    <a:ext uri="{FF2B5EF4-FFF2-40B4-BE49-F238E27FC236}">
                      <a16:creationId xmlns:a16="http://schemas.microsoft.com/office/drawing/2014/main" id="{2F9E0C57-545E-02B0-2F82-0C6D34858B6D}"/>
                    </a:ext>
                  </a:extLst>
                </p:cNvPr>
                <p:cNvSpPr>
                  <a:spLocks/>
                </p:cNvSpPr>
                <p:nvPr/>
              </p:nvSpPr>
              <p:spPr bwMode="blackWhite">
                <a:xfrm>
                  <a:off x="206417" y="4612677"/>
                  <a:ext cx="40242" cy="38492"/>
                </a:xfrm>
                <a:custGeom>
                  <a:avLst/>
                  <a:gdLst>
                    <a:gd name="T0" fmla="*/ 25 w 25"/>
                    <a:gd name="T1" fmla="*/ 2 h 23"/>
                    <a:gd name="T2" fmla="*/ 23 w 25"/>
                    <a:gd name="T3" fmla="*/ 23 h 23"/>
                    <a:gd name="T4" fmla="*/ 0 w 25"/>
                    <a:gd name="T5" fmla="*/ 11 h 23"/>
                    <a:gd name="T6" fmla="*/ 6 w 25"/>
                    <a:gd name="T7" fmla="*/ 0 h 23"/>
                    <a:gd name="T8" fmla="*/ 25 w 25"/>
                    <a:gd name="T9" fmla="*/ 2 h 23"/>
                  </a:gdLst>
                  <a:ahLst/>
                  <a:cxnLst>
                    <a:cxn ang="0">
                      <a:pos x="T0" y="T1"/>
                    </a:cxn>
                    <a:cxn ang="0">
                      <a:pos x="T2" y="T3"/>
                    </a:cxn>
                    <a:cxn ang="0">
                      <a:pos x="T4" y="T5"/>
                    </a:cxn>
                    <a:cxn ang="0">
                      <a:pos x="T6" y="T7"/>
                    </a:cxn>
                    <a:cxn ang="0">
                      <a:pos x="T8" y="T9"/>
                    </a:cxn>
                  </a:cxnLst>
                  <a:rect l="0" t="0" r="r" b="b"/>
                  <a:pathLst>
                    <a:path w="25" h="23">
                      <a:moveTo>
                        <a:pt x="25" y="2"/>
                      </a:moveTo>
                      <a:lnTo>
                        <a:pt x="23" y="23"/>
                      </a:lnTo>
                      <a:lnTo>
                        <a:pt x="0" y="11"/>
                      </a:lnTo>
                      <a:lnTo>
                        <a:pt x="6" y="0"/>
                      </a:lnTo>
                      <a:lnTo>
                        <a:pt x="25" y="2"/>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grpSp>
        <p:grpSp>
          <p:nvGrpSpPr>
            <p:cNvPr id="9" name="Group 8">
              <a:extLst>
                <a:ext uri="{FF2B5EF4-FFF2-40B4-BE49-F238E27FC236}">
                  <a16:creationId xmlns:a16="http://schemas.microsoft.com/office/drawing/2014/main" id="{F911FCB0-5F9C-132F-6FFF-4F24D6E2432C}"/>
                </a:ext>
              </a:extLst>
            </p:cNvPr>
            <p:cNvGrpSpPr>
              <a:grpSpLocks noChangeAspect="1"/>
            </p:cNvGrpSpPr>
            <p:nvPr/>
          </p:nvGrpSpPr>
          <p:grpSpPr>
            <a:xfrm>
              <a:off x="2451488" y="1802958"/>
              <a:ext cx="4653143" cy="2915203"/>
              <a:chOff x="3573548" y="2108321"/>
              <a:chExt cx="5277072" cy="3306095"/>
            </a:xfrm>
          </p:grpSpPr>
          <p:grpSp>
            <p:nvGrpSpPr>
              <p:cNvPr id="12" name="Group 11">
                <a:extLst>
                  <a:ext uri="{FF2B5EF4-FFF2-40B4-BE49-F238E27FC236}">
                    <a16:creationId xmlns:a16="http://schemas.microsoft.com/office/drawing/2014/main" id="{0389302D-71A5-10B9-8DF4-1882EE5321C1}"/>
                  </a:ext>
                </a:extLst>
              </p:cNvPr>
              <p:cNvGrpSpPr/>
              <p:nvPr/>
            </p:nvGrpSpPr>
            <p:grpSpPr>
              <a:xfrm>
                <a:off x="3573548" y="2108321"/>
                <a:ext cx="5277072" cy="3306095"/>
                <a:chOff x="1592751" y="190500"/>
                <a:chExt cx="9322100" cy="5840310"/>
              </a:xfrm>
            </p:grpSpPr>
            <p:sp>
              <p:nvSpPr>
                <p:cNvPr id="25" name="Freeform 29">
                  <a:extLst>
                    <a:ext uri="{FF2B5EF4-FFF2-40B4-BE49-F238E27FC236}">
                      <a16:creationId xmlns:a16="http://schemas.microsoft.com/office/drawing/2014/main" id="{1DF04C62-C72F-1876-6A2F-FE58E9BDD0D1}"/>
                    </a:ext>
                  </a:extLst>
                </p:cNvPr>
                <p:cNvSpPr>
                  <a:spLocks/>
                </p:cNvSpPr>
                <p:nvPr/>
              </p:nvSpPr>
              <p:spPr bwMode="blackWhite">
                <a:xfrm>
                  <a:off x="2065154" y="190500"/>
                  <a:ext cx="1242247" cy="943057"/>
                </a:xfrm>
                <a:custGeom>
                  <a:avLst/>
                  <a:gdLst>
                    <a:gd name="T0" fmla="*/ 586 w 664"/>
                    <a:gd name="T1" fmla="*/ 461 h 505"/>
                    <a:gd name="T2" fmla="*/ 664 w 664"/>
                    <a:gd name="T3" fmla="*/ 140 h 505"/>
                    <a:gd name="T4" fmla="*/ 227 w 664"/>
                    <a:gd name="T5" fmla="*/ 0 h 505"/>
                    <a:gd name="T6" fmla="*/ 246 w 664"/>
                    <a:gd name="T7" fmla="*/ 35 h 505"/>
                    <a:gd name="T8" fmla="*/ 238 w 664"/>
                    <a:gd name="T9" fmla="*/ 62 h 505"/>
                    <a:gd name="T10" fmla="*/ 246 w 664"/>
                    <a:gd name="T11" fmla="*/ 87 h 505"/>
                    <a:gd name="T12" fmla="*/ 234 w 664"/>
                    <a:gd name="T13" fmla="*/ 102 h 505"/>
                    <a:gd name="T14" fmla="*/ 250 w 664"/>
                    <a:gd name="T15" fmla="*/ 133 h 505"/>
                    <a:gd name="T16" fmla="*/ 234 w 664"/>
                    <a:gd name="T17" fmla="*/ 140 h 505"/>
                    <a:gd name="T18" fmla="*/ 242 w 664"/>
                    <a:gd name="T19" fmla="*/ 167 h 505"/>
                    <a:gd name="T20" fmla="*/ 219 w 664"/>
                    <a:gd name="T21" fmla="*/ 183 h 505"/>
                    <a:gd name="T22" fmla="*/ 202 w 664"/>
                    <a:gd name="T23" fmla="*/ 202 h 505"/>
                    <a:gd name="T24" fmla="*/ 144 w 664"/>
                    <a:gd name="T25" fmla="*/ 236 h 505"/>
                    <a:gd name="T26" fmla="*/ 160 w 664"/>
                    <a:gd name="T27" fmla="*/ 209 h 505"/>
                    <a:gd name="T28" fmla="*/ 133 w 664"/>
                    <a:gd name="T29" fmla="*/ 190 h 505"/>
                    <a:gd name="T30" fmla="*/ 194 w 664"/>
                    <a:gd name="T31" fmla="*/ 163 h 505"/>
                    <a:gd name="T32" fmla="*/ 215 w 664"/>
                    <a:gd name="T33" fmla="*/ 140 h 505"/>
                    <a:gd name="T34" fmla="*/ 175 w 664"/>
                    <a:gd name="T35" fmla="*/ 110 h 505"/>
                    <a:gd name="T36" fmla="*/ 129 w 664"/>
                    <a:gd name="T37" fmla="*/ 79 h 505"/>
                    <a:gd name="T38" fmla="*/ 83 w 664"/>
                    <a:gd name="T39" fmla="*/ 54 h 505"/>
                    <a:gd name="T40" fmla="*/ 37 w 664"/>
                    <a:gd name="T41" fmla="*/ 31 h 505"/>
                    <a:gd name="T42" fmla="*/ 41 w 664"/>
                    <a:gd name="T43" fmla="*/ 121 h 505"/>
                    <a:gd name="T44" fmla="*/ 60 w 664"/>
                    <a:gd name="T45" fmla="*/ 156 h 505"/>
                    <a:gd name="T46" fmla="*/ 48 w 664"/>
                    <a:gd name="T47" fmla="*/ 194 h 505"/>
                    <a:gd name="T48" fmla="*/ 64 w 664"/>
                    <a:gd name="T49" fmla="*/ 213 h 505"/>
                    <a:gd name="T50" fmla="*/ 37 w 664"/>
                    <a:gd name="T51" fmla="*/ 232 h 505"/>
                    <a:gd name="T52" fmla="*/ 56 w 664"/>
                    <a:gd name="T53" fmla="*/ 252 h 505"/>
                    <a:gd name="T54" fmla="*/ 21 w 664"/>
                    <a:gd name="T55" fmla="*/ 280 h 505"/>
                    <a:gd name="T56" fmla="*/ 21 w 664"/>
                    <a:gd name="T57" fmla="*/ 252 h 505"/>
                    <a:gd name="T58" fmla="*/ 0 w 664"/>
                    <a:gd name="T59" fmla="*/ 277 h 505"/>
                    <a:gd name="T60" fmla="*/ 25 w 664"/>
                    <a:gd name="T61" fmla="*/ 292 h 505"/>
                    <a:gd name="T62" fmla="*/ 67 w 664"/>
                    <a:gd name="T63" fmla="*/ 307 h 505"/>
                    <a:gd name="T64" fmla="*/ 94 w 664"/>
                    <a:gd name="T65" fmla="*/ 338 h 505"/>
                    <a:gd name="T66" fmla="*/ 110 w 664"/>
                    <a:gd name="T67" fmla="*/ 365 h 505"/>
                    <a:gd name="T68" fmla="*/ 87 w 664"/>
                    <a:gd name="T69" fmla="*/ 415 h 505"/>
                    <a:gd name="T70" fmla="*/ 183 w 664"/>
                    <a:gd name="T71" fmla="*/ 419 h 505"/>
                    <a:gd name="T72" fmla="*/ 223 w 664"/>
                    <a:gd name="T73" fmla="*/ 453 h 505"/>
                    <a:gd name="T74" fmla="*/ 319 w 664"/>
                    <a:gd name="T75" fmla="*/ 453 h 505"/>
                    <a:gd name="T76" fmla="*/ 459 w 664"/>
                    <a:gd name="T77" fmla="*/ 461 h 505"/>
                    <a:gd name="T78" fmla="*/ 593 w 664"/>
                    <a:gd name="T79" fmla="*/ 505 h 505"/>
                    <a:gd name="T80" fmla="*/ 586 w 664"/>
                    <a:gd name="T81" fmla="*/ 46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4" h="505">
                      <a:moveTo>
                        <a:pt x="586" y="461"/>
                      </a:moveTo>
                      <a:lnTo>
                        <a:pt x="664" y="140"/>
                      </a:lnTo>
                      <a:lnTo>
                        <a:pt x="227" y="0"/>
                      </a:lnTo>
                      <a:lnTo>
                        <a:pt x="246" y="35"/>
                      </a:lnTo>
                      <a:lnTo>
                        <a:pt x="238" y="62"/>
                      </a:lnTo>
                      <a:lnTo>
                        <a:pt x="246" y="87"/>
                      </a:lnTo>
                      <a:lnTo>
                        <a:pt x="234" y="102"/>
                      </a:lnTo>
                      <a:lnTo>
                        <a:pt x="250" y="133"/>
                      </a:lnTo>
                      <a:lnTo>
                        <a:pt x="234" y="140"/>
                      </a:lnTo>
                      <a:lnTo>
                        <a:pt x="242" y="167"/>
                      </a:lnTo>
                      <a:lnTo>
                        <a:pt x="219" y="183"/>
                      </a:lnTo>
                      <a:lnTo>
                        <a:pt x="202" y="202"/>
                      </a:lnTo>
                      <a:lnTo>
                        <a:pt x="144" y="236"/>
                      </a:lnTo>
                      <a:lnTo>
                        <a:pt x="160" y="209"/>
                      </a:lnTo>
                      <a:lnTo>
                        <a:pt x="133" y="190"/>
                      </a:lnTo>
                      <a:lnTo>
                        <a:pt x="194" y="163"/>
                      </a:lnTo>
                      <a:lnTo>
                        <a:pt x="215" y="140"/>
                      </a:lnTo>
                      <a:lnTo>
                        <a:pt x="175" y="110"/>
                      </a:lnTo>
                      <a:lnTo>
                        <a:pt x="129" y="79"/>
                      </a:lnTo>
                      <a:lnTo>
                        <a:pt x="83" y="54"/>
                      </a:lnTo>
                      <a:lnTo>
                        <a:pt x="37" y="31"/>
                      </a:lnTo>
                      <a:lnTo>
                        <a:pt x="41" y="121"/>
                      </a:lnTo>
                      <a:lnTo>
                        <a:pt x="60" y="156"/>
                      </a:lnTo>
                      <a:lnTo>
                        <a:pt x="48" y="194"/>
                      </a:lnTo>
                      <a:lnTo>
                        <a:pt x="64" y="213"/>
                      </a:lnTo>
                      <a:lnTo>
                        <a:pt x="37" y="232"/>
                      </a:lnTo>
                      <a:lnTo>
                        <a:pt x="56" y="252"/>
                      </a:lnTo>
                      <a:lnTo>
                        <a:pt x="21" y="280"/>
                      </a:lnTo>
                      <a:lnTo>
                        <a:pt x="21" y="252"/>
                      </a:lnTo>
                      <a:lnTo>
                        <a:pt x="0" y="277"/>
                      </a:lnTo>
                      <a:lnTo>
                        <a:pt x="25" y="292"/>
                      </a:lnTo>
                      <a:lnTo>
                        <a:pt x="67" y="307"/>
                      </a:lnTo>
                      <a:lnTo>
                        <a:pt x="94" y="338"/>
                      </a:lnTo>
                      <a:lnTo>
                        <a:pt x="110" y="365"/>
                      </a:lnTo>
                      <a:lnTo>
                        <a:pt x="87" y="415"/>
                      </a:lnTo>
                      <a:lnTo>
                        <a:pt x="183" y="419"/>
                      </a:lnTo>
                      <a:lnTo>
                        <a:pt x="223" y="453"/>
                      </a:lnTo>
                      <a:lnTo>
                        <a:pt x="319" y="453"/>
                      </a:lnTo>
                      <a:lnTo>
                        <a:pt x="459" y="461"/>
                      </a:lnTo>
                      <a:lnTo>
                        <a:pt x="593" y="505"/>
                      </a:lnTo>
                      <a:lnTo>
                        <a:pt x="586" y="461"/>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6" name="Freeform 30">
                  <a:extLst>
                    <a:ext uri="{FF2B5EF4-FFF2-40B4-BE49-F238E27FC236}">
                      <a16:creationId xmlns:a16="http://schemas.microsoft.com/office/drawing/2014/main" id="{9E047FA5-E797-AEAD-5D64-8DEB553FA7EC}"/>
                    </a:ext>
                  </a:extLst>
                </p:cNvPr>
                <p:cNvSpPr>
                  <a:spLocks/>
                </p:cNvSpPr>
                <p:nvPr/>
              </p:nvSpPr>
              <p:spPr bwMode="blackWhite">
                <a:xfrm>
                  <a:off x="2400037" y="201705"/>
                  <a:ext cx="59867" cy="65360"/>
                </a:xfrm>
                <a:custGeom>
                  <a:avLst/>
                  <a:gdLst>
                    <a:gd name="T0" fmla="*/ 0 w 32"/>
                    <a:gd name="T1" fmla="*/ 0 h 35"/>
                    <a:gd name="T2" fmla="*/ 0 w 32"/>
                    <a:gd name="T3" fmla="*/ 21 h 35"/>
                    <a:gd name="T4" fmla="*/ 29 w 32"/>
                    <a:gd name="T5" fmla="*/ 35 h 35"/>
                    <a:gd name="T6" fmla="*/ 32 w 32"/>
                    <a:gd name="T7" fmla="*/ 25 h 35"/>
                    <a:gd name="T8" fmla="*/ 17 w 32"/>
                    <a:gd name="T9" fmla="*/ 6 h 35"/>
                    <a:gd name="T10" fmla="*/ 0 w 32"/>
                    <a:gd name="T11" fmla="*/ 0 h 35"/>
                  </a:gdLst>
                  <a:ahLst/>
                  <a:cxnLst>
                    <a:cxn ang="0">
                      <a:pos x="T0" y="T1"/>
                    </a:cxn>
                    <a:cxn ang="0">
                      <a:pos x="T2" y="T3"/>
                    </a:cxn>
                    <a:cxn ang="0">
                      <a:pos x="T4" y="T5"/>
                    </a:cxn>
                    <a:cxn ang="0">
                      <a:pos x="T6" y="T7"/>
                    </a:cxn>
                    <a:cxn ang="0">
                      <a:pos x="T8" y="T9"/>
                    </a:cxn>
                    <a:cxn ang="0">
                      <a:pos x="T10" y="T11"/>
                    </a:cxn>
                  </a:cxnLst>
                  <a:rect l="0" t="0" r="r" b="b"/>
                  <a:pathLst>
                    <a:path w="32" h="35">
                      <a:moveTo>
                        <a:pt x="0" y="0"/>
                      </a:moveTo>
                      <a:lnTo>
                        <a:pt x="0" y="21"/>
                      </a:lnTo>
                      <a:lnTo>
                        <a:pt x="29" y="35"/>
                      </a:lnTo>
                      <a:lnTo>
                        <a:pt x="32" y="25"/>
                      </a:lnTo>
                      <a:lnTo>
                        <a:pt x="17" y="6"/>
                      </a:lnTo>
                      <a:lnTo>
                        <a:pt x="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7" name="Freeform 31">
                  <a:extLst>
                    <a:ext uri="{FF2B5EF4-FFF2-40B4-BE49-F238E27FC236}">
                      <a16:creationId xmlns:a16="http://schemas.microsoft.com/office/drawing/2014/main" id="{F7ECCF78-8B08-9035-CB76-A199AF21F9DD}"/>
                    </a:ext>
                  </a:extLst>
                </p:cNvPr>
                <p:cNvSpPr>
                  <a:spLocks/>
                </p:cNvSpPr>
                <p:nvPr/>
              </p:nvSpPr>
              <p:spPr bwMode="blackWhite">
                <a:xfrm>
                  <a:off x="2459904" y="272667"/>
                  <a:ext cx="33675" cy="54156"/>
                </a:xfrm>
                <a:custGeom>
                  <a:avLst/>
                  <a:gdLst>
                    <a:gd name="T0" fmla="*/ 4 w 18"/>
                    <a:gd name="T1" fmla="*/ 0 h 29"/>
                    <a:gd name="T2" fmla="*/ 18 w 18"/>
                    <a:gd name="T3" fmla="*/ 10 h 29"/>
                    <a:gd name="T4" fmla="*/ 18 w 18"/>
                    <a:gd name="T5" fmla="*/ 29 h 29"/>
                    <a:gd name="T6" fmla="*/ 6 w 18"/>
                    <a:gd name="T7" fmla="*/ 21 h 29"/>
                    <a:gd name="T8" fmla="*/ 0 w 18"/>
                    <a:gd name="T9" fmla="*/ 10 h 29"/>
                    <a:gd name="T10" fmla="*/ 4 w 18"/>
                    <a:gd name="T11" fmla="*/ 0 h 29"/>
                  </a:gdLst>
                  <a:ahLst/>
                  <a:cxnLst>
                    <a:cxn ang="0">
                      <a:pos x="T0" y="T1"/>
                    </a:cxn>
                    <a:cxn ang="0">
                      <a:pos x="T2" y="T3"/>
                    </a:cxn>
                    <a:cxn ang="0">
                      <a:pos x="T4" y="T5"/>
                    </a:cxn>
                    <a:cxn ang="0">
                      <a:pos x="T6" y="T7"/>
                    </a:cxn>
                    <a:cxn ang="0">
                      <a:pos x="T8" y="T9"/>
                    </a:cxn>
                    <a:cxn ang="0">
                      <a:pos x="T10" y="T11"/>
                    </a:cxn>
                  </a:cxnLst>
                  <a:rect l="0" t="0" r="r" b="b"/>
                  <a:pathLst>
                    <a:path w="18" h="29">
                      <a:moveTo>
                        <a:pt x="4" y="0"/>
                      </a:moveTo>
                      <a:lnTo>
                        <a:pt x="18" y="10"/>
                      </a:lnTo>
                      <a:lnTo>
                        <a:pt x="18" y="29"/>
                      </a:lnTo>
                      <a:lnTo>
                        <a:pt x="6" y="21"/>
                      </a:lnTo>
                      <a:lnTo>
                        <a:pt x="0" y="10"/>
                      </a:lnTo>
                      <a:lnTo>
                        <a:pt x="4"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8" name="Freeform 32">
                  <a:extLst>
                    <a:ext uri="{FF2B5EF4-FFF2-40B4-BE49-F238E27FC236}">
                      <a16:creationId xmlns:a16="http://schemas.microsoft.com/office/drawing/2014/main" id="{912F22C1-17F1-B309-8C27-2D6E7A9ABAF7}"/>
                    </a:ext>
                  </a:extLst>
                </p:cNvPr>
                <p:cNvSpPr>
                  <a:spLocks/>
                </p:cNvSpPr>
                <p:nvPr/>
              </p:nvSpPr>
              <p:spPr bwMode="blackWhite">
                <a:xfrm>
                  <a:off x="1736221" y="764383"/>
                  <a:ext cx="1473200" cy="1266742"/>
                </a:xfrm>
                <a:custGeom>
                  <a:avLst/>
                  <a:gdLst>
                    <a:gd name="T0" fmla="*/ 286 w 788"/>
                    <a:gd name="T1" fmla="*/ 58 h 678"/>
                    <a:gd name="T2" fmla="*/ 249 w 788"/>
                    <a:gd name="T3" fmla="*/ 23 h 678"/>
                    <a:gd name="T4" fmla="*/ 218 w 788"/>
                    <a:gd name="T5" fmla="*/ 20 h 678"/>
                    <a:gd name="T6" fmla="*/ 194 w 788"/>
                    <a:gd name="T7" fmla="*/ 0 h 678"/>
                    <a:gd name="T8" fmla="*/ 174 w 788"/>
                    <a:gd name="T9" fmla="*/ 46 h 678"/>
                    <a:gd name="T10" fmla="*/ 176 w 788"/>
                    <a:gd name="T11" fmla="*/ 89 h 678"/>
                    <a:gd name="T12" fmla="*/ 161 w 788"/>
                    <a:gd name="T13" fmla="*/ 121 h 678"/>
                    <a:gd name="T14" fmla="*/ 136 w 788"/>
                    <a:gd name="T15" fmla="*/ 148 h 678"/>
                    <a:gd name="T16" fmla="*/ 113 w 788"/>
                    <a:gd name="T17" fmla="*/ 234 h 678"/>
                    <a:gd name="T18" fmla="*/ 75 w 788"/>
                    <a:gd name="T19" fmla="*/ 275 h 678"/>
                    <a:gd name="T20" fmla="*/ 86 w 788"/>
                    <a:gd name="T21" fmla="*/ 300 h 678"/>
                    <a:gd name="T22" fmla="*/ 48 w 788"/>
                    <a:gd name="T23" fmla="*/ 307 h 678"/>
                    <a:gd name="T24" fmla="*/ 57 w 788"/>
                    <a:gd name="T25" fmla="*/ 336 h 678"/>
                    <a:gd name="T26" fmla="*/ 21 w 788"/>
                    <a:gd name="T27" fmla="*/ 365 h 678"/>
                    <a:gd name="T28" fmla="*/ 13 w 788"/>
                    <a:gd name="T29" fmla="*/ 413 h 678"/>
                    <a:gd name="T30" fmla="*/ 0 w 788"/>
                    <a:gd name="T31" fmla="*/ 426 h 678"/>
                    <a:gd name="T32" fmla="*/ 15 w 788"/>
                    <a:gd name="T33" fmla="*/ 509 h 678"/>
                    <a:gd name="T34" fmla="*/ 362 w 788"/>
                    <a:gd name="T35" fmla="*/ 603 h 678"/>
                    <a:gd name="T36" fmla="*/ 635 w 788"/>
                    <a:gd name="T37" fmla="*/ 678 h 678"/>
                    <a:gd name="T38" fmla="*/ 683 w 788"/>
                    <a:gd name="T39" fmla="*/ 455 h 678"/>
                    <a:gd name="T40" fmla="*/ 717 w 788"/>
                    <a:gd name="T41" fmla="*/ 421 h 678"/>
                    <a:gd name="T42" fmla="*/ 673 w 788"/>
                    <a:gd name="T43" fmla="*/ 390 h 678"/>
                    <a:gd name="T44" fmla="*/ 679 w 788"/>
                    <a:gd name="T45" fmla="*/ 371 h 678"/>
                    <a:gd name="T46" fmla="*/ 719 w 788"/>
                    <a:gd name="T47" fmla="*/ 332 h 678"/>
                    <a:gd name="T48" fmla="*/ 744 w 788"/>
                    <a:gd name="T49" fmla="*/ 311 h 678"/>
                    <a:gd name="T50" fmla="*/ 765 w 788"/>
                    <a:gd name="T51" fmla="*/ 263 h 678"/>
                    <a:gd name="T52" fmla="*/ 788 w 788"/>
                    <a:gd name="T53" fmla="*/ 244 h 678"/>
                    <a:gd name="T54" fmla="*/ 769 w 788"/>
                    <a:gd name="T55" fmla="*/ 196 h 678"/>
                    <a:gd name="T56" fmla="*/ 635 w 788"/>
                    <a:gd name="T57" fmla="*/ 154 h 678"/>
                    <a:gd name="T58" fmla="*/ 495 w 788"/>
                    <a:gd name="T59" fmla="*/ 146 h 678"/>
                    <a:gd name="T60" fmla="*/ 399 w 788"/>
                    <a:gd name="T61" fmla="*/ 146 h 678"/>
                    <a:gd name="T62" fmla="*/ 359 w 788"/>
                    <a:gd name="T63" fmla="*/ 112 h 678"/>
                    <a:gd name="T64" fmla="*/ 263 w 788"/>
                    <a:gd name="T65" fmla="*/ 108 h 678"/>
                    <a:gd name="T66" fmla="*/ 286 w 788"/>
                    <a:gd name="T67" fmla="*/ 5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678">
                      <a:moveTo>
                        <a:pt x="286" y="58"/>
                      </a:moveTo>
                      <a:lnTo>
                        <a:pt x="249" y="23"/>
                      </a:lnTo>
                      <a:lnTo>
                        <a:pt x="218" y="20"/>
                      </a:lnTo>
                      <a:lnTo>
                        <a:pt x="194" y="0"/>
                      </a:lnTo>
                      <a:lnTo>
                        <a:pt x="174" y="46"/>
                      </a:lnTo>
                      <a:lnTo>
                        <a:pt x="176" y="89"/>
                      </a:lnTo>
                      <a:lnTo>
                        <a:pt x="161" y="121"/>
                      </a:lnTo>
                      <a:lnTo>
                        <a:pt x="136" y="148"/>
                      </a:lnTo>
                      <a:lnTo>
                        <a:pt x="113" y="234"/>
                      </a:lnTo>
                      <a:lnTo>
                        <a:pt x="75" y="275"/>
                      </a:lnTo>
                      <a:lnTo>
                        <a:pt x="86" y="300"/>
                      </a:lnTo>
                      <a:lnTo>
                        <a:pt x="48" y="307"/>
                      </a:lnTo>
                      <a:lnTo>
                        <a:pt x="57" y="336"/>
                      </a:lnTo>
                      <a:lnTo>
                        <a:pt x="21" y="365"/>
                      </a:lnTo>
                      <a:lnTo>
                        <a:pt x="13" y="413"/>
                      </a:lnTo>
                      <a:lnTo>
                        <a:pt x="0" y="426"/>
                      </a:lnTo>
                      <a:lnTo>
                        <a:pt x="15" y="509"/>
                      </a:lnTo>
                      <a:lnTo>
                        <a:pt x="362" y="603"/>
                      </a:lnTo>
                      <a:lnTo>
                        <a:pt x="635" y="678"/>
                      </a:lnTo>
                      <a:lnTo>
                        <a:pt x="683" y="455"/>
                      </a:lnTo>
                      <a:lnTo>
                        <a:pt x="717" y="421"/>
                      </a:lnTo>
                      <a:lnTo>
                        <a:pt x="673" y="390"/>
                      </a:lnTo>
                      <a:lnTo>
                        <a:pt x="679" y="371"/>
                      </a:lnTo>
                      <a:lnTo>
                        <a:pt x="719" y="332"/>
                      </a:lnTo>
                      <a:lnTo>
                        <a:pt x="744" y="311"/>
                      </a:lnTo>
                      <a:lnTo>
                        <a:pt x="765" y="263"/>
                      </a:lnTo>
                      <a:lnTo>
                        <a:pt x="788" y="244"/>
                      </a:lnTo>
                      <a:lnTo>
                        <a:pt x="769" y="196"/>
                      </a:lnTo>
                      <a:lnTo>
                        <a:pt x="635" y="154"/>
                      </a:lnTo>
                      <a:lnTo>
                        <a:pt x="495" y="146"/>
                      </a:lnTo>
                      <a:lnTo>
                        <a:pt x="399" y="146"/>
                      </a:lnTo>
                      <a:lnTo>
                        <a:pt x="359" y="112"/>
                      </a:lnTo>
                      <a:lnTo>
                        <a:pt x="263" y="108"/>
                      </a:lnTo>
                      <a:lnTo>
                        <a:pt x="286" y="58"/>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9" name="Freeform 33">
                  <a:extLst>
                    <a:ext uri="{FF2B5EF4-FFF2-40B4-BE49-F238E27FC236}">
                      <a16:creationId xmlns:a16="http://schemas.microsoft.com/office/drawing/2014/main" id="{B76BDC8A-DCD9-46A1-39DC-365FB3F98BC5}"/>
                    </a:ext>
                  </a:extLst>
                </p:cNvPr>
                <p:cNvSpPr>
                  <a:spLocks/>
                </p:cNvSpPr>
                <p:nvPr/>
              </p:nvSpPr>
              <p:spPr bwMode="blackWhite">
                <a:xfrm>
                  <a:off x="1592751" y="1710940"/>
                  <a:ext cx="1445206" cy="2486244"/>
                </a:xfrm>
                <a:custGeom>
                  <a:avLst/>
                  <a:gdLst>
                    <a:gd name="T0" fmla="*/ 167 w 773"/>
                    <a:gd name="T1" fmla="*/ 989 h 1330"/>
                    <a:gd name="T2" fmla="*/ 175 w 773"/>
                    <a:gd name="T3" fmla="*/ 910 h 1330"/>
                    <a:gd name="T4" fmla="*/ 157 w 773"/>
                    <a:gd name="T5" fmla="*/ 860 h 1330"/>
                    <a:gd name="T6" fmla="*/ 119 w 773"/>
                    <a:gd name="T7" fmla="*/ 779 h 1330"/>
                    <a:gd name="T8" fmla="*/ 90 w 773"/>
                    <a:gd name="T9" fmla="*/ 704 h 1330"/>
                    <a:gd name="T10" fmla="*/ 117 w 773"/>
                    <a:gd name="T11" fmla="*/ 691 h 1330"/>
                    <a:gd name="T12" fmla="*/ 84 w 773"/>
                    <a:gd name="T13" fmla="*/ 656 h 1330"/>
                    <a:gd name="T14" fmla="*/ 71 w 773"/>
                    <a:gd name="T15" fmla="*/ 578 h 1330"/>
                    <a:gd name="T16" fmla="*/ 111 w 773"/>
                    <a:gd name="T17" fmla="*/ 609 h 1330"/>
                    <a:gd name="T18" fmla="*/ 136 w 773"/>
                    <a:gd name="T19" fmla="*/ 557 h 1330"/>
                    <a:gd name="T20" fmla="*/ 104 w 773"/>
                    <a:gd name="T21" fmla="*/ 534 h 1330"/>
                    <a:gd name="T22" fmla="*/ 81 w 773"/>
                    <a:gd name="T23" fmla="*/ 526 h 1330"/>
                    <a:gd name="T24" fmla="*/ 46 w 773"/>
                    <a:gd name="T25" fmla="*/ 514 h 1330"/>
                    <a:gd name="T26" fmla="*/ 67 w 773"/>
                    <a:gd name="T27" fmla="*/ 503 h 1330"/>
                    <a:gd name="T28" fmla="*/ 27 w 773"/>
                    <a:gd name="T29" fmla="*/ 430 h 1330"/>
                    <a:gd name="T30" fmla="*/ 10 w 773"/>
                    <a:gd name="T31" fmla="*/ 361 h 1330"/>
                    <a:gd name="T32" fmla="*/ 34 w 773"/>
                    <a:gd name="T33" fmla="*/ 267 h 1330"/>
                    <a:gd name="T34" fmla="*/ 8 w 773"/>
                    <a:gd name="T35" fmla="*/ 182 h 1330"/>
                    <a:gd name="T36" fmla="*/ 38 w 773"/>
                    <a:gd name="T37" fmla="*/ 140 h 1330"/>
                    <a:gd name="T38" fmla="*/ 56 w 773"/>
                    <a:gd name="T39" fmla="*/ 96 h 1330"/>
                    <a:gd name="T40" fmla="*/ 86 w 773"/>
                    <a:gd name="T41" fmla="*/ 31 h 1330"/>
                    <a:gd name="T42" fmla="*/ 90 w 773"/>
                    <a:gd name="T43" fmla="*/ 0 h 1330"/>
                    <a:gd name="T44" fmla="*/ 355 w 773"/>
                    <a:gd name="T45" fmla="*/ 468 h 1330"/>
                    <a:gd name="T46" fmla="*/ 750 w 773"/>
                    <a:gd name="T47" fmla="*/ 1067 h 1330"/>
                    <a:gd name="T48" fmla="*/ 773 w 773"/>
                    <a:gd name="T49" fmla="*/ 1154 h 1330"/>
                    <a:gd name="T50" fmla="*/ 723 w 773"/>
                    <a:gd name="T51" fmla="*/ 1228 h 1330"/>
                    <a:gd name="T52" fmla="*/ 712 w 773"/>
                    <a:gd name="T53" fmla="*/ 1261 h 1330"/>
                    <a:gd name="T54" fmla="*/ 723 w 773"/>
                    <a:gd name="T55" fmla="*/ 1313 h 1330"/>
                    <a:gd name="T56" fmla="*/ 453 w 773"/>
                    <a:gd name="T57" fmla="*/ 1307 h 1330"/>
                    <a:gd name="T58" fmla="*/ 436 w 773"/>
                    <a:gd name="T59" fmla="*/ 1267 h 1330"/>
                    <a:gd name="T60" fmla="*/ 447 w 773"/>
                    <a:gd name="T61" fmla="*/ 1202 h 1330"/>
                    <a:gd name="T62" fmla="*/ 411 w 773"/>
                    <a:gd name="T63" fmla="*/ 1159 h 1330"/>
                    <a:gd name="T64" fmla="*/ 386 w 773"/>
                    <a:gd name="T65" fmla="*/ 1127 h 1330"/>
                    <a:gd name="T66" fmla="*/ 338 w 773"/>
                    <a:gd name="T67" fmla="*/ 1100 h 1330"/>
                    <a:gd name="T68" fmla="*/ 286 w 773"/>
                    <a:gd name="T69" fmla="*/ 105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3" h="1330">
                      <a:moveTo>
                        <a:pt x="261" y="1029"/>
                      </a:moveTo>
                      <a:lnTo>
                        <a:pt x="167" y="989"/>
                      </a:lnTo>
                      <a:lnTo>
                        <a:pt x="175" y="941"/>
                      </a:lnTo>
                      <a:lnTo>
                        <a:pt x="175" y="910"/>
                      </a:lnTo>
                      <a:lnTo>
                        <a:pt x="155" y="887"/>
                      </a:lnTo>
                      <a:lnTo>
                        <a:pt x="157" y="860"/>
                      </a:lnTo>
                      <a:lnTo>
                        <a:pt x="127" y="818"/>
                      </a:lnTo>
                      <a:lnTo>
                        <a:pt x="119" y="779"/>
                      </a:lnTo>
                      <a:lnTo>
                        <a:pt x="84" y="716"/>
                      </a:lnTo>
                      <a:lnTo>
                        <a:pt x="90" y="704"/>
                      </a:lnTo>
                      <a:lnTo>
                        <a:pt x="111" y="710"/>
                      </a:lnTo>
                      <a:lnTo>
                        <a:pt x="117" y="691"/>
                      </a:lnTo>
                      <a:lnTo>
                        <a:pt x="115" y="668"/>
                      </a:lnTo>
                      <a:lnTo>
                        <a:pt x="84" y="656"/>
                      </a:lnTo>
                      <a:lnTo>
                        <a:pt x="75" y="622"/>
                      </a:lnTo>
                      <a:lnTo>
                        <a:pt x="71" y="578"/>
                      </a:lnTo>
                      <a:lnTo>
                        <a:pt x="81" y="559"/>
                      </a:lnTo>
                      <a:lnTo>
                        <a:pt x="111" y="609"/>
                      </a:lnTo>
                      <a:lnTo>
                        <a:pt x="111" y="549"/>
                      </a:lnTo>
                      <a:lnTo>
                        <a:pt x="136" y="557"/>
                      </a:lnTo>
                      <a:lnTo>
                        <a:pt x="119" y="534"/>
                      </a:lnTo>
                      <a:lnTo>
                        <a:pt x="104" y="534"/>
                      </a:lnTo>
                      <a:lnTo>
                        <a:pt x="92" y="522"/>
                      </a:lnTo>
                      <a:lnTo>
                        <a:pt x="81" y="526"/>
                      </a:lnTo>
                      <a:lnTo>
                        <a:pt x="81" y="536"/>
                      </a:lnTo>
                      <a:lnTo>
                        <a:pt x="46" y="514"/>
                      </a:lnTo>
                      <a:lnTo>
                        <a:pt x="40" y="491"/>
                      </a:lnTo>
                      <a:lnTo>
                        <a:pt x="67" y="503"/>
                      </a:lnTo>
                      <a:lnTo>
                        <a:pt x="40" y="443"/>
                      </a:lnTo>
                      <a:lnTo>
                        <a:pt x="27" y="430"/>
                      </a:lnTo>
                      <a:lnTo>
                        <a:pt x="33" y="413"/>
                      </a:lnTo>
                      <a:lnTo>
                        <a:pt x="10" y="361"/>
                      </a:lnTo>
                      <a:lnTo>
                        <a:pt x="19" y="284"/>
                      </a:lnTo>
                      <a:lnTo>
                        <a:pt x="34" y="267"/>
                      </a:lnTo>
                      <a:lnTo>
                        <a:pt x="0" y="225"/>
                      </a:lnTo>
                      <a:lnTo>
                        <a:pt x="8" y="182"/>
                      </a:lnTo>
                      <a:lnTo>
                        <a:pt x="36" y="161"/>
                      </a:lnTo>
                      <a:lnTo>
                        <a:pt x="38" y="140"/>
                      </a:lnTo>
                      <a:lnTo>
                        <a:pt x="52" y="131"/>
                      </a:lnTo>
                      <a:lnTo>
                        <a:pt x="56" y="96"/>
                      </a:lnTo>
                      <a:lnTo>
                        <a:pt x="81" y="63"/>
                      </a:lnTo>
                      <a:lnTo>
                        <a:pt x="86" y="31"/>
                      </a:lnTo>
                      <a:lnTo>
                        <a:pt x="84" y="15"/>
                      </a:lnTo>
                      <a:lnTo>
                        <a:pt x="90" y="0"/>
                      </a:lnTo>
                      <a:lnTo>
                        <a:pt x="439" y="98"/>
                      </a:lnTo>
                      <a:lnTo>
                        <a:pt x="355" y="468"/>
                      </a:lnTo>
                      <a:lnTo>
                        <a:pt x="737" y="1031"/>
                      </a:lnTo>
                      <a:lnTo>
                        <a:pt x="750" y="1067"/>
                      </a:lnTo>
                      <a:lnTo>
                        <a:pt x="750" y="1113"/>
                      </a:lnTo>
                      <a:lnTo>
                        <a:pt x="773" y="1154"/>
                      </a:lnTo>
                      <a:lnTo>
                        <a:pt x="737" y="1184"/>
                      </a:lnTo>
                      <a:lnTo>
                        <a:pt x="723" y="1228"/>
                      </a:lnTo>
                      <a:lnTo>
                        <a:pt x="706" y="1242"/>
                      </a:lnTo>
                      <a:lnTo>
                        <a:pt x="712" y="1261"/>
                      </a:lnTo>
                      <a:lnTo>
                        <a:pt x="693" y="1275"/>
                      </a:lnTo>
                      <a:lnTo>
                        <a:pt x="723" y="1313"/>
                      </a:lnTo>
                      <a:lnTo>
                        <a:pt x="679" y="1330"/>
                      </a:lnTo>
                      <a:lnTo>
                        <a:pt x="453" y="1307"/>
                      </a:lnTo>
                      <a:lnTo>
                        <a:pt x="451" y="1286"/>
                      </a:lnTo>
                      <a:lnTo>
                        <a:pt x="436" y="1267"/>
                      </a:lnTo>
                      <a:lnTo>
                        <a:pt x="453" y="1242"/>
                      </a:lnTo>
                      <a:lnTo>
                        <a:pt x="447" y="1202"/>
                      </a:lnTo>
                      <a:lnTo>
                        <a:pt x="420" y="1179"/>
                      </a:lnTo>
                      <a:lnTo>
                        <a:pt x="411" y="1159"/>
                      </a:lnTo>
                      <a:lnTo>
                        <a:pt x="366" y="1152"/>
                      </a:lnTo>
                      <a:lnTo>
                        <a:pt x="386" y="1127"/>
                      </a:lnTo>
                      <a:lnTo>
                        <a:pt x="363" y="1104"/>
                      </a:lnTo>
                      <a:lnTo>
                        <a:pt x="338" y="1100"/>
                      </a:lnTo>
                      <a:lnTo>
                        <a:pt x="301" y="1081"/>
                      </a:lnTo>
                      <a:lnTo>
                        <a:pt x="286" y="1058"/>
                      </a:lnTo>
                      <a:lnTo>
                        <a:pt x="261" y="1029"/>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0" name="Freeform 34">
                  <a:extLst>
                    <a:ext uri="{FF2B5EF4-FFF2-40B4-BE49-F238E27FC236}">
                      <a16:creationId xmlns:a16="http://schemas.microsoft.com/office/drawing/2014/main" id="{BE1052C4-22BB-89E9-D5FB-F530596DA1D7}"/>
                    </a:ext>
                  </a:extLst>
                </p:cNvPr>
                <p:cNvSpPr>
                  <a:spLocks/>
                </p:cNvSpPr>
                <p:nvPr/>
              </p:nvSpPr>
              <p:spPr bwMode="blackWhite">
                <a:xfrm>
                  <a:off x="2924230" y="452947"/>
                  <a:ext cx="1056785" cy="1774139"/>
                </a:xfrm>
                <a:custGeom>
                  <a:avLst/>
                  <a:gdLst>
                    <a:gd name="T0" fmla="*/ 276 w 566"/>
                    <a:gd name="T1" fmla="*/ 21 h 950"/>
                    <a:gd name="T2" fmla="*/ 257 w 566"/>
                    <a:gd name="T3" fmla="*/ 108 h 950"/>
                    <a:gd name="T4" fmla="*/ 263 w 566"/>
                    <a:gd name="T5" fmla="*/ 142 h 950"/>
                    <a:gd name="T6" fmla="*/ 251 w 566"/>
                    <a:gd name="T7" fmla="*/ 175 h 950"/>
                    <a:gd name="T8" fmla="*/ 272 w 566"/>
                    <a:gd name="T9" fmla="*/ 200 h 950"/>
                    <a:gd name="T10" fmla="*/ 286 w 566"/>
                    <a:gd name="T11" fmla="*/ 263 h 950"/>
                    <a:gd name="T12" fmla="*/ 309 w 566"/>
                    <a:gd name="T13" fmla="*/ 282 h 950"/>
                    <a:gd name="T14" fmla="*/ 307 w 566"/>
                    <a:gd name="T15" fmla="*/ 344 h 950"/>
                    <a:gd name="T16" fmla="*/ 347 w 566"/>
                    <a:gd name="T17" fmla="*/ 365 h 950"/>
                    <a:gd name="T18" fmla="*/ 336 w 566"/>
                    <a:gd name="T19" fmla="*/ 405 h 950"/>
                    <a:gd name="T20" fmla="*/ 309 w 566"/>
                    <a:gd name="T21" fmla="*/ 438 h 950"/>
                    <a:gd name="T22" fmla="*/ 320 w 566"/>
                    <a:gd name="T23" fmla="*/ 467 h 950"/>
                    <a:gd name="T24" fmla="*/ 359 w 566"/>
                    <a:gd name="T25" fmla="*/ 453 h 950"/>
                    <a:gd name="T26" fmla="*/ 363 w 566"/>
                    <a:gd name="T27" fmla="*/ 507 h 950"/>
                    <a:gd name="T28" fmla="*/ 382 w 566"/>
                    <a:gd name="T29" fmla="*/ 538 h 950"/>
                    <a:gd name="T30" fmla="*/ 380 w 566"/>
                    <a:gd name="T31" fmla="*/ 595 h 950"/>
                    <a:gd name="T32" fmla="*/ 434 w 566"/>
                    <a:gd name="T33" fmla="*/ 595 h 950"/>
                    <a:gd name="T34" fmla="*/ 453 w 566"/>
                    <a:gd name="T35" fmla="*/ 620 h 950"/>
                    <a:gd name="T36" fmla="*/ 464 w 566"/>
                    <a:gd name="T37" fmla="*/ 609 h 950"/>
                    <a:gd name="T38" fmla="*/ 493 w 566"/>
                    <a:gd name="T39" fmla="*/ 624 h 950"/>
                    <a:gd name="T40" fmla="*/ 507 w 566"/>
                    <a:gd name="T41" fmla="*/ 615 h 950"/>
                    <a:gd name="T42" fmla="*/ 524 w 566"/>
                    <a:gd name="T43" fmla="*/ 622 h 950"/>
                    <a:gd name="T44" fmla="*/ 541 w 566"/>
                    <a:gd name="T45" fmla="*/ 609 h 950"/>
                    <a:gd name="T46" fmla="*/ 566 w 566"/>
                    <a:gd name="T47" fmla="*/ 638 h 950"/>
                    <a:gd name="T48" fmla="*/ 522 w 566"/>
                    <a:gd name="T49" fmla="*/ 950 h 950"/>
                    <a:gd name="T50" fmla="*/ 242 w 566"/>
                    <a:gd name="T51" fmla="*/ 902 h 950"/>
                    <a:gd name="T52" fmla="*/ 0 w 566"/>
                    <a:gd name="T53" fmla="*/ 845 h 950"/>
                    <a:gd name="T54" fmla="*/ 48 w 566"/>
                    <a:gd name="T55" fmla="*/ 622 h 950"/>
                    <a:gd name="T56" fmla="*/ 82 w 566"/>
                    <a:gd name="T57" fmla="*/ 588 h 950"/>
                    <a:gd name="T58" fmla="*/ 38 w 566"/>
                    <a:gd name="T59" fmla="*/ 557 h 950"/>
                    <a:gd name="T60" fmla="*/ 44 w 566"/>
                    <a:gd name="T61" fmla="*/ 538 h 950"/>
                    <a:gd name="T62" fmla="*/ 84 w 566"/>
                    <a:gd name="T63" fmla="*/ 499 h 950"/>
                    <a:gd name="T64" fmla="*/ 109 w 566"/>
                    <a:gd name="T65" fmla="*/ 478 h 950"/>
                    <a:gd name="T66" fmla="*/ 130 w 566"/>
                    <a:gd name="T67" fmla="*/ 430 h 950"/>
                    <a:gd name="T68" fmla="*/ 153 w 566"/>
                    <a:gd name="T69" fmla="*/ 411 h 950"/>
                    <a:gd name="T70" fmla="*/ 134 w 566"/>
                    <a:gd name="T71" fmla="*/ 363 h 950"/>
                    <a:gd name="T72" fmla="*/ 127 w 566"/>
                    <a:gd name="T73" fmla="*/ 321 h 950"/>
                    <a:gd name="T74" fmla="*/ 205 w 566"/>
                    <a:gd name="T75" fmla="*/ 0 h 950"/>
                    <a:gd name="T76" fmla="*/ 276 w 566"/>
                    <a:gd name="T77" fmla="*/ 21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6" h="950">
                      <a:moveTo>
                        <a:pt x="276" y="21"/>
                      </a:moveTo>
                      <a:lnTo>
                        <a:pt x="257" y="108"/>
                      </a:lnTo>
                      <a:lnTo>
                        <a:pt x="263" y="142"/>
                      </a:lnTo>
                      <a:lnTo>
                        <a:pt x="251" y="175"/>
                      </a:lnTo>
                      <a:lnTo>
                        <a:pt x="272" y="200"/>
                      </a:lnTo>
                      <a:lnTo>
                        <a:pt x="286" y="263"/>
                      </a:lnTo>
                      <a:lnTo>
                        <a:pt x="309" y="282"/>
                      </a:lnTo>
                      <a:lnTo>
                        <a:pt x="307" y="344"/>
                      </a:lnTo>
                      <a:lnTo>
                        <a:pt x="347" y="365"/>
                      </a:lnTo>
                      <a:lnTo>
                        <a:pt x="336" y="405"/>
                      </a:lnTo>
                      <a:lnTo>
                        <a:pt x="309" y="438"/>
                      </a:lnTo>
                      <a:lnTo>
                        <a:pt x="320" y="467"/>
                      </a:lnTo>
                      <a:lnTo>
                        <a:pt x="359" y="453"/>
                      </a:lnTo>
                      <a:lnTo>
                        <a:pt x="363" y="507"/>
                      </a:lnTo>
                      <a:lnTo>
                        <a:pt x="382" y="538"/>
                      </a:lnTo>
                      <a:lnTo>
                        <a:pt x="380" y="595"/>
                      </a:lnTo>
                      <a:lnTo>
                        <a:pt x="434" y="595"/>
                      </a:lnTo>
                      <a:lnTo>
                        <a:pt x="453" y="620"/>
                      </a:lnTo>
                      <a:lnTo>
                        <a:pt x="464" y="609"/>
                      </a:lnTo>
                      <a:lnTo>
                        <a:pt x="493" y="624"/>
                      </a:lnTo>
                      <a:lnTo>
                        <a:pt x="507" y="615"/>
                      </a:lnTo>
                      <a:lnTo>
                        <a:pt x="524" y="622"/>
                      </a:lnTo>
                      <a:lnTo>
                        <a:pt x="541" y="609"/>
                      </a:lnTo>
                      <a:lnTo>
                        <a:pt x="566" y="638"/>
                      </a:lnTo>
                      <a:lnTo>
                        <a:pt x="522" y="950"/>
                      </a:lnTo>
                      <a:lnTo>
                        <a:pt x="242" y="902"/>
                      </a:lnTo>
                      <a:lnTo>
                        <a:pt x="0" y="845"/>
                      </a:lnTo>
                      <a:lnTo>
                        <a:pt x="48" y="622"/>
                      </a:lnTo>
                      <a:lnTo>
                        <a:pt x="82" y="588"/>
                      </a:lnTo>
                      <a:lnTo>
                        <a:pt x="38" y="557"/>
                      </a:lnTo>
                      <a:lnTo>
                        <a:pt x="44" y="538"/>
                      </a:lnTo>
                      <a:lnTo>
                        <a:pt x="84" y="499"/>
                      </a:lnTo>
                      <a:lnTo>
                        <a:pt x="109" y="478"/>
                      </a:lnTo>
                      <a:lnTo>
                        <a:pt x="130" y="430"/>
                      </a:lnTo>
                      <a:lnTo>
                        <a:pt x="153" y="411"/>
                      </a:lnTo>
                      <a:lnTo>
                        <a:pt x="134" y="363"/>
                      </a:lnTo>
                      <a:lnTo>
                        <a:pt x="127" y="321"/>
                      </a:lnTo>
                      <a:lnTo>
                        <a:pt x="205" y="0"/>
                      </a:lnTo>
                      <a:lnTo>
                        <a:pt x="276" y="21"/>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1" name="Freeform 35">
                  <a:extLst>
                    <a:ext uri="{FF2B5EF4-FFF2-40B4-BE49-F238E27FC236}">
                      <a16:creationId xmlns:a16="http://schemas.microsoft.com/office/drawing/2014/main" id="{E355720E-1B67-7893-3ECA-8C1885E00368}"/>
                    </a:ext>
                  </a:extLst>
                </p:cNvPr>
                <p:cNvSpPr>
                  <a:spLocks/>
                </p:cNvSpPr>
                <p:nvPr/>
              </p:nvSpPr>
              <p:spPr bwMode="blackWhite">
                <a:xfrm>
                  <a:off x="2255866" y="1894653"/>
                  <a:ext cx="1119772" cy="1744394"/>
                </a:xfrm>
                <a:custGeom>
                  <a:avLst/>
                  <a:gdLst>
                    <a:gd name="T0" fmla="*/ 599 w 599"/>
                    <a:gd name="T1" fmla="*/ 132 h 933"/>
                    <a:gd name="T2" fmla="*/ 491 w 599"/>
                    <a:gd name="T3" fmla="*/ 722 h 933"/>
                    <a:gd name="T4" fmla="*/ 478 w 599"/>
                    <a:gd name="T5" fmla="*/ 806 h 933"/>
                    <a:gd name="T6" fmla="*/ 474 w 599"/>
                    <a:gd name="T7" fmla="*/ 814 h 933"/>
                    <a:gd name="T8" fmla="*/ 466 w 599"/>
                    <a:gd name="T9" fmla="*/ 821 h 933"/>
                    <a:gd name="T10" fmla="*/ 466 w 599"/>
                    <a:gd name="T11" fmla="*/ 848 h 933"/>
                    <a:gd name="T12" fmla="*/ 453 w 599"/>
                    <a:gd name="T13" fmla="*/ 846 h 933"/>
                    <a:gd name="T14" fmla="*/ 449 w 599"/>
                    <a:gd name="T15" fmla="*/ 823 h 933"/>
                    <a:gd name="T16" fmla="*/ 432 w 599"/>
                    <a:gd name="T17" fmla="*/ 831 h 933"/>
                    <a:gd name="T18" fmla="*/ 416 w 599"/>
                    <a:gd name="T19" fmla="*/ 820 h 933"/>
                    <a:gd name="T20" fmla="*/ 411 w 599"/>
                    <a:gd name="T21" fmla="*/ 841 h 933"/>
                    <a:gd name="T22" fmla="*/ 413 w 599"/>
                    <a:gd name="T23" fmla="*/ 919 h 933"/>
                    <a:gd name="T24" fmla="*/ 382 w 599"/>
                    <a:gd name="T25" fmla="*/ 933 h 933"/>
                    <a:gd name="T26" fmla="*/ 0 w 599"/>
                    <a:gd name="T27" fmla="*/ 370 h 933"/>
                    <a:gd name="T28" fmla="*/ 84 w 599"/>
                    <a:gd name="T29" fmla="*/ 0 h 933"/>
                    <a:gd name="T30" fmla="*/ 357 w 599"/>
                    <a:gd name="T31" fmla="*/ 73 h 933"/>
                    <a:gd name="T32" fmla="*/ 599 w 599"/>
                    <a:gd name="T33" fmla="*/ 132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9" h="933">
                      <a:moveTo>
                        <a:pt x="599" y="132"/>
                      </a:moveTo>
                      <a:lnTo>
                        <a:pt x="491" y="722"/>
                      </a:lnTo>
                      <a:lnTo>
                        <a:pt x="478" y="806"/>
                      </a:lnTo>
                      <a:lnTo>
                        <a:pt x="474" y="814"/>
                      </a:lnTo>
                      <a:lnTo>
                        <a:pt x="466" y="821"/>
                      </a:lnTo>
                      <a:lnTo>
                        <a:pt x="466" y="848"/>
                      </a:lnTo>
                      <a:lnTo>
                        <a:pt x="453" y="846"/>
                      </a:lnTo>
                      <a:lnTo>
                        <a:pt x="449" y="823"/>
                      </a:lnTo>
                      <a:lnTo>
                        <a:pt x="432" y="831"/>
                      </a:lnTo>
                      <a:lnTo>
                        <a:pt x="416" y="820"/>
                      </a:lnTo>
                      <a:lnTo>
                        <a:pt x="411" y="841"/>
                      </a:lnTo>
                      <a:lnTo>
                        <a:pt x="413" y="919"/>
                      </a:lnTo>
                      <a:lnTo>
                        <a:pt x="382" y="933"/>
                      </a:lnTo>
                      <a:lnTo>
                        <a:pt x="0" y="370"/>
                      </a:lnTo>
                      <a:lnTo>
                        <a:pt x="84" y="0"/>
                      </a:lnTo>
                      <a:lnTo>
                        <a:pt x="357" y="73"/>
                      </a:lnTo>
                      <a:lnTo>
                        <a:pt x="599" y="132"/>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2" name="Freeform 36">
                  <a:extLst>
                    <a:ext uri="{FF2B5EF4-FFF2-40B4-BE49-F238E27FC236}">
                      <a16:creationId xmlns:a16="http://schemas.microsoft.com/office/drawing/2014/main" id="{A1866233-B400-8640-ED3D-E79EC6E90651}"/>
                    </a:ext>
                  </a:extLst>
                </p:cNvPr>
                <p:cNvSpPr>
                  <a:spLocks/>
                </p:cNvSpPr>
                <p:nvPr/>
              </p:nvSpPr>
              <p:spPr bwMode="blackWhite">
                <a:xfrm>
                  <a:off x="3393134" y="491439"/>
                  <a:ext cx="1810880" cy="1212502"/>
                </a:xfrm>
                <a:custGeom>
                  <a:avLst/>
                  <a:gdLst>
                    <a:gd name="T0" fmla="*/ 315 w 969"/>
                    <a:gd name="T1" fmla="*/ 617 h 649"/>
                    <a:gd name="T2" fmla="*/ 319 w 969"/>
                    <a:gd name="T3" fmla="*/ 578 h 649"/>
                    <a:gd name="T4" fmla="*/ 920 w 969"/>
                    <a:gd name="T5" fmla="*/ 649 h 649"/>
                    <a:gd name="T6" fmla="*/ 931 w 969"/>
                    <a:gd name="T7" fmla="*/ 534 h 649"/>
                    <a:gd name="T8" fmla="*/ 969 w 969"/>
                    <a:gd name="T9" fmla="*/ 173 h 649"/>
                    <a:gd name="T10" fmla="*/ 726 w 969"/>
                    <a:gd name="T11" fmla="*/ 146 h 649"/>
                    <a:gd name="T12" fmla="*/ 426 w 969"/>
                    <a:gd name="T13" fmla="*/ 98 h 649"/>
                    <a:gd name="T14" fmla="*/ 25 w 969"/>
                    <a:gd name="T15" fmla="*/ 0 h 649"/>
                    <a:gd name="T16" fmla="*/ 6 w 969"/>
                    <a:gd name="T17" fmla="*/ 87 h 649"/>
                    <a:gd name="T18" fmla="*/ 12 w 969"/>
                    <a:gd name="T19" fmla="*/ 121 h 649"/>
                    <a:gd name="T20" fmla="*/ 0 w 969"/>
                    <a:gd name="T21" fmla="*/ 154 h 649"/>
                    <a:gd name="T22" fmla="*/ 21 w 969"/>
                    <a:gd name="T23" fmla="*/ 179 h 649"/>
                    <a:gd name="T24" fmla="*/ 35 w 969"/>
                    <a:gd name="T25" fmla="*/ 242 h 649"/>
                    <a:gd name="T26" fmla="*/ 58 w 969"/>
                    <a:gd name="T27" fmla="*/ 261 h 649"/>
                    <a:gd name="T28" fmla="*/ 56 w 969"/>
                    <a:gd name="T29" fmla="*/ 323 h 649"/>
                    <a:gd name="T30" fmla="*/ 96 w 969"/>
                    <a:gd name="T31" fmla="*/ 344 h 649"/>
                    <a:gd name="T32" fmla="*/ 85 w 969"/>
                    <a:gd name="T33" fmla="*/ 384 h 649"/>
                    <a:gd name="T34" fmla="*/ 58 w 969"/>
                    <a:gd name="T35" fmla="*/ 417 h 649"/>
                    <a:gd name="T36" fmla="*/ 69 w 969"/>
                    <a:gd name="T37" fmla="*/ 446 h 649"/>
                    <a:gd name="T38" fmla="*/ 108 w 969"/>
                    <a:gd name="T39" fmla="*/ 432 h 649"/>
                    <a:gd name="T40" fmla="*/ 112 w 969"/>
                    <a:gd name="T41" fmla="*/ 486 h 649"/>
                    <a:gd name="T42" fmla="*/ 131 w 969"/>
                    <a:gd name="T43" fmla="*/ 517 h 649"/>
                    <a:gd name="T44" fmla="*/ 129 w 969"/>
                    <a:gd name="T45" fmla="*/ 574 h 649"/>
                    <a:gd name="T46" fmla="*/ 183 w 969"/>
                    <a:gd name="T47" fmla="*/ 574 h 649"/>
                    <a:gd name="T48" fmla="*/ 202 w 969"/>
                    <a:gd name="T49" fmla="*/ 599 h 649"/>
                    <a:gd name="T50" fmla="*/ 213 w 969"/>
                    <a:gd name="T51" fmla="*/ 588 h 649"/>
                    <a:gd name="T52" fmla="*/ 242 w 969"/>
                    <a:gd name="T53" fmla="*/ 603 h 649"/>
                    <a:gd name="T54" fmla="*/ 256 w 969"/>
                    <a:gd name="T55" fmla="*/ 594 h 649"/>
                    <a:gd name="T56" fmla="*/ 273 w 969"/>
                    <a:gd name="T57" fmla="*/ 601 h 649"/>
                    <a:gd name="T58" fmla="*/ 290 w 969"/>
                    <a:gd name="T59" fmla="*/ 588 h 649"/>
                    <a:gd name="T60" fmla="*/ 315 w 969"/>
                    <a:gd name="T61" fmla="*/ 617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9" h="649">
                      <a:moveTo>
                        <a:pt x="315" y="617"/>
                      </a:moveTo>
                      <a:lnTo>
                        <a:pt x="319" y="578"/>
                      </a:lnTo>
                      <a:lnTo>
                        <a:pt x="920" y="649"/>
                      </a:lnTo>
                      <a:lnTo>
                        <a:pt x="931" y="534"/>
                      </a:lnTo>
                      <a:lnTo>
                        <a:pt x="969" y="173"/>
                      </a:lnTo>
                      <a:lnTo>
                        <a:pt x="726" y="146"/>
                      </a:lnTo>
                      <a:lnTo>
                        <a:pt x="426" y="98"/>
                      </a:lnTo>
                      <a:lnTo>
                        <a:pt x="25" y="0"/>
                      </a:lnTo>
                      <a:lnTo>
                        <a:pt x="6" y="87"/>
                      </a:lnTo>
                      <a:lnTo>
                        <a:pt x="12" y="121"/>
                      </a:lnTo>
                      <a:lnTo>
                        <a:pt x="0" y="154"/>
                      </a:lnTo>
                      <a:lnTo>
                        <a:pt x="21" y="179"/>
                      </a:lnTo>
                      <a:lnTo>
                        <a:pt x="35" y="242"/>
                      </a:lnTo>
                      <a:lnTo>
                        <a:pt x="58" y="261"/>
                      </a:lnTo>
                      <a:lnTo>
                        <a:pt x="56" y="323"/>
                      </a:lnTo>
                      <a:lnTo>
                        <a:pt x="96" y="344"/>
                      </a:lnTo>
                      <a:lnTo>
                        <a:pt x="85" y="384"/>
                      </a:lnTo>
                      <a:lnTo>
                        <a:pt x="58" y="417"/>
                      </a:lnTo>
                      <a:lnTo>
                        <a:pt x="69" y="446"/>
                      </a:lnTo>
                      <a:lnTo>
                        <a:pt x="108" y="432"/>
                      </a:lnTo>
                      <a:lnTo>
                        <a:pt x="112" y="486"/>
                      </a:lnTo>
                      <a:lnTo>
                        <a:pt x="131" y="517"/>
                      </a:lnTo>
                      <a:lnTo>
                        <a:pt x="129" y="574"/>
                      </a:lnTo>
                      <a:lnTo>
                        <a:pt x="183" y="574"/>
                      </a:lnTo>
                      <a:lnTo>
                        <a:pt x="202" y="599"/>
                      </a:lnTo>
                      <a:lnTo>
                        <a:pt x="213" y="588"/>
                      </a:lnTo>
                      <a:lnTo>
                        <a:pt x="242" y="603"/>
                      </a:lnTo>
                      <a:lnTo>
                        <a:pt x="256" y="594"/>
                      </a:lnTo>
                      <a:lnTo>
                        <a:pt x="273" y="601"/>
                      </a:lnTo>
                      <a:lnTo>
                        <a:pt x="290" y="588"/>
                      </a:lnTo>
                      <a:lnTo>
                        <a:pt x="315" y="617"/>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3" name="Freeform 37">
                  <a:extLst>
                    <a:ext uri="{FF2B5EF4-FFF2-40B4-BE49-F238E27FC236}">
                      <a16:creationId xmlns:a16="http://schemas.microsoft.com/office/drawing/2014/main" id="{9C05523C-838C-D22C-E9FA-B45EE62BD03B}"/>
                    </a:ext>
                  </a:extLst>
                </p:cNvPr>
                <p:cNvSpPr>
                  <a:spLocks/>
                </p:cNvSpPr>
                <p:nvPr/>
              </p:nvSpPr>
              <p:spPr bwMode="blackWhite">
                <a:xfrm>
                  <a:off x="3870786" y="1570968"/>
                  <a:ext cx="1240498" cy="1009545"/>
                </a:xfrm>
                <a:custGeom>
                  <a:avLst/>
                  <a:gdLst>
                    <a:gd name="T0" fmla="*/ 63 w 664"/>
                    <a:gd name="T1" fmla="*/ 0 h 540"/>
                    <a:gd name="T2" fmla="*/ 664 w 664"/>
                    <a:gd name="T3" fmla="*/ 71 h 540"/>
                    <a:gd name="T4" fmla="*/ 646 w 664"/>
                    <a:gd name="T5" fmla="*/ 300 h 540"/>
                    <a:gd name="T6" fmla="*/ 621 w 664"/>
                    <a:gd name="T7" fmla="*/ 540 h 540"/>
                    <a:gd name="T8" fmla="*/ 380 w 664"/>
                    <a:gd name="T9" fmla="*/ 522 h 540"/>
                    <a:gd name="T10" fmla="*/ 165 w 664"/>
                    <a:gd name="T11" fmla="*/ 493 h 540"/>
                    <a:gd name="T12" fmla="*/ 0 w 664"/>
                    <a:gd name="T13" fmla="*/ 472 h 540"/>
                    <a:gd name="T14" fmla="*/ 15 w 664"/>
                    <a:gd name="T15" fmla="*/ 351 h 540"/>
                    <a:gd name="T16" fmla="*/ 59 w 664"/>
                    <a:gd name="T17" fmla="*/ 39 h 540"/>
                    <a:gd name="T18" fmla="*/ 63 w 664"/>
                    <a:gd name="T19"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4" h="540">
                      <a:moveTo>
                        <a:pt x="63" y="0"/>
                      </a:moveTo>
                      <a:lnTo>
                        <a:pt x="664" y="71"/>
                      </a:lnTo>
                      <a:lnTo>
                        <a:pt x="646" y="300"/>
                      </a:lnTo>
                      <a:lnTo>
                        <a:pt x="621" y="540"/>
                      </a:lnTo>
                      <a:lnTo>
                        <a:pt x="380" y="522"/>
                      </a:lnTo>
                      <a:lnTo>
                        <a:pt x="165" y="493"/>
                      </a:lnTo>
                      <a:lnTo>
                        <a:pt x="0" y="472"/>
                      </a:lnTo>
                      <a:lnTo>
                        <a:pt x="15" y="351"/>
                      </a:lnTo>
                      <a:lnTo>
                        <a:pt x="59" y="39"/>
                      </a:lnTo>
                      <a:lnTo>
                        <a:pt x="63"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4" name="Freeform 38">
                  <a:extLst>
                    <a:ext uri="{FF2B5EF4-FFF2-40B4-BE49-F238E27FC236}">
                      <a16:creationId xmlns:a16="http://schemas.microsoft.com/office/drawing/2014/main" id="{77B184E8-48BF-E4A0-5F19-942DECFCC2D1}"/>
                    </a:ext>
                  </a:extLst>
                </p:cNvPr>
                <p:cNvSpPr>
                  <a:spLocks/>
                </p:cNvSpPr>
                <p:nvPr/>
              </p:nvSpPr>
              <p:spPr bwMode="blackWhite">
                <a:xfrm>
                  <a:off x="3174428" y="2137853"/>
                  <a:ext cx="1004295" cy="1249246"/>
                </a:xfrm>
                <a:custGeom>
                  <a:avLst/>
                  <a:gdLst>
                    <a:gd name="T0" fmla="*/ 0 w 538"/>
                    <a:gd name="T1" fmla="*/ 594 h 668"/>
                    <a:gd name="T2" fmla="*/ 240 w 538"/>
                    <a:gd name="T3" fmla="*/ 634 h 668"/>
                    <a:gd name="T4" fmla="*/ 478 w 538"/>
                    <a:gd name="T5" fmla="*/ 668 h 668"/>
                    <a:gd name="T6" fmla="*/ 538 w 538"/>
                    <a:gd name="T7" fmla="*/ 190 h 668"/>
                    <a:gd name="T8" fmla="*/ 373 w 538"/>
                    <a:gd name="T9" fmla="*/ 169 h 668"/>
                    <a:gd name="T10" fmla="*/ 388 w 538"/>
                    <a:gd name="T11" fmla="*/ 48 h 668"/>
                    <a:gd name="T12" fmla="*/ 108 w 538"/>
                    <a:gd name="T13" fmla="*/ 0 h 668"/>
                    <a:gd name="T14" fmla="*/ 0 w 538"/>
                    <a:gd name="T15" fmla="*/ 594 h 6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8" h="668">
                      <a:moveTo>
                        <a:pt x="0" y="594"/>
                      </a:moveTo>
                      <a:lnTo>
                        <a:pt x="240" y="634"/>
                      </a:lnTo>
                      <a:lnTo>
                        <a:pt x="478" y="668"/>
                      </a:lnTo>
                      <a:lnTo>
                        <a:pt x="538" y="190"/>
                      </a:lnTo>
                      <a:lnTo>
                        <a:pt x="373" y="169"/>
                      </a:lnTo>
                      <a:lnTo>
                        <a:pt x="388" y="48"/>
                      </a:lnTo>
                      <a:lnTo>
                        <a:pt x="108" y="0"/>
                      </a:lnTo>
                      <a:lnTo>
                        <a:pt x="0" y="594"/>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5" name="Freeform 39">
                  <a:extLst>
                    <a:ext uri="{FF2B5EF4-FFF2-40B4-BE49-F238E27FC236}">
                      <a16:creationId xmlns:a16="http://schemas.microsoft.com/office/drawing/2014/main" id="{11644A07-583B-E490-21DD-9ACE4E18F987}"/>
                    </a:ext>
                  </a:extLst>
                </p:cNvPr>
                <p:cNvSpPr>
                  <a:spLocks/>
                </p:cNvSpPr>
                <p:nvPr/>
              </p:nvSpPr>
              <p:spPr bwMode="blackWhite">
                <a:xfrm>
                  <a:off x="2861243" y="3248877"/>
                  <a:ext cx="1205504" cy="1411962"/>
                </a:xfrm>
                <a:custGeom>
                  <a:avLst/>
                  <a:gdLst>
                    <a:gd name="T0" fmla="*/ 167 w 645"/>
                    <a:gd name="T1" fmla="*/ 0 h 756"/>
                    <a:gd name="T2" fmla="*/ 645 w 645"/>
                    <a:gd name="T3" fmla="*/ 74 h 756"/>
                    <a:gd name="T4" fmla="*/ 584 w 645"/>
                    <a:gd name="T5" fmla="*/ 570 h 756"/>
                    <a:gd name="T6" fmla="*/ 555 w 645"/>
                    <a:gd name="T7" fmla="*/ 756 h 756"/>
                    <a:gd name="T8" fmla="*/ 361 w 645"/>
                    <a:gd name="T9" fmla="*/ 737 h 756"/>
                    <a:gd name="T10" fmla="*/ 2 w 645"/>
                    <a:gd name="T11" fmla="*/ 543 h 756"/>
                    <a:gd name="T12" fmla="*/ 8 w 645"/>
                    <a:gd name="T13" fmla="*/ 524 h 756"/>
                    <a:gd name="T14" fmla="*/ 0 w 645"/>
                    <a:gd name="T15" fmla="*/ 508 h 756"/>
                    <a:gd name="T16" fmla="*/ 44 w 645"/>
                    <a:gd name="T17" fmla="*/ 491 h 756"/>
                    <a:gd name="T18" fmla="*/ 14 w 645"/>
                    <a:gd name="T19" fmla="*/ 453 h 756"/>
                    <a:gd name="T20" fmla="*/ 33 w 645"/>
                    <a:gd name="T21" fmla="*/ 439 h 756"/>
                    <a:gd name="T22" fmla="*/ 27 w 645"/>
                    <a:gd name="T23" fmla="*/ 420 h 756"/>
                    <a:gd name="T24" fmla="*/ 44 w 645"/>
                    <a:gd name="T25" fmla="*/ 406 h 756"/>
                    <a:gd name="T26" fmla="*/ 58 w 645"/>
                    <a:gd name="T27" fmla="*/ 362 h 756"/>
                    <a:gd name="T28" fmla="*/ 94 w 645"/>
                    <a:gd name="T29" fmla="*/ 332 h 756"/>
                    <a:gd name="T30" fmla="*/ 71 w 645"/>
                    <a:gd name="T31" fmla="*/ 291 h 756"/>
                    <a:gd name="T32" fmla="*/ 71 w 645"/>
                    <a:gd name="T33" fmla="*/ 245 h 756"/>
                    <a:gd name="T34" fmla="*/ 58 w 645"/>
                    <a:gd name="T35" fmla="*/ 209 h 756"/>
                    <a:gd name="T36" fmla="*/ 89 w 645"/>
                    <a:gd name="T37" fmla="*/ 195 h 756"/>
                    <a:gd name="T38" fmla="*/ 87 w 645"/>
                    <a:gd name="T39" fmla="*/ 117 h 756"/>
                    <a:gd name="T40" fmla="*/ 92 w 645"/>
                    <a:gd name="T41" fmla="*/ 96 h 756"/>
                    <a:gd name="T42" fmla="*/ 108 w 645"/>
                    <a:gd name="T43" fmla="*/ 107 h 756"/>
                    <a:gd name="T44" fmla="*/ 125 w 645"/>
                    <a:gd name="T45" fmla="*/ 99 h 756"/>
                    <a:gd name="T46" fmla="*/ 129 w 645"/>
                    <a:gd name="T47" fmla="*/ 122 h 756"/>
                    <a:gd name="T48" fmla="*/ 142 w 645"/>
                    <a:gd name="T49" fmla="*/ 124 h 756"/>
                    <a:gd name="T50" fmla="*/ 142 w 645"/>
                    <a:gd name="T51" fmla="*/ 97 h 756"/>
                    <a:gd name="T52" fmla="*/ 150 w 645"/>
                    <a:gd name="T53" fmla="*/ 90 h 756"/>
                    <a:gd name="T54" fmla="*/ 154 w 645"/>
                    <a:gd name="T55" fmla="*/ 82 h 756"/>
                    <a:gd name="T56" fmla="*/ 167 w 645"/>
                    <a:gd name="T57"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5" h="756">
                      <a:moveTo>
                        <a:pt x="167" y="0"/>
                      </a:moveTo>
                      <a:lnTo>
                        <a:pt x="645" y="74"/>
                      </a:lnTo>
                      <a:lnTo>
                        <a:pt x="584" y="570"/>
                      </a:lnTo>
                      <a:lnTo>
                        <a:pt x="555" y="756"/>
                      </a:lnTo>
                      <a:lnTo>
                        <a:pt x="361" y="737"/>
                      </a:lnTo>
                      <a:lnTo>
                        <a:pt x="2" y="543"/>
                      </a:lnTo>
                      <a:lnTo>
                        <a:pt x="8" y="524"/>
                      </a:lnTo>
                      <a:lnTo>
                        <a:pt x="0" y="508"/>
                      </a:lnTo>
                      <a:lnTo>
                        <a:pt x="44" y="491"/>
                      </a:lnTo>
                      <a:lnTo>
                        <a:pt x="14" y="453"/>
                      </a:lnTo>
                      <a:lnTo>
                        <a:pt x="33" y="439"/>
                      </a:lnTo>
                      <a:lnTo>
                        <a:pt x="27" y="420"/>
                      </a:lnTo>
                      <a:lnTo>
                        <a:pt x="44" y="406"/>
                      </a:lnTo>
                      <a:lnTo>
                        <a:pt x="58" y="362"/>
                      </a:lnTo>
                      <a:lnTo>
                        <a:pt x="94" y="332"/>
                      </a:lnTo>
                      <a:lnTo>
                        <a:pt x="71" y="291"/>
                      </a:lnTo>
                      <a:lnTo>
                        <a:pt x="71" y="245"/>
                      </a:lnTo>
                      <a:lnTo>
                        <a:pt x="58" y="209"/>
                      </a:lnTo>
                      <a:lnTo>
                        <a:pt x="89" y="195"/>
                      </a:lnTo>
                      <a:lnTo>
                        <a:pt x="87" y="117"/>
                      </a:lnTo>
                      <a:lnTo>
                        <a:pt x="92" y="96"/>
                      </a:lnTo>
                      <a:lnTo>
                        <a:pt x="108" y="107"/>
                      </a:lnTo>
                      <a:lnTo>
                        <a:pt x="125" y="99"/>
                      </a:lnTo>
                      <a:lnTo>
                        <a:pt x="129" y="122"/>
                      </a:lnTo>
                      <a:lnTo>
                        <a:pt x="142" y="124"/>
                      </a:lnTo>
                      <a:lnTo>
                        <a:pt x="142" y="97"/>
                      </a:lnTo>
                      <a:lnTo>
                        <a:pt x="150" y="90"/>
                      </a:lnTo>
                      <a:lnTo>
                        <a:pt x="154" y="82"/>
                      </a:lnTo>
                      <a:lnTo>
                        <a:pt x="167"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6" name="Freeform 40">
                  <a:extLst>
                    <a:ext uri="{FF2B5EF4-FFF2-40B4-BE49-F238E27FC236}">
                      <a16:creationId xmlns:a16="http://schemas.microsoft.com/office/drawing/2014/main" id="{8F38607A-2DB5-74A9-B1A4-FECD4673C81A}"/>
                    </a:ext>
                  </a:extLst>
                </p:cNvPr>
                <p:cNvSpPr>
                  <a:spLocks/>
                </p:cNvSpPr>
                <p:nvPr/>
              </p:nvSpPr>
              <p:spPr bwMode="blackWhite">
                <a:xfrm>
                  <a:off x="5132280" y="815122"/>
                  <a:ext cx="1158264" cy="745348"/>
                </a:xfrm>
                <a:custGeom>
                  <a:avLst/>
                  <a:gdLst>
                    <a:gd name="T0" fmla="*/ 0 w 620"/>
                    <a:gd name="T1" fmla="*/ 361 h 399"/>
                    <a:gd name="T2" fmla="*/ 38 w 620"/>
                    <a:gd name="T3" fmla="*/ 0 h 399"/>
                    <a:gd name="T4" fmla="*/ 315 w 620"/>
                    <a:gd name="T5" fmla="*/ 14 h 399"/>
                    <a:gd name="T6" fmla="*/ 566 w 620"/>
                    <a:gd name="T7" fmla="*/ 19 h 399"/>
                    <a:gd name="T8" fmla="*/ 570 w 620"/>
                    <a:gd name="T9" fmla="*/ 65 h 399"/>
                    <a:gd name="T10" fmla="*/ 562 w 620"/>
                    <a:gd name="T11" fmla="*/ 81 h 399"/>
                    <a:gd name="T12" fmla="*/ 582 w 620"/>
                    <a:gd name="T13" fmla="*/ 148 h 399"/>
                    <a:gd name="T14" fmla="*/ 587 w 620"/>
                    <a:gd name="T15" fmla="*/ 160 h 399"/>
                    <a:gd name="T16" fmla="*/ 578 w 620"/>
                    <a:gd name="T17" fmla="*/ 198 h 399"/>
                    <a:gd name="T18" fmla="*/ 597 w 620"/>
                    <a:gd name="T19" fmla="*/ 248 h 399"/>
                    <a:gd name="T20" fmla="*/ 605 w 620"/>
                    <a:gd name="T21" fmla="*/ 313 h 399"/>
                    <a:gd name="T22" fmla="*/ 620 w 620"/>
                    <a:gd name="T23" fmla="*/ 350 h 399"/>
                    <a:gd name="T24" fmla="*/ 620 w 620"/>
                    <a:gd name="T25" fmla="*/ 384 h 399"/>
                    <a:gd name="T26" fmla="*/ 601 w 620"/>
                    <a:gd name="T27" fmla="*/ 399 h 399"/>
                    <a:gd name="T28" fmla="*/ 0 w 620"/>
                    <a:gd name="T29" fmla="*/ 36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0" h="399">
                      <a:moveTo>
                        <a:pt x="0" y="361"/>
                      </a:moveTo>
                      <a:lnTo>
                        <a:pt x="38" y="0"/>
                      </a:lnTo>
                      <a:lnTo>
                        <a:pt x="315" y="14"/>
                      </a:lnTo>
                      <a:lnTo>
                        <a:pt x="566" y="19"/>
                      </a:lnTo>
                      <a:lnTo>
                        <a:pt x="570" y="65"/>
                      </a:lnTo>
                      <a:lnTo>
                        <a:pt x="562" y="81"/>
                      </a:lnTo>
                      <a:lnTo>
                        <a:pt x="582" y="148"/>
                      </a:lnTo>
                      <a:lnTo>
                        <a:pt x="587" y="160"/>
                      </a:lnTo>
                      <a:lnTo>
                        <a:pt x="578" y="198"/>
                      </a:lnTo>
                      <a:lnTo>
                        <a:pt x="597" y="248"/>
                      </a:lnTo>
                      <a:lnTo>
                        <a:pt x="605" y="313"/>
                      </a:lnTo>
                      <a:lnTo>
                        <a:pt x="620" y="350"/>
                      </a:lnTo>
                      <a:lnTo>
                        <a:pt x="620" y="384"/>
                      </a:lnTo>
                      <a:lnTo>
                        <a:pt x="601" y="399"/>
                      </a:lnTo>
                      <a:lnTo>
                        <a:pt x="0" y="361"/>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7" name="Freeform 41">
                  <a:extLst>
                    <a:ext uri="{FF2B5EF4-FFF2-40B4-BE49-F238E27FC236}">
                      <a16:creationId xmlns:a16="http://schemas.microsoft.com/office/drawing/2014/main" id="{B7F5850C-0EF3-D677-3794-5B5031304F88}"/>
                    </a:ext>
                  </a:extLst>
                </p:cNvPr>
                <p:cNvSpPr>
                  <a:spLocks/>
                </p:cNvSpPr>
                <p:nvPr/>
              </p:nvSpPr>
              <p:spPr bwMode="blackWhite">
                <a:xfrm>
                  <a:off x="5078040" y="1488736"/>
                  <a:ext cx="1284238" cy="862574"/>
                </a:xfrm>
                <a:custGeom>
                  <a:avLst/>
                  <a:gdLst>
                    <a:gd name="T0" fmla="*/ 29 w 687"/>
                    <a:gd name="T1" fmla="*/ 0 h 461"/>
                    <a:gd name="T2" fmla="*/ 630 w 687"/>
                    <a:gd name="T3" fmla="*/ 38 h 461"/>
                    <a:gd name="T4" fmla="*/ 626 w 687"/>
                    <a:gd name="T5" fmla="*/ 73 h 461"/>
                    <a:gd name="T6" fmla="*/ 653 w 687"/>
                    <a:gd name="T7" fmla="*/ 92 h 461"/>
                    <a:gd name="T8" fmla="*/ 664 w 687"/>
                    <a:gd name="T9" fmla="*/ 119 h 461"/>
                    <a:gd name="T10" fmla="*/ 672 w 687"/>
                    <a:gd name="T11" fmla="*/ 317 h 461"/>
                    <a:gd name="T12" fmla="*/ 660 w 687"/>
                    <a:gd name="T13" fmla="*/ 332 h 461"/>
                    <a:gd name="T14" fmla="*/ 672 w 687"/>
                    <a:gd name="T15" fmla="*/ 363 h 461"/>
                    <a:gd name="T16" fmla="*/ 653 w 687"/>
                    <a:gd name="T17" fmla="*/ 395 h 461"/>
                    <a:gd name="T18" fmla="*/ 687 w 687"/>
                    <a:gd name="T19" fmla="*/ 430 h 461"/>
                    <a:gd name="T20" fmla="*/ 683 w 687"/>
                    <a:gd name="T21" fmla="*/ 461 h 461"/>
                    <a:gd name="T22" fmla="*/ 649 w 687"/>
                    <a:gd name="T23" fmla="*/ 418 h 461"/>
                    <a:gd name="T24" fmla="*/ 618 w 687"/>
                    <a:gd name="T25" fmla="*/ 418 h 461"/>
                    <a:gd name="T26" fmla="*/ 591 w 687"/>
                    <a:gd name="T27" fmla="*/ 399 h 461"/>
                    <a:gd name="T28" fmla="*/ 551 w 687"/>
                    <a:gd name="T29" fmla="*/ 395 h 461"/>
                    <a:gd name="T30" fmla="*/ 532 w 687"/>
                    <a:gd name="T31" fmla="*/ 415 h 461"/>
                    <a:gd name="T32" fmla="*/ 470 w 687"/>
                    <a:gd name="T33" fmla="*/ 370 h 461"/>
                    <a:gd name="T34" fmla="*/ 269 w 687"/>
                    <a:gd name="T35" fmla="*/ 359 h 461"/>
                    <a:gd name="T36" fmla="*/ 0 w 687"/>
                    <a:gd name="T37" fmla="*/ 340 h 461"/>
                    <a:gd name="T38" fmla="*/ 18 w 687"/>
                    <a:gd name="T39" fmla="*/ 115 h 461"/>
                    <a:gd name="T40" fmla="*/ 29 w 687"/>
                    <a:gd name="T41"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7" h="461">
                      <a:moveTo>
                        <a:pt x="29" y="0"/>
                      </a:moveTo>
                      <a:lnTo>
                        <a:pt x="630" y="38"/>
                      </a:lnTo>
                      <a:lnTo>
                        <a:pt x="626" y="73"/>
                      </a:lnTo>
                      <a:lnTo>
                        <a:pt x="653" y="92"/>
                      </a:lnTo>
                      <a:lnTo>
                        <a:pt x="664" y="119"/>
                      </a:lnTo>
                      <a:lnTo>
                        <a:pt x="672" y="317"/>
                      </a:lnTo>
                      <a:lnTo>
                        <a:pt x="660" y="332"/>
                      </a:lnTo>
                      <a:lnTo>
                        <a:pt x="672" y="363"/>
                      </a:lnTo>
                      <a:lnTo>
                        <a:pt x="653" y="395"/>
                      </a:lnTo>
                      <a:lnTo>
                        <a:pt x="687" y="430"/>
                      </a:lnTo>
                      <a:lnTo>
                        <a:pt x="683" y="461"/>
                      </a:lnTo>
                      <a:lnTo>
                        <a:pt x="649" y="418"/>
                      </a:lnTo>
                      <a:lnTo>
                        <a:pt x="618" y="418"/>
                      </a:lnTo>
                      <a:lnTo>
                        <a:pt x="591" y="399"/>
                      </a:lnTo>
                      <a:lnTo>
                        <a:pt x="551" y="395"/>
                      </a:lnTo>
                      <a:lnTo>
                        <a:pt x="532" y="415"/>
                      </a:lnTo>
                      <a:lnTo>
                        <a:pt x="470" y="370"/>
                      </a:lnTo>
                      <a:lnTo>
                        <a:pt x="269" y="359"/>
                      </a:lnTo>
                      <a:lnTo>
                        <a:pt x="0" y="340"/>
                      </a:lnTo>
                      <a:lnTo>
                        <a:pt x="18" y="115"/>
                      </a:lnTo>
                      <a:lnTo>
                        <a:pt x="29"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8" name="Freeform 42">
                  <a:extLst>
                    <a:ext uri="{FF2B5EF4-FFF2-40B4-BE49-F238E27FC236}">
                      <a16:creationId xmlns:a16="http://schemas.microsoft.com/office/drawing/2014/main" id="{A5FB4F2C-8BA9-C24A-4753-C5F46FAAAC02}"/>
                    </a:ext>
                  </a:extLst>
                </p:cNvPr>
                <p:cNvSpPr>
                  <a:spLocks/>
                </p:cNvSpPr>
                <p:nvPr/>
              </p:nvSpPr>
              <p:spPr bwMode="blackWhite">
                <a:xfrm>
                  <a:off x="5030801" y="2125606"/>
                  <a:ext cx="1497695" cy="768093"/>
                </a:xfrm>
                <a:custGeom>
                  <a:avLst/>
                  <a:gdLst>
                    <a:gd name="T0" fmla="*/ 25 w 801"/>
                    <a:gd name="T1" fmla="*/ 0 h 411"/>
                    <a:gd name="T2" fmla="*/ 294 w 801"/>
                    <a:gd name="T3" fmla="*/ 19 h 411"/>
                    <a:gd name="T4" fmla="*/ 495 w 801"/>
                    <a:gd name="T5" fmla="*/ 30 h 411"/>
                    <a:gd name="T6" fmla="*/ 557 w 801"/>
                    <a:gd name="T7" fmla="*/ 75 h 411"/>
                    <a:gd name="T8" fmla="*/ 576 w 801"/>
                    <a:gd name="T9" fmla="*/ 55 h 411"/>
                    <a:gd name="T10" fmla="*/ 616 w 801"/>
                    <a:gd name="T11" fmla="*/ 59 h 411"/>
                    <a:gd name="T12" fmla="*/ 643 w 801"/>
                    <a:gd name="T13" fmla="*/ 78 h 411"/>
                    <a:gd name="T14" fmla="*/ 674 w 801"/>
                    <a:gd name="T15" fmla="*/ 78 h 411"/>
                    <a:gd name="T16" fmla="*/ 708 w 801"/>
                    <a:gd name="T17" fmla="*/ 121 h 411"/>
                    <a:gd name="T18" fmla="*/ 716 w 801"/>
                    <a:gd name="T19" fmla="*/ 148 h 411"/>
                    <a:gd name="T20" fmla="*/ 739 w 801"/>
                    <a:gd name="T21" fmla="*/ 190 h 411"/>
                    <a:gd name="T22" fmla="*/ 735 w 801"/>
                    <a:gd name="T23" fmla="*/ 242 h 411"/>
                    <a:gd name="T24" fmla="*/ 751 w 801"/>
                    <a:gd name="T25" fmla="*/ 272 h 411"/>
                    <a:gd name="T26" fmla="*/ 751 w 801"/>
                    <a:gd name="T27" fmla="*/ 297 h 411"/>
                    <a:gd name="T28" fmla="*/ 760 w 801"/>
                    <a:gd name="T29" fmla="*/ 322 h 411"/>
                    <a:gd name="T30" fmla="*/ 762 w 801"/>
                    <a:gd name="T31" fmla="*/ 361 h 411"/>
                    <a:gd name="T32" fmla="*/ 781 w 801"/>
                    <a:gd name="T33" fmla="*/ 364 h 411"/>
                    <a:gd name="T34" fmla="*/ 801 w 801"/>
                    <a:gd name="T35" fmla="*/ 407 h 411"/>
                    <a:gd name="T36" fmla="*/ 682 w 801"/>
                    <a:gd name="T37" fmla="*/ 411 h 411"/>
                    <a:gd name="T38" fmla="*/ 169 w 801"/>
                    <a:gd name="T39" fmla="*/ 389 h 411"/>
                    <a:gd name="T40" fmla="*/ 177 w 801"/>
                    <a:gd name="T41" fmla="*/ 261 h 411"/>
                    <a:gd name="T42" fmla="*/ 0 w 801"/>
                    <a:gd name="T43" fmla="*/ 244 h 411"/>
                    <a:gd name="T44" fmla="*/ 25 w 801"/>
                    <a:gd name="T4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1" h="411">
                      <a:moveTo>
                        <a:pt x="25" y="0"/>
                      </a:moveTo>
                      <a:lnTo>
                        <a:pt x="294" y="19"/>
                      </a:lnTo>
                      <a:lnTo>
                        <a:pt x="495" y="30"/>
                      </a:lnTo>
                      <a:lnTo>
                        <a:pt x="557" y="75"/>
                      </a:lnTo>
                      <a:lnTo>
                        <a:pt x="576" y="55"/>
                      </a:lnTo>
                      <a:lnTo>
                        <a:pt x="616" y="59"/>
                      </a:lnTo>
                      <a:lnTo>
                        <a:pt x="643" y="78"/>
                      </a:lnTo>
                      <a:lnTo>
                        <a:pt x="674" y="78"/>
                      </a:lnTo>
                      <a:lnTo>
                        <a:pt x="708" y="121"/>
                      </a:lnTo>
                      <a:lnTo>
                        <a:pt x="716" y="148"/>
                      </a:lnTo>
                      <a:lnTo>
                        <a:pt x="739" y="190"/>
                      </a:lnTo>
                      <a:lnTo>
                        <a:pt x="735" y="242"/>
                      </a:lnTo>
                      <a:lnTo>
                        <a:pt x="751" y="272"/>
                      </a:lnTo>
                      <a:lnTo>
                        <a:pt x="751" y="297"/>
                      </a:lnTo>
                      <a:lnTo>
                        <a:pt x="760" y="322"/>
                      </a:lnTo>
                      <a:lnTo>
                        <a:pt x="762" y="361"/>
                      </a:lnTo>
                      <a:lnTo>
                        <a:pt x="781" y="364"/>
                      </a:lnTo>
                      <a:lnTo>
                        <a:pt x="801" y="407"/>
                      </a:lnTo>
                      <a:lnTo>
                        <a:pt x="682" y="411"/>
                      </a:lnTo>
                      <a:lnTo>
                        <a:pt x="169" y="389"/>
                      </a:lnTo>
                      <a:lnTo>
                        <a:pt x="177" y="261"/>
                      </a:lnTo>
                      <a:lnTo>
                        <a:pt x="0" y="244"/>
                      </a:lnTo>
                      <a:lnTo>
                        <a:pt x="25"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9" name="Freeform 43">
                  <a:extLst>
                    <a:ext uri="{FF2B5EF4-FFF2-40B4-BE49-F238E27FC236}">
                      <a16:creationId xmlns:a16="http://schemas.microsoft.com/office/drawing/2014/main" id="{0B5D1C87-E3C4-9F6E-3C72-7C549F6C9FDE}"/>
                    </a:ext>
                  </a:extLst>
                </p:cNvPr>
                <p:cNvSpPr>
                  <a:spLocks/>
                </p:cNvSpPr>
                <p:nvPr/>
              </p:nvSpPr>
              <p:spPr bwMode="blackWhite">
                <a:xfrm>
                  <a:off x="4066746" y="2493031"/>
                  <a:ext cx="1294736" cy="1006045"/>
                </a:xfrm>
                <a:custGeom>
                  <a:avLst/>
                  <a:gdLst>
                    <a:gd name="T0" fmla="*/ 60 w 693"/>
                    <a:gd name="T1" fmla="*/ 0 h 538"/>
                    <a:gd name="T2" fmla="*/ 275 w 693"/>
                    <a:gd name="T3" fmla="*/ 29 h 538"/>
                    <a:gd name="T4" fmla="*/ 516 w 693"/>
                    <a:gd name="T5" fmla="*/ 47 h 538"/>
                    <a:gd name="T6" fmla="*/ 693 w 693"/>
                    <a:gd name="T7" fmla="*/ 64 h 538"/>
                    <a:gd name="T8" fmla="*/ 685 w 693"/>
                    <a:gd name="T9" fmla="*/ 192 h 538"/>
                    <a:gd name="T10" fmla="*/ 670 w 693"/>
                    <a:gd name="T11" fmla="*/ 538 h 538"/>
                    <a:gd name="T12" fmla="*/ 568 w 693"/>
                    <a:gd name="T13" fmla="*/ 534 h 538"/>
                    <a:gd name="T14" fmla="*/ 365 w 693"/>
                    <a:gd name="T15" fmla="*/ 521 h 538"/>
                    <a:gd name="T16" fmla="*/ 161 w 693"/>
                    <a:gd name="T17" fmla="*/ 498 h 538"/>
                    <a:gd name="T18" fmla="*/ 0 w 693"/>
                    <a:gd name="T19" fmla="*/ 478 h 538"/>
                    <a:gd name="T20" fmla="*/ 60 w 693"/>
                    <a:gd name="T21"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3" h="538">
                      <a:moveTo>
                        <a:pt x="60" y="0"/>
                      </a:moveTo>
                      <a:lnTo>
                        <a:pt x="275" y="29"/>
                      </a:lnTo>
                      <a:lnTo>
                        <a:pt x="516" y="47"/>
                      </a:lnTo>
                      <a:lnTo>
                        <a:pt x="693" y="64"/>
                      </a:lnTo>
                      <a:lnTo>
                        <a:pt x="685" y="192"/>
                      </a:lnTo>
                      <a:lnTo>
                        <a:pt x="670" y="538"/>
                      </a:lnTo>
                      <a:lnTo>
                        <a:pt x="568" y="534"/>
                      </a:lnTo>
                      <a:lnTo>
                        <a:pt x="365" y="521"/>
                      </a:lnTo>
                      <a:lnTo>
                        <a:pt x="161" y="498"/>
                      </a:lnTo>
                      <a:lnTo>
                        <a:pt x="0" y="478"/>
                      </a:lnTo>
                      <a:lnTo>
                        <a:pt x="6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0" name="Freeform 44">
                  <a:extLst>
                    <a:ext uri="{FF2B5EF4-FFF2-40B4-BE49-F238E27FC236}">
                      <a16:creationId xmlns:a16="http://schemas.microsoft.com/office/drawing/2014/main" id="{C282924F-6B98-6C1C-84A4-4286114DEF8C}"/>
                    </a:ext>
                  </a:extLst>
                </p:cNvPr>
                <p:cNvSpPr>
                  <a:spLocks/>
                </p:cNvSpPr>
                <p:nvPr/>
              </p:nvSpPr>
              <p:spPr bwMode="blackWhite">
                <a:xfrm>
                  <a:off x="3898781" y="3387098"/>
                  <a:ext cx="1233499" cy="1273741"/>
                </a:xfrm>
                <a:custGeom>
                  <a:avLst/>
                  <a:gdLst>
                    <a:gd name="T0" fmla="*/ 660 w 660"/>
                    <a:gd name="T1" fmla="*/ 56 h 682"/>
                    <a:gd name="T2" fmla="*/ 658 w 660"/>
                    <a:gd name="T3" fmla="*/ 133 h 682"/>
                    <a:gd name="T4" fmla="*/ 643 w 660"/>
                    <a:gd name="T5" fmla="*/ 131 h 682"/>
                    <a:gd name="T6" fmla="*/ 626 w 660"/>
                    <a:gd name="T7" fmla="*/ 636 h 682"/>
                    <a:gd name="T8" fmla="*/ 261 w 660"/>
                    <a:gd name="T9" fmla="*/ 628 h 682"/>
                    <a:gd name="T10" fmla="*/ 265 w 660"/>
                    <a:gd name="T11" fmla="*/ 655 h 682"/>
                    <a:gd name="T12" fmla="*/ 98 w 660"/>
                    <a:gd name="T13" fmla="*/ 643 h 682"/>
                    <a:gd name="T14" fmla="*/ 94 w 660"/>
                    <a:gd name="T15" fmla="*/ 682 h 682"/>
                    <a:gd name="T16" fmla="*/ 0 w 660"/>
                    <a:gd name="T17" fmla="*/ 682 h 682"/>
                    <a:gd name="T18" fmla="*/ 27 w 660"/>
                    <a:gd name="T19" fmla="*/ 511 h 682"/>
                    <a:gd name="T20" fmla="*/ 90 w 660"/>
                    <a:gd name="T21" fmla="*/ 0 h 682"/>
                    <a:gd name="T22" fmla="*/ 457 w 660"/>
                    <a:gd name="T23" fmla="*/ 43 h 682"/>
                    <a:gd name="T24" fmla="*/ 660 w 660"/>
                    <a:gd name="T25" fmla="*/ 5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0" h="682">
                      <a:moveTo>
                        <a:pt x="660" y="56"/>
                      </a:moveTo>
                      <a:lnTo>
                        <a:pt x="658" y="133"/>
                      </a:lnTo>
                      <a:lnTo>
                        <a:pt x="643" y="131"/>
                      </a:lnTo>
                      <a:lnTo>
                        <a:pt x="626" y="636"/>
                      </a:lnTo>
                      <a:lnTo>
                        <a:pt x="261" y="628"/>
                      </a:lnTo>
                      <a:lnTo>
                        <a:pt x="265" y="655"/>
                      </a:lnTo>
                      <a:lnTo>
                        <a:pt x="98" y="643"/>
                      </a:lnTo>
                      <a:lnTo>
                        <a:pt x="94" y="682"/>
                      </a:lnTo>
                      <a:lnTo>
                        <a:pt x="0" y="682"/>
                      </a:lnTo>
                      <a:lnTo>
                        <a:pt x="27" y="511"/>
                      </a:lnTo>
                      <a:lnTo>
                        <a:pt x="90" y="0"/>
                      </a:lnTo>
                      <a:lnTo>
                        <a:pt x="457" y="43"/>
                      </a:lnTo>
                      <a:lnTo>
                        <a:pt x="660" y="5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1" name="Freeform 45">
                  <a:extLst>
                    <a:ext uri="{FF2B5EF4-FFF2-40B4-BE49-F238E27FC236}">
                      <a16:creationId xmlns:a16="http://schemas.microsoft.com/office/drawing/2014/main" id="{37528C14-5894-A62B-74B7-032E1023C2CA}"/>
                    </a:ext>
                  </a:extLst>
                </p:cNvPr>
                <p:cNvSpPr>
                  <a:spLocks/>
                </p:cNvSpPr>
                <p:nvPr/>
              </p:nvSpPr>
              <p:spPr bwMode="blackWhite">
                <a:xfrm>
                  <a:off x="5319491" y="2851707"/>
                  <a:ext cx="1362973" cy="692859"/>
                </a:xfrm>
                <a:custGeom>
                  <a:avLst/>
                  <a:gdLst>
                    <a:gd name="T0" fmla="*/ 0 w 729"/>
                    <a:gd name="T1" fmla="*/ 346 h 371"/>
                    <a:gd name="T2" fmla="*/ 15 w 729"/>
                    <a:gd name="T3" fmla="*/ 0 h 371"/>
                    <a:gd name="T4" fmla="*/ 528 w 729"/>
                    <a:gd name="T5" fmla="*/ 22 h 371"/>
                    <a:gd name="T6" fmla="*/ 647 w 729"/>
                    <a:gd name="T7" fmla="*/ 18 h 371"/>
                    <a:gd name="T8" fmla="*/ 668 w 729"/>
                    <a:gd name="T9" fmla="*/ 33 h 371"/>
                    <a:gd name="T10" fmla="*/ 668 w 729"/>
                    <a:gd name="T11" fmla="*/ 66 h 371"/>
                    <a:gd name="T12" fmla="*/ 656 w 729"/>
                    <a:gd name="T13" fmla="*/ 73 h 371"/>
                    <a:gd name="T14" fmla="*/ 687 w 729"/>
                    <a:gd name="T15" fmla="*/ 108 h 371"/>
                    <a:gd name="T16" fmla="*/ 718 w 729"/>
                    <a:gd name="T17" fmla="*/ 127 h 371"/>
                    <a:gd name="T18" fmla="*/ 729 w 729"/>
                    <a:gd name="T19" fmla="*/ 317 h 371"/>
                    <a:gd name="T20" fmla="*/ 727 w 729"/>
                    <a:gd name="T21" fmla="*/ 371 h 371"/>
                    <a:gd name="T22" fmla="*/ 336 w 729"/>
                    <a:gd name="T23" fmla="*/ 365 h 371"/>
                    <a:gd name="T24" fmla="*/ 0 w 729"/>
                    <a:gd name="T25" fmla="*/ 34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9" h="371">
                      <a:moveTo>
                        <a:pt x="0" y="346"/>
                      </a:moveTo>
                      <a:lnTo>
                        <a:pt x="15" y="0"/>
                      </a:lnTo>
                      <a:lnTo>
                        <a:pt x="528" y="22"/>
                      </a:lnTo>
                      <a:lnTo>
                        <a:pt x="647" y="18"/>
                      </a:lnTo>
                      <a:lnTo>
                        <a:pt x="668" y="33"/>
                      </a:lnTo>
                      <a:lnTo>
                        <a:pt x="668" y="66"/>
                      </a:lnTo>
                      <a:lnTo>
                        <a:pt x="656" y="73"/>
                      </a:lnTo>
                      <a:lnTo>
                        <a:pt x="687" y="108"/>
                      </a:lnTo>
                      <a:lnTo>
                        <a:pt x="718" y="127"/>
                      </a:lnTo>
                      <a:lnTo>
                        <a:pt x="729" y="317"/>
                      </a:lnTo>
                      <a:lnTo>
                        <a:pt x="727" y="371"/>
                      </a:lnTo>
                      <a:lnTo>
                        <a:pt x="336" y="365"/>
                      </a:lnTo>
                      <a:lnTo>
                        <a:pt x="0" y="34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2" name="Freeform 46">
                  <a:extLst>
                    <a:ext uri="{FF2B5EF4-FFF2-40B4-BE49-F238E27FC236}">
                      <a16:creationId xmlns:a16="http://schemas.microsoft.com/office/drawing/2014/main" id="{878DA2DD-F9F9-D987-0338-614FAD1FC0BA}"/>
                    </a:ext>
                  </a:extLst>
                </p:cNvPr>
                <p:cNvSpPr>
                  <a:spLocks/>
                </p:cNvSpPr>
                <p:nvPr/>
              </p:nvSpPr>
              <p:spPr bwMode="blackWhite">
                <a:xfrm>
                  <a:off x="4386932" y="3630299"/>
                  <a:ext cx="2535233" cy="2400511"/>
                </a:xfrm>
                <a:custGeom>
                  <a:avLst/>
                  <a:gdLst>
                    <a:gd name="T0" fmla="*/ 365 w 1357"/>
                    <a:gd name="T1" fmla="*/ 505 h 1284"/>
                    <a:gd name="T2" fmla="*/ 397 w 1357"/>
                    <a:gd name="T3" fmla="*/ 2 h 1284"/>
                    <a:gd name="T4" fmla="*/ 697 w 1357"/>
                    <a:gd name="T5" fmla="*/ 249 h 1284"/>
                    <a:gd name="T6" fmla="*/ 771 w 1357"/>
                    <a:gd name="T7" fmla="*/ 269 h 1284"/>
                    <a:gd name="T8" fmla="*/ 837 w 1357"/>
                    <a:gd name="T9" fmla="*/ 280 h 1284"/>
                    <a:gd name="T10" fmla="*/ 890 w 1357"/>
                    <a:gd name="T11" fmla="*/ 311 h 1284"/>
                    <a:gd name="T12" fmla="*/ 977 w 1357"/>
                    <a:gd name="T13" fmla="*/ 303 h 1284"/>
                    <a:gd name="T14" fmla="*/ 1038 w 1357"/>
                    <a:gd name="T15" fmla="*/ 319 h 1284"/>
                    <a:gd name="T16" fmla="*/ 1096 w 1357"/>
                    <a:gd name="T17" fmla="*/ 296 h 1284"/>
                    <a:gd name="T18" fmla="*/ 1155 w 1357"/>
                    <a:gd name="T19" fmla="*/ 303 h 1284"/>
                    <a:gd name="T20" fmla="*/ 1224 w 1357"/>
                    <a:gd name="T21" fmla="*/ 330 h 1284"/>
                    <a:gd name="T22" fmla="*/ 1259 w 1357"/>
                    <a:gd name="T23" fmla="*/ 349 h 1284"/>
                    <a:gd name="T24" fmla="*/ 1286 w 1357"/>
                    <a:gd name="T25" fmla="*/ 399 h 1284"/>
                    <a:gd name="T26" fmla="*/ 1293 w 1357"/>
                    <a:gd name="T27" fmla="*/ 532 h 1284"/>
                    <a:gd name="T28" fmla="*/ 1339 w 1357"/>
                    <a:gd name="T29" fmla="*/ 635 h 1284"/>
                    <a:gd name="T30" fmla="*/ 1339 w 1357"/>
                    <a:gd name="T31" fmla="*/ 699 h 1284"/>
                    <a:gd name="T32" fmla="*/ 1313 w 1357"/>
                    <a:gd name="T33" fmla="*/ 787 h 1284"/>
                    <a:gd name="T34" fmla="*/ 1243 w 1357"/>
                    <a:gd name="T35" fmla="*/ 858 h 1284"/>
                    <a:gd name="T36" fmla="*/ 1228 w 1357"/>
                    <a:gd name="T37" fmla="*/ 841 h 1284"/>
                    <a:gd name="T38" fmla="*/ 1205 w 1357"/>
                    <a:gd name="T39" fmla="*/ 829 h 1284"/>
                    <a:gd name="T40" fmla="*/ 1205 w 1357"/>
                    <a:gd name="T41" fmla="*/ 866 h 1284"/>
                    <a:gd name="T42" fmla="*/ 1134 w 1357"/>
                    <a:gd name="T43" fmla="*/ 919 h 1284"/>
                    <a:gd name="T44" fmla="*/ 1073 w 1357"/>
                    <a:gd name="T45" fmla="*/ 973 h 1284"/>
                    <a:gd name="T46" fmla="*/ 1057 w 1357"/>
                    <a:gd name="T47" fmla="*/ 950 h 1284"/>
                    <a:gd name="T48" fmla="*/ 1046 w 1357"/>
                    <a:gd name="T49" fmla="*/ 950 h 1284"/>
                    <a:gd name="T50" fmla="*/ 1034 w 1357"/>
                    <a:gd name="T51" fmla="*/ 962 h 1284"/>
                    <a:gd name="T52" fmla="*/ 1007 w 1357"/>
                    <a:gd name="T53" fmla="*/ 973 h 1284"/>
                    <a:gd name="T54" fmla="*/ 1050 w 1357"/>
                    <a:gd name="T55" fmla="*/ 977 h 1284"/>
                    <a:gd name="T56" fmla="*/ 996 w 1357"/>
                    <a:gd name="T57" fmla="*/ 1000 h 1284"/>
                    <a:gd name="T58" fmla="*/ 977 w 1357"/>
                    <a:gd name="T59" fmla="*/ 1019 h 1284"/>
                    <a:gd name="T60" fmla="*/ 944 w 1357"/>
                    <a:gd name="T61" fmla="*/ 1035 h 1284"/>
                    <a:gd name="T62" fmla="*/ 952 w 1357"/>
                    <a:gd name="T63" fmla="*/ 1113 h 1284"/>
                    <a:gd name="T64" fmla="*/ 958 w 1357"/>
                    <a:gd name="T65" fmla="*/ 1132 h 1284"/>
                    <a:gd name="T66" fmla="*/ 933 w 1357"/>
                    <a:gd name="T67" fmla="*/ 1167 h 1284"/>
                    <a:gd name="T68" fmla="*/ 902 w 1357"/>
                    <a:gd name="T69" fmla="*/ 1253 h 1284"/>
                    <a:gd name="T70" fmla="*/ 829 w 1357"/>
                    <a:gd name="T71" fmla="*/ 1232 h 1284"/>
                    <a:gd name="T72" fmla="*/ 760 w 1357"/>
                    <a:gd name="T73" fmla="*/ 1198 h 1284"/>
                    <a:gd name="T74" fmla="*/ 716 w 1357"/>
                    <a:gd name="T75" fmla="*/ 1129 h 1284"/>
                    <a:gd name="T76" fmla="*/ 716 w 1357"/>
                    <a:gd name="T77" fmla="*/ 1056 h 1284"/>
                    <a:gd name="T78" fmla="*/ 639 w 1357"/>
                    <a:gd name="T79" fmla="*/ 973 h 1284"/>
                    <a:gd name="T80" fmla="*/ 585 w 1357"/>
                    <a:gd name="T81" fmla="*/ 885 h 1284"/>
                    <a:gd name="T82" fmla="*/ 545 w 1357"/>
                    <a:gd name="T83" fmla="*/ 814 h 1284"/>
                    <a:gd name="T84" fmla="*/ 507 w 1357"/>
                    <a:gd name="T85" fmla="*/ 795 h 1284"/>
                    <a:gd name="T86" fmla="*/ 426 w 1357"/>
                    <a:gd name="T87" fmla="*/ 802 h 1284"/>
                    <a:gd name="T88" fmla="*/ 399 w 1357"/>
                    <a:gd name="T89" fmla="*/ 802 h 1284"/>
                    <a:gd name="T90" fmla="*/ 376 w 1357"/>
                    <a:gd name="T91" fmla="*/ 854 h 1284"/>
                    <a:gd name="T92" fmla="*/ 340 w 1357"/>
                    <a:gd name="T93" fmla="*/ 885 h 1284"/>
                    <a:gd name="T94" fmla="*/ 282 w 1357"/>
                    <a:gd name="T95" fmla="*/ 854 h 1284"/>
                    <a:gd name="T96" fmla="*/ 228 w 1357"/>
                    <a:gd name="T97" fmla="*/ 814 h 1284"/>
                    <a:gd name="T98" fmla="*/ 186 w 1357"/>
                    <a:gd name="T99" fmla="*/ 733 h 1284"/>
                    <a:gd name="T100" fmla="*/ 175 w 1357"/>
                    <a:gd name="T101" fmla="*/ 687 h 1284"/>
                    <a:gd name="T102" fmla="*/ 119 w 1357"/>
                    <a:gd name="T103" fmla="*/ 668 h 1284"/>
                    <a:gd name="T104" fmla="*/ 81 w 1357"/>
                    <a:gd name="T105" fmla="*/ 608 h 1284"/>
                    <a:gd name="T106" fmla="*/ 38 w 1357"/>
                    <a:gd name="T107" fmla="*/ 558 h 1284"/>
                    <a:gd name="T108" fmla="*/ 23 w 1357"/>
                    <a:gd name="T109" fmla="*/ 532 h 1284"/>
                    <a:gd name="T110" fmla="*/ 0 w 1357"/>
                    <a:gd name="T111" fmla="*/ 49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7" h="1284">
                      <a:moveTo>
                        <a:pt x="0" y="497"/>
                      </a:moveTo>
                      <a:lnTo>
                        <a:pt x="365" y="505"/>
                      </a:lnTo>
                      <a:lnTo>
                        <a:pt x="382" y="0"/>
                      </a:lnTo>
                      <a:lnTo>
                        <a:pt x="397" y="2"/>
                      </a:lnTo>
                      <a:lnTo>
                        <a:pt x="693" y="4"/>
                      </a:lnTo>
                      <a:lnTo>
                        <a:pt x="697" y="249"/>
                      </a:lnTo>
                      <a:lnTo>
                        <a:pt x="754" y="249"/>
                      </a:lnTo>
                      <a:lnTo>
                        <a:pt x="771" y="269"/>
                      </a:lnTo>
                      <a:lnTo>
                        <a:pt x="798" y="288"/>
                      </a:lnTo>
                      <a:lnTo>
                        <a:pt x="837" y="280"/>
                      </a:lnTo>
                      <a:lnTo>
                        <a:pt x="867" y="284"/>
                      </a:lnTo>
                      <a:lnTo>
                        <a:pt x="890" y="311"/>
                      </a:lnTo>
                      <a:lnTo>
                        <a:pt x="936" y="303"/>
                      </a:lnTo>
                      <a:lnTo>
                        <a:pt x="977" y="303"/>
                      </a:lnTo>
                      <a:lnTo>
                        <a:pt x="1000" y="322"/>
                      </a:lnTo>
                      <a:lnTo>
                        <a:pt x="1038" y="319"/>
                      </a:lnTo>
                      <a:lnTo>
                        <a:pt x="1061" y="330"/>
                      </a:lnTo>
                      <a:lnTo>
                        <a:pt x="1096" y="296"/>
                      </a:lnTo>
                      <a:lnTo>
                        <a:pt x="1130" y="307"/>
                      </a:lnTo>
                      <a:lnTo>
                        <a:pt x="1155" y="303"/>
                      </a:lnTo>
                      <a:lnTo>
                        <a:pt x="1194" y="319"/>
                      </a:lnTo>
                      <a:lnTo>
                        <a:pt x="1224" y="330"/>
                      </a:lnTo>
                      <a:lnTo>
                        <a:pt x="1240" y="330"/>
                      </a:lnTo>
                      <a:lnTo>
                        <a:pt x="1259" y="349"/>
                      </a:lnTo>
                      <a:lnTo>
                        <a:pt x="1286" y="342"/>
                      </a:lnTo>
                      <a:lnTo>
                        <a:pt x="1286" y="399"/>
                      </a:lnTo>
                      <a:lnTo>
                        <a:pt x="1301" y="399"/>
                      </a:lnTo>
                      <a:lnTo>
                        <a:pt x="1293" y="532"/>
                      </a:lnTo>
                      <a:lnTo>
                        <a:pt x="1351" y="605"/>
                      </a:lnTo>
                      <a:lnTo>
                        <a:pt x="1339" y="635"/>
                      </a:lnTo>
                      <a:lnTo>
                        <a:pt x="1357" y="664"/>
                      </a:lnTo>
                      <a:lnTo>
                        <a:pt x="1339" y="699"/>
                      </a:lnTo>
                      <a:lnTo>
                        <a:pt x="1339" y="745"/>
                      </a:lnTo>
                      <a:lnTo>
                        <a:pt x="1313" y="787"/>
                      </a:lnTo>
                      <a:lnTo>
                        <a:pt x="1320" y="806"/>
                      </a:lnTo>
                      <a:lnTo>
                        <a:pt x="1243" y="858"/>
                      </a:lnTo>
                      <a:lnTo>
                        <a:pt x="1251" y="829"/>
                      </a:lnTo>
                      <a:lnTo>
                        <a:pt x="1228" y="841"/>
                      </a:lnTo>
                      <a:lnTo>
                        <a:pt x="1224" y="802"/>
                      </a:lnTo>
                      <a:lnTo>
                        <a:pt x="1205" y="829"/>
                      </a:lnTo>
                      <a:lnTo>
                        <a:pt x="1186" y="829"/>
                      </a:lnTo>
                      <a:lnTo>
                        <a:pt x="1205" y="866"/>
                      </a:lnTo>
                      <a:lnTo>
                        <a:pt x="1178" y="912"/>
                      </a:lnTo>
                      <a:lnTo>
                        <a:pt x="1134" y="919"/>
                      </a:lnTo>
                      <a:lnTo>
                        <a:pt x="1119" y="942"/>
                      </a:lnTo>
                      <a:lnTo>
                        <a:pt x="1073" y="973"/>
                      </a:lnTo>
                      <a:lnTo>
                        <a:pt x="1084" y="939"/>
                      </a:lnTo>
                      <a:lnTo>
                        <a:pt x="1057" y="950"/>
                      </a:lnTo>
                      <a:lnTo>
                        <a:pt x="1057" y="927"/>
                      </a:lnTo>
                      <a:lnTo>
                        <a:pt x="1046" y="950"/>
                      </a:lnTo>
                      <a:lnTo>
                        <a:pt x="1030" y="935"/>
                      </a:lnTo>
                      <a:lnTo>
                        <a:pt x="1034" y="962"/>
                      </a:lnTo>
                      <a:lnTo>
                        <a:pt x="1019" y="958"/>
                      </a:lnTo>
                      <a:lnTo>
                        <a:pt x="1007" y="973"/>
                      </a:lnTo>
                      <a:lnTo>
                        <a:pt x="1011" y="988"/>
                      </a:lnTo>
                      <a:lnTo>
                        <a:pt x="1050" y="977"/>
                      </a:lnTo>
                      <a:lnTo>
                        <a:pt x="1000" y="1015"/>
                      </a:lnTo>
                      <a:lnTo>
                        <a:pt x="996" y="1000"/>
                      </a:lnTo>
                      <a:lnTo>
                        <a:pt x="965" y="1004"/>
                      </a:lnTo>
                      <a:lnTo>
                        <a:pt x="977" y="1019"/>
                      </a:lnTo>
                      <a:lnTo>
                        <a:pt x="969" y="1035"/>
                      </a:lnTo>
                      <a:lnTo>
                        <a:pt x="944" y="1035"/>
                      </a:lnTo>
                      <a:lnTo>
                        <a:pt x="965" y="1063"/>
                      </a:lnTo>
                      <a:lnTo>
                        <a:pt x="952" y="1113"/>
                      </a:lnTo>
                      <a:lnTo>
                        <a:pt x="929" y="1125"/>
                      </a:lnTo>
                      <a:lnTo>
                        <a:pt x="958" y="1132"/>
                      </a:lnTo>
                      <a:lnTo>
                        <a:pt x="952" y="1152"/>
                      </a:lnTo>
                      <a:lnTo>
                        <a:pt x="933" y="1167"/>
                      </a:lnTo>
                      <a:lnTo>
                        <a:pt x="973" y="1284"/>
                      </a:lnTo>
                      <a:lnTo>
                        <a:pt x="902" y="1253"/>
                      </a:lnTo>
                      <a:lnTo>
                        <a:pt x="879" y="1253"/>
                      </a:lnTo>
                      <a:lnTo>
                        <a:pt x="829" y="1232"/>
                      </a:lnTo>
                      <a:lnTo>
                        <a:pt x="787" y="1213"/>
                      </a:lnTo>
                      <a:lnTo>
                        <a:pt x="760" y="1198"/>
                      </a:lnTo>
                      <a:lnTo>
                        <a:pt x="764" y="1163"/>
                      </a:lnTo>
                      <a:lnTo>
                        <a:pt x="716" y="1129"/>
                      </a:lnTo>
                      <a:lnTo>
                        <a:pt x="731" y="1094"/>
                      </a:lnTo>
                      <a:lnTo>
                        <a:pt x="716" y="1056"/>
                      </a:lnTo>
                      <a:lnTo>
                        <a:pt x="689" y="1042"/>
                      </a:lnTo>
                      <a:lnTo>
                        <a:pt x="639" y="973"/>
                      </a:lnTo>
                      <a:lnTo>
                        <a:pt x="616" y="923"/>
                      </a:lnTo>
                      <a:lnTo>
                        <a:pt x="585" y="885"/>
                      </a:lnTo>
                      <a:lnTo>
                        <a:pt x="570" y="837"/>
                      </a:lnTo>
                      <a:lnTo>
                        <a:pt x="545" y="814"/>
                      </a:lnTo>
                      <a:lnTo>
                        <a:pt x="518" y="814"/>
                      </a:lnTo>
                      <a:lnTo>
                        <a:pt x="507" y="795"/>
                      </a:lnTo>
                      <a:lnTo>
                        <a:pt x="453" y="810"/>
                      </a:lnTo>
                      <a:lnTo>
                        <a:pt x="426" y="802"/>
                      </a:lnTo>
                      <a:lnTo>
                        <a:pt x="414" y="791"/>
                      </a:lnTo>
                      <a:lnTo>
                        <a:pt x="399" y="802"/>
                      </a:lnTo>
                      <a:lnTo>
                        <a:pt x="380" y="806"/>
                      </a:lnTo>
                      <a:lnTo>
                        <a:pt x="376" y="854"/>
                      </a:lnTo>
                      <a:lnTo>
                        <a:pt x="340" y="866"/>
                      </a:lnTo>
                      <a:lnTo>
                        <a:pt x="340" y="885"/>
                      </a:lnTo>
                      <a:lnTo>
                        <a:pt x="297" y="877"/>
                      </a:lnTo>
                      <a:lnTo>
                        <a:pt x="282" y="854"/>
                      </a:lnTo>
                      <a:lnTo>
                        <a:pt x="255" y="837"/>
                      </a:lnTo>
                      <a:lnTo>
                        <a:pt x="228" y="814"/>
                      </a:lnTo>
                      <a:lnTo>
                        <a:pt x="186" y="779"/>
                      </a:lnTo>
                      <a:lnTo>
                        <a:pt x="186" y="733"/>
                      </a:lnTo>
                      <a:lnTo>
                        <a:pt x="175" y="706"/>
                      </a:lnTo>
                      <a:lnTo>
                        <a:pt x="175" y="687"/>
                      </a:lnTo>
                      <a:lnTo>
                        <a:pt x="142" y="668"/>
                      </a:lnTo>
                      <a:lnTo>
                        <a:pt x="119" y="668"/>
                      </a:lnTo>
                      <a:lnTo>
                        <a:pt x="111" y="631"/>
                      </a:lnTo>
                      <a:lnTo>
                        <a:pt x="81" y="608"/>
                      </a:lnTo>
                      <a:lnTo>
                        <a:pt x="73" y="585"/>
                      </a:lnTo>
                      <a:lnTo>
                        <a:pt x="38" y="558"/>
                      </a:lnTo>
                      <a:lnTo>
                        <a:pt x="23" y="547"/>
                      </a:lnTo>
                      <a:lnTo>
                        <a:pt x="23" y="532"/>
                      </a:lnTo>
                      <a:lnTo>
                        <a:pt x="4" y="524"/>
                      </a:lnTo>
                      <a:lnTo>
                        <a:pt x="0" y="497"/>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3" name="Freeform 47">
                  <a:extLst>
                    <a:ext uri="{FF2B5EF4-FFF2-40B4-BE49-F238E27FC236}">
                      <a16:creationId xmlns:a16="http://schemas.microsoft.com/office/drawing/2014/main" id="{5CD0AEED-B707-07FF-1B80-1A1F9970112F}"/>
                    </a:ext>
                  </a:extLst>
                </p:cNvPr>
                <p:cNvSpPr>
                  <a:spLocks/>
                </p:cNvSpPr>
                <p:nvPr/>
              </p:nvSpPr>
              <p:spPr bwMode="blackWhite">
                <a:xfrm>
                  <a:off x="5128781" y="3495576"/>
                  <a:ext cx="1595675" cy="752347"/>
                </a:xfrm>
                <a:custGeom>
                  <a:avLst/>
                  <a:gdLst>
                    <a:gd name="T0" fmla="*/ 839 w 854"/>
                    <a:gd name="T1" fmla="*/ 403 h 403"/>
                    <a:gd name="T2" fmla="*/ 854 w 854"/>
                    <a:gd name="T3" fmla="*/ 179 h 403"/>
                    <a:gd name="T4" fmla="*/ 831 w 854"/>
                    <a:gd name="T5" fmla="*/ 69 h 403"/>
                    <a:gd name="T6" fmla="*/ 829 w 854"/>
                    <a:gd name="T7" fmla="*/ 27 h 403"/>
                    <a:gd name="T8" fmla="*/ 438 w 854"/>
                    <a:gd name="T9" fmla="*/ 21 h 403"/>
                    <a:gd name="T10" fmla="*/ 102 w 854"/>
                    <a:gd name="T11" fmla="*/ 0 h 403"/>
                    <a:gd name="T12" fmla="*/ 2 w 854"/>
                    <a:gd name="T13" fmla="*/ 0 h 403"/>
                    <a:gd name="T14" fmla="*/ 0 w 854"/>
                    <a:gd name="T15" fmla="*/ 75 h 403"/>
                    <a:gd name="T16" fmla="*/ 296 w 854"/>
                    <a:gd name="T17" fmla="*/ 77 h 403"/>
                    <a:gd name="T18" fmla="*/ 300 w 854"/>
                    <a:gd name="T19" fmla="*/ 322 h 403"/>
                    <a:gd name="T20" fmla="*/ 357 w 854"/>
                    <a:gd name="T21" fmla="*/ 322 h 403"/>
                    <a:gd name="T22" fmla="*/ 374 w 854"/>
                    <a:gd name="T23" fmla="*/ 342 h 403"/>
                    <a:gd name="T24" fmla="*/ 401 w 854"/>
                    <a:gd name="T25" fmla="*/ 361 h 403"/>
                    <a:gd name="T26" fmla="*/ 440 w 854"/>
                    <a:gd name="T27" fmla="*/ 353 h 403"/>
                    <a:gd name="T28" fmla="*/ 470 w 854"/>
                    <a:gd name="T29" fmla="*/ 357 h 403"/>
                    <a:gd name="T30" fmla="*/ 493 w 854"/>
                    <a:gd name="T31" fmla="*/ 384 h 403"/>
                    <a:gd name="T32" fmla="*/ 539 w 854"/>
                    <a:gd name="T33" fmla="*/ 376 h 403"/>
                    <a:gd name="T34" fmla="*/ 580 w 854"/>
                    <a:gd name="T35" fmla="*/ 376 h 403"/>
                    <a:gd name="T36" fmla="*/ 603 w 854"/>
                    <a:gd name="T37" fmla="*/ 395 h 403"/>
                    <a:gd name="T38" fmla="*/ 641 w 854"/>
                    <a:gd name="T39" fmla="*/ 392 h 403"/>
                    <a:gd name="T40" fmla="*/ 664 w 854"/>
                    <a:gd name="T41" fmla="*/ 403 h 403"/>
                    <a:gd name="T42" fmla="*/ 699 w 854"/>
                    <a:gd name="T43" fmla="*/ 369 h 403"/>
                    <a:gd name="T44" fmla="*/ 733 w 854"/>
                    <a:gd name="T45" fmla="*/ 380 h 403"/>
                    <a:gd name="T46" fmla="*/ 758 w 854"/>
                    <a:gd name="T47" fmla="*/ 376 h 403"/>
                    <a:gd name="T48" fmla="*/ 797 w 854"/>
                    <a:gd name="T49" fmla="*/ 392 h 403"/>
                    <a:gd name="T50" fmla="*/ 827 w 854"/>
                    <a:gd name="T51" fmla="*/ 403 h 403"/>
                    <a:gd name="T52" fmla="*/ 839 w 854"/>
                    <a:gd name="T5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4" h="403">
                      <a:moveTo>
                        <a:pt x="839" y="403"/>
                      </a:moveTo>
                      <a:lnTo>
                        <a:pt x="854" y="179"/>
                      </a:lnTo>
                      <a:lnTo>
                        <a:pt x="831" y="69"/>
                      </a:lnTo>
                      <a:lnTo>
                        <a:pt x="829" y="27"/>
                      </a:lnTo>
                      <a:lnTo>
                        <a:pt x="438" y="21"/>
                      </a:lnTo>
                      <a:lnTo>
                        <a:pt x="102" y="0"/>
                      </a:lnTo>
                      <a:lnTo>
                        <a:pt x="2" y="0"/>
                      </a:lnTo>
                      <a:lnTo>
                        <a:pt x="0" y="75"/>
                      </a:lnTo>
                      <a:lnTo>
                        <a:pt x="296" y="77"/>
                      </a:lnTo>
                      <a:lnTo>
                        <a:pt x="300" y="322"/>
                      </a:lnTo>
                      <a:lnTo>
                        <a:pt x="357" y="322"/>
                      </a:lnTo>
                      <a:lnTo>
                        <a:pt x="374" y="342"/>
                      </a:lnTo>
                      <a:lnTo>
                        <a:pt x="401" y="361"/>
                      </a:lnTo>
                      <a:lnTo>
                        <a:pt x="440" y="353"/>
                      </a:lnTo>
                      <a:lnTo>
                        <a:pt x="470" y="357"/>
                      </a:lnTo>
                      <a:lnTo>
                        <a:pt x="493" y="384"/>
                      </a:lnTo>
                      <a:lnTo>
                        <a:pt x="539" y="376"/>
                      </a:lnTo>
                      <a:lnTo>
                        <a:pt x="580" y="376"/>
                      </a:lnTo>
                      <a:lnTo>
                        <a:pt x="603" y="395"/>
                      </a:lnTo>
                      <a:lnTo>
                        <a:pt x="641" y="392"/>
                      </a:lnTo>
                      <a:lnTo>
                        <a:pt x="664" y="403"/>
                      </a:lnTo>
                      <a:lnTo>
                        <a:pt x="699" y="369"/>
                      </a:lnTo>
                      <a:lnTo>
                        <a:pt x="733" y="380"/>
                      </a:lnTo>
                      <a:lnTo>
                        <a:pt x="758" y="376"/>
                      </a:lnTo>
                      <a:lnTo>
                        <a:pt x="797" y="392"/>
                      </a:lnTo>
                      <a:lnTo>
                        <a:pt x="827" y="403"/>
                      </a:lnTo>
                      <a:lnTo>
                        <a:pt x="839" y="403"/>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4" name="Freeform 48">
                  <a:extLst>
                    <a:ext uri="{FF2B5EF4-FFF2-40B4-BE49-F238E27FC236}">
                      <a16:creationId xmlns:a16="http://schemas.microsoft.com/office/drawing/2014/main" id="{686C3A79-6EB5-03D6-C3E3-5EC642C0A81D}"/>
                    </a:ext>
                  </a:extLst>
                </p:cNvPr>
                <p:cNvSpPr>
                  <a:spLocks/>
                </p:cNvSpPr>
                <p:nvPr/>
              </p:nvSpPr>
              <p:spPr bwMode="blackWhite">
                <a:xfrm>
                  <a:off x="6182066" y="801125"/>
                  <a:ext cx="1181009" cy="1280739"/>
                </a:xfrm>
                <a:custGeom>
                  <a:avLst/>
                  <a:gdLst>
                    <a:gd name="T0" fmla="*/ 81 w 632"/>
                    <a:gd name="T1" fmla="*/ 685 h 685"/>
                    <a:gd name="T2" fmla="*/ 530 w 632"/>
                    <a:gd name="T3" fmla="*/ 666 h 685"/>
                    <a:gd name="T4" fmla="*/ 515 w 632"/>
                    <a:gd name="T5" fmla="*/ 623 h 685"/>
                    <a:gd name="T6" fmla="*/ 476 w 632"/>
                    <a:gd name="T7" fmla="*/ 596 h 685"/>
                    <a:gd name="T8" fmla="*/ 446 w 632"/>
                    <a:gd name="T9" fmla="*/ 566 h 685"/>
                    <a:gd name="T10" fmla="*/ 400 w 632"/>
                    <a:gd name="T11" fmla="*/ 541 h 685"/>
                    <a:gd name="T12" fmla="*/ 390 w 632"/>
                    <a:gd name="T13" fmla="*/ 479 h 685"/>
                    <a:gd name="T14" fmla="*/ 400 w 632"/>
                    <a:gd name="T15" fmla="*/ 445 h 685"/>
                    <a:gd name="T16" fmla="*/ 375 w 632"/>
                    <a:gd name="T17" fmla="*/ 429 h 685"/>
                    <a:gd name="T18" fmla="*/ 375 w 632"/>
                    <a:gd name="T19" fmla="*/ 406 h 685"/>
                    <a:gd name="T20" fmla="*/ 419 w 632"/>
                    <a:gd name="T21" fmla="*/ 376 h 685"/>
                    <a:gd name="T22" fmla="*/ 423 w 632"/>
                    <a:gd name="T23" fmla="*/ 297 h 685"/>
                    <a:gd name="T24" fmla="*/ 488 w 632"/>
                    <a:gd name="T25" fmla="*/ 232 h 685"/>
                    <a:gd name="T26" fmla="*/ 496 w 632"/>
                    <a:gd name="T27" fmla="*/ 209 h 685"/>
                    <a:gd name="T28" fmla="*/ 545 w 632"/>
                    <a:gd name="T29" fmla="*/ 186 h 685"/>
                    <a:gd name="T30" fmla="*/ 549 w 632"/>
                    <a:gd name="T31" fmla="*/ 167 h 685"/>
                    <a:gd name="T32" fmla="*/ 580 w 632"/>
                    <a:gd name="T33" fmla="*/ 155 h 685"/>
                    <a:gd name="T34" fmla="*/ 632 w 632"/>
                    <a:gd name="T35" fmla="*/ 122 h 685"/>
                    <a:gd name="T36" fmla="*/ 549 w 632"/>
                    <a:gd name="T37" fmla="*/ 107 h 685"/>
                    <a:gd name="T38" fmla="*/ 499 w 632"/>
                    <a:gd name="T39" fmla="*/ 111 h 685"/>
                    <a:gd name="T40" fmla="*/ 496 w 632"/>
                    <a:gd name="T41" fmla="*/ 95 h 685"/>
                    <a:gd name="T42" fmla="*/ 472 w 632"/>
                    <a:gd name="T43" fmla="*/ 84 h 685"/>
                    <a:gd name="T44" fmla="*/ 446 w 632"/>
                    <a:gd name="T45" fmla="*/ 95 h 685"/>
                    <a:gd name="T46" fmla="*/ 415 w 632"/>
                    <a:gd name="T47" fmla="*/ 80 h 685"/>
                    <a:gd name="T48" fmla="*/ 367 w 632"/>
                    <a:gd name="T49" fmla="*/ 72 h 685"/>
                    <a:gd name="T50" fmla="*/ 321 w 632"/>
                    <a:gd name="T51" fmla="*/ 65 h 685"/>
                    <a:gd name="T52" fmla="*/ 282 w 632"/>
                    <a:gd name="T53" fmla="*/ 69 h 685"/>
                    <a:gd name="T54" fmla="*/ 259 w 632"/>
                    <a:gd name="T55" fmla="*/ 53 h 685"/>
                    <a:gd name="T56" fmla="*/ 229 w 632"/>
                    <a:gd name="T57" fmla="*/ 49 h 685"/>
                    <a:gd name="T58" fmla="*/ 210 w 632"/>
                    <a:gd name="T59" fmla="*/ 34 h 685"/>
                    <a:gd name="T60" fmla="*/ 206 w 632"/>
                    <a:gd name="T61" fmla="*/ 0 h 685"/>
                    <a:gd name="T62" fmla="*/ 179 w 632"/>
                    <a:gd name="T63" fmla="*/ 1 h 685"/>
                    <a:gd name="T64" fmla="*/ 173 w 632"/>
                    <a:gd name="T65" fmla="*/ 23 h 685"/>
                    <a:gd name="T66" fmla="*/ 4 w 632"/>
                    <a:gd name="T67" fmla="*/ 26 h 685"/>
                    <a:gd name="T68" fmla="*/ 8 w 632"/>
                    <a:gd name="T69" fmla="*/ 72 h 685"/>
                    <a:gd name="T70" fmla="*/ 0 w 632"/>
                    <a:gd name="T71" fmla="*/ 88 h 685"/>
                    <a:gd name="T72" fmla="*/ 20 w 632"/>
                    <a:gd name="T73" fmla="*/ 155 h 685"/>
                    <a:gd name="T74" fmla="*/ 25 w 632"/>
                    <a:gd name="T75" fmla="*/ 167 h 685"/>
                    <a:gd name="T76" fmla="*/ 16 w 632"/>
                    <a:gd name="T77" fmla="*/ 205 h 685"/>
                    <a:gd name="T78" fmla="*/ 35 w 632"/>
                    <a:gd name="T79" fmla="*/ 255 h 685"/>
                    <a:gd name="T80" fmla="*/ 43 w 632"/>
                    <a:gd name="T81" fmla="*/ 320 h 685"/>
                    <a:gd name="T82" fmla="*/ 58 w 632"/>
                    <a:gd name="T83" fmla="*/ 357 h 685"/>
                    <a:gd name="T84" fmla="*/ 58 w 632"/>
                    <a:gd name="T85" fmla="*/ 391 h 685"/>
                    <a:gd name="T86" fmla="*/ 39 w 632"/>
                    <a:gd name="T87" fmla="*/ 406 h 685"/>
                    <a:gd name="T88" fmla="*/ 35 w 632"/>
                    <a:gd name="T89" fmla="*/ 441 h 685"/>
                    <a:gd name="T90" fmla="*/ 62 w 632"/>
                    <a:gd name="T91" fmla="*/ 460 h 685"/>
                    <a:gd name="T92" fmla="*/ 73 w 632"/>
                    <a:gd name="T93" fmla="*/ 487 h 685"/>
                    <a:gd name="T94" fmla="*/ 81 w 632"/>
                    <a:gd name="T95"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2" h="685">
                      <a:moveTo>
                        <a:pt x="81" y="685"/>
                      </a:moveTo>
                      <a:lnTo>
                        <a:pt x="530" y="666"/>
                      </a:lnTo>
                      <a:lnTo>
                        <a:pt x="515" y="623"/>
                      </a:lnTo>
                      <a:lnTo>
                        <a:pt x="476" y="596"/>
                      </a:lnTo>
                      <a:lnTo>
                        <a:pt x="446" y="566"/>
                      </a:lnTo>
                      <a:lnTo>
                        <a:pt x="400" y="541"/>
                      </a:lnTo>
                      <a:lnTo>
                        <a:pt x="390" y="479"/>
                      </a:lnTo>
                      <a:lnTo>
                        <a:pt x="400" y="445"/>
                      </a:lnTo>
                      <a:lnTo>
                        <a:pt x="375" y="429"/>
                      </a:lnTo>
                      <a:lnTo>
                        <a:pt x="375" y="406"/>
                      </a:lnTo>
                      <a:lnTo>
                        <a:pt x="419" y="376"/>
                      </a:lnTo>
                      <a:lnTo>
                        <a:pt x="423" y="297"/>
                      </a:lnTo>
                      <a:lnTo>
                        <a:pt x="488" y="232"/>
                      </a:lnTo>
                      <a:lnTo>
                        <a:pt x="496" y="209"/>
                      </a:lnTo>
                      <a:lnTo>
                        <a:pt x="545" y="186"/>
                      </a:lnTo>
                      <a:lnTo>
                        <a:pt x="549" y="167"/>
                      </a:lnTo>
                      <a:lnTo>
                        <a:pt x="580" y="155"/>
                      </a:lnTo>
                      <a:lnTo>
                        <a:pt x="632" y="122"/>
                      </a:lnTo>
                      <a:lnTo>
                        <a:pt x="549" y="107"/>
                      </a:lnTo>
                      <a:lnTo>
                        <a:pt x="499" y="111"/>
                      </a:lnTo>
                      <a:lnTo>
                        <a:pt x="496" y="95"/>
                      </a:lnTo>
                      <a:lnTo>
                        <a:pt x="472" y="84"/>
                      </a:lnTo>
                      <a:lnTo>
                        <a:pt x="446" y="95"/>
                      </a:lnTo>
                      <a:lnTo>
                        <a:pt x="415" y="80"/>
                      </a:lnTo>
                      <a:lnTo>
                        <a:pt x="367" y="72"/>
                      </a:lnTo>
                      <a:lnTo>
                        <a:pt x="321" y="65"/>
                      </a:lnTo>
                      <a:lnTo>
                        <a:pt x="282" y="69"/>
                      </a:lnTo>
                      <a:lnTo>
                        <a:pt x="259" y="53"/>
                      </a:lnTo>
                      <a:lnTo>
                        <a:pt x="229" y="49"/>
                      </a:lnTo>
                      <a:lnTo>
                        <a:pt x="210" y="34"/>
                      </a:lnTo>
                      <a:lnTo>
                        <a:pt x="206" y="0"/>
                      </a:lnTo>
                      <a:lnTo>
                        <a:pt x="179" y="1"/>
                      </a:lnTo>
                      <a:lnTo>
                        <a:pt x="173" y="23"/>
                      </a:lnTo>
                      <a:lnTo>
                        <a:pt x="4" y="26"/>
                      </a:lnTo>
                      <a:lnTo>
                        <a:pt x="8" y="72"/>
                      </a:lnTo>
                      <a:lnTo>
                        <a:pt x="0" y="88"/>
                      </a:lnTo>
                      <a:lnTo>
                        <a:pt x="20" y="155"/>
                      </a:lnTo>
                      <a:lnTo>
                        <a:pt x="25" y="167"/>
                      </a:lnTo>
                      <a:lnTo>
                        <a:pt x="16" y="205"/>
                      </a:lnTo>
                      <a:lnTo>
                        <a:pt x="35" y="255"/>
                      </a:lnTo>
                      <a:lnTo>
                        <a:pt x="43" y="320"/>
                      </a:lnTo>
                      <a:lnTo>
                        <a:pt x="58" y="357"/>
                      </a:lnTo>
                      <a:lnTo>
                        <a:pt x="58" y="391"/>
                      </a:lnTo>
                      <a:lnTo>
                        <a:pt x="39" y="406"/>
                      </a:lnTo>
                      <a:lnTo>
                        <a:pt x="35" y="441"/>
                      </a:lnTo>
                      <a:lnTo>
                        <a:pt x="62" y="460"/>
                      </a:lnTo>
                      <a:lnTo>
                        <a:pt x="73" y="487"/>
                      </a:lnTo>
                      <a:lnTo>
                        <a:pt x="81" y="68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5" name="Freeform 49">
                  <a:extLst>
                    <a:ext uri="{FF2B5EF4-FFF2-40B4-BE49-F238E27FC236}">
                      <a16:creationId xmlns:a16="http://schemas.microsoft.com/office/drawing/2014/main" id="{DD077995-4FEA-696A-47A5-1658322704BA}"/>
                    </a:ext>
                  </a:extLst>
                </p:cNvPr>
                <p:cNvSpPr>
                  <a:spLocks/>
                </p:cNvSpPr>
                <p:nvPr/>
              </p:nvSpPr>
              <p:spPr bwMode="blackWhite">
                <a:xfrm>
                  <a:off x="6299292" y="2046871"/>
                  <a:ext cx="1042788" cy="694609"/>
                </a:xfrm>
                <a:custGeom>
                  <a:avLst/>
                  <a:gdLst>
                    <a:gd name="T0" fmla="*/ 82 w 558"/>
                    <a:gd name="T1" fmla="*/ 364 h 372"/>
                    <a:gd name="T2" fmla="*/ 445 w 558"/>
                    <a:gd name="T3" fmla="*/ 353 h 372"/>
                    <a:gd name="T4" fmla="*/ 453 w 558"/>
                    <a:gd name="T5" fmla="*/ 372 h 372"/>
                    <a:gd name="T6" fmla="*/ 478 w 558"/>
                    <a:gd name="T7" fmla="*/ 372 h 372"/>
                    <a:gd name="T8" fmla="*/ 495 w 558"/>
                    <a:gd name="T9" fmla="*/ 311 h 372"/>
                    <a:gd name="T10" fmla="*/ 495 w 558"/>
                    <a:gd name="T11" fmla="*/ 274 h 372"/>
                    <a:gd name="T12" fmla="*/ 520 w 558"/>
                    <a:gd name="T13" fmla="*/ 259 h 372"/>
                    <a:gd name="T14" fmla="*/ 545 w 558"/>
                    <a:gd name="T15" fmla="*/ 228 h 372"/>
                    <a:gd name="T16" fmla="*/ 543 w 558"/>
                    <a:gd name="T17" fmla="*/ 209 h 372"/>
                    <a:gd name="T18" fmla="*/ 554 w 558"/>
                    <a:gd name="T19" fmla="*/ 190 h 372"/>
                    <a:gd name="T20" fmla="*/ 558 w 558"/>
                    <a:gd name="T21" fmla="*/ 163 h 372"/>
                    <a:gd name="T22" fmla="*/ 510 w 558"/>
                    <a:gd name="T23" fmla="*/ 120 h 372"/>
                    <a:gd name="T24" fmla="*/ 510 w 558"/>
                    <a:gd name="T25" fmla="*/ 101 h 372"/>
                    <a:gd name="T26" fmla="*/ 491 w 558"/>
                    <a:gd name="T27" fmla="*/ 86 h 372"/>
                    <a:gd name="T28" fmla="*/ 487 w 558"/>
                    <a:gd name="T29" fmla="*/ 42 h 372"/>
                    <a:gd name="T30" fmla="*/ 480 w 558"/>
                    <a:gd name="T31" fmla="*/ 23 h 372"/>
                    <a:gd name="T32" fmla="*/ 472 w 558"/>
                    <a:gd name="T33" fmla="*/ 19 h 372"/>
                    <a:gd name="T34" fmla="*/ 468 w 558"/>
                    <a:gd name="T35" fmla="*/ 0 h 372"/>
                    <a:gd name="T36" fmla="*/ 19 w 558"/>
                    <a:gd name="T37" fmla="*/ 19 h 372"/>
                    <a:gd name="T38" fmla="*/ 7 w 558"/>
                    <a:gd name="T39" fmla="*/ 34 h 372"/>
                    <a:gd name="T40" fmla="*/ 19 w 558"/>
                    <a:gd name="T41" fmla="*/ 65 h 372"/>
                    <a:gd name="T42" fmla="*/ 0 w 558"/>
                    <a:gd name="T43" fmla="*/ 97 h 372"/>
                    <a:gd name="T44" fmla="*/ 34 w 558"/>
                    <a:gd name="T45" fmla="*/ 132 h 372"/>
                    <a:gd name="T46" fmla="*/ 30 w 558"/>
                    <a:gd name="T47" fmla="*/ 163 h 372"/>
                    <a:gd name="T48" fmla="*/ 38 w 558"/>
                    <a:gd name="T49" fmla="*/ 190 h 372"/>
                    <a:gd name="T50" fmla="*/ 61 w 558"/>
                    <a:gd name="T51" fmla="*/ 232 h 372"/>
                    <a:gd name="T52" fmla="*/ 57 w 558"/>
                    <a:gd name="T53" fmla="*/ 284 h 372"/>
                    <a:gd name="T54" fmla="*/ 73 w 558"/>
                    <a:gd name="T55" fmla="*/ 314 h 372"/>
                    <a:gd name="T56" fmla="*/ 73 w 558"/>
                    <a:gd name="T57" fmla="*/ 339 h 372"/>
                    <a:gd name="T58" fmla="*/ 82 w 558"/>
                    <a:gd name="T59" fmla="*/ 36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8" h="372">
                      <a:moveTo>
                        <a:pt x="82" y="364"/>
                      </a:moveTo>
                      <a:lnTo>
                        <a:pt x="445" y="353"/>
                      </a:lnTo>
                      <a:lnTo>
                        <a:pt x="453" y="372"/>
                      </a:lnTo>
                      <a:lnTo>
                        <a:pt x="478" y="372"/>
                      </a:lnTo>
                      <a:lnTo>
                        <a:pt x="495" y="311"/>
                      </a:lnTo>
                      <a:lnTo>
                        <a:pt x="495" y="274"/>
                      </a:lnTo>
                      <a:lnTo>
                        <a:pt x="520" y="259"/>
                      </a:lnTo>
                      <a:lnTo>
                        <a:pt x="545" y="228"/>
                      </a:lnTo>
                      <a:lnTo>
                        <a:pt x="543" y="209"/>
                      </a:lnTo>
                      <a:lnTo>
                        <a:pt x="554" y="190"/>
                      </a:lnTo>
                      <a:lnTo>
                        <a:pt x="558" y="163"/>
                      </a:lnTo>
                      <a:lnTo>
                        <a:pt x="510" y="120"/>
                      </a:lnTo>
                      <a:lnTo>
                        <a:pt x="510" y="101"/>
                      </a:lnTo>
                      <a:lnTo>
                        <a:pt x="491" y="86"/>
                      </a:lnTo>
                      <a:lnTo>
                        <a:pt x="487" y="42"/>
                      </a:lnTo>
                      <a:lnTo>
                        <a:pt x="480" y="23"/>
                      </a:lnTo>
                      <a:lnTo>
                        <a:pt x="472" y="19"/>
                      </a:lnTo>
                      <a:lnTo>
                        <a:pt x="468" y="0"/>
                      </a:lnTo>
                      <a:lnTo>
                        <a:pt x="19" y="19"/>
                      </a:lnTo>
                      <a:lnTo>
                        <a:pt x="7" y="34"/>
                      </a:lnTo>
                      <a:lnTo>
                        <a:pt x="19" y="65"/>
                      </a:lnTo>
                      <a:lnTo>
                        <a:pt x="0" y="97"/>
                      </a:lnTo>
                      <a:lnTo>
                        <a:pt x="34" y="132"/>
                      </a:lnTo>
                      <a:lnTo>
                        <a:pt x="30" y="163"/>
                      </a:lnTo>
                      <a:lnTo>
                        <a:pt x="38" y="190"/>
                      </a:lnTo>
                      <a:lnTo>
                        <a:pt x="61" y="232"/>
                      </a:lnTo>
                      <a:lnTo>
                        <a:pt x="57" y="284"/>
                      </a:lnTo>
                      <a:lnTo>
                        <a:pt x="73" y="314"/>
                      </a:lnTo>
                      <a:lnTo>
                        <a:pt x="73" y="339"/>
                      </a:lnTo>
                      <a:lnTo>
                        <a:pt x="82" y="364"/>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6" name="Freeform 50">
                  <a:extLst>
                    <a:ext uri="{FF2B5EF4-FFF2-40B4-BE49-F238E27FC236}">
                      <a16:creationId xmlns:a16="http://schemas.microsoft.com/office/drawing/2014/main" id="{B1C94393-887F-6B6C-3FF0-7F0B07623739}"/>
                    </a:ext>
                  </a:extLst>
                </p:cNvPr>
                <p:cNvSpPr>
                  <a:spLocks/>
                </p:cNvSpPr>
                <p:nvPr/>
              </p:nvSpPr>
              <p:spPr bwMode="blackWhite">
                <a:xfrm>
                  <a:off x="6883672" y="1291025"/>
                  <a:ext cx="941308" cy="962304"/>
                </a:xfrm>
                <a:custGeom>
                  <a:avLst/>
                  <a:gdLst>
                    <a:gd name="T0" fmla="*/ 197 w 504"/>
                    <a:gd name="T1" fmla="*/ 515 h 515"/>
                    <a:gd name="T2" fmla="*/ 474 w 504"/>
                    <a:gd name="T3" fmla="*/ 509 h 515"/>
                    <a:gd name="T4" fmla="*/ 462 w 504"/>
                    <a:gd name="T5" fmla="*/ 430 h 515"/>
                    <a:gd name="T6" fmla="*/ 462 w 504"/>
                    <a:gd name="T7" fmla="*/ 373 h 515"/>
                    <a:gd name="T8" fmla="*/ 470 w 504"/>
                    <a:gd name="T9" fmla="*/ 267 h 515"/>
                    <a:gd name="T10" fmla="*/ 504 w 504"/>
                    <a:gd name="T11" fmla="*/ 167 h 515"/>
                    <a:gd name="T12" fmla="*/ 474 w 504"/>
                    <a:gd name="T13" fmla="*/ 214 h 515"/>
                    <a:gd name="T14" fmla="*/ 428 w 504"/>
                    <a:gd name="T15" fmla="*/ 263 h 515"/>
                    <a:gd name="T16" fmla="*/ 428 w 504"/>
                    <a:gd name="T17" fmla="*/ 233 h 515"/>
                    <a:gd name="T18" fmla="*/ 447 w 504"/>
                    <a:gd name="T19" fmla="*/ 206 h 515"/>
                    <a:gd name="T20" fmla="*/ 443 w 504"/>
                    <a:gd name="T21" fmla="*/ 171 h 515"/>
                    <a:gd name="T22" fmla="*/ 428 w 504"/>
                    <a:gd name="T23" fmla="*/ 175 h 515"/>
                    <a:gd name="T24" fmla="*/ 428 w 504"/>
                    <a:gd name="T25" fmla="*/ 114 h 515"/>
                    <a:gd name="T26" fmla="*/ 403 w 504"/>
                    <a:gd name="T27" fmla="*/ 114 h 515"/>
                    <a:gd name="T28" fmla="*/ 391 w 504"/>
                    <a:gd name="T29" fmla="*/ 95 h 515"/>
                    <a:gd name="T30" fmla="*/ 353 w 504"/>
                    <a:gd name="T31" fmla="*/ 91 h 515"/>
                    <a:gd name="T32" fmla="*/ 334 w 504"/>
                    <a:gd name="T33" fmla="*/ 77 h 515"/>
                    <a:gd name="T34" fmla="*/ 230 w 504"/>
                    <a:gd name="T35" fmla="*/ 70 h 515"/>
                    <a:gd name="T36" fmla="*/ 209 w 504"/>
                    <a:gd name="T37" fmla="*/ 39 h 515"/>
                    <a:gd name="T38" fmla="*/ 182 w 504"/>
                    <a:gd name="T39" fmla="*/ 24 h 515"/>
                    <a:gd name="T40" fmla="*/ 147 w 504"/>
                    <a:gd name="T41" fmla="*/ 35 h 515"/>
                    <a:gd name="T42" fmla="*/ 159 w 504"/>
                    <a:gd name="T43" fmla="*/ 0 h 515"/>
                    <a:gd name="T44" fmla="*/ 132 w 504"/>
                    <a:gd name="T45" fmla="*/ 16 h 515"/>
                    <a:gd name="T46" fmla="*/ 105 w 504"/>
                    <a:gd name="T47" fmla="*/ 16 h 515"/>
                    <a:gd name="T48" fmla="*/ 82 w 504"/>
                    <a:gd name="T49" fmla="*/ 33 h 515"/>
                    <a:gd name="T50" fmla="*/ 61 w 504"/>
                    <a:gd name="T51" fmla="*/ 29 h 515"/>
                    <a:gd name="T52" fmla="*/ 48 w 504"/>
                    <a:gd name="T53" fmla="*/ 35 h 515"/>
                    <a:gd name="T54" fmla="*/ 44 w 504"/>
                    <a:gd name="T55" fmla="*/ 114 h 515"/>
                    <a:gd name="T56" fmla="*/ 0 w 504"/>
                    <a:gd name="T57" fmla="*/ 144 h 515"/>
                    <a:gd name="T58" fmla="*/ 0 w 504"/>
                    <a:gd name="T59" fmla="*/ 167 h 515"/>
                    <a:gd name="T60" fmla="*/ 25 w 504"/>
                    <a:gd name="T61" fmla="*/ 183 h 515"/>
                    <a:gd name="T62" fmla="*/ 15 w 504"/>
                    <a:gd name="T63" fmla="*/ 217 h 515"/>
                    <a:gd name="T64" fmla="*/ 25 w 504"/>
                    <a:gd name="T65" fmla="*/ 279 h 515"/>
                    <a:gd name="T66" fmla="*/ 71 w 504"/>
                    <a:gd name="T67" fmla="*/ 304 h 515"/>
                    <a:gd name="T68" fmla="*/ 101 w 504"/>
                    <a:gd name="T69" fmla="*/ 334 h 515"/>
                    <a:gd name="T70" fmla="*/ 140 w 504"/>
                    <a:gd name="T71" fmla="*/ 361 h 515"/>
                    <a:gd name="T72" fmla="*/ 155 w 504"/>
                    <a:gd name="T73" fmla="*/ 404 h 515"/>
                    <a:gd name="T74" fmla="*/ 159 w 504"/>
                    <a:gd name="T75" fmla="*/ 423 h 515"/>
                    <a:gd name="T76" fmla="*/ 167 w 504"/>
                    <a:gd name="T77" fmla="*/ 427 h 515"/>
                    <a:gd name="T78" fmla="*/ 174 w 504"/>
                    <a:gd name="T79" fmla="*/ 446 h 515"/>
                    <a:gd name="T80" fmla="*/ 178 w 504"/>
                    <a:gd name="T81" fmla="*/ 490 h 515"/>
                    <a:gd name="T82" fmla="*/ 197 w 504"/>
                    <a:gd name="T83" fmla="*/ 505 h 515"/>
                    <a:gd name="T84" fmla="*/ 197 w 504"/>
                    <a:gd name="T85" fmla="*/ 5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4" h="515">
                      <a:moveTo>
                        <a:pt x="197" y="515"/>
                      </a:moveTo>
                      <a:lnTo>
                        <a:pt x="474" y="509"/>
                      </a:lnTo>
                      <a:lnTo>
                        <a:pt x="462" y="430"/>
                      </a:lnTo>
                      <a:lnTo>
                        <a:pt x="462" y="373"/>
                      </a:lnTo>
                      <a:lnTo>
                        <a:pt x="470" y="267"/>
                      </a:lnTo>
                      <a:lnTo>
                        <a:pt x="504" y="167"/>
                      </a:lnTo>
                      <a:lnTo>
                        <a:pt x="474" y="214"/>
                      </a:lnTo>
                      <a:lnTo>
                        <a:pt x="428" y="263"/>
                      </a:lnTo>
                      <a:lnTo>
                        <a:pt x="428" y="233"/>
                      </a:lnTo>
                      <a:lnTo>
                        <a:pt x="447" y="206"/>
                      </a:lnTo>
                      <a:lnTo>
                        <a:pt x="443" y="171"/>
                      </a:lnTo>
                      <a:lnTo>
                        <a:pt x="428" y="175"/>
                      </a:lnTo>
                      <a:lnTo>
                        <a:pt x="428" y="114"/>
                      </a:lnTo>
                      <a:lnTo>
                        <a:pt x="403" y="114"/>
                      </a:lnTo>
                      <a:lnTo>
                        <a:pt x="391" y="95"/>
                      </a:lnTo>
                      <a:lnTo>
                        <a:pt x="353" y="91"/>
                      </a:lnTo>
                      <a:lnTo>
                        <a:pt x="334" y="77"/>
                      </a:lnTo>
                      <a:lnTo>
                        <a:pt x="230" y="70"/>
                      </a:lnTo>
                      <a:lnTo>
                        <a:pt x="209" y="39"/>
                      </a:lnTo>
                      <a:lnTo>
                        <a:pt x="182" y="24"/>
                      </a:lnTo>
                      <a:lnTo>
                        <a:pt x="147" y="35"/>
                      </a:lnTo>
                      <a:lnTo>
                        <a:pt x="159" y="0"/>
                      </a:lnTo>
                      <a:lnTo>
                        <a:pt x="132" y="16"/>
                      </a:lnTo>
                      <a:lnTo>
                        <a:pt x="105" y="16"/>
                      </a:lnTo>
                      <a:lnTo>
                        <a:pt x="82" y="33"/>
                      </a:lnTo>
                      <a:lnTo>
                        <a:pt x="61" y="29"/>
                      </a:lnTo>
                      <a:lnTo>
                        <a:pt x="48" y="35"/>
                      </a:lnTo>
                      <a:lnTo>
                        <a:pt x="44" y="114"/>
                      </a:lnTo>
                      <a:lnTo>
                        <a:pt x="0" y="144"/>
                      </a:lnTo>
                      <a:lnTo>
                        <a:pt x="0" y="167"/>
                      </a:lnTo>
                      <a:lnTo>
                        <a:pt x="25" y="183"/>
                      </a:lnTo>
                      <a:lnTo>
                        <a:pt x="15" y="217"/>
                      </a:lnTo>
                      <a:lnTo>
                        <a:pt x="25" y="279"/>
                      </a:lnTo>
                      <a:lnTo>
                        <a:pt x="71" y="304"/>
                      </a:lnTo>
                      <a:lnTo>
                        <a:pt x="101" y="334"/>
                      </a:lnTo>
                      <a:lnTo>
                        <a:pt x="140" y="361"/>
                      </a:lnTo>
                      <a:lnTo>
                        <a:pt x="155" y="404"/>
                      </a:lnTo>
                      <a:lnTo>
                        <a:pt x="159" y="423"/>
                      </a:lnTo>
                      <a:lnTo>
                        <a:pt x="167" y="427"/>
                      </a:lnTo>
                      <a:lnTo>
                        <a:pt x="174" y="446"/>
                      </a:lnTo>
                      <a:lnTo>
                        <a:pt x="178" y="490"/>
                      </a:lnTo>
                      <a:lnTo>
                        <a:pt x="197" y="505"/>
                      </a:lnTo>
                      <a:lnTo>
                        <a:pt x="197" y="51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7" name="Freeform 52">
                  <a:extLst>
                    <a:ext uri="{FF2B5EF4-FFF2-40B4-BE49-F238E27FC236}">
                      <a16:creationId xmlns:a16="http://schemas.microsoft.com/office/drawing/2014/main" id="{19A9F074-B4EE-3443-1942-C8ECDFC4EF9E}"/>
                    </a:ext>
                  </a:extLst>
                </p:cNvPr>
                <p:cNvSpPr>
                  <a:spLocks/>
                </p:cNvSpPr>
                <p:nvPr/>
              </p:nvSpPr>
              <p:spPr bwMode="blackWhite">
                <a:xfrm>
                  <a:off x="7402850" y="958593"/>
                  <a:ext cx="121527" cy="114054"/>
                </a:xfrm>
                <a:custGeom>
                  <a:avLst/>
                  <a:gdLst>
                    <a:gd name="T0" fmla="*/ 0 w 65"/>
                    <a:gd name="T1" fmla="*/ 50 h 61"/>
                    <a:gd name="T2" fmla="*/ 17 w 65"/>
                    <a:gd name="T3" fmla="*/ 61 h 61"/>
                    <a:gd name="T4" fmla="*/ 31 w 65"/>
                    <a:gd name="T5" fmla="*/ 52 h 61"/>
                    <a:gd name="T6" fmla="*/ 65 w 65"/>
                    <a:gd name="T7" fmla="*/ 6 h 61"/>
                    <a:gd name="T8" fmla="*/ 52 w 65"/>
                    <a:gd name="T9" fmla="*/ 0 h 61"/>
                    <a:gd name="T10" fmla="*/ 13 w 65"/>
                    <a:gd name="T11" fmla="*/ 27 h 61"/>
                    <a:gd name="T12" fmla="*/ 0 w 65"/>
                    <a:gd name="T13" fmla="*/ 50 h 61"/>
                  </a:gdLst>
                  <a:ahLst/>
                  <a:cxnLst>
                    <a:cxn ang="0">
                      <a:pos x="T0" y="T1"/>
                    </a:cxn>
                    <a:cxn ang="0">
                      <a:pos x="T2" y="T3"/>
                    </a:cxn>
                    <a:cxn ang="0">
                      <a:pos x="T4" y="T5"/>
                    </a:cxn>
                    <a:cxn ang="0">
                      <a:pos x="T6" y="T7"/>
                    </a:cxn>
                    <a:cxn ang="0">
                      <a:pos x="T8" y="T9"/>
                    </a:cxn>
                    <a:cxn ang="0">
                      <a:pos x="T10" y="T11"/>
                    </a:cxn>
                    <a:cxn ang="0">
                      <a:pos x="T12" y="T13"/>
                    </a:cxn>
                  </a:cxnLst>
                  <a:rect l="0" t="0" r="r" b="b"/>
                  <a:pathLst>
                    <a:path w="65" h="61">
                      <a:moveTo>
                        <a:pt x="0" y="50"/>
                      </a:moveTo>
                      <a:lnTo>
                        <a:pt x="17" y="61"/>
                      </a:lnTo>
                      <a:lnTo>
                        <a:pt x="31" y="52"/>
                      </a:lnTo>
                      <a:lnTo>
                        <a:pt x="65" y="6"/>
                      </a:lnTo>
                      <a:lnTo>
                        <a:pt x="52" y="0"/>
                      </a:lnTo>
                      <a:lnTo>
                        <a:pt x="13" y="27"/>
                      </a:lnTo>
                      <a:lnTo>
                        <a:pt x="0" y="5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8" name="Freeform 53">
                  <a:extLst>
                    <a:ext uri="{FF2B5EF4-FFF2-40B4-BE49-F238E27FC236}">
                      <a16:creationId xmlns:a16="http://schemas.microsoft.com/office/drawing/2014/main" id="{9FFB0655-B157-1A04-9B52-E17462171442}"/>
                    </a:ext>
                  </a:extLst>
                </p:cNvPr>
                <p:cNvSpPr>
                  <a:spLocks/>
                </p:cNvSpPr>
                <p:nvPr/>
              </p:nvSpPr>
              <p:spPr bwMode="blackWhite">
                <a:xfrm>
                  <a:off x="7273844" y="1106302"/>
                  <a:ext cx="996521" cy="570271"/>
                </a:xfrm>
                <a:custGeom>
                  <a:avLst/>
                  <a:gdLst>
                    <a:gd name="T0" fmla="*/ 238 w 533"/>
                    <a:gd name="T1" fmla="*/ 305 h 305"/>
                    <a:gd name="T2" fmla="*/ 234 w 533"/>
                    <a:gd name="T3" fmla="*/ 270 h 305"/>
                    <a:gd name="T4" fmla="*/ 219 w 533"/>
                    <a:gd name="T5" fmla="*/ 274 h 305"/>
                    <a:gd name="T6" fmla="*/ 219 w 533"/>
                    <a:gd name="T7" fmla="*/ 213 h 305"/>
                    <a:gd name="T8" fmla="*/ 194 w 533"/>
                    <a:gd name="T9" fmla="*/ 213 h 305"/>
                    <a:gd name="T10" fmla="*/ 182 w 533"/>
                    <a:gd name="T11" fmla="*/ 194 h 305"/>
                    <a:gd name="T12" fmla="*/ 144 w 533"/>
                    <a:gd name="T13" fmla="*/ 190 h 305"/>
                    <a:gd name="T14" fmla="*/ 125 w 533"/>
                    <a:gd name="T15" fmla="*/ 176 h 305"/>
                    <a:gd name="T16" fmla="*/ 21 w 533"/>
                    <a:gd name="T17" fmla="*/ 169 h 305"/>
                    <a:gd name="T18" fmla="*/ 0 w 533"/>
                    <a:gd name="T19" fmla="*/ 138 h 305"/>
                    <a:gd name="T20" fmla="*/ 9 w 533"/>
                    <a:gd name="T21" fmla="*/ 123 h 305"/>
                    <a:gd name="T22" fmla="*/ 30 w 533"/>
                    <a:gd name="T23" fmla="*/ 101 h 305"/>
                    <a:gd name="T24" fmla="*/ 65 w 533"/>
                    <a:gd name="T25" fmla="*/ 94 h 305"/>
                    <a:gd name="T26" fmla="*/ 101 w 533"/>
                    <a:gd name="T27" fmla="*/ 63 h 305"/>
                    <a:gd name="T28" fmla="*/ 125 w 533"/>
                    <a:gd name="T29" fmla="*/ 27 h 305"/>
                    <a:gd name="T30" fmla="*/ 176 w 533"/>
                    <a:gd name="T31" fmla="*/ 0 h 305"/>
                    <a:gd name="T32" fmla="*/ 188 w 533"/>
                    <a:gd name="T33" fmla="*/ 7 h 305"/>
                    <a:gd name="T34" fmla="*/ 172 w 533"/>
                    <a:gd name="T35" fmla="*/ 34 h 305"/>
                    <a:gd name="T36" fmla="*/ 157 w 533"/>
                    <a:gd name="T37" fmla="*/ 34 h 305"/>
                    <a:gd name="T38" fmla="*/ 140 w 533"/>
                    <a:gd name="T39" fmla="*/ 82 h 305"/>
                    <a:gd name="T40" fmla="*/ 165 w 533"/>
                    <a:gd name="T41" fmla="*/ 71 h 305"/>
                    <a:gd name="T42" fmla="*/ 203 w 533"/>
                    <a:gd name="T43" fmla="*/ 67 h 305"/>
                    <a:gd name="T44" fmla="*/ 230 w 533"/>
                    <a:gd name="T45" fmla="*/ 101 h 305"/>
                    <a:gd name="T46" fmla="*/ 251 w 533"/>
                    <a:gd name="T47" fmla="*/ 98 h 305"/>
                    <a:gd name="T48" fmla="*/ 259 w 533"/>
                    <a:gd name="T49" fmla="*/ 109 h 305"/>
                    <a:gd name="T50" fmla="*/ 274 w 533"/>
                    <a:gd name="T51" fmla="*/ 105 h 305"/>
                    <a:gd name="T52" fmla="*/ 286 w 533"/>
                    <a:gd name="T53" fmla="*/ 124 h 305"/>
                    <a:gd name="T54" fmla="*/ 322 w 533"/>
                    <a:gd name="T55" fmla="*/ 86 h 305"/>
                    <a:gd name="T56" fmla="*/ 376 w 533"/>
                    <a:gd name="T57" fmla="*/ 71 h 305"/>
                    <a:gd name="T58" fmla="*/ 424 w 533"/>
                    <a:gd name="T59" fmla="*/ 55 h 305"/>
                    <a:gd name="T60" fmla="*/ 424 w 533"/>
                    <a:gd name="T61" fmla="*/ 82 h 305"/>
                    <a:gd name="T62" fmla="*/ 455 w 533"/>
                    <a:gd name="T63" fmla="*/ 90 h 305"/>
                    <a:gd name="T64" fmla="*/ 481 w 533"/>
                    <a:gd name="T65" fmla="*/ 90 h 305"/>
                    <a:gd name="T66" fmla="*/ 533 w 533"/>
                    <a:gd name="T67" fmla="*/ 138 h 305"/>
                    <a:gd name="T68" fmla="*/ 485 w 533"/>
                    <a:gd name="T69" fmla="*/ 153 h 305"/>
                    <a:gd name="T70" fmla="*/ 462 w 533"/>
                    <a:gd name="T71" fmla="*/ 128 h 305"/>
                    <a:gd name="T72" fmla="*/ 458 w 533"/>
                    <a:gd name="T73" fmla="*/ 157 h 305"/>
                    <a:gd name="T74" fmla="*/ 409 w 533"/>
                    <a:gd name="T75" fmla="*/ 134 h 305"/>
                    <a:gd name="T76" fmla="*/ 399 w 533"/>
                    <a:gd name="T77" fmla="*/ 161 h 305"/>
                    <a:gd name="T78" fmla="*/ 384 w 533"/>
                    <a:gd name="T79" fmla="*/ 153 h 305"/>
                    <a:gd name="T80" fmla="*/ 341 w 533"/>
                    <a:gd name="T81" fmla="*/ 176 h 305"/>
                    <a:gd name="T82" fmla="*/ 311 w 533"/>
                    <a:gd name="T83" fmla="*/ 215 h 305"/>
                    <a:gd name="T84" fmla="*/ 309 w 533"/>
                    <a:gd name="T85" fmla="*/ 184 h 305"/>
                    <a:gd name="T86" fmla="*/ 274 w 533"/>
                    <a:gd name="T87" fmla="*/ 188 h 305"/>
                    <a:gd name="T88" fmla="*/ 270 w 533"/>
                    <a:gd name="T89" fmla="*/ 220 h 305"/>
                    <a:gd name="T90" fmla="*/ 259 w 533"/>
                    <a:gd name="T91" fmla="*/ 255 h 305"/>
                    <a:gd name="T92" fmla="*/ 251 w 533"/>
                    <a:gd name="T93" fmla="*/ 274 h 305"/>
                    <a:gd name="T94" fmla="*/ 238 w 533"/>
                    <a:gd name="T9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3" h="305">
                      <a:moveTo>
                        <a:pt x="238" y="305"/>
                      </a:moveTo>
                      <a:lnTo>
                        <a:pt x="234" y="270"/>
                      </a:lnTo>
                      <a:lnTo>
                        <a:pt x="219" y="274"/>
                      </a:lnTo>
                      <a:lnTo>
                        <a:pt x="219" y="213"/>
                      </a:lnTo>
                      <a:lnTo>
                        <a:pt x="194" y="213"/>
                      </a:lnTo>
                      <a:lnTo>
                        <a:pt x="182" y="194"/>
                      </a:lnTo>
                      <a:lnTo>
                        <a:pt x="144" y="190"/>
                      </a:lnTo>
                      <a:lnTo>
                        <a:pt x="125" y="176"/>
                      </a:lnTo>
                      <a:lnTo>
                        <a:pt x="21" y="169"/>
                      </a:lnTo>
                      <a:lnTo>
                        <a:pt x="0" y="138"/>
                      </a:lnTo>
                      <a:lnTo>
                        <a:pt x="9" y="123"/>
                      </a:lnTo>
                      <a:lnTo>
                        <a:pt x="30" y="101"/>
                      </a:lnTo>
                      <a:lnTo>
                        <a:pt x="65" y="94"/>
                      </a:lnTo>
                      <a:lnTo>
                        <a:pt x="101" y="63"/>
                      </a:lnTo>
                      <a:lnTo>
                        <a:pt x="125" y="27"/>
                      </a:lnTo>
                      <a:lnTo>
                        <a:pt x="176" y="0"/>
                      </a:lnTo>
                      <a:lnTo>
                        <a:pt x="188" y="7"/>
                      </a:lnTo>
                      <a:lnTo>
                        <a:pt x="172" y="34"/>
                      </a:lnTo>
                      <a:lnTo>
                        <a:pt x="157" y="34"/>
                      </a:lnTo>
                      <a:lnTo>
                        <a:pt x="140" y="82"/>
                      </a:lnTo>
                      <a:lnTo>
                        <a:pt x="165" y="71"/>
                      </a:lnTo>
                      <a:lnTo>
                        <a:pt x="203" y="67"/>
                      </a:lnTo>
                      <a:lnTo>
                        <a:pt x="230" y="101"/>
                      </a:lnTo>
                      <a:lnTo>
                        <a:pt x="251" y="98"/>
                      </a:lnTo>
                      <a:lnTo>
                        <a:pt x="259" y="109"/>
                      </a:lnTo>
                      <a:lnTo>
                        <a:pt x="274" y="105"/>
                      </a:lnTo>
                      <a:lnTo>
                        <a:pt x="286" y="124"/>
                      </a:lnTo>
                      <a:lnTo>
                        <a:pt x="322" y="86"/>
                      </a:lnTo>
                      <a:lnTo>
                        <a:pt x="376" y="71"/>
                      </a:lnTo>
                      <a:lnTo>
                        <a:pt x="424" y="55"/>
                      </a:lnTo>
                      <a:lnTo>
                        <a:pt x="424" y="82"/>
                      </a:lnTo>
                      <a:lnTo>
                        <a:pt x="455" y="90"/>
                      </a:lnTo>
                      <a:lnTo>
                        <a:pt x="481" y="90"/>
                      </a:lnTo>
                      <a:lnTo>
                        <a:pt x="533" y="138"/>
                      </a:lnTo>
                      <a:lnTo>
                        <a:pt x="485" y="153"/>
                      </a:lnTo>
                      <a:lnTo>
                        <a:pt x="462" y="128"/>
                      </a:lnTo>
                      <a:lnTo>
                        <a:pt x="458" y="157"/>
                      </a:lnTo>
                      <a:lnTo>
                        <a:pt x="409" y="134"/>
                      </a:lnTo>
                      <a:lnTo>
                        <a:pt x="399" y="161"/>
                      </a:lnTo>
                      <a:lnTo>
                        <a:pt x="384" y="153"/>
                      </a:lnTo>
                      <a:lnTo>
                        <a:pt x="341" y="176"/>
                      </a:lnTo>
                      <a:lnTo>
                        <a:pt x="311" y="215"/>
                      </a:lnTo>
                      <a:lnTo>
                        <a:pt x="309" y="184"/>
                      </a:lnTo>
                      <a:lnTo>
                        <a:pt x="274" y="188"/>
                      </a:lnTo>
                      <a:lnTo>
                        <a:pt x="270" y="220"/>
                      </a:lnTo>
                      <a:lnTo>
                        <a:pt x="259" y="255"/>
                      </a:lnTo>
                      <a:lnTo>
                        <a:pt x="251" y="274"/>
                      </a:lnTo>
                      <a:lnTo>
                        <a:pt x="238" y="30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165AC"/>
                    </a:solidFill>
                    <a:effectLst/>
                    <a:uLnTx/>
                    <a:uFillTx/>
                    <a:latin typeface="Arial" charset="0"/>
                    <a:ea typeface="ＭＳ Ｐゴシック" charset="-128"/>
                    <a:cs typeface="+mn-cs"/>
                  </a:endParaRPr>
                </a:p>
              </p:txBody>
            </p:sp>
            <p:sp>
              <p:nvSpPr>
                <p:cNvPr id="49" name="Freeform 54">
                  <a:extLst>
                    <a:ext uri="{FF2B5EF4-FFF2-40B4-BE49-F238E27FC236}">
                      <a16:creationId xmlns:a16="http://schemas.microsoft.com/office/drawing/2014/main" id="{D5ECDB7E-0C72-6E16-A298-3B0588140B9B}"/>
                    </a:ext>
                  </a:extLst>
                </p:cNvPr>
                <p:cNvSpPr>
                  <a:spLocks/>
                </p:cNvSpPr>
                <p:nvPr/>
              </p:nvSpPr>
              <p:spPr bwMode="blackWhite">
                <a:xfrm>
                  <a:off x="7926350" y="1450335"/>
                  <a:ext cx="710466" cy="897475"/>
                </a:xfrm>
                <a:custGeom>
                  <a:avLst/>
                  <a:gdLst>
                    <a:gd name="T0" fmla="*/ 27 w 380"/>
                    <a:gd name="T1" fmla="*/ 480 h 480"/>
                    <a:gd name="T2" fmla="*/ 46 w 380"/>
                    <a:gd name="T3" fmla="*/ 386 h 480"/>
                    <a:gd name="T4" fmla="*/ 0 w 380"/>
                    <a:gd name="T5" fmla="*/ 217 h 480"/>
                    <a:gd name="T6" fmla="*/ 31 w 380"/>
                    <a:gd name="T7" fmla="*/ 98 h 480"/>
                    <a:gd name="T8" fmla="*/ 65 w 380"/>
                    <a:gd name="T9" fmla="*/ 61 h 480"/>
                    <a:gd name="T10" fmla="*/ 54 w 380"/>
                    <a:gd name="T11" fmla="*/ 109 h 480"/>
                    <a:gd name="T12" fmla="*/ 75 w 380"/>
                    <a:gd name="T13" fmla="*/ 98 h 480"/>
                    <a:gd name="T14" fmla="*/ 90 w 380"/>
                    <a:gd name="T15" fmla="*/ 56 h 480"/>
                    <a:gd name="T16" fmla="*/ 109 w 380"/>
                    <a:gd name="T17" fmla="*/ 52 h 480"/>
                    <a:gd name="T18" fmla="*/ 86 w 380"/>
                    <a:gd name="T19" fmla="*/ 0 h 480"/>
                    <a:gd name="T20" fmla="*/ 150 w 380"/>
                    <a:gd name="T21" fmla="*/ 0 h 480"/>
                    <a:gd name="T22" fmla="*/ 173 w 380"/>
                    <a:gd name="T23" fmla="*/ 19 h 480"/>
                    <a:gd name="T24" fmla="*/ 251 w 380"/>
                    <a:gd name="T25" fmla="*/ 27 h 480"/>
                    <a:gd name="T26" fmla="*/ 251 w 380"/>
                    <a:gd name="T27" fmla="*/ 56 h 480"/>
                    <a:gd name="T28" fmla="*/ 232 w 380"/>
                    <a:gd name="T29" fmla="*/ 65 h 480"/>
                    <a:gd name="T30" fmla="*/ 265 w 380"/>
                    <a:gd name="T31" fmla="*/ 98 h 480"/>
                    <a:gd name="T32" fmla="*/ 263 w 380"/>
                    <a:gd name="T33" fmla="*/ 150 h 480"/>
                    <a:gd name="T34" fmla="*/ 228 w 380"/>
                    <a:gd name="T35" fmla="*/ 188 h 480"/>
                    <a:gd name="T36" fmla="*/ 225 w 380"/>
                    <a:gd name="T37" fmla="*/ 228 h 480"/>
                    <a:gd name="T38" fmla="*/ 255 w 380"/>
                    <a:gd name="T39" fmla="*/ 251 h 480"/>
                    <a:gd name="T40" fmla="*/ 255 w 380"/>
                    <a:gd name="T41" fmla="*/ 213 h 480"/>
                    <a:gd name="T42" fmla="*/ 274 w 380"/>
                    <a:gd name="T43" fmla="*/ 178 h 480"/>
                    <a:gd name="T44" fmla="*/ 298 w 380"/>
                    <a:gd name="T45" fmla="*/ 169 h 480"/>
                    <a:gd name="T46" fmla="*/ 351 w 380"/>
                    <a:gd name="T47" fmla="*/ 234 h 480"/>
                    <a:gd name="T48" fmla="*/ 349 w 380"/>
                    <a:gd name="T49" fmla="*/ 274 h 480"/>
                    <a:gd name="T50" fmla="*/ 380 w 380"/>
                    <a:gd name="T51" fmla="*/ 319 h 480"/>
                    <a:gd name="T52" fmla="*/ 338 w 380"/>
                    <a:gd name="T53" fmla="*/ 353 h 480"/>
                    <a:gd name="T54" fmla="*/ 322 w 380"/>
                    <a:gd name="T55" fmla="*/ 397 h 480"/>
                    <a:gd name="T56" fmla="*/ 334 w 380"/>
                    <a:gd name="T57" fmla="*/ 424 h 480"/>
                    <a:gd name="T58" fmla="*/ 305 w 380"/>
                    <a:gd name="T59" fmla="*/ 432 h 480"/>
                    <a:gd name="T60" fmla="*/ 311 w 380"/>
                    <a:gd name="T61" fmla="*/ 464 h 480"/>
                    <a:gd name="T62" fmla="*/ 188 w 380"/>
                    <a:gd name="T63" fmla="*/ 470 h 480"/>
                    <a:gd name="T64" fmla="*/ 27 w 380"/>
                    <a:gd name="T65"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 h="480">
                      <a:moveTo>
                        <a:pt x="27" y="480"/>
                      </a:moveTo>
                      <a:lnTo>
                        <a:pt x="46" y="386"/>
                      </a:lnTo>
                      <a:lnTo>
                        <a:pt x="0" y="217"/>
                      </a:lnTo>
                      <a:lnTo>
                        <a:pt x="31" y="98"/>
                      </a:lnTo>
                      <a:lnTo>
                        <a:pt x="65" y="61"/>
                      </a:lnTo>
                      <a:lnTo>
                        <a:pt x="54" y="109"/>
                      </a:lnTo>
                      <a:lnTo>
                        <a:pt x="75" y="98"/>
                      </a:lnTo>
                      <a:lnTo>
                        <a:pt x="90" y="56"/>
                      </a:lnTo>
                      <a:lnTo>
                        <a:pt x="109" y="52"/>
                      </a:lnTo>
                      <a:lnTo>
                        <a:pt x="86" y="0"/>
                      </a:lnTo>
                      <a:lnTo>
                        <a:pt x="150" y="0"/>
                      </a:lnTo>
                      <a:lnTo>
                        <a:pt x="173" y="19"/>
                      </a:lnTo>
                      <a:lnTo>
                        <a:pt x="251" y="27"/>
                      </a:lnTo>
                      <a:lnTo>
                        <a:pt x="251" y="56"/>
                      </a:lnTo>
                      <a:lnTo>
                        <a:pt x="232" y="65"/>
                      </a:lnTo>
                      <a:lnTo>
                        <a:pt x="265" y="98"/>
                      </a:lnTo>
                      <a:lnTo>
                        <a:pt x="263" y="150"/>
                      </a:lnTo>
                      <a:lnTo>
                        <a:pt x="228" y="188"/>
                      </a:lnTo>
                      <a:lnTo>
                        <a:pt x="225" y="228"/>
                      </a:lnTo>
                      <a:lnTo>
                        <a:pt x="255" y="251"/>
                      </a:lnTo>
                      <a:lnTo>
                        <a:pt x="255" y="213"/>
                      </a:lnTo>
                      <a:lnTo>
                        <a:pt x="274" y="178"/>
                      </a:lnTo>
                      <a:lnTo>
                        <a:pt x="298" y="169"/>
                      </a:lnTo>
                      <a:lnTo>
                        <a:pt x="351" y="234"/>
                      </a:lnTo>
                      <a:lnTo>
                        <a:pt x="349" y="274"/>
                      </a:lnTo>
                      <a:lnTo>
                        <a:pt x="380" y="319"/>
                      </a:lnTo>
                      <a:lnTo>
                        <a:pt x="338" y="353"/>
                      </a:lnTo>
                      <a:lnTo>
                        <a:pt x="322" y="397"/>
                      </a:lnTo>
                      <a:lnTo>
                        <a:pt x="334" y="424"/>
                      </a:lnTo>
                      <a:lnTo>
                        <a:pt x="305" y="432"/>
                      </a:lnTo>
                      <a:lnTo>
                        <a:pt x="311" y="464"/>
                      </a:lnTo>
                      <a:lnTo>
                        <a:pt x="188" y="470"/>
                      </a:lnTo>
                      <a:lnTo>
                        <a:pt x="27" y="48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0" name="Freeform 55">
                  <a:extLst>
                    <a:ext uri="{FF2B5EF4-FFF2-40B4-BE49-F238E27FC236}">
                      <a16:creationId xmlns:a16="http://schemas.microsoft.com/office/drawing/2014/main" id="{A7A779D7-A0EE-B8E3-4CEE-9B5E19B2D084}"/>
                    </a:ext>
                  </a:extLst>
                </p:cNvPr>
                <p:cNvSpPr>
                  <a:spLocks/>
                </p:cNvSpPr>
                <p:nvPr/>
              </p:nvSpPr>
              <p:spPr bwMode="blackWhite">
                <a:xfrm>
                  <a:off x="7184611" y="2242831"/>
                  <a:ext cx="698108" cy="1233499"/>
                </a:xfrm>
                <a:custGeom>
                  <a:avLst/>
                  <a:gdLst>
                    <a:gd name="T0" fmla="*/ 36 w 374"/>
                    <a:gd name="T1" fmla="*/ 6 h 660"/>
                    <a:gd name="T2" fmla="*/ 313 w 374"/>
                    <a:gd name="T3" fmla="*/ 0 h 660"/>
                    <a:gd name="T4" fmla="*/ 307 w 374"/>
                    <a:gd name="T5" fmla="*/ 23 h 660"/>
                    <a:gd name="T6" fmla="*/ 326 w 374"/>
                    <a:gd name="T7" fmla="*/ 60 h 660"/>
                    <a:gd name="T8" fmla="*/ 349 w 374"/>
                    <a:gd name="T9" fmla="*/ 90 h 660"/>
                    <a:gd name="T10" fmla="*/ 361 w 374"/>
                    <a:gd name="T11" fmla="*/ 357 h 660"/>
                    <a:gd name="T12" fmla="*/ 355 w 374"/>
                    <a:gd name="T13" fmla="*/ 371 h 660"/>
                    <a:gd name="T14" fmla="*/ 374 w 374"/>
                    <a:gd name="T15" fmla="*/ 380 h 660"/>
                    <a:gd name="T16" fmla="*/ 374 w 374"/>
                    <a:gd name="T17" fmla="*/ 436 h 660"/>
                    <a:gd name="T18" fmla="*/ 353 w 374"/>
                    <a:gd name="T19" fmla="*/ 468 h 660"/>
                    <a:gd name="T20" fmla="*/ 349 w 374"/>
                    <a:gd name="T21" fmla="*/ 503 h 660"/>
                    <a:gd name="T22" fmla="*/ 326 w 374"/>
                    <a:gd name="T23" fmla="*/ 559 h 660"/>
                    <a:gd name="T24" fmla="*/ 341 w 374"/>
                    <a:gd name="T25" fmla="*/ 570 h 660"/>
                    <a:gd name="T26" fmla="*/ 345 w 374"/>
                    <a:gd name="T27" fmla="*/ 593 h 660"/>
                    <a:gd name="T28" fmla="*/ 299 w 374"/>
                    <a:gd name="T29" fmla="*/ 609 h 660"/>
                    <a:gd name="T30" fmla="*/ 315 w 374"/>
                    <a:gd name="T31" fmla="*/ 641 h 660"/>
                    <a:gd name="T32" fmla="*/ 295 w 374"/>
                    <a:gd name="T33" fmla="*/ 660 h 660"/>
                    <a:gd name="T34" fmla="*/ 259 w 374"/>
                    <a:gd name="T35" fmla="*/ 645 h 660"/>
                    <a:gd name="T36" fmla="*/ 236 w 374"/>
                    <a:gd name="T37" fmla="*/ 660 h 660"/>
                    <a:gd name="T38" fmla="*/ 209 w 374"/>
                    <a:gd name="T39" fmla="*/ 645 h 660"/>
                    <a:gd name="T40" fmla="*/ 209 w 374"/>
                    <a:gd name="T41" fmla="*/ 593 h 660"/>
                    <a:gd name="T42" fmla="*/ 176 w 374"/>
                    <a:gd name="T43" fmla="*/ 559 h 660"/>
                    <a:gd name="T44" fmla="*/ 153 w 374"/>
                    <a:gd name="T45" fmla="*/ 559 h 660"/>
                    <a:gd name="T46" fmla="*/ 119 w 374"/>
                    <a:gd name="T47" fmla="*/ 495 h 660"/>
                    <a:gd name="T48" fmla="*/ 134 w 374"/>
                    <a:gd name="T49" fmla="*/ 447 h 660"/>
                    <a:gd name="T50" fmla="*/ 117 w 374"/>
                    <a:gd name="T51" fmla="*/ 432 h 660"/>
                    <a:gd name="T52" fmla="*/ 78 w 374"/>
                    <a:gd name="T53" fmla="*/ 440 h 660"/>
                    <a:gd name="T54" fmla="*/ 78 w 374"/>
                    <a:gd name="T55" fmla="*/ 413 h 660"/>
                    <a:gd name="T56" fmla="*/ 19 w 374"/>
                    <a:gd name="T57" fmla="*/ 353 h 660"/>
                    <a:gd name="T58" fmla="*/ 11 w 374"/>
                    <a:gd name="T59" fmla="*/ 323 h 660"/>
                    <a:gd name="T60" fmla="*/ 0 w 374"/>
                    <a:gd name="T61" fmla="*/ 300 h 660"/>
                    <a:gd name="T62" fmla="*/ 0 w 374"/>
                    <a:gd name="T63" fmla="*/ 284 h 660"/>
                    <a:gd name="T64" fmla="*/ 4 w 374"/>
                    <a:gd name="T65" fmla="*/ 267 h 660"/>
                    <a:gd name="T66" fmla="*/ 21 w 374"/>
                    <a:gd name="T67" fmla="*/ 206 h 660"/>
                    <a:gd name="T68" fmla="*/ 21 w 374"/>
                    <a:gd name="T69" fmla="*/ 169 h 660"/>
                    <a:gd name="T70" fmla="*/ 46 w 374"/>
                    <a:gd name="T71" fmla="*/ 154 h 660"/>
                    <a:gd name="T72" fmla="*/ 71 w 374"/>
                    <a:gd name="T73" fmla="*/ 123 h 660"/>
                    <a:gd name="T74" fmla="*/ 69 w 374"/>
                    <a:gd name="T75" fmla="*/ 104 h 660"/>
                    <a:gd name="T76" fmla="*/ 80 w 374"/>
                    <a:gd name="T77" fmla="*/ 85 h 660"/>
                    <a:gd name="T78" fmla="*/ 84 w 374"/>
                    <a:gd name="T79" fmla="*/ 58 h 660"/>
                    <a:gd name="T80" fmla="*/ 36 w 374"/>
                    <a:gd name="T81" fmla="*/ 15 h 660"/>
                    <a:gd name="T82" fmla="*/ 36 w 374"/>
                    <a:gd name="T83" fmla="*/ 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4" h="660">
                      <a:moveTo>
                        <a:pt x="36" y="6"/>
                      </a:moveTo>
                      <a:lnTo>
                        <a:pt x="313" y="0"/>
                      </a:lnTo>
                      <a:lnTo>
                        <a:pt x="307" y="23"/>
                      </a:lnTo>
                      <a:lnTo>
                        <a:pt x="326" y="60"/>
                      </a:lnTo>
                      <a:lnTo>
                        <a:pt x="349" y="90"/>
                      </a:lnTo>
                      <a:lnTo>
                        <a:pt x="361" y="357"/>
                      </a:lnTo>
                      <a:lnTo>
                        <a:pt x="355" y="371"/>
                      </a:lnTo>
                      <a:lnTo>
                        <a:pt x="374" y="380"/>
                      </a:lnTo>
                      <a:lnTo>
                        <a:pt x="374" y="436"/>
                      </a:lnTo>
                      <a:lnTo>
                        <a:pt x="353" y="468"/>
                      </a:lnTo>
                      <a:lnTo>
                        <a:pt x="349" y="503"/>
                      </a:lnTo>
                      <a:lnTo>
                        <a:pt x="326" y="559"/>
                      </a:lnTo>
                      <a:lnTo>
                        <a:pt x="341" y="570"/>
                      </a:lnTo>
                      <a:lnTo>
                        <a:pt x="345" y="593"/>
                      </a:lnTo>
                      <a:lnTo>
                        <a:pt x="299" y="609"/>
                      </a:lnTo>
                      <a:lnTo>
                        <a:pt x="315" y="641"/>
                      </a:lnTo>
                      <a:lnTo>
                        <a:pt x="295" y="660"/>
                      </a:lnTo>
                      <a:lnTo>
                        <a:pt x="259" y="645"/>
                      </a:lnTo>
                      <a:lnTo>
                        <a:pt x="236" y="660"/>
                      </a:lnTo>
                      <a:lnTo>
                        <a:pt x="209" y="645"/>
                      </a:lnTo>
                      <a:lnTo>
                        <a:pt x="209" y="593"/>
                      </a:lnTo>
                      <a:lnTo>
                        <a:pt x="176" y="559"/>
                      </a:lnTo>
                      <a:lnTo>
                        <a:pt x="153" y="559"/>
                      </a:lnTo>
                      <a:lnTo>
                        <a:pt x="119" y="495"/>
                      </a:lnTo>
                      <a:lnTo>
                        <a:pt x="134" y="447"/>
                      </a:lnTo>
                      <a:lnTo>
                        <a:pt x="117" y="432"/>
                      </a:lnTo>
                      <a:lnTo>
                        <a:pt x="78" y="440"/>
                      </a:lnTo>
                      <a:lnTo>
                        <a:pt x="78" y="413"/>
                      </a:lnTo>
                      <a:lnTo>
                        <a:pt x="19" y="353"/>
                      </a:lnTo>
                      <a:lnTo>
                        <a:pt x="11" y="323"/>
                      </a:lnTo>
                      <a:lnTo>
                        <a:pt x="0" y="300"/>
                      </a:lnTo>
                      <a:lnTo>
                        <a:pt x="0" y="284"/>
                      </a:lnTo>
                      <a:lnTo>
                        <a:pt x="4" y="267"/>
                      </a:lnTo>
                      <a:lnTo>
                        <a:pt x="21" y="206"/>
                      </a:lnTo>
                      <a:lnTo>
                        <a:pt x="21" y="169"/>
                      </a:lnTo>
                      <a:lnTo>
                        <a:pt x="46" y="154"/>
                      </a:lnTo>
                      <a:lnTo>
                        <a:pt x="71" y="123"/>
                      </a:lnTo>
                      <a:lnTo>
                        <a:pt x="69" y="104"/>
                      </a:lnTo>
                      <a:lnTo>
                        <a:pt x="80" y="85"/>
                      </a:lnTo>
                      <a:lnTo>
                        <a:pt x="84" y="58"/>
                      </a:lnTo>
                      <a:lnTo>
                        <a:pt x="36" y="15"/>
                      </a:lnTo>
                      <a:lnTo>
                        <a:pt x="36" y="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1" name="Freeform 56">
                  <a:extLst>
                    <a:ext uri="{FF2B5EF4-FFF2-40B4-BE49-F238E27FC236}">
                      <a16:creationId xmlns:a16="http://schemas.microsoft.com/office/drawing/2014/main" id="{8498F8F6-053D-AC76-E78D-7720833310AC}"/>
                    </a:ext>
                  </a:extLst>
                </p:cNvPr>
                <p:cNvSpPr>
                  <a:spLocks/>
                </p:cNvSpPr>
                <p:nvPr/>
              </p:nvSpPr>
              <p:spPr bwMode="blackWhite">
                <a:xfrm>
                  <a:off x="6451511" y="2706487"/>
                  <a:ext cx="1202005" cy="988548"/>
                </a:xfrm>
                <a:custGeom>
                  <a:avLst/>
                  <a:gdLst>
                    <a:gd name="T0" fmla="*/ 41 w 643"/>
                    <a:gd name="T1" fmla="*/ 96 h 529"/>
                    <a:gd name="T2" fmla="*/ 21 w 643"/>
                    <a:gd name="T3" fmla="*/ 53 h 529"/>
                    <a:gd name="T4" fmla="*/ 2 w 643"/>
                    <a:gd name="T5" fmla="*/ 50 h 529"/>
                    <a:gd name="T6" fmla="*/ 0 w 643"/>
                    <a:gd name="T7" fmla="*/ 11 h 529"/>
                    <a:gd name="T8" fmla="*/ 363 w 643"/>
                    <a:gd name="T9" fmla="*/ 0 h 529"/>
                    <a:gd name="T10" fmla="*/ 371 w 643"/>
                    <a:gd name="T11" fmla="*/ 19 h 529"/>
                    <a:gd name="T12" fmla="*/ 396 w 643"/>
                    <a:gd name="T13" fmla="*/ 19 h 529"/>
                    <a:gd name="T14" fmla="*/ 392 w 643"/>
                    <a:gd name="T15" fmla="*/ 36 h 529"/>
                    <a:gd name="T16" fmla="*/ 392 w 643"/>
                    <a:gd name="T17" fmla="*/ 52 h 529"/>
                    <a:gd name="T18" fmla="*/ 403 w 643"/>
                    <a:gd name="T19" fmla="*/ 75 h 529"/>
                    <a:gd name="T20" fmla="*/ 411 w 643"/>
                    <a:gd name="T21" fmla="*/ 105 h 529"/>
                    <a:gd name="T22" fmla="*/ 470 w 643"/>
                    <a:gd name="T23" fmla="*/ 165 h 529"/>
                    <a:gd name="T24" fmla="*/ 470 w 643"/>
                    <a:gd name="T25" fmla="*/ 192 h 529"/>
                    <a:gd name="T26" fmla="*/ 509 w 643"/>
                    <a:gd name="T27" fmla="*/ 184 h 529"/>
                    <a:gd name="T28" fmla="*/ 526 w 643"/>
                    <a:gd name="T29" fmla="*/ 199 h 529"/>
                    <a:gd name="T30" fmla="*/ 511 w 643"/>
                    <a:gd name="T31" fmla="*/ 247 h 529"/>
                    <a:gd name="T32" fmla="*/ 545 w 643"/>
                    <a:gd name="T33" fmla="*/ 311 h 529"/>
                    <a:gd name="T34" fmla="*/ 568 w 643"/>
                    <a:gd name="T35" fmla="*/ 311 h 529"/>
                    <a:gd name="T36" fmla="*/ 601 w 643"/>
                    <a:gd name="T37" fmla="*/ 345 h 529"/>
                    <a:gd name="T38" fmla="*/ 601 w 643"/>
                    <a:gd name="T39" fmla="*/ 397 h 529"/>
                    <a:gd name="T40" fmla="*/ 628 w 643"/>
                    <a:gd name="T41" fmla="*/ 412 h 529"/>
                    <a:gd name="T42" fmla="*/ 636 w 643"/>
                    <a:gd name="T43" fmla="*/ 432 h 529"/>
                    <a:gd name="T44" fmla="*/ 643 w 643"/>
                    <a:gd name="T45" fmla="*/ 445 h 529"/>
                    <a:gd name="T46" fmla="*/ 607 w 643"/>
                    <a:gd name="T47" fmla="*/ 472 h 529"/>
                    <a:gd name="T48" fmla="*/ 607 w 643"/>
                    <a:gd name="T49" fmla="*/ 497 h 529"/>
                    <a:gd name="T50" fmla="*/ 595 w 643"/>
                    <a:gd name="T51" fmla="*/ 508 h 529"/>
                    <a:gd name="T52" fmla="*/ 593 w 643"/>
                    <a:gd name="T53" fmla="*/ 529 h 529"/>
                    <a:gd name="T54" fmla="*/ 545 w 643"/>
                    <a:gd name="T55" fmla="*/ 518 h 529"/>
                    <a:gd name="T56" fmla="*/ 565 w 643"/>
                    <a:gd name="T57" fmla="*/ 491 h 529"/>
                    <a:gd name="T58" fmla="*/ 566 w 643"/>
                    <a:gd name="T59" fmla="*/ 482 h 529"/>
                    <a:gd name="T60" fmla="*/ 549 w 643"/>
                    <a:gd name="T61" fmla="*/ 476 h 529"/>
                    <a:gd name="T62" fmla="*/ 123 w 643"/>
                    <a:gd name="T63" fmla="*/ 491 h 529"/>
                    <a:gd name="T64" fmla="*/ 121 w 643"/>
                    <a:gd name="T65" fmla="*/ 449 h 529"/>
                    <a:gd name="T66" fmla="*/ 123 w 643"/>
                    <a:gd name="T67" fmla="*/ 395 h 529"/>
                    <a:gd name="T68" fmla="*/ 112 w 643"/>
                    <a:gd name="T69" fmla="*/ 205 h 529"/>
                    <a:gd name="T70" fmla="*/ 81 w 643"/>
                    <a:gd name="T71" fmla="*/ 186 h 529"/>
                    <a:gd name="T72" fmla="*/ 50 w 643"/>
                    <a:gd name="T73" fmla="*/ 151 h 529"/>
                    <a:gd name="T74" fmla="*/ 62 w 643"/>
                    <a:gd name="T75" fmla="*/ 144 h 529"/>
                    <a:gd name="T76" fmla="*/ 62 w 643"/>
                    <a:gd name="T77" fmla="*/ 111 h 529"/>
                    <a:gd name="T78" fmla="*/ 41 w 643"/>
                    <a:gd name="T79" fmla="*/ 9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3" h="529">
                      <a:moveTo>
                        <a:pt x="41" y="96"/>
                      </a:moveTo>
                      <a:lnTo>
                        <a:pt x="21" y="53"/>
                      </a:lnTo>
                      <a:lnTo>
                        <a:pt x="2" y="50"/>
                      </a:lnTo>
                      <a:lnTo>
                        <a:pt x="0" y="11"/>
                      </a:lnTo>
                      <a:lnTo>
                        <a:pt x="363" y="0"/>
                      </a:lnTo>
                      <a:lnTo>
                        <a:pt x="371" y="19"/>
                      </a:lnTo>
                      <a:lnTo>
                        <a:pt x="396" y="19"/>
                      </a:lnTo>
                      <a:lnTo>
                        <a:pt x="392" y="36"/>
                      </a:lnTo>
                      <a:lnTo>
                        <a:pt x="392" y="52"/>
                      </a:lnTo>
                      <a:lnTo>
                        <a:pt x="403" y="75"/>
                      </a:lnTo>
                      <a:lnTo>
                        <a:pt x="411" y="105"/>
                      </a:lnTo>
                      <a:lnTo>
                        <a:pt x="470" y="165"/>
                      </a:lnTo>
                      <a:lnTo>
                        <a:pt x="470" y="192"/>
                      </a:lnTo>
                      <a:lnTo>
                        <a:pt x="509" y="184"/>
                      </a:lnTo>
                      <a:lnTo>
                        <a:pt x="526" y="199"/>
                      </a:lnTo>
                      <a:lnTo>
                        <a:pt x="511" y="247"/>
                      </a:lnTo>
                      <a:lnTo>
                        <a:pt x="545" y="311"/>
                      </a:lnTo>
                      <a:lnTo>
                        <a:pt x="568" y="311"/>
                      </a:lnTo>
                      <a:lnTo>
                        <a:pt x="601" y="345"/>
                      </a:lnTo>
                      <a:lnTo>
                        <a:pt x="601" y="397"/>
                      </a:lnTo>
                      <a:lnTo>
                        <a:pt x="628" y="412"/>
                      </a:lnTo>
                      <a:lnTo>
                        <a:pt x="636" y="432"/>
                      </a:lnTo>
                      <a:lnTo>
                        <a:pt x="643" y="445"/>
                      </a:lnTo>
                      <a:lnTo>
                        <a:pt x="607" y="472"/>
                      </a:lnTo>
                      <a:lnTo>
                        <a:pt x="607" y="497"/>
                      </a:lnTo>
                      <a:lnTo>
                        <a:pt x="595" y="508"/>
                      </a:lnTo>
                      <a:lnTo>
                        <a:pt x="593" y="529"/>
                      </a:lnTo>
                      <a:lnTo>
                        <a:pt x="545" y="518"/>
                      </a:lnTo>
                      <a:lnTo>
                        <a:pt x="565" y="491"/>
                      </a:lnTo>
                      <a:lnTo>
                        <a:pt x="566" y="482"/>
                      </a:lnTo>
                      <a:lnTo>
                        <a:pt x="549" y="476"/>
                      </a:lnTo>
                      <a:lnTo>
                        <a:pt x="123" y="491"/>
                      </a:lnTo>
                      <a:lnTo>
                        <a:pt x="121" y="449"/>
                      </a:lnTo>
                      <a:lnTo>
                        <a:pt x="123" y="395"/>
                      </a:lnTo>
                      <a:lnTo>
                        <a:pt x="112" y="205"/>
                      </a:lnTo>
                      <a:lnTo>
                        <a:pt x="81" y="186"/>
                      </a:lnTo>
                      <a:lnTo>
                        <a:pt x="50" y="151"/>
                      </a:lnTo>
                      <a:lnTo>
                        <a:pt x="62" y="144"/>
                      </a:lnTo>
                      <a:lnTo>
                        <a:pt x="62" y="111"/>
                      </a:lnTo>
                      <a:lnTo>
                        <a:pt x="41" y="9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2" name="Freeform 57">
                  <a:extLst>
                    <a:ext uri="{FF2B5EF4-FFF2-40B4-BE49-F238E27FC236}">
                      <a16:creationId xmlns:a16="http://schemas.microsoft.com/office/drawing/2014/main" id="{D62ECB68-7872-34FF-366A-CC866EDE5358}"/>
                    </a:ext>
                  </a:extLst>
                </p:cNvPr>
                <p:cNvSpPr>
                  <a:spLocks/>
                </p:cNvSpPr>
                <p:nvPr/>
              </p:nvSpPr>
              <p:spPr bwMode="blackWhite">
                <a:xfrm>
                  <a:off x="6682464" y="3595306"/>
                  <a:ext cx="878321" cy="799587"/>
                </a:xfrm>
                <a:custGeom>
                  <a:avLst/>
                  <a:gdLst>
                    <a:gd name="T0" fmla="*/ 0 w 470"/>
                    <a:gd name="T1" fmla="*/ 15 h 428"/>
                    <a:gd name="T2" fmla="*/ 426 w 470"/>
                    <a:gd name="T3" fmla="*/ 0 h 428"/>
                    <a:gd name="T4" fmla="*/ 443 w 470"/>
                    <a:gd name="T5" fmla="*/ 6 h 428"/>
                    <a:gd name="T6" fmla="*/ 442 w 470"/>
                    <a:gd name="T7" fmla="*/ 15 h 428"/>
                    <a:gd name="T8" fmla="*/ 422 w 470"/>
                    <a:gd name="T9" fmla="*/ 42 h 428"/>
                    <a:gd name="T10" fmla="*/ 470 w 470"/>
                    <a:gd name="T11" fmla="*/ 53 h 428"/>
                    <a:gd name="T12" fmla="*/ 461 w 470"/>
                    <a:gd name="T13" fmla="*/ 75 h 428"/>
                    <a:gd name="T14" fmla="*/ 461 w 470"/>
                    <a:gd name="T15" fmla="*/ 117 h 428"/>
                    <a:gd name="T16" fmla="*/ 445 w 470"/>
                    <a:gd name="T17" fmla="*/ 125 h 428"/>
                    <a:gd name="T18" fmla="*/ 445 w 470"/>
                    <a:gd name="T19" fmla="*/ 136 h 428"/>
                    <a:gd name="T20" fmla="*/ 445 w 470"/>
                    <a:gd name="T21" fmla="*/ 151 h 428"/>
                    <a:gd name="T22" fmla="*/ 430 w 470"/>
                    <a:gd name="T23" fmla="*/ 157 h 428"/>
                    <a:gd name="T24" fmla="*/ 418 w 470"/>
                    <a:gd name="T25" fmla="*/ 169 h 428"/>
                    <a:gd name="T26" fmla="*/ 422 w 470"/>
                    <a:gd name="T27" fmla="*/ 196 h 428"/>
                    <a:gd name="T28" fmla="*/ 411 w 470"/>
                    <a:gd name="T29" fmla="*/ 222 h 428"/>
                    <a:gd name="T30" fmla="*/ 388 w 470"/>
                    <a:gd name="T31" fmla="*/ 247 h 428"/>
                    <a:gd name="T32" fmla="*/ 388 w 470"/>
                    <a:gd name="T33" fmla="*/ 270 h 428"/>
                    <a:gd name="T34" fmla="*/ 374 w 470"/>
                    <a:gd name="T35" fmla="*/ 295 h 428"/>
                    <a:gd name="T36" fmla="*/ 380 w 470"/>
                    <a:gd name="T37" fmla="*/ 320 h 428"/>
                    <a:gd name="T38" fmla="*/ 351 w 470"/>
                    <a:gd name="T39" fmla="*/ 330 h 428"/>
                    <a:gd name="T40" fmla="*/ 359 w 470"/>
                    <a:gd name="T41" fmla="*/ 368 h 428"/>
                    <a:gd name="T42" fmla="*/ 351 w 470"/>
                    <a:gd name="T43" fmla="*/ 424 h 428"/>
                    <a:gd name="T44" fmla="*/ 73 w 470"/>
                    <a:gd name="T45" fmla="*/ 428 h 428"/>
                    <a:gd name="T46" fmla="*/ 73 w 470"/>
                    <a:gd name="T47" fmla="*/ 418 h 428"/>
                    <a:gd name="T48" fmla="*/ 58 w 470"/>
                    <a:gd name="T49" fmla="*/ 418 h 428"/>
                    <a:gd name="T50" fmla="*/ 58 w 470"/>
                    <a:gd name="T51" fmla="*/ 361 h 428"/>
                    <a:gd name="T52" fmla="*/ 31 w 470"/>
                    <a:gd name="T53" fmla="*/ 368 h 428"/>
                    <a:gd name="T54" fmla="*/ 12 w 470"/>
                    <a:gd name="T55" fmla="*/ 349 h 428"/>
                    <a:gd name="T56" fmla="*/ 8 w 470"/>
                    <a:gd name="T57" fmla="*/ 349 h 428"/>
                    <a:gd name="T58" fmla="*/ 23 w 470"/>
                    <a:gd name="T59" fmla="*/ 125 h 428"/>
                    <a:gd name="T60" fmla="*/ 0 w 470"/>
                    <a:gd name="T61" fmla="*/ 1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0" h="428">
                      <a:moveTo>
                        <a:pt x="0" y="15"/>
                      </a:moveTo>
                      <a:lnTo>
                        <a:pt x="426" y="0"/>
                      </a:lnTo>
                      <a:lnTo>
                        <a:pt x="443" y="6"/>
                      </a:lnTo>
                      <a:lnTo>
                        <a:pt x="442" y="15"/>
                      </a:lnTo>
                      <a:lnTo>
                        <a:pt x="422" y="42"/>
                      </a:lnTo>
                      <a:lnTo>
                        <a:pt x="470" y="53"/>
                      </a:lnTo>
                      <a:lnTo>
                        <a:pt x="461" y="75"/>
                      </a:lnTo>
                      <a:lnTo>
                        <a:pt x="461" y="117"/>
                      </a:lnTo>
                      <a:lnTo>
                        <a:pt x="445" y="125"/>
                      </a:lnTo>
                      <a:lnTo>
                        <a:pt x="445" y="136"/>
                      </a:lnTo>
                      <a:lnTo>
                        <a:pt x="445" y="151"/>
                      </a:lnTo>
                      <a:lnTo>
                        <a:pt x="430" y="157"/>
                      </a:lnTo>
                      <a:lnTo>
                        <a:pt x="418" y="169"/>
                      </a:lnTo>
                      <a:lnTo>
                        <a:pt x="422" y="196"/>
                      </a:lnTo>
                      <a:lnTo>
                        <a:pt x="411" y="222"/>
                      </a:lnTo>
                      <a:lnTo>
                        <a:pt x="388" y="247"/>
                      </a:lnTo>
                      <a:lnTo>
                        <a:pt x="388" y="270"/>
                      </a:lnTo>
                      <a:lnTo>
                        <a:pt x="374" y="295"/>
                      </a:lnTo>
                      <a:lnTo>
                        <a:pt x="380" y="320"/>
                      </a:lnTo>
                      <a:lnTo>
                        <a:pt x="351" y="330"/>
                      </a:lnTo>
                      <a:lnTo>
                        <a:pt x="359" y="368"/>
                      </a:lnTo>
                      <a:lnTo>
                        <a:pt x="351" y="424"/>
                      </a:lnTo>
                      <a:lnTo>
                        <a:pt x="73" y="428"/>
                      </a:lnTo>
                      <a:lnTo>
                        <a:pt x="73" y="418"/>
                      </a:lnTo>
                      <a:lnTo>
                        <a:pt x="58" y="418"/>
                      </a:lnTo>
                      <a:lnTo>
                        <a:pt x="58" y="361"/>
                      </a:lnTo>
                      <a:lnTo>
                        <a:pt x="31" y="368"/>
                      </a:lnTo>
                      <a:lnTo>
                        <a:pt x="12" y="349"/>
                      </a:lnTo>
                      <a:lnTo>
                        <a:pt x="8" y="349"/>
                      </a:lnTo>
                      <a:lnTo>
                        <a:pt x="23" y="125"/>
                      </a:lnTo>
                      <a:lnTo>
                        <a:pt x="0" y="1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3" name="Freeform 58">
                  <a:extLst>
                    <a:ext uri="{FF2B5EF4-FFF2-40B4-BE49-F238E27FC236}">
                      <a16:creationId xmlns:a16="http://schemas.microsoft.com/office/drawing/2014/main" id="{B0DA9685-7521-9D9F-DF0C-A622CCD3B419}"/>
                    </a:ext>
                  </a:extLst>
                </p:cNvPr>
                <p:cNvSpPr>
                  <a:spLocks/>
                </p:cNvSpPr>
                <p:nvPr/>
              </p:nvSpPr>
              <p:spPr bwMode="blackWhite">
                <a:xfrm>
                  <a:off x="6803189" y="4387894"/>
                  <a:ext cx="1013044" cy="885320"/>
                </a:xfrm>
                <a:custGeom>
                  <a:avLst/>
                  <a:gdLst>
                    <a:gd name="T0" fmla="*/ 46 w 542"/>
                    <a:gd name="T1" fmla="*/ 340 h 474"/>
                    <a:gd name="T2" fmla="*/ 52 w 542"/>
                    <a:gd name="T3" fmla="*/ 359 h 474"/>
                    <a:gd name="T4" fmla="*/ 45 w 542"/>
                    <a:gd name="T5" fmla="*/ 386 h 474"/>
                    <a:gd name="T6" fmla="*/ 83 w 542"/>
                    <a:gd name="T7" fmla="*/ 390 h 474"/>
                    <a:gd name="T8" fmla="*/ 160 w 542"/>
                    <a:gd name="T9" fmla="*/ 416 h 474"/>
                    <a:gd name="T10" fmla="*/ 233 w 542"/>
                    <a:gd name="T11" fmla="*/ 397 h 474"/>
                    <a:gd name="T12" fmla="*/ 233 w 542"/>
                    <a:gd name="T13" fmla="*/ 382 h 474"/>
                    <a:gd name="T14" fmla="*/ 256 w 542"/>
                    <a:gd name="T15" fmla="*/ 370 h 474"/>
                    <a:gd name="T16" fmla="*/ 286 w 542"/>
                    <a:gd name="T17" fmla="*/ 405 h 474"/>
                    <a:gd name="T18" fmla="*/ 313 w 542"/>
                    <a:gd name="T19" fmla="*/ 397 h 474"/>
                    <a:gd name="T20" fmla="*/ 321 w 542"/>
                    <a:gd name="T21" fmla="*/ 409 h 474"/>
                    <a:gd name="T22" fmla="*/ 290 w 542"/>
                    <a:gd name="T23" fmla="*/ 451 h 474"/>
                    <a:gd name="T24" fmla="*/ 334 w 542"/>
                    <a:gd name="T25" fmla="*/ 455 h 474"/>
                    <a:gd name="T26" fmla="*/ 359 w 542"/>
                    <a:gd name="T27" fmla="*/ 474 h 474"/>
                    <a:gd name="T28" fmla="*/ 359 w 542"/>
                    <a:gd name="T29" fmla="*/ 443 h 474"/>
                    <a:gd name="T30" fmla="*/ 375 w 542"/>
                    <a:gd name="T31" fmla="*/ 459 h 474"/>
                    <a:gd name="T32" fmla="*/ 398 w 542"/>
                    <a:gd name="T33" fmla="*/ 459 h 474"/>
                    <a:gd name="T34" fmla="*/ 398 w 542"/>
                    <a:gd name="T35" fmla="*/ 439 h 474"/>
                    <a:gd name="T36" fmla="*/ 432 w 542"/>
                    <a:gd name="T37" fmla="*/ 463 h 474"/>
                    <a:gd name="T38" fmla="*/ 432 w 542"/>
                    <a:gd name="T39" fmla="*/ 413 h 474"/>
                    <a:gd name="T40" fmla="*/ 463 w 542"/>
                    <a:gd name="T41" fmla="*/ 436 h 474"/>
                    <a:gd name="T42" fmla="*/ 482 w 542"/>
                    <a:gd name="T43" fmla="*/ 436 h 474"/>
                    <a:gd name="T44" fmla="*/ 513 w 542"/>
                    <a:gd name="T45" fmla="*/ 466 h 474"/>
                    <a:gd name="T46" fmla="*/ 528 w 542"/>
                    <a:gd name="T47" fmla="*/ 474 h 474"/>
                    <a:gd name="T48" fmla="*/ 542 w 542"/>
                    <a:gd name="T49" fmla="*/ 455 h 474"/>
                    <a:gd name="T50" fmla="*/ 513 w 542"/>
                    <a:gd name="T51" fmla="*/ 436 h 474"/>
                    <a:gd name="T52" fmla="*/ 513 w 542"/>
                    <a:gd name="T53" fmla="*/ 416 h 474"/>
                    <a:gd name="T54" fmla="*/ 486 w 542"/>
                    <a:gd name="T55" fmla="*/ 409 h 474"/>
                    <a:gd name="T56" fmla="*/ 482 w 542"/>
                    <a:gd name="T57" fmla="*/ 393 h 474"/>
                    <a:gd name="T58" fmla="*/ 501 w 542"/>
                    <a:gd name="T59" fmla="*/ 382 h 474"/>
                    <a:gd name="T60" fmla="*/ 503 w 542"/>
                    <a:gd name="T61" fmla="*/ 357 h 474"/>
                    <a:gd name="T62" fmla="*/ 517 w 542"/>
                    <a:gd name="T63" fmla="*/ 344 h 474"/>
                    <a:gd name="T64" fmla="*/ 494 w 542"/>
                    <a:gd name="T65" fmla="*/ 344 h 474"/>
                    <a:gd name="T66" fmla="*/ 471 w 542"/>
                    <a:gd name="T67" fmla="*/ 374 h 474"/>
                    <a:gd name="T68" fmla="*/ 455 w 542"/>
                    <a:gd name="T69" fmla="*/ 367 h 474"/>
                    <a:gd name="T70" fmla="*/ 471 w 542"/>
                    <a:gd name="T71" fmla="*/ 340 h 474"/>
                    <a:gd name="T72" fmla="*/ 417 w 542"/>
                    <a:gd name="T73" fmla="*/ 363 h 474"/>
                    <a:gd name="T74" fmla="*/ 378 w 542"/>
                    <a:gd name="T75" fmla="*/ 363 h 474"/>
                    <a:gd name="T76" fmla="*/ 413 w 542"/>
                    <a:gd name="T77" fmla="*/ 317 h 474"/>
                    <a:gd name="T78" fmla="*/ 463 w 542"/>
                    <a:gd name="T79" fmla="*/ 328 h 474"/>
                    <a:gd name="T80" fmla="*/ 436 w 542"/>
                    <a:gd name="T81" fmla="*/ 278 h 474"/>
                    <a:gd name="T82" fmla="*/ 451 w 542"/>
                    <a:gd name="T83" fmla="*/ 248 h 474"/>
                    <a:gd name="T84" fmla="*/ 440 w 542"/>
                    <a:gd name="T85" fmla="*/ 236 h 474"/>
                    <a:gd name="T86" fmla="*/ 259 w 542"/>
                    <a:gd name="T87" fmla="*/ 232 h 474"/>
                    <a:gd name="T88" fmla="*/ 259 w 542"/>
                    <a:gd name="T89" fmla="*/ 201 h 474"/>
                    <a:gd name="T90" fmla="*/ 286 w 542"/>
                    <a:gd name="T91" fmla="*/ 184 h 474"/>
                    <a:gd name="T92" fmla="*/ 267 w 542"/>
                    <a:gd name="T93" fmla="*/ 175 h 474"/>
                    <a:gd name="T94" fmla="*/ 271 w 542"/>
                    <a:gd name="T95" fmla="*/ 153 h 474"/>
                    <a:gd name="T96" fmla="*/ 290 w 542"/>
                    <a:gd name="T97" fmla="*/ 152 h 474"/>
                    <a:gd name="T98" fmla="*/ 290 w 542"/>
                    <a:gd name="T99" fmla="*/ 132 h 474"/>
                    <a:gd name="T100" fmla="*/ 313 w 542"/>
                    <a:gd name="T101" fmla="*/ 113 h 474"/>
                    <a:gd name="T102" fmla="*/ 307 w 542"/>
                    <a:gd name="T103" fmla="*/ 100 h 474"/>
                    <a:gd name="T104" fmla="*/ 325 w 542"/>
                    <a:gd name="T105" fmla="*/ 90 h 474"/>
                    <a:gd name="T106" fmla="*/ 286 w 542"/>
                    <a:gd name="T107" fmla="*/ 0 h 474"/>
                    <a:gd name="T108" fmla="*/ 8 w 542"/>
                    <a:gd name="T109" fmla="*/ 4 h 474"/>
                    <a:gd name="T110" fmla="*/ 0 w 542"/>
                    <a:gd name="T111" fmla="*/ 127 h 474"/>
                    <a:gd name="T112" fmla="*/ 58 w 542"/>
                    <a:gd name="T113" fmla="*/ 200 h 474"/>
                    <a:gd name="T114" fmla="*/ 46 w 542"/>
                    <a:gd name="T115" fmla="*/ 230 h 474"/>
                    <a:gd name="T116" fmla="*/ 64 w 542"/>
                    <a:gd name="T117" fmla="*/ 259 h 474"/>
                    <a:gd name="T118" fmla="*/ 46 w 542"/>
                    <a:gd name="T119" fmla="*/ 294 h 474"/>
                    <a:gd name="T120" fmla="*/ 46 w 542"/>
                    <a:gd name="T121" fmla="*/ 34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2" h="474">
                      <a:moveTo>
                        <a:pt x="46" y="340"/>
                      </a:moveTo>
                      <a:lnTo>
                        <a:pt x="52" y="359"/>
                      </a:lnTo>
                      <a:lnTo>
                        <a:pt x="45" y="386"/>
                      </a:lnTo>
                      <a:lnTo>
                        <a:pt x="83" y="390"/>
                      </a:lnTo>
                      <a:lnTo>
                        <a:pt x="160" y="416"/>
                      </a:lnTo>
                      <a:lnTo>
                        <a:pt x="233" y="397"/>
                      </a:lnTo>
                      <a:lnTo>
                        <a:pt x="233" y="382"/>
                      </a:lnTo>
                      <a:lnTo>
                        <a:pt x="256" y="370"/>
                      </a:lnTo>
                      <a:lnTo>
                        <a:pt x="286" y="405"/>
                      </a:lnTo>
                      <a:lnTo>
                        <a:pt x="313" y="397"/>
                      </a:lnTo>
                      <a:lnTo>
                        <a:pt x="321" y="409"/>
                      </a:lnTo>
                      <a:lnTo>
                        <a:pt x="290" y="451"/>
                      </a:lnTo>
                      <a:lnTo>
                        <a:pt x="334" y="455"/>
                      </a:lnTo>
                      <a:lnTo>
                        <a:pt x="359" y="474"/>
                      </a:lnTo>
                      <a:lnTo>
                        <a:pt x="359" y="443"/>
                      </a:lnTo>
                      <a:lnTo>
                        <a:pt x="375" y="459"/>
                      </a:lnTo>
                      <a:lnTo>
                        <a:pt x="398" y="459"/>
                      </a:lnTo>
                      <a:lnTo>
                        <a:pt x="398" y="439"/>
                      </a:lnTo>
                      <a:lnTo>
                        <a:pt x="432" y="463"/>
                      </a:lnTo>
                      <a:lnTo>
                        <a:pt x="432" y="413"/>
                      </a:lnTo>
                      <a:lnTo>
                        <a:pt x="463" y="436"/>
                      </a:lnTo>
                      <a:lnTo>
                        <a:pt x="482" y="436"/>
                      </a:lnTo>
                      <a:lnTo>
                        <a:pt x="513" y="466"/>
                      </a:lnTo>
                      <a:lnTo>
                        <a:pt x="528" y="474"/>
                      </a:lnTo>
                      <a:lnTo>
                        <a:pt x="542" y="455"/>
                      </a:lnTo>
                      <a:lnTo>
                        <a:pt x="513" y="436"/>
                      </a:lnTo>
                      <a:lnTo>
                        <a:pt x="513" y="416"/>
                      </a:lnTo>
                      <a:lnTo>
                        <a:pt x="486" y="409"/>
                      </a:lnTo>
                      <a:lnTo>
                        <a:pt x="482" y="393"/>
                      </a:lnTo>
                      <a:lnTo>
                        <a:pt x="501" y="382"/>
                      </a:lnTo>
                      <a:lnTo>
                        <a:pt x="503" y="357"/>
                      </a:lnTo>
                      <a:lnTo>
                        <a:pt x="517" y="344"/>
                      </a:lnTo>
                      <a:lnTo>
                        <a:pt x="494" y="344"/>
                      </a:lnTo>
                      <a:lnTo>
                        <a:pt x="471" y="374"/>
                      </a:lnTo>
                      <a:lnTo>
                        <a:pt x="455" y="367"/>
                      </a:lnTo>
                      <a:lnTo>
                        <a:pt x="471" y="340"/>
                      </a:lnTo>
                      <a:lnTo>
                        <a:pt x="417" y="363"/>
                      </a:lnTo>
                      <a:lnTo>
                        <a:pt x="378" y="363"/>
                      </a:lnTo>
                      <a:lnTo>
                        <a:pt x="413" y="317"/>
                      </a:lnTo>
                      <a:lnTo>
                        <a:pt x="463" y="328"/>
                      </a:lnTo>
                      <a:lnTo>
                        <a:pt x="436" y="278"/>
                      </a:lnTo>
                      <a:lnTo>
                        <a:pt x="451" y="248"/>
                      </a:lnTo>
                      <a:lnTo>
                        <a:pt x="440" y="236"/>
                      </a:lnTo>
                      <a:lnTo>
                        <a:pt x="259" y="232"/>
                      </a:lnTo>
                      <a:lnTo>
                        <a:pt x="259" y="201"/>
                      </a:lnTo>
                      <a:lnTo>
                        <a:pt x="286" y="184"/>
                      </a:lnTo>
                      <a:lnTo>
                        <a:pt x="267" y="175"/>
                      </a:lnTo>
                      <a:lnTo>
                        <a:pt x="271" y="153"/>
                      </a:lnTo>
                      <a:lnTo>
                        <a:pt x="290" y="152"/>
                      </a:lnTo>
                      <a:lnTo>
                        <a:pt x="290" y="132"/>
                      </a:lnTo>
                      <a:lnTo>
                        <a:pt x="313" y="113"/>
                      </a:lnTo>
                      <a:lnTo>
                        <a:pt x="307" y="100"/>
                      </a:lnTo>
                      <a:lnTo>
                        <a:pt x="325" y="90"/>
                      </a:lnTo>
                      <a:lnTo>
                        <a:pt x="286" y="0"/>
                      </a:lnTo>
                      <a:lnTo>
                        <a:pt x="8" y="4"/>
                      </a:lnTo>
                      <a:lnTo>
                        <a:pt x="0" y="127"/>
                      </a:lnTo>
                      <a:lnTo>
                        <a:pt x="58" y="200"/>
                      </a:lnTo>
                      <a:lnTo>
                        <a:pt x="46" y="230"/>
                      </a:lnTo>
                      <a:lnTo>
                        <a:pt x="64" y="259"/>
                      </a:lnTo>
                      <a:lnTo>
                        <a:pt x="46" y="294"/>
                      </a:lnTo>
                      <a:lnTo>
                        <a:pt x="46" y="34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4" name="Freeform 59">
                  <a:extLst>
                    <a:ext uri="{FF2B5EF4-FFF2-40B4-BE49-F238E27FC236}">
                      <a16:creationId xmlns:a16="http://schemas.microsoft.com/office/drawing/2014/main" id="{0AAC71BD-F9D3-1E82-F9D9-FBB01EE54E67}"/>
                    </a:ext>
                  </a:extLst>
                </p:cNvPr>
                <p:cNvSpPr>
                  <a:spLocks/>
                </p:cNvSpPr>
                <p:nvPr/>
              </p:nvSpPr>
              <p:spPr bwMode="blackWhite">
                <a:xfrm>
                  <a:off x="7793487" y="2328564"/>
                  <a:ext cx="559886" cy="976301"/>
                </a:xfrm>
                <a:custGeom>
                  <a:avLst/>
                  <a:gdLst>
                    <a:gd name="T0" fmla="*/ 15 w 299"/>
                    <a:gd name="T1" fmla="*/ 522 h 522"/>
                    <a:gd name="T2" fmla="*/ 52 w 299"/>
                    <a:gd name="T3" fmla="*/ 499 h 522"/>
                    <a:gd name="T4" fmla="*/ 81 w 299"/>
                    <a:gd name="T5" fmla="*/ 484 h 522"/>
                    <a:gd name="T6" fmla="*/ 108 w 299"/>
                    <a:gd name="T7" fmla="*/ 503 h 522"/>
                    <a:gd name="T8" fmla="*/ 123 w 299"/>
                    <a:gd name="T9" fmla="*/ 465 h 522"/>
                    <a:gd name="T10" fmla="*/ 138 w 299"/>
                    <a:gd name="T11" fmla="*/ 469 h 522"/>
                    <a:gd name="T12" fmla="*/ 150 w 299"/>
                    <a:gd name="T13" fmla="*/ 482 h 522"/>
                    <a:gd name="T14" fmla="*/ 177 w 299"/>
                    <a:gd name="T15" fmla="*/ 445 h 522"/>
                    <a:gd name="T16" fmla="*/ 192 w 299"/>
                    <a:gd name="T17" fmla="*/ 470 h 522"/>
                    <a:gd name="T18" fmla="*/ 203 w 299"/>
                    <a:gd name="T19" fmla="*/ 457 h 522"/>
                    <a:gd name="T20" fmla="*/ 232 w 299"/>
                    <a:gd name="T21" fmla="*/ 434 h 522"/>
                    <a:gd name="T22" fmla="*/ 246 w 299"/>
                    <a:gd name="T23" fmla="*/ 411 h 522"/>
                    <a:gd name="T24" fmla="*/ 246 w 299"/>
                    <a:gd name="T25" fmla="*/ 384 h 522"/>
                    <a:gd name="T26" fmla="*/ 273 w 299"/>
                    <a:gd name="T27" fmla="*/ 376 h 522"/>
                    <a:gd name="T28" fmla="*/ 296 w 299"/>
                    <a:gd name="T29" fmla="*/ 365 h 522"/>
                    <a:gd name="T30" fmla="*/ 299 w 299"/>
                    <a:gd name="T31" fmla="*/ 323 h 522"/>
                    <a:gd name="T32" fmla="*/ 259 w 299"/>
                    <a:gd name="T33" fmla="*/ 0 h 522"/>
                    <a:gd name="T34" fmla="*/ 98 w 299"/>
                    <a:gd name="T35" fmla="*/ 10 h 522"/>
                    <a:gd name="T36" fmla="*/ 81 w 299"/>
                    <a:gd name="T37" fmla="*/ 25 h 522"/>
                    <a:gd name="T38" fmla="*/ 56 w 299"/>
                    <a:gd name="T39" fmla="*/ 39 h 522"/>
                    <a:gd name="T40" fmla="*/ 23 w 299"/>
                    <a:gd name="T41" fmla="*/ 44 h 522"/>
                    <a:gd name="T42" fmla="*/ 35 w 299"/>
                    <a:gd name="T43" fmla="*/ 311 h 522"/>
                    <a:gd name="T44" fmla="*/ 29 w 299"/>
                    <a:gd name="T45" fmla="*/ 325 h 522"/>
                    <a:gd name="T46" fmla="*/ 48 w 299"/>
                    <a:gd name="T47" fmla="*/ 334 h 522"/>
                    <a:gd name="T48" fmla="*/ 48 w 299"/>
                    <a:gd name="T49" fmla="*/ 390 h 522"/>
                    <a:gd name="T50" fmla="*/ 27 w 299"/>
                    <a:gd name="T51" fmla="*/ 422 h 522"/>
                    <a:gd name="T52" fmla="*/ 23 w 299"/>
                    <a:gd name="T53" fmla="*/ 457 h 522"/>
                    <a:gd name="T54" fmla="*/ 0 w 299"/>
                    <a:gd name="T55" fmla="*/ 513 h 522"/>
                    <a:gd name="T56" fmla="*/ 15 w 299"/>
                    <a:gd name="T57" fmla="*/ 52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9" h="522">
                      <a:moveTo>
                        <a:pt x="15" y="522"/>
                      </a:moveTo>
                      <a:lnTo>
                        <a:pt x="52" y="499"/>
                      </a:lnTo>
                      <a:lnTo>
                        <a:pt x="81" y="484"/>
                      </a:lnTo>
                      <a:lnTo>
                        <a:pt x="108" y="503"/>
                      </a:lnTo>
                      <a:lnTo>
                        <a:pt x="123" y="465"/>
                      </a:lnTo>
                      <a:lnTo>
                        <a:pt x="138" y="469"/>
                      </a:lnTo>
                      <a:lnTo>
                        <a:pt x="150" y="482"/>
                      </a:lnTo>
                      <a:lnTo>
                        <a:pt x="177" y="445"/>
                      </a:lnTo>
                      <a:lnTo>
                        <a:pt x="192" y="470"/>
                      </a:lnTo>
                      <a:lnTo>
                        <a:pt x="203" y="457"/>
                      </a:lnTo>
                      <a:lnTo>
                        <a:pt x="232" y="434"/>
                      </a:lnTo>
                      <a:lnTo>
                        <a:pt x="246" y="411"/>
                      </a:lnTo>
                      <a:lnTo>
                        <a:pt x="246" y="384"/>
                      </a:lnTo>
                      <a:lnTo>
                        <a:pt x="273" y="376"/>
                      </a:lnTo>
                      <a:lnTo>
                        <a:pt x="296" y="365"/>
                      </a:lnTo>
                      <a:lnTo>
                        <a:pt x="299" y="323"/>
                      </a:lnTo>
                      <a:lnTo>
                        <a:pt x="259" y="0"/>
                      </a:lnTo>
                      <a:lnTo>
                        <a:pt x="98" y="10"/>
                      </a:lnTo>
                      <a:lnTo>
                        <a:pt x="81" y="25"/>
                      </a:lnTo>
                      <a:lnTo>
                        <a:pt x="56" y="39"/>
                      </a:lnTo>
                      <a:lnTo>
                        <a:pt x="23" y="44"/>
                      </a:lnTo>
                      <a:lnTo>
                        <a:pt x="35" y="311"/>
                      </a:lnTo>
                      <a:lnTo>
                        <a:pt x="29" y="325"/>
                      </a:lnTo>
                      <a:lnTo>
                        <a:pt x="48" y="334"/>
                      </a:lnTo>
                      <a:lnTo>
                        <a:pt x="48" y="390"/>
                      </a:lnTo>
                      <a:lnTo>
                        <a:pt x="27" y="422"/>
                      </a:lnTo>
                      <a:lnTo>
                        <a:pt x="23" y="457"/>
                      </a:lnTo>
                      <a:lnTo>
                        <a:pt x="0" y="513"/>
                      </a:lnTo>
                      <a:lnTo>
                        <a:pt x="15" y="522"/>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5" name="Freeform 60">
                  <a:extLst>
                    <a:ext uri="{FF2B5EF4-FFF2-40B4-BE49-F238E27FC236}">
                      <a16:creationId xmlns:a16="http://schemas.microsoft.com/office/drawing/2014/main" id="{D094792D-2D70-AA69-47CA-E3D9E7C26521}"/>
                    </a:ext>
                  </a:extLst>
                </p:cNvPr>
                <p:cNvSpPr>
                  <a:spLocks/>
                </p:cNvSpPr>
                <p:nvPr/>
              </p:nvSpPr>
              <p:spPr bwMode="blackWhite">
                <a:xfrm>
                  <a:off x="7587029" y="2925192"/>
                  <a:ext cx="1291237" cy="663115"/>
                </a:xfrm>
                <a:custGeom>
                  <a:avLst/>
                  <a:gdLst>
                    <a:gd name="T0" fmla="*/ 0 w 691"/>
                    <a:gd name="T1" fmla="*/ 355 h 355"/>
                    <a:gd name="T2" fmla="*/ 103 w 691"/>
                    <a:gd name="T3" fmla="*/ 353 h 355"/>
                    <a:gd name="T4" fmla="*/ 117 w 691"/>
                    <a:gd name="T5" fmla="*/ 330 h 355"/>
                    <a:gd name="T6" fmla="*/ 176 w 691"/>
                    <a:gd name="T7" fmla="*/ 330 h 355"/>
                    <a:gd name="T8" fmla="*/ 552 w 691"/>
                    <a:gd name="T9" fmla="*/ 284 h 355"/>
                    <a:gd name="T10" fmla="*/ 560 w 691"/>
                    <a:gd name="T11" fmla="*/ 269 h 355"/>
                    <a:gd name="T12" fmla="*/ 591 w 691"/>
                    <a:gd name="T13" fmla="*/ 261 h 355"/>
                    <a:gd name="T14" fmla="*/ 599 w 691"/>
                    <a:gd name="T15" fmla="*/ 246 h 355"/>
                    <a:gd name="T16" fmla="*/ 641 w 691"/>
                    <a:gd name="T17" fmla="*/ 226 h 355"/>
                    <a:gd name="T18" fmla="*/ 648 w 691"/>
                    <a:gd name="T19" fmla="*/ 199 h 355"/>
                    <a:gd name="T20" fmla="*/ 668 w 691"/>
                    <a:gd name="T21" fmla="*/ 196 h 355"/>
                    <a:gd name="T22" fmla="*/ 691 w 691"/>
                    <a:gd name="T23" fmla="*/ 153 h 355"/>
                    <a:gd name="T24" fmla="*/ 660 w 691"/>
                    <a:gd name="T25" fmla="*/ 115 h 355"/>
                    <a:gd name="T26" fmla="*/ 637 w 691"/>
                    <a:gd name="T27" fmla="*/ 92 h 355"/>
                    <a:gd name="T28" fmla="*/ 637 w 691"/>
                    <a:gd name="T29" fmla="*/ 54 h 355"/>
                    <a:gd name="T30" fmla="*/ 618 w 691"/>
                    <a:gd name="T31" fmla="*/ 42 h 355"/>
                    <a:gd name="T32" fmla="*/ 595 w 691"/>
                    <a:gd name="T33" fmla="*/ 15 h 355"/>
                    <a:gd name="T34" fmla="*/ 556 w 691"/>
                    <a:gd name="T35" fmla="*/ 34 h 355"/>
                    <a:gd name="T36" fmla="*/ 483 w 691"/>
                    <a:gd name="T37" fmla="*/ 34 h 355"/>
                    <a:gd name="T38" fmla="*/ 460 w 691"/>
                    <a:gd name="T39" fmla="*/ 7 h 355"/>
                    <a:gd name="T40" fmla="*/ 433 w 691"/>
                    <a:gd name="T41" fmla="*/ 7 h 355"/>
                    <a:gd name="T42" fmla="*/ 410 w 691"/>
                    <a:gd name="T43" fmla="*/ 0 h 355"/>
                    <a:gd name="T44" fmla="*/ 407 w 691"/>
                    <a:gd name="T45" fmla="*/ 46 h 355"/>
                    <a:gd name="T46" fmla="*/ 384 w 691"/>
                    <a:gd name="T47" fmla="*/ 57 h 355"/>
                    <a:gd name="T48" fmla="*/ 357 w 691"/>
                    <a:gd name="T49" fmla="*/ 65 h 355"/>
                    <a:gd name="T50" fmla="*/ 357 w 691"/>
                    <a:gd name="T51" fmla="*/ 92 h 355"/>
                    <a:gd name="T52" fmla="*/ 343 w 691"/>
                    <a:gd name="T53" fmla="*/ 115 h 355"/>
                    <a:gd name="T54" fmla="*/ 314 w 691"/>
                    <a:gd name="T55" fmla="*/ 138 h 355"/>
                    <a:gd name="T56" fmla="*/ 303 w 691"/>
                    <a:gd name="T57" fmla="*/ 151 h 355"/>
                    <a:gd name="T58" fmla="*/ 288 w 691"/>
                    <a:gd name="T59" fmla="*/ 126 h 355"/>
                    <a:gd name="T60" fmla="*/ 261 w 691"/>
                    <a:gd name="T61" fmla="*/ 163 h 355"/>
                    <a:gd name="T62" fmla="*/ 249 w 691"/>
                    <a:gd name="T63" fmla="*/ 150 h 355"/>
                    <a:gd name="T64" fmla="*/ 234 w 691"/>
                    <a:gd name="T65" fmla="*/ 146 h 355"/>
                    <a:gd name="T66" fmla="*/ 219 w 691"/>
                    <a:gd name="T67" fmla="*/ 184 h 355"/>
                    <a:gd name="T68" fmla="*/ 192 w 691"/>
                    <a:gd name="T69" fmla="*/ 165 h 355"/>
                    <a:gd name="T70" fmla="*/ 163 w 691"/>
                    <a:gd name="T71" fmla="*/ 180 h 355"/>
                    <a:gd name="T72" fmla="*/ 126 w 691"/>
                    <a:gd name="T73" fmla="*/ 205 h 355"/>
                    <a:gd name="T74" fmla="*/ 130 w 691"/>
                    <a:gd name="T75" fmla="*/ 228 h 355"/>
                    <a:gd name="T76" fmla="*/ 84 w 691"/>
                    <a:gd name="T77" fmla="*/ 244 h 355"/>
                    <a:gd name="T78" fmla="*/ 100 w 691"/>
                    <a:gd name="T79" fmla="*/ 276 h 355"/>
                    <a:gd name="T80" fmla="*/ 80 w 691"/>
                    <a:gd name="T81" fmla="*/ 295 h 355"/>
                    <a:gd name="T82" fmla="*/ 44 w 691"/>
                    <a:gd name="T83" fmla="*/ 280 h 355"/>
                    <a:gd name="T84" fmla="*/ 21 w 691"/>
                    <a:gd name="T85" fmla="*/ 295 h 355"/>
                    <a:gd name="T86" fmla="*/ 27 w 691"/>
                    <a:gd name="T87" fmla="*/ 315 h 355"/>
                    <a:gd name="T88" fmla="*/ 36 w 691"/>
                    <a:gd name="T89" fmla="*/ 328 h 355"/>
                    <a:gd name="T90" fmla="*/ 0 w 691"/>
                    <a:gd name="T91"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1" h="355">
                      <a:moveTo>
                        <a:pt x="0" y="355"/>
                      </a:moveTo>
                      <a:lnTo>
                        <a:pt x="103" y="353"/>
                      </a:lnTo>
                      <a:lnTo>
                        <a:pt x="117" y="330"/>
                      </a:lnTo>
                      <a:lnTo>
                        <a:pt x="176" y="330"/>
                      </a:lnTo>
                      <a:lnTo>
                        <a:pt x="552" y="284"/>
                      </a:lnTo>
                      <a:lnTo>
                        <a:pt x="560" y="269"/>
                      </a:lnTo>
                      <a:lnTo>
                        <a:pt x="591" y="261"/>
                      </a:lnTo>
                      <a:lnTo>
                        <a:pt x="599" y="246"/>
                      </a:lnTo>
                      <a:lnTo>
                        <a:pt x="641" y="226"/>
                      </a:lnTo>
                      <a:lnTo>
                        <a:pt x="648" y="199"/>
                      </a:lnTo>
                      <a:lnTo>
                        <a:pt x="668" y="196"/>
                      </a:lnTo>
                      <a:lnTo>
                        <a:pt x="691" y="153"/>
                      </a:lnTo>
                      <a:lnTo>
                        <a:pt x="660" y="115"/>
                      </a:lnTo>
                      <a:lnTo>
                        <a:pt x="637" y="92"/>
                      </a:lnTo>
                      <a:lnTo>
                        <a:pt x="637" y="54"/>
                      </a:lnTo>
                      <a:lnTo>
                        <a:pt x="618" y="42"/>
                      </a:lnTo>
                      <a:lnTo>
                        <a:pt x="595" y="15"/>
                      </a:lnTo>
                      <a:lnTo>
                        <a:pt x="556" y="34"/>
                      </a:lnTo>
                      <a:lnTo>
                        <a:pt x="483" y="34"/>
                      </a:lnTo>
                      <a:lnTo>
                        <a:pt x="460" y="7"/>
                      </a:lnTo>
                      <a:lnTo>
                        <a:pt x="433" y="7"/>
                      </a:lnTo>
                      <a:lnTo>
                        <a:pt x="410" y="0"/>
                      </a:lnTo>
                      <a:lnTo>
                        <a:pt x="407" y="46"/>
                      </a:lnTo>
                      <a:lnTo>
                        <a:pt x="384" y="57"/>
                      </a:lnTo>
                      <a:lnTo>
                        <a:pt x="357" y="65"/>
                      </a:lnTo>
                      <a:lnTo>
                        <a:pt x="357" y="92"/>
                      </a:lnTo>
                      <a:lnTo>
                        <a:pt x="343" y="115"/>
                      </a:lnTo>
                      <a:lnTo>
                        <a:pt x="314" y="138"/>
                      </a:lnTo>
                      <a:lnTo>
                        <a:pt x="303" y="151"/>
                      </a:lnTo>
                      <a:lnTo>
                        <a:pt x="288" y="126"/>
                      </a:lnTo>
                      <a:lnTo>
                        <a:pt x="261" y="163"/>
                      </a:lnTo>
                      <a:lnTo>
                        <a:pt x="249" y="150"/>
                      </a:lnTo>
                      <a:lnTo>
                        <a:pt x="234" y="146"/>
                      </a:lnTo>
                      <a:lnTo>
                        <a:pt x="219" y="184"/>
                      </a:lnTo>
                      <a:lnTo>
                        <a:pt x="192" y="165"/>
                      </a:lnTo>
                      <a:lnTo>
                        <a:pt x="163" y="180"/>
                      </a:lnTo>
                      <a:lnTo>
                        <a:pt x="126" y="205"/>
                      </a:lnTo>
                      <a:lnTo>
                        <a:pt x="130" y="228"/>
                      </a:lnTo>
                      <a:lnTo>
                        <a:pt x="84" y="244"/>
                      </a:lnTo>
                      <a:lnTo>
                        <a:pt x="100" y="276"/>
                      </a:lnTo>
                      <a:lnTo>
                        <a:pt x="80" y="295"/>
                      </a:lnTo>
                      <a:lnTo>
                        <a:pt x="44" y="280"/>
                      </a:lnTo>
                      <a:lnTo>
                        <a:pt x="21" y="295"/>
                      </a:lnTo>
                      <a:lnTo>
                        <a:pt x="27" y="315"/>
                      </a:lnTo>
                      <a:lnTo>
                        <a:pt x="36" y="328"/>
                      </a:lnTo>
                      <a:lnTo>
                        <a:pt x="0" y="35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6" name="Freeform 61">
                  <a:extLst>
                    <a:ext uri="{FF2B5EF4-FFF2-40B4-BE49-F238E27FC236}">
                      <a16:creationId xmlns:a16="http://schemas.microsoft.com/office/drawing/2014/main" id="{DDF8D972-5886-3B6B-3AE3-E583706E291B}"/>
                    </a:ext>
                  </a:extLst>
                </p:cNvPr>
                <p:cNvSpPr>
                  <a:spLocks/>
                </p:cNvSpPr>
                <p:nvPr/>
              </p:nvSpPr>
              <p:spPr bwMode="blackWhite">
                <a:xfrm>
                  <a:off x="7462805" y="3383599"/>
                  <a:ext cx="1543186" cy="579133"/>
                </a:xfrm>
                <a:custGeom>
                  <a:avLst/>
                  <a:gdLst>
                    <a:gd name="T0" fmla="*/ 66 w 826"/>
                    <a:gd name="T1" fmla="*/ 109 h 309"/>
                    <a:gd name="T2" fmla="*/ 169 w 826"/>
                    <a:gd name="T3" fmla="*/ 107 h 309"/>
                    <a:gd name="T4" fmla="*/ 183 w 826"/>
                    <a:gd name="T5" fmla="*/ 84 h 309"/>
                    <a:gd name="T6" fmla="*/ 242 w 826"/>
                    <a:gd name="T7" fmla="*/ 84 h 309"/>
                    <a:gd name="T8" fmla="*/ 618 w 826"/>
                    <a:gd name="T9" fmla="*/ 38 h 309"/>
                    <a:gd name="T10" fmla="*/ 776 w 826"/>
                    <a:gd name="T11" fmla="*/ 19 h 309"/>
                    <a:gd name="T12" fmla="*/ 780 w 826"/>
                    <a:gd name="T13" fmla="*/ 0 h 309"/>
                    <a:gd name="T14" fmla="*/ 814 w 826"/>
                    <a:gd name="T15" fmla="*/ 3 h 309"/>
                    <a:gd name="T16" fmla="*/ 822 w 826"/>
                    <a:gd name="T17" fmla="*/ 19 h 309"/>
                    <a:gd name="T18" fmla="*/ 826 w 826"/>
                    <a:gd name="T19" fmla="*/ 34 h 309"/>
                    <a:gd name="T20" fmla="*/ 803 w 826"/>
                    <a:gd name="T21" fmla="*/ 34 h 309"/>
                    <a:gd name="T22" fmla="*/ 803 w 826"/>
                    <a:gd name="T23" fmla="*/ 65 h 309"/>
                    <a:gd name="T24" fmla="*/ 776 w 826"/>
                    <a:gd name="T25" fmla="*/ 72 h 309"/>
                    <a:gd name="T26" fmla="*/ 757 w 826"/>
                    <a:gd name="T27" fmla="*/ 99 h 309"/>
                    <a:gd name="T28" fmla="*/ 726 w 826"/>
                    <a:gd name="T29" fmla="*/ 99 h 309"/>
                    <a:gd name="T30" fmla="*/ 711 w 826"/>
                    <a:gd name="T31" fmla="*/ 138 h 309"/>
                    <a:gd name="T32" fmla="*/ 653 w 826"/>
                    <a:gd name="T33" fmla="*/ 161 h 309"/>
                    <a:gd name="T34" fmla="*/ 649 w 826"/>
                    <a:gd name="T35" fmla="*/ 176 h 309"/>
                    <a:gd name="T36" fmla="*/ 618 w 826"/>
                    <a:gd name="T37" fmla="*/ 188 h 309"/>
                    <a:gd name="T38" fmla="*/ 618 w 826"/>
                    <a:gd name="T39" fmla="*/ 203 h 309"/>
                    <a:gd name="T40" fmla="*/ 595 w 826"/>
                    <a:gd name="T41" fmla="*/ 211 h 309"/>
                    <a:gd name="T42" fmla="*/ 584 w 826"/>
                    <a:gd name="T43" fmla="*/ 238 h 309"/>
                    <a:gd name="T44" fmla="*/ 476 w 826"/>
                    <a:gd name="T45" fmla="*/ 253 h 309"/>
                    <a:gd name="T46" fmla="*/ 219 w 826"/>
                    <a:gd name="T47" fmla="*/ 280 h 309"/>
                    <a:gd name="T48" fmla="*/ 25 w 826"/>
                    <a:gd name="T49" fmla="*/ 293 h 309"/>
                    <a:gd name="T50" fmla="*/ 12 w 826"/>
                    <a:gd name="T51" fmla="*/ 297 h 309"/>
                    <a:gd name="T52" fmla="*/ 4 w 826"/>
                    <a:gd name="T53" fmla="*/ 309 h 309"/>
                    <a:gd name="T54" fmla="*/ 0 w 826"/>
                    <a:gd name="T55" fmla="*/ 282 h 309"/>
                    <a:gd name="T56" fmla="*/ 12 w 826"/>
                    <a:gd name="T57" fmla="*/ 270 h 309"/>
                    <a:gd name="T58" fmla="*/ 27 w 826"/>
                    <a:gd name="T59" fmla="*/ 264 h 309"/>
                    <a:gd name="T60" fmla="*/ 27 w 826"/>
                    <a:gd name="T61" fmla="*/ 249 h 309"/>
                    <a:gd name="T62" fmla="*/ 27 w 826"/>
                    <a:gd name="T63" fmla="*/ 238 h 309"/>
                    <a:gd name="T64" fmla="*/ 43 w 826"/>
                    <a:gd name="T65" fmla="*/ 230 h 309"/>
                    <a:gd name="T66" fmla="*/ 43 w 826"/>
                    <a:gd name="T67" fmla="*/ 188 h 309"/>
                    <a:gd name="T68" fmla="*/ 52 w 826"/>
                    <a:gd name="T69" fmla="*/ 166 h 309"/>
                    <a:gd name="T70" fmla="*/ 54 w 826"/>
                    <a:gd name="T71" fmla="*/ 145 h 309"/>
                    <a:gd name="T72" fmla="*/ 66 w 826"/>
                    <a:gd name="T73" fmla="*/ 134 h 309"/>
                    <a:gd name="T74" fmla="*/ 66 w 826"/>
                    <a:gd name="T75" fmla="*/ 1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6" h="309">
                      <a:moveTo>
                        <a:pt x="66" y="109"/>
                      </a:moveTo>
                      <a:lnTo>
                        <a:pt x="169" y="107"/>
                      </a:lnTo>
                      <a:lnTo>
                        <a:pt x="183" y="84"/>
                      </a:lnTo>
                      <a:lnTo>
                        <a:pt x="242" y="84"/>
                      </a:lnTo>
                      <a:lnTo>
                        <a:pt x="618" y="38"/>
                      </a:lnTo>
                      <a:lnTo>
                        <a:pt x="776" y="19"/>
                      </a:lnTo>
                      <a:lnTo>
                        <a:pt x="780" y="0"/>
                      </a:lnTo>
                      <a:lnTo>
                        <a:pt x="814" y="3"/>
                      </a:lnTo>
                      <a:lnTo>
                        <a:pt x="822" y="19"/>
                      </a:lnTo>
                      <a:lnTo>
                        <a:pt x="826" y="34"/>
                      </a:lnTo>
                      <a:lnTo>
                        <a:pt x="803" y="34"/>
                      </a:lnTo>
                      <a:lnTo>
                        <a:pt x="803" y="65"/>
                      </a:lnTo>
                      <a:lnTo>
                        <a:pt x="776" y="72"/>
                      </a:lnTo>
                      <a:lnTo>
                        <a:pt x="757" y="99"/>
                      </a:lnTo>
                      <a:lnTo>
                        <a:pt x="726" y="99"/>
                      </a:lnTo>
                      <a:lnTo>
                        <a:pt x="711" y="138"/>
                      </a:lnTo>
                      <a:lnTo>
                        <a:pt x="653" y="161"/>
                      </a:lnTo>
                      <a:lnTo>
                        <a:pt x="649" y="176"/>
                      </a:lnTo>
                      <a:lnTo>
                        <a:pt x="618" y="188"/>
                      </a:lnTo>
                      <a:lnTo>
                        <a:pt x="618" y="203"/>
                      </a:lnTo>
                      <a:lnTo>
                        <a:pt x="595" y="211"/>
                      </a:lnTo>
                      <a:lnTo>
                        <a:pt x="584" y="238"/>
                      </a:lnTo>
                      <a:lnTo>
                        <a:pt x="476" y="253"/>
                      </a:lnTo>
                      <a:lnTo>
                        <a:pt x="219" y="280"/>
                      </a:lnTo>
                      <a:lnTo>
                        <a:pt x="25" y="293"/>
                      </a:lnTo>
                      <a:lnTo>
                        <a:pt x="12" y="297"/>
                      </a:lnTo>
                      <a:lnTo>
                        <a:pt x="4" y="309"/>
                      </a:lnTo>
                      <a:lnTo>
                        <a:pt x="0" y="282"/>
                      </a:lnTo>
                      <a:lnTo>
                        <a:pt x="12" y="270"/>
                      </a:lnTo>
                      <a:lnTo>
                        <a:pt x="27" y="264"/>
                      </a:lnTo>
                      <a:lnTo>
                        <a:pt x="27" y="249"/>
                      </a:lnTo>
                      <a:lnTo>
                        <a:pt x="27" y="238"/>
                      </a:lnTo>
                      <a:lnTo>
                        <a:pt x="43" y="230"/>
                      </a:lnTo>
                      <a:lnTo>
                        <a:pt x="43" y="188"/>
                      </a:lnTo>
                      <a:lnTo>
                        <a:pt x="52" y="166"/>
                      </a:lnTo>
                      <a:lnTo>
                        <a:pt x="54" y="145"/>
                      </a:lnTo>
                      <a:lnTo>
                        <a:pt x="66" y="134"/>
                      </a:lnTo>
                      <a:lnTo>
                        <a:pt x="66" y="109"/>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7" name="Freeform 62">
                  <a:extLst>
                    <a:ext uri="{FF2B5EF4-FFF2-40B4-BE49-F238E27FC236}">
                      <a16:creationId xmlns:a16="http://schemas.microsoft.com/office/drawing/2014/main" id="{130A2191-163F-AD26-7852-74B23E538A81}"/>
                    </a:ext>
                  </a:extLst>
                </p:cNvPr>
                <p:cNvSpPr>
                  <a:spLocks/>
                </p:cNvSpPr>
                <p:nvPr/>
              </p:nvSpPr>
              <p:spPr bwMode="blackWhite">
                <a:xfrm>
                  <a:off x="7287841" y="3903244"/>
                  <a:ext cx="603626" cy="1097026"/>
                </a:xfrm>
                <a:custGeom>
                  <a:avLst/>
                  <a:gdLst>
                    <a:gd name="T0" fmla="*/ 202 w 323"/>
                    <a:gd name="T1" fmla="*/ 587 h 587"/>
                    <a:gd name="T2" fmla="*/ 227 w 323"/>
                    <a:gd name="T3" fmla="*/ 576 h 587"/>
                    <a:gd name="T4" fmla="*/ 246 w 323"/>
                    <a:gd name="T5" fmla="*/ 576 h 587"/>
                    <a:gd name="T6" fmla="*/ 277 w 323"/>
                    <a:gd name="T7" fmla="*/ 555 h 587"/>
                    <a:gd name="T8" fmla="*/ 309 w 323"/>
                    <a:gd name="T9" fmla="*/ 576 h 587"/>
                    <a:gd name="T10" fmla="*/ 323 w 323"/>
                    <a:gd name="T11" fmla="*/ 560 h 587"/>
                    <a:gd name="T12" fmla="*/ 323 w 323"/>
                    <a:gd name="T13" fmla="*/ 545 h 587"/>
                    <a:gd name="T14" fmla="*/ 317 w 323"/>
                    <a:gd name="T15" fmla="*/ 0 h 587"/>
                    <a:gd name="T16" fmla="*/ 119 w 323"/>
                    <a:gd name="T17" fmla="*/ 15 h 587"/>
                    <a:gd name="T18" fmla="*/ 106 w 323"/>
                    <a:gd name="T19" fmla="*/ 19 h 587"/>
                    <a:gd name="T20" fmla="*/ 98 w 323"/>
                    <a:gd name="T21" fmla="*/ 31 h 587"/>
                    <a:gd name="T22" fmla="*/ 87 w 323"/>
                    <a:gd name="T23" fmla="*/ 57 h 587"/>
                    <a:gd name="T24" fmla="*/ 64 w 323"/>
                    <a:gd name="T25" fmla="*/ 82 h 587"/>
                    <a:gd name="T26" fmla="*/ 64 w 323"/>
                    <a:gd name="T27" fmla="*/ 105 h 587"/>
                    <a:gd name="T28" fmla="*/ 50 w 323"/>
                    <a:gd name="T29" fmla="*/ 130 h 587"/>
                    <a:gd name="T30" fmla="*/ 56 w 323"/>
                    <a:gd name="T31" fmla="*/ 155 h 587"/>
                    <a:gd name="T32" fmla="*/ 27 w 323"/>
                    <a:gd name="T33" fmla="*/ 165 h 587"/>
                    <a:gd name="T34" fmla="*/ 35 w 323"/>
                    <a:gd name="T35" fmla="*/ 203 h 587"/>
                    <a:gd name="T36" fmla="*/ 27 w 323"/>
                    <a:gd name="T37" fmla="*/ 259 h 587"/>
                    <a:gd name="T38" fmla="*/ 66 w 323"/>
                    <a:gd name="T39" fmla="*/ 349 h 587"/>
                    <a:gd name="T40" fmla="*/ 48 w 323"/>
                    <a:gd name="T41" fmla="*/ 359 h 587"/>
                    <a:gd name="T42" fmla="*/ 54 w 323"/>
                    <a:gd name="T43" fmla="*/ 372 h 587"/>
                    <a:gd name="T44" fmla="*/ 31 w 323"/>
                    <a:gd name="T45" fmla="*/ 391 h 587"/>
                    <a:gd name="T46" fmla="*/ 31 w 323"/>
                    <a:gd name="T47" fmla="*/ 411 h 587"/>
                    <a:gd name="T48" fmla="*/ 12 w 323"/>
                    <a:gd name="T49" fmla="*/ 412 h 587"/>
                    <a:gd name="T50" fmla="*/ 8 w 323"/>
                    <a:gd name="T51" fmla="*/ 434 h 587"/>
                    <a:gd name="T52" fmla="*/ 27 w 323"/>
                    <a:gd name="T53" fmla="*/ 443 h 587"/>
                    <a:gd name="T54" fmla="*/ 0 w 323"/>
                    <a:gd name="T55" fmla="*/ 460 h 587"/>
                    <a:gd name="T56" fmla="*/ 0 w 323"/>
                    <a:gd name="T57" fmla="*/ 491 h 587"/>
                    <a:gd name="T58" fmla="*/ 181 w 323"/>
                    <a:gd name="T59" fmla="*/ 495 h 587"/>
                    <a:gd name="T60" fmla="*/ 192 w 323"/>
                    <a:gd name="T61" fmla="*/ 507 h 587"/>
                    <a:gd name="T62" fmla="*/ 177 w 323"/>
                    <a:gd name="T63" fmla="*/ 537 h 587"/>
                    <a:gd name="T64" fmla="*/ 202 w 323"/>
                    <a:gd name="T65"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587">
                      <a:moveTo>
                        <a:pt x="202" y="587"/>
                      </a:moveTo>
                      <a:lnTo>
                        <a:pt x="227" y="576"/>
                      </a:lnTo>
                      <a:lnTo>
                        <a:pt x="246" y="576"/>
                      </a:lnTo>
                      <a:lnTo>
                        <a:pt x="277" y="555"/>
                      </a:lnTo>
                      <a:lnTo>
                        <a:pt x="309" y="576"/>
                      </a:lnTo>
                      <a:lnTo>
                        <a:pt x="323" y="560"/>
                      </a:lnTo>
                      <a:lnTo>
                        <a:pt x="323" y="545"/>
                      </a:lnTo>
                      <a:lnTo>
                        <a:pt x="317" y="0"/>
                      </a:lnTo>
                      <a:lnTo>
                        <a:pt x="119" y="15"/>
                      </a:lnTo>
                      <a:lnTo>
                        <a:pt x="106" y="19"/>
                      </a:lnTo>
                      <a:lnTo>
                        <a:pt x="98" y="31"/>
                      </a:lnTo>
                      <a:lnTo>
                        <a:pt x="87" y="57"/>
                      </a:lnTo>
                      <a:lnTo>
                        <a:pt x="64" y="82"/>
                      </a:lnTo>
                      <a:lnTo>
                        <a:pt x="64" y="105"/>
                      </a:lnTo>
                      <a:lnTo>
                        <a:pt x="50" y="130"/>
                      </a:lnTo>
                      <a:lnTo>
                        <a:pt x="56" y="155"/>
                      </a:lnTo>
                      <a:lnTo>
                        <a:pt x="27" y="165"/>
                      </a:lnTo>
                      <a:lnTo>
                        <a:pt x="35" y="203"/>
                      </a:lnTo>
                      <a:lnTo>
                        <a:pt x="27" y="259"/>
                      </a:lnTo>
                      <a:lnTo>
                        <a:pt x="66" y="349"/>
                      </a:lnTo>
                      <a:lnTo>
                        <a:pt x="48" y="359"/>
                      </a:lnTo>
                      <a:lnTo>
                        <a:pt x="54" y="372"/>
                      </a:lnTo>
                      <a:lnTo>
                        <a:pt x="31" y="391"/>
                      </a:lnTo>
                      <a:lnTo>
                        <a:pt x="31" y="411"/>
                      </a:lnTo>
                      <a:lnTo>
                        <a:pt x="12" y="412"/>
                      </a:lnTo>
                      <a:lnTo>
                        <a:pt x="8" y="434"/>
                      </a:lnTo>
                      <a:lnTo>
                        <a:pt x="27" y="443"/>
                      </a:lnTo>
                      <a:lnTo>
                        <a:pt x="0" y="460"/>
                      </a:lnTo>
                      <a:lnTo>
                        <a:pt x="0" y="491"/>
                      </a:lnTo>
                      <a:lnTo>
                        <a:pt x="181" y="495"/>
                      </a:lnTo>
                      <a:lnTo>
                        <a:pt x="192" y="507"/>
                      </a:lnTo>
                      <a:lnTo>
                        <a:pt x="177" y="537"/>
                      </a:lnTo>
                      <a:lnTo>
                        <a:pt x="202" y="587"/>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8" name="Freeform 63">
                  <a:extLst>
                    <a:ext uri="{FF2B5EF4-FFF2-40B4-BE49-F238E27FC236}">
                      <a16:creationId xmlns:a16="http://schemas.microsoft.com/office/drawing/2014/main" id="{43F06C96-FA17-0683-83B5-BAF4B7851DD5}"/>
                    </a:ext>
                  </a:extLst>
                </p:cNvPr>
                <p:cNvSpPr>
                  <a:spLocks/>
                </p:cNvSpPr>
                <p:nvPr/>
              </p:nvSpPr>
              <p:spPr bwMode="blackWhite">
                <a:xfrm>
                  <a:off x="7879220" y="3864752"/>
                  <a:ext cx="647368" cy="1128520"/>
                </a:xfrm>
                <a:custGeom>
                  <a:avLst/>
                  <a:gdLst>
                    <a:gd name="T0" fmla="*/ 253 w 346"/>
                    <a:gd name="T1" fmla="*/ 0 h 604"/>
                    <a:gd name="T2" fmla="*/ 296 w 346"/>
                    <a:gd name="T3" fmla="*/ 194 h 604"/>
                    <a:gd name="T4" fmla="*/ 315 w 346"/>
                    <a:gd name="T5" fmla="*/ 205 h 604"/>
                    <a:gd name="T6" fmla="*/ 311 w 346"/>
                    <a:gd name="T7" fmla="*/ 247 h 604"/>
                    <a:gd name="T8" fmla="*/ 346 w 346"/>
                    <a:gd name="T9" fmla="*/ 274 h 604"/>
                    <a:gd name="T10" fmla="*/ 326 w 346"/>
                    <a:gd name="T11" fmla="*/ 320 h 604"/>
                    <a:gd name="T12" fmla="*/ 338 w 346"/>
                    <a:gd name="T13" fmla="*/ 351 h 604"/>
                    <a:gd name="T14" fmla="*/ 323 w 346"/>
                    <a:gd name="T15" fmla="*/ 412 h 604"/>
                    <a:gd name="T16" fmla="*/ 342 w 346"/>
                    <a:gd name="T17" fmla="*/ 478 h 604"/>
                    <a:gd name="T18" fmla="*/ 83 w 346"/>
                    <a:gd name="T19" fmla="*/ 491 h 604"/>
                    <a:gd name="T20" fmla="*/ 100 w 346"/>
                    <a:gd name="T21" fmla="*/ 520 h 604"/>
                    <a:gd name="T22" fmla="*/ 115 w 346"/>
                    <a:gd name="T23" fmla="*/ 528 h 604"/>
                    <a:gd name="T24" fmla="*/ 113 w 346"/>
                    <a:gd name="T25" fmla="*/ 558 h 604"/>
                    <a:gd name="T26" fmla="*/ 94 w 346"/>
                    <a:gd name="T27" fmla="*/ 576 h 604"/>
                    <a:gd name="T28" fmla="*/ 90 w 346"/>
                    <a:gd name="T29" fmla="*/ 593 h 604"/>
                    <a:gd name="T30" fmla="*/ 67 w 346"/>
                    <a:gd name="T31" fmla="*/ 604 h 604"/>
                    <a:gd name="T32" fmla="*/ 60 w 346"/>
                    <a:gd name="T33" fmla="*/ 599 h 604"/>
                    <a:gd name="T34" fmla="*/ 69 w 346"/>
                    <a:gd name="T35" fmla="*/ 558 h 604"/>
                    <a:gd name="T36" fmla="*/ 44 w 346"/>
                    <a:gd name="T37" fmla="*/ 522 h 604"/>
                    <a:gd name="T38" fmla="*/ 46 w 346"/>
                    <a:gd name="T39" fmla="*/ 581 h 604"/>
                    <a:gd name="T40" fmla="*/ 27 w 346"/>
                    <a:gd name="T41" fmla="*/ 566 h 604"/>
                    <a:gd name="T42" fmla="*/ 6 w 346"/>
                    <a:gd name="T43" fmla="*/ 566 h 604"/>
                    <a:gd name="T44" fmla="*/ 0 w 346"/>
                    <a:gd name="T45" fmla="*/ 21 h 604"/>
                    <a:gd name="T46" fmla="*/ 253 w 346"/>
                    <a:gd name="T47"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 h="604">
                      <a:moveTo>
                        <a:pt x="253" y="0"/>
                      </a:moveTo>
                      <a:lnTo>
                        <a:pt x="296" y="194"/>
                      </a:lnTo>
                      <a:lnTo>
                        <a:pt x="315" y="205"/>
                      </a:lnTo>
                      <a:lnTo>
                        <a:pt x="311" y="247"/>
                      </a:lnTo>
                      <a:lnTo>
                        <a:pt x="346" y="274"/>
                      </a:lnTo>
                      <a:lnTo>
                        <a:pt x="326" y="320"/>
                      </a:lnTo>
                      <a:lnTo>
                        <a:pt x="338" y="351"/>
                      </a:lnTo>
                      <a:lnTo>
                        <a:pt x="323" y="412"/>
                      </a:lnTo>
                      <a:lnTo>
                        <a:pt x="342" y="478"/>
                      </a:lnTo>
                      <a:lnTo>
                        <a:pt x="83" y="491"/>
                      </a:lnTo>
                      <a:lnTo>
                        <a:pt x="100" y="520"/>
                      </a:lnTo>
                      <a:lnTo>
                        <a:pt x="115" y="528"/>
                      </a:lnTo>
                      <a:lnTo>
                        <a:pt x="113" y="558"/>
                      </a:lnTo>
                      <a:lnTo>
                        <a:pt x="94" y="576"/>
                      </a:lnTo>
                      <a:lnTo>
                        <a:pt x="90" y="593"/>
                      </a:lnTo>
                      <a:lnTo>
                        <a:pt x="67" y="604"/>
                      </a:lnTo>
                      <a:lnTo>
                        <a:pt x="60" y="599"/>
                      </a:lnTo>
                      <a:lnTo>
                        <a:pt x="69" y="558"/>
                      </a:lnTo>
                      <a:lnTo>
                        <a:pt x="44" y="522"/>
                      </a:lnTo>
                      <a:lnTo>
                        <a:pt x="46" y="581"/>
                      </a:lnTo>
                      <a:lnTo>
                        <a:pt x="27" y="566"/>
                      </a:lnTo>
                      <a:lnTo>
                        <a:pt x="6" y="566"/>
                      </a:lnTo>
                      <a:lnTo>
                        <a:pt x="0" y="21"/>
                      </a:lnTo>
                      <a:lnTo>
                        <a:pt x="253"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9" name="Freeform 64">
                  <a:extLst>
                    <a:ext uri="{FF2B5EF4-FFF2-40B4-BE49-F238E27FC236}">
                      <a16:creationId xmlns:a16="http://schemas.microsoft.com/office/drawing/2014/main" id="{4B5630F8-B0C8-A50B-1206-2640A3336953}"/>
                    </a:ext>
                  </a:extLst>
                </p:cNvPr>
                <p:cNvSpPr>
                  <a:spLocks/>
                </p:cNvSpPr>
                <p:nvPr/>
              </p:nvSpPr>
              <p:spPr bwMode="blackWhite">
                <a:xfrm>
                  <a:off x="8278139" y="2132604"/>
                  <a:ext cx="741849" cy="894067"/>
                </a:xfrm>
                <a:custGeom>
                  <a:avLst/>
                  <a:gdLst>
                    <a:gd name="T0" fmla="*/ 121 w 397"/>
                    <a:gd name="T1" fmla="*/ 99 h 479"/>
                    <a:gd name="T2" fmla="*/ 159 w 397"/>
                    <a:gd name="T3" fmla="*/ 109 h 479"/>
                    <a:gd name="T4" fmla="*/ 194 w 397"/>
                    <a:gd name="T5" fmla="*/ 105 h 479"/>
                    <a:gd name="T6" fmla="*/ 213 w 397"/>
                    <a:gd name="T7" fmla="*/ 117 h 479"/>
                    <a:gd name="T8" fmla="*/ 240 w 397"/>
                    <a:gd name="T9" fmla="*/ 117 h 479"/>
                    <a:gd name="T10" fmla="*/ 259 w 397"/>
                    <a:gd name="T11" fmla="*/ 94 h 479"/>
                    <a:gd name="T12" fmla="*/ 286 w 397"/>
                    <a:gd name="T13" fmla="*/ 88 h 479"/>
                    <a:gd name="T14" fmla="*/ 324 w 397"/>
                    <a:gd name="T15" fmla="*/ 40 h 479"/>
                    <a:gd name="T16" fmla="*/ 367 w 397"/>
                    <a:gd name="T17" fmla="*/ 17 h 479"/>
                    <a:gd name="T18" fmla="*/ 386 w 397"/>
                    <a:gd name="T19" fmla="*/ 0 h 479"/>
                    <a:gd name="T20" fmla="*/ 397 w 397"/>
                    <a:gd name="T21" fmla="*/ 119 h 479"/>
                    <a:gd name="T22" fmla="*/ 386 w 397"/>
                    <a:gd name="T23" fmla="*/ 128 h 479"/>
                    <a:gd name="T24" fmla="*/ 394 w 397"/>
                    <a:gd name="T25" fmla="*/ 159 h 479"/>
                    <a:gd name="T26" fmla="*/ 388 w 397"/>
                    <a:gd name="T27" fmla="*/ 190 h 479"/>
                    <a:gd name="T28" fmla="*/ 394 w 397"/>
                    <a:gd name="T29" fmla="*/ 243 h 479"/>
                    <a:gd name="T30" fmla="*/ 382 w 397"/>
                    <a:gd name="T31" fmla="*/ 312 h 479"/>
                    <a:gd name="T32" fmla="*/ 340 w 397"/>
                    <a:gd name="T33" fmla="*/ 359 h 479"/>
                    <a:gd name="T34" fmla="*/ 332 w 397"/>
                    <a:gd name="T35" fmla="*/ 391 h 479"/>
                    <a:gd name="T36" fmla="*/ 321 w 397"/>
                    <a:gd name="T37" fmla="*/ 408 h 479"/>
                    <a:gd name="T38" fmla="*/ 305 w 397"/>
                    <a:gd name="T39" fmla="*/ 374 h 479"/>
                    <a:gd name="T40" fmla="*/ 294 w 397"/>
                    <a:gd name="T41" fmla="*/ 405 h 479"/>
                    <a:gd name="T42" fmla="*/ 275 w 397"/>
                    <a:gd name="T43" fmla="*/ 412 h 479"/>
                    <a:gd name="T44" fmla="*/ 275 w 397"/>
                    <a:gd name="T45" fmla="*/ 470 h 479"/>
                    <a:gd name="T46" fmla="*/ 269 w 397"/>
                    <a:gd name="T47" fmla="*/ 479 h 479"/>
                    <a:gd name="T48" fmla="*/ 248 w 397"/>
                    <a:gd name="T49" fmla="*/ 466 h 479"/>
                    <a:gd name="T50" fmla="*/ 225 w 397"/>
                    <a:gd name="T51" fmla="*/ 439 h 479"/>
                    <a:gd name="T52" fmla="*/ 186 w 397"/>
                    <a:gd name="T53" fmla="*/ 458 h 479"/>
                    <a:gd name="T54" fmla="*/ 113 w 397"/>
                    <a:gd name="T55" fmla="*/ 458 h 479"/>
                    <a:gd name="T56" fmla="*/ 90 w 397"/>
                    <a:gd name="T57" fmla="*/ 431 h 479"/>
                    <a:gd name="T58" fmla="*/ 63 w 397"/>
                    <a:gd name="T59" fmla="*/ 431 h 479"/>
                    <a:gd name="T60" fmla="*/ 40 w 397"/>
                    <a:gd name="T61" fmla="*/ 424 h 479"/>
                    <a:gd name="T62" fmla="*/ 0 w 397"/>
                    <a:gd name="T63" fmla="*/ 105 h 479"/>
                    <a:gd name="T64" fmla="*/ 121 w 397"/>
                    <a:gd name="T65" fmla="*/ 9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479">
                      <a:moveTo>
                        <a:pt x="121" y="99"/>
                      </a:moveTo>
                      <a:lnTo>
                        <a:pt x="159" y="109"/>
                      </a:lnTo>
                      <a:lnTo>
                        <a:pt x="194" y="105"/>
                      </a:lnTo>
                      <a:lnTo>
                        <a:pt x="213" y="117"/>
                      </a:lnTo>
                      <a:lnTo>
                        <a:pt x="240" y="117"/>
                      </a:lnTo>
                      <a:lnTo>
                        <a:pt x="259" y="94"/>
                      </a:lnTo>
                      <a:lnTo>
                        <a:pt x="286" y="88"/>
                      </a:lnTo>
                      <a:lnTo>
                        <a:pt x="324" y="40"/>
                      </a:lnTo>
                      <a:lnTo>
                        <a:pt x="367" y="17"/>
                      </a:lnTo>
                      <a:lnTo>
                        <a:pt x="386" y="0"/>
                      </a:lnTo>
                      <a:lnTo>
                        <a:pt x="397" y="119"/>
                      </a:lnTo>
                      <a:lnTo>
                        <a:pt x="386" y="128"/>
                      </a:lnTo>
                      <a:lnTo>
                        <a:pt x="394" y="159"/>
                      </a:lnTo>
                      <a:lnTo>
                        <a:pt x="388" y="190"/>
                      </a:lnTo>
                      <a:lnTo>
                        <a:pt x="394" y="243"/>
                      </a:lnTo>
                      <a:lnTo>
                        <a:pt x="382" y="312"/>
                      </a:lnTo>
                      <a:lnTo>
                        <a:pt x="340" y="359"/>
                      </a:lnTo>
                      <a:lnTo>
                        <a:pt x="332" y="391"/>
                      </a:lnTo>
                      <a:lnTo>
                        <a:pt x="321" y="408"/>
                      </a:lnTo>
                      <a:lnTo>
                        <a:pt x="305" y="374"/>
                      </a:lnTo>
                      <a:lnTo>
                        <a:pt x="294" y="405"/>
                      </a:lnTo>
                      <a:lnTo>
                        <a:pt x="275" y="412"/>
                      </a:lnTo>
                      <a:lnTo>
                        <a:pt x="275" y="470"/>
                      </a:lnTo>
                      <a:lnTo>
                        <a:pt x="269" y="479"/>
                      </a:lnTo>
                      <a:lnTo>
                        <a:pt x="248" y="466"/>
                      </a:lnTo>
                      <a:lnTo>
                        <a:pt x="225" y="439"/>
                      </a:lnTo>
                      <a:lnTo>
                        <a:pt x="186" y="458"/>
                      </a:lnTo>
                      <a:lnTo>
                        <a:pt x="113" y="458"/>
                      </a:lnTo>
                      <a:lnTo>
                        <a:pt x="90" y="431"/>
                      </a:lnTo>
                      <a:lnTo>
                        <a:pt x="63" y="431"/>
                      </a:lnTo>
                      <a:lnTo>
                        <a:pt x="40" y="424"/>
                      </a:lnTo>
                      <a:lnTo>
                        <a:pt x="0" y="105"/>
                      </a:lnTo>
                      <a:lnTo>
                        <a:pt x="121" y="99"/>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0" name="Freeform 65">
                  <a:extLst>
                    <a:ext uri="{FF2B5EF4-FFF2-40B4-BE49-F238E27FC236}">
                      <a16:creationId xmlns:a16="http://schemas.microsoft.com/office/drawing/2014/main" id="{16C98B6F-AEE9-6E37-AA57-29F25227CE87}"/>
                    </a:ext>
                  </a:extLst>
                </p:cNvPr>
                <p:cNvSpPr>
                  <a:spLocks/>
                </p:cNvSpPr>
                <p:nvPr/>
              </p:nvSpPr>
              <p:spPr bwMode="blackWhite">
                <a:xfrm>
                  <a:off x="8776787" y="2354809"/>
                  <a:ext cx="831081" cy="957056"/>
                </a:xfrm>
                <a:custGeom>
                  <a:avLst/>
                  <a:gdLst>
                    <a:gd name="T0" fmla="*/ 130 w 445"/>
                    <a:gd name="T1" fmla="*/ 0 h 512"/>
                    <a:gd name="T2" fmla="*/ 119 w 445"/>
                    <a:gd name="T3" fmla="*/ 9 h 512"/>
                    <a:gd name="T4" fmla="*/ 127 w 445"/>
                    <a:gd name="T5" fmla="*/ 40 h 512"/>
                    <a:gd name="T6" fmla="*/ 121 w 445"/>
                    <a:gd name="T7" fmla="*/ 71 h 512"/>
                    <a:gd name="T8" fmla="*/ 127 w 445"/>
                    <a:gd name="T9" fmla="*/ 124 h 512"/>
                    <a:gd name="T10" fmla="*/ 115 w 445"/>
                    <a:gd name="T11" fmla="*/ 193 h 512"/>
                    <a:gd name="T12" fmla="*/ 73 w 445"/>
                    <a:gd name="T13" fmla="*/ 240 h 512"/>
                    <a:gd name="T14" fmla="*/ 65 w 445"/>
                    <a:gd name="T15" fmla="*/ 272 h 512"/>
                    <a:gd name="T16" fmla="*/ 54 w 445"/>
                    <a:gd name="T17" fmla="*/ 289 h 512"/>
                    <a:gd name="T18" fmla="*/ 38 w 445"/>
                    <a:gd name="T19" fmla="*/ 255 h 512"/>
                    <a:gd name="T20" fmla="*/ 27 w 445"/>
                    <a:gd name="T21" fmla="*/ 286 h 512"/>
                    <a:gd name="T22" fmla="*/ 8 w 445"/>
                    <a:gd name="T23" fmla="*/ 293 h 512"/>
                    <a:gd name="T24" fmla="*/ 8 w 445"/>
                    <a:gd name="T25" fmla="*/ 351 h 512"/>
                    <a:gd name="T26" fmla="*/ 2 w 445"/>
                    <a:gd name="T27" fmla="*/ 360 h 512"/>
                    <a:gd name="T28" fmla="*/ 0 w 445"/>
                    <a:gd name="T29" fmla="*/ 359 h 512"/>
                    <a:gd name="T30" fmla="*/ 0 w 445"/>
                    <a:gd name="T31" fmla="*/ 397 h 512"/>
                    <a:gd name="T32" fmla="*/ 23 w 445"/>
                    <a:gd name="T33" fmla="*/ 420 h 512"/>
                    <a:gd name="T34" fmla="*/ 54 w 445"/>
                    <a:gd name="T35" fmla="*/ 458 h 512"/>
                    <a:gd name="T36" fmla="*/ 73 w 445"/>
                    <a:gd name="T37" fmla="*/ 497 h 512"/>
                    <a:gd name="T38" fmla="*/ 104 w 445"/>
                    <a:gd name="T39" fmla="*/ 512 h 512"/>
                    <a:gd name="T40" fmla="*/ 119 w 445"/>
                    <a:gd name="T41" fmla="*/ 485 h 512"/>
                    <a:gd name="T42" fmla="*/ 165 w 445"/>
                    <a:gd name="T43" fmla="*/ 481 h 512"/>
                    <a:gd name="T44" fmla="*/ 173 w 445"/>
                    <a:gd name="T45" fmla="*/ 451 h 512"/>
                    <a:gd name="T46" fmla="*/ 196 w 445"/>
                    <a:gd name="T47" fmla="*/ 439 h 512"/>
                    <a:gd name="T48" fmla="*/ 211 w 445"/>
                    <a:gd name="T49" fmla="*/ 435 h 512"/>
                    <a:gd name="T50" fmla="*/ 230 w 445"/>
                    <a:gd name="T51" fmla="*/ 435 h 512"/>
                    <a:gd name="T52" fmla="*/ 226 w 445"/>
                    <a:gd name="T53" fmla="*/ 397 h 512"/>
                    <a:gd name="T54" fmla="*/ 242 w 445"/>
                    <a:gd name="T55" fmla="*/ 382 h 512"/>
                    <a:gd name="T56" fmla="*/ 249 w 445"/>
                    <a:gd name="T57" fmla="*/ 347 h 512"/>
                    <a:gd name="T58" fmla="*/ 270 w 445"/>
                    <a:gd name="T59" fmla="*/ 312 h 512"/>
                    <a:gd name="T60" fmla="*/ 272 w 445"/>
                    <a:gd name="T61" fmla="*/ 272 h 512"/>
                    <a:gd name="T62" fmla="*/ 299 w 445"/>
                    <a:gd name="T63" fmla="*/ 309 h 512"/>
                    <a:gd name="T64" fmla="*/ 315 w 445"/>
                    <a:gd name="T65" fmla="*/ 305 h 512"/>
                    <a:gd name="T66" fmla="*/ 330 w 445"/>
                    <a:gd name="T67" fmla="*/ 255 h 512"/>
                    <a:gd name="T68" fmla="*/ 361 w 445"/>
                    <a:gd name="T69" fmla="*/ 228 h 512"/>
                    <a:gd name="T70" fmla="*/ 376 w 445"/>
                    <a:gd name="T71" fmla="*/ 170 h 512"/>
                    <a:gd name="T72" fmla="*/ 397 w 445"/>
                    <a:gd name="T73" fmla="*/ 186 h 512"/>
                    <a:gd name="T74" fmla="*/ 414 w 445"/>
                    <a:gd name="T75" fmla="*/ 190 h 512"/>
                    <a:gd name="T76" fmla="*/ 422 w 445"/>
                    <a:gd name="T77" fmla="*/ 167 h 512"/>
                    <a:gd name="T78" fmla="*/ 445 w 445"/>
                    <a:gd name="T79" fmla="*/ 167 h 512"/>
                    <a:gd name="T80" fmla="*/ 445 w 445"/>
                    <a:gd name="T81" fmla="*/ 147 h 512"/>
                    <a:gd name="T82" fmla="*/ 414 w 445"/>
                    <a:gd name="T83" fmla="*/ 151 h 512"/>
                    <a:gd name="T84" fmla="*/ 384 w 445"/>
                    <a:gd name="T85" fmla="*/ 144 h 512"/>
                    <a:gd name="T86" fmla="*/ 361 w 445"/>
                    <a:gd name="T87" fmla="*/ 147 h 512"/>
                    <a:gd name="T88" fmla="*/ 330 w 445"/>
                    <a:gd name="T89" fmla="*/ 151 h 512"/>
                    <a:gd name="T90" fmla="*/ 307 w 445"/>
                    <a:gd name="T91" fmla="*/ 182 h 512"/>
                    <a:gd name="T92" fmla="*/ 272 w 445"/>
                    <a:gd name="T93" fmla="*/ 205 h 512"/>
                    <a:gd name="T94" fmla="*/ 261 w 445"/>
                    <a:gd name="T95" fmla="*/ 147 h 512"/>
                    <a:gd name="T96" fmla="*/ 148 w 445"/>
                    <a:gd name="T97" fmla="*/ 163 h 512"/>
                    <a:gd name="T98" fmla="*/ 130 w 445"/>
                    <a:gd name="T9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5" h="512">
                      <a:moveTo>
                        <a:pt x="130" y="0"/>
                      </a:moveTo>
                      <a:lnTo>
                        <a:pt x="119" y="9"/>
                      </a:lnTo>
                      <a:lnTo>
                        <a:pt x="127" y="40"/>
                      </a:lnTo>
                      <a:lnTo>
                        <a:pt x="121" y="71"/>
                      </a:lnTo>
                      <a:lnTo>
                        <a:pt x="127" y="124"/>
                      </a:lnTo>
                      <a:lnTo>
                        <a:pt x="115" y="193"/>
                      </a:lnTo>
                      <a:lnTo>
                        <a:pt x="73" y="240"/>
                      </a:lnTo>
                      <a:lnTo>
                        <a:pt x="65" y="272"/>
                      </a:lnTo>
                      <a:lnTo>
                        <a:pt x="54" y="289"/>
                      </a:lnTo>
                      <a:lnTo>
                        <a:pt x="38" y="255"/>
                      </a:lnTo>
                      <a:lnTo>
                        <a:pt x="27" y="286"/>
                      </a:lnTo>
                      <a:lnTo>
                        <a:pt x="8" y="293"/>
                      </a:lnTo>
                      <a:lnTo>
                        <a:pt x="8" y="351"/>
                      </a:lnTo>
                      <a:lnTo>
                        <a:pt x="2" y="360"/>
                      </a:lnTo>
                      <a:lnTo>
                        <a:pt x="0" y="359"/>
                      </a:lnTo>
                      <a:lnTo>
                        <a:pt x="0" y="397"/>
                      </a:lnTo>
                      <a:lnTo>
                        <a:pt x="23" y="420"/>
                      </a:lnTo>
                      <a:lnTo>
                        <a:pt x="54" y="458"/>
                      </a:lnTo>
                      <a:lnTo>
                        <a:pt x="73" y="497"/>
                      </a:lnTo>
                      <a:lnTo>
                        <a:pt x="104" y="512"/>
                      </a:lnTo>
                      <a:lnTo>
                        <a:pt x="119" y="485"/>
                      </a:lnTo>
                      <a:lnTo>
                        <a:pt x="165" y="481"/>
                      </a:lnTo>
                      <a:lnTo>
                        <a:pt x="173" y="451"/>
                      </a:lnTo>
                      <a:lnTo>
                        <a:pt x="196" y="439"/>
                      </a:lnTo>
                      <a:lnTo>
                        <a:pt x="211" y="435"/>
                      </a:lnTo>
                      <a:lnTo>
                        <a:pt x="230" y="435"/>
                      </a:lnTo>
                      <a:lnTo>
                        <a:pt x="226" y="397"/>
                      </a:lnTo>
                      <a:lnTo>
                        <a:pt x="242" y="382"/>
                      </a:lnTo>
                      <a:lnTo>
                        <a:pt x="249" y="347"/>
                      </a:lnTo>
                      <a:lnTo>
                        <a:pt x="270" y="312"/>
                      </a:lnTo>
                      <a:lnTo>
                        <a:pt x="272" y="272"/>
                      </a:lnTo>
                      <a:lnTo>
                        <a:pt x="299" y="309"/>
                      </a:lnTo>
                      <a:lnTo>
                        <a:pt x="315" y="305"/>
                      </a:lnTo>
                      <a:lnTo>
                        <a:pt x="330" y="255"/>
                      </a:lnTo>
                      <a:lnTo>
                        <a:pt x="361" y="228"/>
                      </a:lnTo>
                      <a:lnTo>
                        <a:pt x="376" y="170"/>
                      </a:lnTo>
                      <a:lnTo>
                        <a:pt x="397" y="186"/>
                      </a:lnTo>
                      <a:lnTo>
                        <a:pt x="414" y="190"/>
                      </a:lnTo>
                      <a:lnTo>
                        <a:pt x="422" y="167"/>
                      </a:lnTo>
                      <a:lnTo>
                        <a:pt x="445" y="167"/>
                      </a:lnTo>
                      <a:lnTo>
                        <a:pt x="445" y="147"/>
                      </a:lnTo>
                      <a:lnTo>
                        <a:pt x="414" y="151"/>
                      </a:lnTo>
                      <a:lnTo>
                        <a:pt x="384" y="144"/>
                      </a:lnTo>
                      <a:lnTo>
                        <a:pt x="361" y="147"/>
                      </a:lnTo>
                      <a:lnTo>
                        <a:pt x="330" y="151"/>
                      </a:lnTo>
                      <a:lnTo>
                        <a:pt x="307" y="182"/>
                      </a:lnTo>
                      <a:lnTo>
                        <a:pt x="272" y="205"/>
                      </a:lnTo>
                      <a:lnTo>
                        <a:pt x="261" y="147"/>
                      </a:lnTo>
                      <a:lnTo>
                        <a:pt x="148" y="163"/>
                      </a:lnTo>
                      <a:lnTo>
                        <a:pt x="13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1" name="Freeform 66">
                  <a:extLst>
                    <a:ext uri="{FF2B5EF4-FFF2-40B4-BE49-F238E27FC236}">
                      <a16:creationId xmlns:a16="http://schemas.microsoft.com/office/drawing/2014/main" id="{2FFD13C4-0993-7E4D-23E8-0EBD4DD0BF94}"/>
                    </a:ext>
                  </a:extLst>
                </p:cNvPr>
                <p:cNvSpPr>
                  <a:spLocks/>
                </p:cNvSpPr>
                <p:nvPr/>
              </p:nvSpPr>
              <p:spPr bwMode="blackWhite">
                <a:xfrm>
                  <a:off x="8617570" y="2666245"/>
                  <a:ext cx="1481947" cy="789090"/>
                </a:xfrm>
                <a:custGeom>
                  <a:avLst/>
                  <a:gdLst>
                    <a:gd name="T0" fmla="*/ 615 w 793"/>
                    <a:gd name="T1" fmla="*/ 326 h 422"/>
                    <a:gd name="T2" fmla="*/ 739 w 793"/>
                    <a:gd name="T3" fmla="*/ 286 h 422"/>
                    <a:gd name="T4" fmla="*/ 764 w 793"/>
                    <a:gd name="T5" fmla="*/ 299 h 422"/>
                    <a:gd name="T6" fmla="*/ 793 w 793"/>
                    <a:gd name="T7" fmla="*/ 345 h 422"/>
                    <a:gd name="T8" fmla="*/ 741 w 793"/>
                    <a:gd name="T9" fmla="*/ 255 h 422"/>
                    <a:gd name="T10" fmla="*/ 703 w 793"/>
                    <a:gd name="T11" fmla="*/ 241 h 422"/>
                    <a:gd name="T12" fmla="*/ 716 w 793"/>
                    <a:gd name="T13" fmla="*/ 230 h 422"/>
                    <a:gd name="T14" fmla="*/ 709 w 793"/>
                    <a:gd name="T15" fmla="*/ 199 h 422"/>
                    <a:gd name="T16" fmla="*/ 657 w 793"/>
                    <a:gd name="T17" fmla="*/ 172 h 422"/>
                    <a:gd name="T18" fmla="*/ 684 w 793"/>
                    <a:gd name="T19" fmla="*/ 149 h 422"/>
                    <a:gd name="T20" fmla="*/ 653 w 793"/>
                    <a:gd name="T21" fmla="*/ 122 h 422"/>
                    <a:gd name="T22" fmla="*/ 603 w 793"/>
                    <a:gd name="T23" fmla="*/ 84 h 422"/>
                    <a:gd name="T24" fmla="*/ 561 w 793"/>
                    <a:gd name="T25" fmla="*/ 92 h 422"/>
                    <a:gd name="T26" fmla="*/ 576 w 793"/>
                    <a:gd name="T27" fmla="*/ 38 h 422"/>
                    <a:gd name="T28" fmla="*/ 538 w 793"/>
                    <a:gd name="T29" fmla="*/ 11 h 422"/>
                    <a:gd name="T30" fmla="*/ 507 w 793"/>
                    <a:gd name="T31" fmla="*/ 0 h 422"/>
                    <a:gd name="T32" fmla="*/ 482 w 793"/>
                    <a:gd name="T33" fmla="*/ 19 h 422"/>
                    <a:gd name="T34" fmla="*/ 446 w 793"/>
                    <a:gd name="T35" fmla="*/ 61 h 422"/>
                    <a:gd name="T36" fmla="*/ 400 w 793"/>
                    <a:gd name="T37" fmla="*/ 138 h 422"/>
                    <a:gd name="T38" fmla="*/ 357 w 793"/>
                    <a:gd name="T39" fmla="*/ 105 h 422"/>
                    <a:gd name="T40" fmla="*/ 334 w 793"/>
                    <a:gd name="T41" fmla="*/ 180 h 422"/>
                    <a:gd name="T42" fmla="*/ 311 w 793"/>
                    <a:gd name="T43" fmla="*/ 230 h 422"/>
                    <a:gd name="T44" fmla="*/ 296 w 793"/>
                    <a:gd name="T45" fmla="*/ 268 h 422"/>
                    <a:gd name="T46" fmla="*/ 258 w 793"/>
                    <a:gd name="T47" fmla="*/ 284 h 422"/>
                    <a:gd name="T48" fmla="*/ 204 w 793"/>
                    <a:gd name="T49" fmla="*/ 318 h 422"/>
                    <a:gd name="T50" fmla="*/ 158 w 793"/>
                    <a:gd name="T51" fmla="*/ 330 h 422"/>
                    <a:gd name="T52" fmla="*/ 116 w 793"/>
                    <a:gd name="T53" fmla="*/ 334 h 422"/>
                    <a:gd name="T54" fmla="*/ 89 w 793"/>
                    <a:gd name="T55" fmla="*/ 364 h 422"/>
                    <a:gd name="T56" fmla="*/ 39 w 793"/>
                    <a:gd name="T57" fmla="*/ 399 h 422"/>
                    <a:gd name="T58" fmla="*/ 0 w 793"/>
                    <a:gd name="T59" fmla="*/ 422 h 422"/>
                    <a:gd name="T60" fmla="*/ 162 w 793"/>
                    <a:gd name="T61" fmla="*/ 384 h 422"/>
                    <a:gd name="T62" fmla="*/ 200 w 793"/>
                    <a:gd name="T63" fmla="*/ 39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3" h="422">
                      <a:moveTo>
                        <a:pt x="200" y="395"/>
                      </a:moveTo>
                      <a:lnTo>
                        <a:pt x="615" y="326"/>
                      </a:lnTo>
                      <a:lnTo>
                        <a:pt x="618" y="318"/>
                      </a:lnTo>
                      <a:lnTo>
                        <a:pt x="739" y="286"/>
                      </a:lnTo>
                      <a:lnTo>
                        <a:pt x="749" y="282"/>
                      </a:lnTo>
                      <a:lnTo>
                        <a:pt x="764" y="299"/>
                      </a:lnTo>
                      <a:lnTo>
                        <a:pt x="782" y="347"/>
                      </a:lnTo>
                      <a:lnTo>
                        <a:pt x="793" y="345"/>
                      </a:lnTo>
                      <a:lnTo>
                        <a:pt x="755" y="264"/>
                      </a:lnTo>
                      <a:lnTo>
                        <a:pt x="741" y="255"/>
                      </a:lnTo>
                      <a:lnTo>
                        <a:pt x="722" y="264"/>
                      </a:lnTo>
                      <a:lnTo>
                        <a:pt x="703" y="241"/>
                      </a:lnTo>
                      <a:lnTo>
                        <a:pt x="663" y="224"/>
                      </a:lnTo>
                      <a:lnTo>
                        <a:pt x="716" y="230"/>
                      </a:lnTo>
                      <a:lnTo>
                        <a:pt x="684" y="199"/>
                      </a:lnTo>
                      <a:lnTo>
                        <a:pt x="709" y="199"/>
                      </a:lnTo>
                      <a:lnTo>
                        <a:pt x="699" y="176"/>
                      </a:lnTo>
                      <a:lnTo>
                        <a:pt x="657" y="172"/>
                      </a:lnTo>
                      <a:lnTo>
                        <a:pt x="686" y="163"/>
                      </a:lnTo>
                      <a:lnTo>
                        <a:pt x="684" y="149"/>
                      </a:lnTo>
                      <a:lnTo>
                        <a:pt x="666" y="142"/>
                      </a:lnTo>
                      <a:lnTo>
                        <a:pt x="653" y="122"/>
                      </a:lnTo>
                      <a:lnTo>
                        <a:pt x="622" y="107"/>
                      </a:lnTo>
                      <a:lnTo>
                        <a:pt x="603" y="84"/>
                      </a:lnTo>
                      <a:lnTo>
                        <a:pt x="565" y="103"/>
                      </a:lnTo>
                      <a:lnTo>
                        <a:pt x="561" y="92"/>
                      </a:lnTo>
                      <a:lnTo>
                        <a:pt x="584" y="48"/>
                      </a:lnTo>
                      <a:lnTo>
                        <a:pt x="576" y="38"/>
                      </a:lnTo>
                      <a:lnTo>
                        <a:pt x="559" y="26"/>
                      </a:lnTo>
                      <a:lnTo>
                        <a:pt x="538" y="11"/>
                      </a:lnTo>
                      <a:lnTo>
                        <a:pt x="530" y="0"/>
                      </a:lnTo>
                      <a:lnTo>
                        <a:pt x="507" y="0"/>
                      </a:lnTo>
                      <a:lnTo>
                        <a:pt x="499" y="23"/>
                      </a:lnTo>
                      <a:lnTo>
                        <a:pt x="482" y="19"/>
                      </a:lnTo>
                      <a:lnTo>
                        <a:pt x="461" y="3"/>
                      </a:lnTo>
                      <a:lnTo>
                        <a:pt x="446" y="61"/>
                      </a:lnTo>
                      <a:lnTo>
                        <a:pt x="415" y="88"/>
                      </a:lnTo>
                      <a:lnTo>
                        <a:pt x="400" y="138"/>
                      </a:lnTo>
                      <a:lnTo>
                        <a:pt x="384" y="142"/>
                      </a:lnTo>
                      <a:lnTo>
                        <a:pt x="357" y="105"/>
                      </a:lnTo>
                      <a:lnTo>
                        <a:pt x="355" y="145"/>
                      </a:lnTo>
                      <a:lnTo>
                        <a:pt x="334" y="180"/>
                      </a:lnTo>
                      <a:lnTo>
                        <a:pt x="327" y="215"/>
                      </a:lnTo>
                      <a:lnTo>
                        <a:pt x="311" y="230"/>
                      </a:lnTo>
                      <a:lnTo>
                        <a:pt x="315" y="268"/>
                      </a:lnTo>
                      <a:lnTo>
                        <a:pt x="296" y="268"/>
                      </a:lnTo>
                      <a:lnTo>
                        <a:pt x="281" y="272"/>
                      </a:lnTo>
                      <a:lnTo>
                        <a:pt x="258" y="284"/>
                      </a:lnTo>
                      <a:lnTo>
                        <a:pt x="250" y="314"/>
                      </a:lnTo>
                      <a:lnTo>
                        <a:pt x="204" y="318"/>
                      </a:lnTo>
                      <a:lnTo>
                        <a:pt x="189" y="345"/>
                      </a:lnTo>
                      <a:lnTo>
                        <a:pt x="158" y="330"/>
                      </a:lnTo>
                      <a:lnTo>
                        <a:pt x="139" y="291"/>
                      </a:lnTo>
                      <a:lnTo>
                        <a:pt x="116" y="334"/>
                      </a:lnTo>
                      <a:lnTo>
                        <a:pt x="96" y="337"/>
                      </a:lnTo>
                      <a:lnTo>
                        <a:pt x="89" y="364"/>
                      </a:lnTo>
                      <a:lnTo>
                        <a:pt x="47" y="384"/>
                      </a:lnTo>
                      <a:lnTo>
                        <a:pt x="39" y="399"/>
                      </a:lnTo>
                      <a:lnTo>
                        <a:pt x="8" y="407"/>
                      </a:lnTo>
                      <a:lnTo>
                        <a:pt x="0" y="422"/>
                      </a:lnTo>
                      <a:lnTo>
                        <a:pt x="158" y="403"/>
                      </a:lnTo>
                      <a:lnTo>
                        <a:pt x="162" y="384"/>
                      </a:lnTo>
                      <a:lnTo>
                        <a:pt x="196" y="387"/>
                      </a:lnTo>
                      <a:lnTo>
                        <a:pt x="200" y="39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2" name="Freeform 67">
                  <a:extLst>
                    <a:ext uri="{FF2B5EF4-FFF2-40B4-BE49-F238E27FC236}">
                      <a16:creationId xmlns:a16="http://schemas.microsoft.com/office/drawing/2014/main" id="{0E74FAE3-48C9-5AFE-7F97-821A9B8F7675}"/>
                    </a:ext>
                  </a:extLst>
                </p:cNvPr>
                <p:cNvSpPr>
                  <a:spLocks/>
                </p:cNvSpPr>
                <p:nvPr/>
              </p:nvSpPr>
              <p:spPr bwMode="blackWhite">
                <a:xfrm>
                  <a:off x="10239489" y="424952"/>
                  <a:ext cx="675362" cy="1060284"/>
                </a:xfrm>
                <a:custGeom>
                  <a:avLst/>
                  <a:gdLst>
                    <a:gd name="T0" fmla="*/ 67 w 361"/>
                    <a:gd name="T1" fmla="*/ 19 h 568"/>
                    <a:gd name="T2" fmla="*/ 86 w 361"/>
                    <a:gd name="T3" fmla="*/ 50 h 568"/>
                    <a:gd name="T4" fmla="*/ 117 w 361"/>
                    <a:gd name="T5" fmla="*/ 27 h 568"/>
                    <a:gd name="T6" fmla="*/ 121 w 361"/>
                    <a:gd name="T7" fmla="*/ 0 h 568"/>
                    <a:gd name="T8" fmla="*/ 159 w 361"/>
                    <a:gd name="T9" fmla="*/ 19 h 568"/>
                    <a:gd name="T10" fmla="*/ 182 w 361"/>
                    <a:gd name="T11" fmla="*/ 23 h 568"/>
                    <a:gd name="T12" fmla="*/ 255 w 361"/>
                    <a:gd name="T13" fmla="*/ 188 h 568"/>
                    <a:gd name="T14" fmla="*/ 286 w 361"/>
                    <a:gd name="T15" fmla="*/ 192 h 568"/>
                    <a:gd name="T16" fmla="*/ 303 w 361"/>
                    <a:gd name="T17" fmla="*/ 234 h 568"/>
                    <a:gd name="T18" fmla="*/ 336 w 361"/>
                    <a:gd name="T19" fmla="*/ 230 h 568"/>
                    <a:gd name="T20" fmla="*/ 340 w 361"/>
                    <a:gd name="T21" fmla="*/ 253 h 568"/>
                    <a:gd name="T22" fmla="*/ 361 w 361"/>
                    <a:gd name="T23" fmla="*/ 253 h 568"/>
                    <a:gd name="T24" fmla="*/ 361 w 361"/>
                    <a:gd name="T25" fmla="*/ 267 h 568"/>
                    <a:gd name="T26" fmla="*/ 340 w 361"/>
                    <a:gd name="T27" fmla="*/ 276 h 568"/>
                    <a:gd name="T28" fmla="*/ 324 w 361"/>
                    <a:gd name="T29" fmla="*/ 296 h 568"/>
                    <a:gd name="T30" fmla="*/ 328 w 361"/>
                    <a:gd name="T31" fmla="*/ 311 h 568"/>
                    <a:gd name="T32" fmla="*/ 297 w 361"/>
                    <a:gd name="T33" fmla="*/ 315 h 568"/>
                    <a:gd name="T34" fmla="*/ 305 w 361"/>
                    <a:gd name="T35" fmla="*/ 338 h 568"/>
                    <a:gd name="T36" fmla="*/ 286 w 361"/>
                    <a:gd name="T37" fmla="*/ 357 h 568"/>
                    <a:gd name="T38" fmla="*/ 270 w 361"/>
                    <a:gd name="T39" fmla="*/ 342 h 568"/>
                    <a:gd name="T40" fmla="*/ 255 w 361"/>
                    <a:gd name="T41" fmla="*/ 357 h 568"/>
                    <a:gd name="T42" fmla="*/ 244 w 361"/>
                    <a:gd name="T43" fmla="*/ 390 h 568"/>
                    <a:gd name="T44" fmla="*/ 236 w 361"/>
                    <a:gd name="T45" fmla="*/ 390 h 568"/>
                    <a:gd name="T46" fmla="*/ 224 w 361"/>
                    <a:gd name="T47" fmla="*/ 351 h 568"/>
                    <a:gd name="T48" fmla="*/ 209 w 361"/>
                    <a:gd name="T49" fmla="*/ 384 h 568"/>
                    <a:gd name="T50" fmla="*/ 228 w 361"/>
                    <a:gd name="T51" fmla="*/ 415 h 568"/>
                    <a:gd name="T52" fmla="*/ 209 w 361"/>
                    <a:gd name="T53" fmla="*/ 430 h 568"/>
                    <a:gd name="T54" fmla="*/ 198 w 361"/>
                    <a:gd name="T55" fmla="*/ 449 h 568"/>
                    <a:gd name="T56" fmla="*/ 178 w 361"/>
                    <a:gd name="T57" fmla="*/ 430 h 568"/>
                    <a:gd name="T58" fmla="*/ 182 w 361"/>
                    <a:gd name="T59" fmla="*/ 457 h 568"/>
                    <a:gd name="T60" fmla="*/ 167 w 361"/>
                    <a:gd name="T61" fmla="*/ 457 h 568"/>
                    <a:gd name="T62" fmla="*/ 151 w 361"/>
                    <a:gd name="T63" fmla="*/ 445 h 568"/>
                    <a:gd name="T64" fmla="*/ 140 w 361"/>
                    <a:gd name="T65" fmla="*/ 457 h 568"/>
                    <a:gd name="T66" fmla="*/ 144 w 361"/>
                    <a:gd name="T67" fmla="*/ 499 h 568"/>
                    <a:gd name="T68" fmla="*/ 128 w 361"/>
                    <a:gd name="T69" fmla="*/ 537 h 568"/>
                    <a:gd name="T70" fmla="*/ 128 w 361"/>
                    <a:gd name="T71" fmla="*/ 568 h 568"/>
                    <a:gd name="T72" fmla="*/ 98 w 361"/>
                    <a:gd name="T73" fmla="*/ 553 h 568"/>
                    <a:gd name="T74" fmla="*/ 0 w 361"/>
                    <a:gd name="T75" fmla="*/ 321 h 568"/>
                    <a:gd name="T76" fmla="*/ 21 w 361"/>
                    <a:gd name="T77" fmla="*/ 307 h 568"/>
                    <a:gd name="T78" fmla="*/ 25 w 361"/>
                    <a:gd name="T79" fmla="*/ 288 h 568"/>
                    <a:gd name="T80" fmla="*/ 44 w 361"/>
                    <a:gd name="T81" fmla="*/ 261 h 568"/>
                    <a:gd name="T82" fmla="*/ 29 w 361"/>
                    <a:gd name="T83" fmla="*/ 192 h 568"/>
                    <a:gd name="T84" fmla="*/ 40 w 361"/>
                    <a:gd name="T85" fmla="*/ 161 h 568"/>
                    <a:gd name="T86" fmla="*/ 32 w 361"/>
                    <a:gd name="T87" fmla="*/ 111 h 568"/>
                    <a:gd name="T88" fmla="*/ 50 w 361"/>
                    <a:gd name="T89" fmla="*/ 46 h 568"/>
                    <a:gd name="T90" fmla="*/ 67 w 361"/>
                    <a:gd name="T91" fmla="*/ 19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568">
                      <a:moveTo>
                        <a:pt x="67" y="19"/>
                      </a:moveTo>
                      <a:lnTo>
                        <a:pt x="86" y="50"/>
                      </a:lnTo>
                      <a:lnTo>
                        <a:pt x="117" y="27"/>
                      </a:lnTo>
                      <a:lnTo>
                        <a:pt x="121" y="0"/>
                      </a:lnTo>
                      <a:lnTo>
                        <a:pt x="159" y="19"/>
                      </a:lnTo>
                      <a:lnTo>
                        <a:pt x="182" y="23"/>
                      </a:lnTo>
                      <a:lnTo>
                        <a:pt x="255" y="188"/>
                      </a:lnTo>
                      <a:lnTo>
                        <a:pt x="286" y="192"/>
                      </a:lnTo>
                      <a:lnTo>
                        <a:pt x="303" y="234"/>
                      </a:lnTo>
                      <a:lnTo>
                        <a:pt x="336" y="230"/>
                      </a:lnTo>
                      <a:lnTo>
                        <a:pt x="340" y="253"/>
                      </a:lnTo>
                      <a:lnTo>
                        <a:pt x="361" y="253"/>
                      </a:lnTo>
                      <a:lnTo>
                        <a:pt x="361" y="267"/>
                      </a:lnTo>
                      <a:lnTo>
                        <a:pt x="340" y="276"/>
                      </a:lnTo>
                      <a:lnTo>
                        <a:pt x="324" y="296"/>
                      </a:lnTo>
                      <a:lnTo>
                        <a:pt x="328" y="311"/>
                      </a:lnTo>
                      <a:lnTo>
                        <a:pt x="297" y="315"/>
                      </a:lnTo>
                      <a:lnTo>
                        <a:pt x="305" y="338"/>
                      </a:lnTo>
                      <a:lnTo>
                        <a:pt x="286" y="357"/>
                      </a:lnTo>
                      <a:lnTo>
                        <a:pt x="270" y="342"/>
                      </a:lnTo>
                      <a:lnTo>
                        <a:pt x="255" y="357"/>
                      </a:lnTo>
                      <a:lnTo>
                        <a:pt x="244" y="390"/>
                      </a:lnTo>
                      <a:lnTo>
                        <a:pt x="236" y="390"/>
                      </a:lnTo>
                      <a:lnTo>
                        <a:pt x="224" y="351"/>
                      </a:lnTo>
                      <a:lnTo>
                        <a:pt x="209" y="384"/>
                      </a:lnTo>
                      <a:lnTo>
                        <a:pt x="228" y="415"/>
                      </a:lnTo>
                      <a:lnTo>
                        <a:pt x="209" y="430"/>
                      </a:lnTo>
                      <a:lnTo>
                        <a:pt x="198" y="449"/>
                      </a:lnTo>
                      <a:lnTo>
                        <a:pt x="178" y="430"/>
                      </a:lnTo>
                      <a:lnTo>
                        <a:pt x="182" y="457"/>
                      </a:lnTo>
                      <a:lnTo>
                        <a:pt x="167" y="457"/>
                      </a:lnTo>
                      <a:lnTo>
                        <a:pt x="151" y="445"/>
                      </a:lnTo>
                      <a:lnTo>
                        <a:pt x="140" y="457"/>
                      </a:lnTo>
                      <a:lnTo>
                        <a:pt x="144" y="499"/>
                      </a:lnTo>
                      <a:lnTo>
                        <a:pt x="128" y="537"/>
                      </a:lnTo>
                      <a:lnTo>
                        <a:pt x="128" y="568"/>
                      </a:lnTo>
                      <a:lnTo>
                        <a:pt x="98" y="553"/>
                      </a:lnTo>
                      <a:lnTo>
                        <a:pt x="0" y="321"/>
                      </a:lnTo>
                      <a:lnTo>
                        <a:pt x="21" y="307"/>
                      </a:lnTo>
                      <a:lnTo>
                        <a:pt x="25" y="288"/>
                      </a:lnTo>
                      <a:lnTo>
                        <a:pt x="44" y="261"/>
                      </a:lnTo>
                      <a:lnTo>
                        <a:pt x="29" y="192"/>
                      </a:lnTo>
                      <a:lnTo>
                        <a:pt x="40" y="161"/>
                      </a:lnTo>
                      <a:lnTo>
                        <a:pt x="32" y="111"/>
                      </a:lnTo>
                      <a:lnTo>
                        <a:pt x="50" y="46"/>
                      </a:lnTo>
                      <a:lnTo>
                        <a:pt x="67" y="19"/>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3" name="Freeform 68">
                  <a:extLst>
                    <a:ext uri="{FF2B5EF4-FFF2-40B4-BE49-F238E27FC236}">
                      <a16:creationId xmlns:a16="http://schemas.microsoft.com/office/drawing/2014/main" id="{D5EDA98E-1310-205B-F222-B459305DC3A6}"/>
                    </a:ext>
                  </a:extLst>
                </p:cNvPr>
                <p:cNvSpPr>
                  <a:spLocks/>
                </p:cNvSpPr>
                <p:nvPr/>
              </p:nvSpPr>
              <p:spPr bwMode="blackWhite">
                <a:xfrm>
                  <a:off x="10171253" y="1023330"/>
                  <a:ext cx="295689" cy="652617"/>
                </a:xfrm>
                <a:custGeom>
                  <a:avLst/>
                  <a:gdLst>
                    <a:gd name="T0" fmla="*/ 135 w 158"/>
                    <a:gd name="T1" fmla="*/ 232 h 349"/>
                    <a:gd name="T2" fmla="*/ 158 w 158"/>
                    <a:gd name="T3" fmla="*/ 289 h 349"/>
                    <a:gd name="T4" fmla="*/ 142 w 158"/>
                    <a:gd name="T5" fmla="*/ 289 h 349"/>
                    <a:gd name="T6" fmla="*/ 116 w 158"/>
                    <a:gd name="T7" fmla="*/ 297 h 349"/>
                    <a:gd name="T8" fmla="*/ 104 w 158"/>
                    <a:gd name="T9" fmla="*/ 320 h 349"/>
                    <a:gd name="T10" fmla="*/ 20 w 158"/>
                    <a:gd name="T11" fmla="*/ 349 h 349"/>
                    <a:gd name="T12" fmla="*/ 10 w 158"/>
                    <a:gd name="T13" fmla="*/ 318 h 349"/>
                    <a:gd name="T14" fmla="*/ 10 w 158"/>
                    <a:gd name="T15" fmla="*/ 289 h 349"/>
                    <a:gd name="T16" fmla="*/ 0 w 158"/>
                    <a:gd name="T17" fmla="*/ 255 h 349"/>
                    <a:gd name="T18" fmla="*/ 10 w 158"/>
                    <a:gd name="T19" fmla="*/ 205 h 349"/>
                    <a:gd name="T20" fmla="*/ 2 w 158"/>
                    <a:gd name="T21" fmla="*/ 163 h 349"/>
                    <a:gd name="T22" fmla="*/ 23 w 158"/>
                    <a:gd name="T23" fmla="*/ 142 h 349"/>
                    <a:gd name="T24" fmla="*/ 18 w 158"/>
                    <a:gd name="T25" fmla="*/ 109 h 349"/>
                    <a:gd name="T26" fmla="*/ 18 w 158"/>
                    <a:gd name="T27" fmla="*/ 78 h 349"/>
                    <a:gd name="T28" fmla="*/ 6 w 158"/>
                    <a:gd name="T29" fmla="*/ 55 h 349"/>
                    <a:gd name="T30" fmla="*/ 14 w 158"/>
                    <a:gd name="T31" fmla="*/ 13 h 349"/>
                    <a:gd name="T32" fmla="*/ 37 w 158"/>
                    <a:gd name="T33" fmla="*/ 0 h 349"/>
                    <a:gd name="T34" fmla="*/ 135 w 158"/>
                    <a:gd name="T35" fmla="*/ 23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349">
                      <a:moveTo>
                        <a:pt x="135" y="232"/>
                      </a:moveTo>
                      <a:lnTo>
                        <a:pt x="158" y="289"/>
                      </a:lnTo>
                      <a:lnTo>
                        <a:pt x="142" y="289"/>
                      </a:lnTo>
                      <a:lnTo>
                        <a:pt x="116" y="297"/>
                      </a:lnTo>
                      <a:lnTo>
                        <a:pt x="104" y="320"/>
                      </a:lnTo>
                      <a:lnTo>
                        <a:pt x="20" y="349"/>
                      </a:lnTo>
                      <a:lnTo>
                        <a:pt x="10" y="318"/>
                      </a:lnTo>
                      <a:lnTo>
                        <a:pt x="10" y="289"/>
                      </a:lnTo>
                      <a:lnTo>
                        <a:pt x="0" y="255"/>
                      </a:lnTo>
                      <a:lnTo>
                        <a:pt x="10" y="205"/>
                      </a:lnTo>
                      <a:lnTo>
                        <a:pt x="2" y="163"/>
                      </a:lnTo>
                      <a:lnTo>
                        <a:pt x="23" y="142"/>
                      </a:lnTo>
                      <a:lnTo>
                        <a:pt x="18" y="109"/>
                      </a:lnTo>
                      <a:lnTo>
                        <a:pt x="18" y="78"/>
                      </a:lnTo>
                      <a:lnTo>
                        <a:pt x="6" y="55"/>
                      </a:lnTo>
                      <a:lnTo>
                        <a:pt x="14" y="13"/>
                      </a:lnTo>
                      <a:lnTo>
                        <a:pt x="37" y="0"/>
                      </a:lnTo>
                      <a:lnTo>
                        <a:pt x="135" y="232"/>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4" name="Freeform 69">
                  <a:extLst>
                    <a:ext uri="{FF2B5EF4-FFF2-40B4-BE49-F238E27FC236}">
                      <a16:creationId xmlns:a16="http://schemas.microsoft.com/office/drawing/2014/main" id="{B26D9173-CACD-E529-CC70-F7528CC4590F}"/>
                    </a:ext>
                  </a:extLst>
                </p:cNvPr>
                <p:cNvSpPr>
                  <a:spLocks/>
                </p:cNvSpPr>
                <p:nvPr/>
              </p:nvSpPr>
              <p:spPr bwMode="blackWhite">
                <a:xfrm>
                  <a:off x="9949048" y="1126559"/>
                  <a:ext cx="264197" cy="589630"/>
                </a:xfrm>
                <a:custGeom>
                  <a:avLst/>
                  <a:gdLst>
                    <a:gd name="T0" fmla="*/ 139 w 142"/>
                    <a:gd name="T1" fmla="*/ 294 h 315"/>
                    <a:gd name="T2" fmla="*/ 66 w 142"/>
                    <a:gd name="T3" fmla="*/ 315 h 315"/>
                    <a:gd name="T4" fmla="*/ 66 w 142"/>
                    <a:gd name="T5" fmla="*/ 284 h 315"/>
                    <a:gd name="T6" fmla="*/ 50 w 142"/>
                    <a:gd name="T7" fmla="*/ 227 h 315"/>
                    <a:gd name="T8" fmla="*/ 25 w 142"/>
                    <a:gd name="T9" fmla="*/ 196 h 315"/>
                    <a:gd name="T10" fmla="*/ 16 w 142"/>
                    <a:gd name="T11" fmla="*/ 142 h 315"/>
                    <a:gd name="T12" fmla="*/ 16 w 142"/>
                    <a:gd name="T13" fmla="*/ 94 h 315"/>
                    <a:gd name="T14" fmla="*/ 0 w 142"/>
                    <a:gd name="T15" fmla="*/ 40 h 315"/>
                    <a:gd name="T16" fmla="*/ 123 w 142"/>
                    <a:gd name="T17" fmla="*/ 0 h 315"/>
                    <a:gd name="T18" fmla="*/ 137 w 142"/>
                    <a:gd name="T19" fmla="*/ 23 h 315"/>
                    <a:gd name="T20" fmla="*/ 137 w 142"/>
                    <a:gd name="T21" fmla="*/ 54 h 315"/>
                    <a:gd name="T22" fmla="*/ 142 w 142"/>
                    <a:gd name="T23" fmla="*/ 87 h 315"/>
                    <a:gd name="T24" fmla="*/ 121 w 142"/>
                    <a:gd name="T25" fmla="*/ 108 h 315"/>
                    <a:gd name="T26" fmla="*/ 129 w 142"/>
                    <a:gd name="T27" fmla="*/ 150 h 315"/>
                    <a:gd name="T28" fmla="*/ 119 w 142"/>
                    <a:gd name="T29" fmla="*/ 200 h 315"/>
                    <a:gd name="T30" fmla="*/ 129 w 142"/>
                    <a:gd name="T31" fmla="*/ 234 h 315"/>
                    <a:gd name="T32" fmla="*/ 129 w 142"/>
                    <a:gd name="T33" fmla="*/ 263 h 315"/>
                    <a:gd name="T34" fmla="*/ 139 w 142"/>
                    <a:gd name="T35" fmla="*/ 29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315">
                      <a:moveTo>
                        <a:pt x="139" y="294"/>
                      </a:moveTo>
                      <a:lnTo>
                        <a:pt x="66" y="315"/>
                      </a:lnTo>
                      <a:lnTo>
                        <a:pt x="66" y="284"/>
                      </a:lnTo>
                      <a:lnTo>
                        <a:pt x="50" y="227"/>
                      </a:lnTo>
                      <a:lnTo>
                        <a:pt x="25" y="196"/>
                      </a:lnTo>
                      <a:lnTo>
                        <a:pt x="16" y="142"/>
                      </a:lnTo>
                      <a:lnTo>
                        <a:pt x="16" y="94"/>
                      </a:lnTo>
                      <a:lnTo>
                        <a:pt x="0" y="40"/>
                      </a:lnTo>
                      <a:lnTo>
                        <a:pt x="123" y="0"/>
                      </a:lnTo>
                      <a:lnTo>
                        <a:pt x="137" y="23"/>
                      </a:lnTo>
                      <a:lnTo>
                        <a:pt x="137" y="54"/>
                      </a:lnTo>
                      <a:lnTo>
                        <a:pt x="142" y="87"/>
                      </a:lnTo>
                      <a:lnTo>
                        <a:pt x="121" y="108"/>
                      </a:lnTo>
                      <a:lnTo>
                        <a:pt x="129" y="150"/>
                      </a:lnTo>
                      <a:lnTo>
                        <a:pt x="119" y="200"/>
                      </a:lnTo>
                      <a:lnTo>
                        <a:pt x="129" y="234"/>
                      </a:lnTo>
                      <a:lnTo>
                        <a:pt x="129" y="263"/>
                      </a:lnTo>
                      <a:lnTo>
                        <a:pt x="139" y="294"/>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5" name="Freeform 70">
                  <a:extLst>
                    <a:ext uri="{FF2B5EF4-FFF2-40B4-BE49-F238E27FC236}">
                      <a16:creationId xmlns:a16="http://schemas.microsoft.com/office/drawing/2014/main" id="{E2670D0E-074F-88C2-14BD-A5E340A458F6}"/>
                    </a:ext>
                  </a:extLst>
                </p:cNvPr>
                <p:cNvSpPr>
                  <a:spLocks/>
                </p:cNvSpPr>
                <p:nvPr/>
              </p:nvSpPr>
              <p:spPr bwMode="blackWhite">
                <a:xfrm>
                  <a:off x="10368962" y="1780925"/>
                  <a:ext cx="167966" cy="192461"/>
                </a:xfrm>
                <a:custGeom>
                  <a:avLst/>
                  <a:gdLst>
                    <a:gd name="T0" fmla="*/ 40 w 90"/>
                    <a:gd name="T1" fmla="*/ 0 h 103"/>
                    <a:gd name="T2" fmla="*/ 90 w 90"/>
                    <a:gd name="T3" fmla="*/ 38 h 103"/>
                    <a:gd name="T4" fmla="*/ 82 w 90"/>
                    <a:gd name="T5" fmla="*/ 61 h 103"/>
                    <a:gd name="T6" fmla="*/ 73 w 90"/>
                    <a:gd name="T7" fmla="*/ 65 h 103"/>
                    <a:gd name="T8" fmla="*/ 61 w 90"/>
                    <a:gd name="T9" fmla="*/ 55 h 103"/>
                    <a:gd name="T10" fmla="*/ 52 w 90"/>
                    <a:gd name="T11" fmla="*/ 74 h 103"/>
                    <a:gd name="T12" fmla="*/ 23 w 90"/>
                    <a:gd name="T13" fmla="*/ 103 h 103"/>
                    <a:gd name="T14" fmla="*/ 0 w 90"/>
                    <a:gd name="T15" fmla="*/ 15 h 103"/>
                    <a:gd name="T16" fmla="*/ 40 w 9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03">
                      <a:moveTo>
                        <a:pt x="40" y="0"/>
                      </a:moveTo>
                      <a:lnTo>
                        <a:pt x="90" y="38"/>
                      </a:lnTo>
                      <a:lnTo>
                        <a:pt x="82" y="61"/>
                      </a:lnTo>
                      <a:lnTo>
                        <a:pt x="73" y="65"/>
                      </a:lnTo>
                      <a:lnTo>
                        <a:pt x="61" y="55"/>
                      </a:lnTo>
                      <a:lnTo>
                        <a:pt x="52" y="74"/>
                      </a:lnTo>
                      <a:lnTo>
                        <a:pt x="23" y="103"/>
                      </a:lnTo>
                      <a:lnTo>
                        <a:pt x="0" y="15"/>
                      </a:lnTo>
                      <a:lnTo>
                        <a:pt x="40"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6" name="Freeform 71">
                  <a:extLst>
                    <a:ext uri="{FF2B5EF4-FFF2-40B4-BE49-F238E27FC236}">
                      <a16:creationId xmlns:a16="http://schemas.microsoft.com/office/drawing/2014/main" id="{6265FF77-F9B2-6730-E8B2-78A720E52AAB}"/>
                    </a:ext>
                  </a:extLst>
                </p:cNvPr>
                <p:cNvSpPr>
                  <a:spLocks/>
                </p:cNvSpPr>
                <p:nvPr/>
              </p:nvSpPr>
              <p:spPr bwMode="blackWhite">
                <a:xfrm>
                  <a:off x="10122263" y="1808920"/>
                  <a:ext cx="290441" cy="351679"/>
                </a:xfrm>
                <a:custGeom>
                  <a:avLst/>
                  <a:gdLst>
                    <a:gd name="T0" fmla="*/ 0 w 155"/>
                    <a:gd name="T1" fmla="*/ 40 h 188"/>
                    <a:gd name="T2" fmla="*/ 19 w 155"/>
                    <a:gd name="T3" fmla="*/ 130 h 188"/>
                    <a:gd name="T4" fmla="*/ 3 w 155"/>
                    <a:gd name="T5" fmla="*/ 175 h 188"/>
                    <a:gd name="T6" fmla="*/ 9 w 155"/>
                    <a:gd name="T7" fmla="*/ 188 h 188"/>
                    <a:gd name="T8" fmla="*/ 26 w 155"/>
                    <a:gd name="T9" fmla="*/ 157 h 188"/>
                    <a:gd name="T10" fmla="*/ 34 w 155"/>
                    <a:gd name="T11" fmla="*/ 136 h 188"/>
                    <a:gd name="T12" fmla="*/ 48 w 155"/>
                    <a:gd name="T13" fmla="*/ 127 h 188"/>
                    <a:gd name="T14" fmla="*/ 69 w 155"/>
                    <a:gd name="T15" fmla="*/ 123 h 188"/>
                    <a:gd name="T16" fmla="*/ 80 w 155"/>
                    <a:gd name="T17" fmla="*/ 113 h 188"/>
                    <a:gd name="T18" fmla="*/ 90 w 155"/>
                    <a:gd name="T19" fmla="*/ 115 h 188"/>
                    <a:gd name="T20" fmla="*/ 107 w 155"/>
                    <a:gd name="T21" fmla="*/ 115 h 188"/>
                    <a:gd name="T22" fmla="*/ 119 w 155"/>
                    <a:gd name="T23" fmla="*/ 96 h 188"/>
                    <a:gd name="T24" fmla="*/ 132 w 155"/>
                    <a:gd name="T25" fmla="*/ 84 h 188"/>
                    <a:gd name="T26" fmla="*/ 155 w 155"/>
                    <a:gd name="T27" fmla="*/ 88 h 188"/>
                    <a:gd name="T28" fmla="*/ 134 w 155"/>
                    <a:gd name="T29" fmla="*/ 0 h 188"/>
                    <a:gd name="T30" fmla="*/ 69 w 155"/>
                    <a:gd name="T31" fmla="*/ 19 h 188"/>
                    <a:gd name="T32" fmla="*/ 63 w 155"/>
                    <a:gd name="T33" fmla="*/ 31 h 188"/>
                    <a:gd name="T34" fmla="*/ 51 w 155"/>
                    <a:gd name="T35" fmla="*/ 25 h 188"/>
                    <a:gd name="T36" fmla="*/ 0 w 155"/>
                    <a:gd name="T3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88">
                      <a:moveTo>
                        <a:pt x="0" y="40"/>
                      </a:moveTo>
                      <a:lnTo>
                        <a:pt x="19" y="130"/>
                      </a:lnTo>
                      <a:lnTo>
                        <a:pt x="3" y="175"/>
                      </a:lnTo>
                      <a:lnTo>
                        <a:pt x="9" y="188"/>
                      </a:lnTo>
                      <a:lnTo>
                        <a:pt x="26" y="157"/>
                      </a:lnTo>
                      <a:lnTo>
                        <a:pt x="34" y="136"/>
                      </a:lnTo>
                      <a:lnTo>
                        <a:pt x="48" y="127"/>
                      </a:lnTo>
                      <a:lnTo>
                        <a:pt x="69" y="123"/>
                      </a:lnTo>
                      <a:lnTo>
                        <a:pt x="80" y="113"/>
                      </a:lnTo>
                      <a:lnTo>
                        <a:pt x="90" y="115"/>
                      </a:lnTo>
                      <a:lnTo>
                        <a:pt x="107" y="115"/>
                      </a:lnTo>
                      <a:lnTo>
                        <a:pt x="119" y="96"/>
                      </a:lnTo>
                      <a:lnTo>
                        <a:pt x="132" y="84"/>
                      </a:lnTo>
                      <a:lnTo>
                        <a:pt x="155" y="88"/>
                      </a:lnTo>
                      <a:lnTo>
                        <a:pt x="134" y="0"/>
                      </a:lnTo>
                      <a:lnTo>
                        <a:pt x="69" y="19"/>
                      </a:lnTo>
                      <a:lnTo>
                        <a:pt x="63" y="31"/>
                      </a:lnTo>
                      <a:lnTo>
                        <a:pt x="51" y="25"/>
                      </a:lnTo>
                      <a:lnTo>
                        <a:pt x="0" y="4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7" name="Freeform 73">
                  <a:extLst>
                    <a:ext uri="{FF2B5EF4-FFF2-40B4-BE49-F238E27FC236}">
                      <a16:creationId xmlns:a16="http://schemas.microsoft.com/office/drawing/2014/main" id="{F798099F-E7F6-E8EA-DE29-5C1742591DFA}"/>
                    </a:ext>
                  </a:extLst>
                </p:cNvPr>
                <p:cNvSpPr>
                  <a:spLocks/>
                </p:cNvSpPr>
                <p:nvPr/>
              </p:nvSpPr>
              <p:spPr bwMode="blackWhite">
                <a:xfrm>
                  <a:off x="10071523" y="1563970"/>
                  <a:ext cx="652378" cy="316695"/>
                </a:xfrm>
                <a:custGeom>
                  <a:avLst/>
                  <a:gdLst>
                    <a:gd name="T0" fmla="*/ 211 w 349"/>
                    <a:gd name="T1" fmla="*/ 0 h 169"/>
                    <a:gd name="T2" fmla="*/ 236 w 349"/>
                    <a:gd name="T3" fmla="*/ 10 h 169"/>
                    <a:gd name="T4" fmla="*/ 222 w 349"/>
                    <a:gd name="T5" fmla="*/ 25 h 169"/>
                    <a:gd name="T6" fmla="*/ 222 w 349"/>
                    <a:gd name="T7" fmla="*/ 45 h 169"/>
                    <a:gd name="T8" fmla="*/ 247 w 349"/>
                    <a:gd name="T9" fmla="*/ 69 h 169"/>
                    <a:gd name="T10" fmla="*/ 251 w 349"/>
                    <a:gd name="T11" fmla="*/ 92 h 169"/>
                    <a:gd name="T12" fmla="*/ 278 w 349"/>
                    <a:gd name="T13" fmla="*/ 96 h 169"/>
                    <a:gd name="T14" fmla="*/ 293 w 349"/>
                    <a:gd name="T15" fmla="*/ 112 h 169"/>
                    <a:gd name="T16" fmla="*/ 318 w 349"/>
                    <a:gd name="T17" fmla="*/ 96 h 169"/>
                    <a:gd name="T18" fmla="*/ 312 w 349"/>
                    <a:gd name="T19" fmla="*/ 73 h 169"/>
                    <a:gd name="T20" fmla="*/ 318 w 349"/>
                    <a:gd name="T21" fmla="*/ 71 h 169"/>
                    <a:gd name="T22" fmla="*/ 328 w 349"/>
                    <a:gd name="T23" fmla="*/ 85 h 169"/>
                    <a:gd name="T24" fmla="*/ 349 w 349"/>
                    <a:gd name="T25" fmla="*/ 96 h 169"/>
                    <a:gd name="T26" fmla="*/ 282 w 349"/>
                    <a:gd name="T27" fmla="*/ 131 h 169"/>
                    <a:gd name="T28" fmla="*/ 278 w 349"/>
                    <a:gd name="T29" fmla="*/ 154 h 169"/>
                    <a:gd name="T30" fmla="*/ 270 w 349"/>
                    <a:gd name="T31" fmla="*/ 152 h 169"/>
                    <a:gd name="T32" fmla="*/ 268 w 349"/>
                    <a:gd name="T33" fmla="*/ 129 h 169"/>
                    <a:gd name="T34" fmla="*/ 249 w 349"/>
                    <a:gd name="T35" fmla="*/ 154 h 169"/>
                    <a:gd name="T36" fmla="*/ 199 w 349"/>
                    <a:gd name="T37" fmla="*/ 116 h 169"/>
                    <a:gd name="T38" fmla="*/ 161 w 349"/>
                    <a:gd name="T39" fmla="*/ 131 h 169"/>
                    <a:gd name="T40" fmla="*/ 96 w 349"/>
                    <a:gd name="T41" fmla="*/ 150 h 169"/>
                    <a:gd name="T42" fmla="*/ 90 w 349"/>
                    <a:gd name="T43" fmla="*/ 162 h 169"/>
                    <a:gd name="T44" fmla="*/ 78 w 349"/>
                    <a:gd name="T45" fmla="*/ 156 h 169"/>
                    <a:gd name="T46" fmla="*/ 27 w 349"/>
                    <a:gd name="T47" fmla="*/ 169 h 169"/>
                    <a:gd name="T48" fmla="*/ 4 w 349"/>
                    <a:gd name="T49" fmla="*/ 112 h 169"/>
                    <a:gd name="T50" fmla="*/ 0 w 349"/>
                    <a:gd name="T51" fmla="*/ 81 h 169"/>
                    <a:gd name="T52" fmla="*/ 73 w 349"/>
                    <a:gd name="T53" fmla="*/ 60 h 169"/>
                    <a:gd name="T54" fmla="*/ 157 w 349"/>
                    <a:gd name="T55" fmla="*/ 31 h 169"/>
                    <a:gd name="T56" fmla="*/ 169 w 349"/>
                    <a:gd name="T57" fmla="*/ 8 h 169"/>
                    <a:gd name="T58" fmla="*/ 197 w 349"/>
                    <a:gd name="T59" fmla="*/ 0 h 169"/>
                    <a:gd name="T60" fmla="*/ 211 w 349"/>
                    <a:gd name="T6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169">
                      <a:moveTo>
                        <a:pt x="211" y="0"/>
                      </a:moveTo>
                      <a:lnTo>
                        <a:pt x="236" y="10"/>
                      </a:lnTo>
                      <a:lnTo>
                        <a:pt x="222" y="25"/>
                      </a:lnTo>
                      <a:lnTo>
                        <a:pt x="222" y="45"/>
                      </a:lnTo>
                      <a:lnTo>
                        <a:pt x="247" y="69"/>
                      </a:lnTo>
                      <a:lnTo>
                        <a:pt x="251" y="92"/>
                      </a:lnTo>
                      <a:lnTo>
                        <a:pt x="278" y="96"/>
                      </a:lnTo>
                      <a:lnTo>
                        <a:pt x="293" y="112"/>
                      </a:lnTo>
                      <a:lnTo>
                        <a:pt x="318" y="96"/>
                      </a:lnTo>
                      <a:lnTo>
                        <a:pt x="312" y="73"/>
                      </a:lnTo>
                      <a:lnTo>
                        <a:pt x="318" y="71"/>
                      </a:lnTo>
                      <a:lnTo>
                        <a:pt x="328" y="85"/>
                      </a:lnTo>
                      <a:lnTo>
                        <a:pt x="349" y="96"/>
                      </a:lnTo>
                      <a:lnTo>
                        <a:pt x="282" y="131"/>
                      </a:lnTo>
                      <a:lnTo>
                        <a:pt x="278" y="154"/>
                      </a:lnTo>
                      <a:lnTo>
                        <a:pt x="270" y="152"/>
                      </a:lnTo>
                      <a:lnTo>
                        <a:pt x="268" y="129"/>
                      </a:lnTo>
                      <a:lnTo>
                        <a:pt x="249" y="154"/>
                      </a:lnTo>
                      <a:lnTo>
                        <a:pt x="199" y="116"/>
                      </a:lnTo>
                      <a:lnTo>
                        <a:pt x="161" y="131"/>
                      </a:lnTo>
                      <a:lnTo>
                        <a:pt x="96" y="150"/>
                      </a:lnTo>
                      <a:lnTo>
                        <a:pt x="90" y="162"/>
                      </a:lnTo>
                      <a:lnTo>
                        <a:pt x="78" y="156"/>
                      </a:lnTo>
                      <a:lnTo>
                        <a:pt x="27" y="169"/>
                      </a:lnTo>
                      <a:lnTo>
                        <a:pt x="4" y="112"/>
                      </a:lnTo>
                      <a:lnTo>
                        <a:pt x="0" y="81"/>
                      </a:lnTo>
                      <a:lnTo>
                        <a:pt x="73" y="60"/>
                      </a:lnTo>
                      <a:lnTo>
                        <a:pt x="157" y="31"/>
                      </a:lnTo>
                      <a:lnTo>
                        <a:pt x="169" y="8"/>
                      </a:lnTo>
                      <a:lnTo>
                        <a:pt x="197" y="0"/>
                      </a:lnTo>
                      <a:lnTo>
                        <a:pt x="211"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8" name="Freeform 74">
                  <a:extLst>
                    <a:ext uri="{FF2B5EF4-FFF2-40B4-BE49-F238E27FC236}">
                      <a16:creationId xmlns:a16="http://schemas.microsoft.com/office/drawing/2014/main" id="{654D66F8-A082-8FC7-A4A5-B91A784B64E0}"/>
                    </a:ext>
                  </a:extLst>
                </p:cNvPr>
                <p:cNvSpPr>
                  <a:spLocks/>
                </p:cNvSpPr>
                <p:nvPr/>
              </p:nvSpPr>
              <p:spPr bwMode="blackWhite">
                <a:xfrm>
                  <a:off x="10563143" y="1873169"/>
                  <a:ext cx="71033" cy="33731"/>
                </a:xfrm>
                <a:custGeom>
                  <a:avLst/>
                  <a:gdLst>
                    <a:gd name="T0" fmla="*/ 28 w 38"/>
                    <a:gd name="T1" fmla="*/ 0 h 18"/>
                    <a:gd name="T2" fmla="*/ 38 w 38"/>
                    <a:gd name="T3" fmla="*/ 2 h 18"/>
                    <a:gd name="T4" fmla="*/ 25 w 38"/>
                    <a:gd name="T5" fmla="*/ 16 h 18"/>
                    <a:gd name="T6" fmla="*/ 0 w 38"/>
                    <a:gd name="T7" fmla="*/ 18 h 18"/>
                    <a:gd name="T8" fmla="*/ 17 w 38"/>
                    <a:gd name="T9" fmla="*/ 4 h 18"/>
                    <a:gd name="T10" fmla="*/ 28 w 38"/>
                    <a:gd name="T11" fmla="*/ 0 h 18"/>
                  </a:gdLst>
                  <a:ahLst/>
                  <a:cxnLst>
                    <a:cxn ang="0">
                      <a:pos x="T0" y="T1"/>
                    </a:cxn>
                    <a:cxn ang="0">
                      <a:pos x="T2" y="T3"/>
                    </a:cxn>
                    <a:cxn ang="0">
                      <a:pos x="T4" y="T5"/>
                    </a:cxn>
                    <a:cxn ang="0">
                      <a:pos x="T6" y="T7"/>
                    </a:cxn>
                    <a:cxn ang="0">
                      <a:pos x="T8" y="T9"/>
                    </a:cxn>
                    <a:cxn ang="0">
                      <a:pos x="T10" y="T11"/>
                    </a:cxn>
                  </a:cxnLst>
                  <a:rect l="0" t="0" r="r" b="b"/>
                  <a:pathLst>
                    <a:path w="38" h="18">
                      <a:moveTo>
                        <a:pt x="28" y="0"/>
                      </a:moveTo>
                      <a:lnTo>
                        <a:pt x="38" y="2"/>
                      </a:lnTo>
                      <a:lnTo>
                        <a:pt x="25" y="16"/>
                      </a:lnTo>
                      <a:lnTo>
                        <a:pt x="0" y="18"/>
                      </a:lnTo>
                      <a:lnTo>
                        <a:pt x="17" y="4"/>
                      </a:lnTo>
                      <a:lnTo>
                        <a:pt x="28"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9" name="Freeform 75">
                  <a:extLst>
                    <a:ext uri="{FF2B5EF4-FFF2-40B4-BE49-F238E27FC236}">
                      <a16:creationId xmlns:a16="http://schemas.microsoft.com/office/drawing/2014/main" id="{706CBC98-5401-D874-9B42-080D55E3413E}"/>
                    </a:ext>
                  </a:extLst>
                </p:cNvPr>
                <p:cNvSpPr>
                  <a:spLocks/>
                </p:cNvSpPr>
                <p:nvPr/>
              </p:nvSpPr>
              <p:spPr bwMode="blackWhite">
                <a:xfrm>
                  <a:off x="10662215" y="1848808"/>
                  <a:ext cx="65425" cy="46848"/>
                </a:xfrm>
                <a:custGeom>
                  <a:avLst/>
                  <a:gdLst>
                    <a:gd name="T0" fmla="*/ 31 w 35"/>
                    <a:gd name="T1" fmla="*/ 0 h 25"/>
                    <a:gd name="T2" fmla="*/ 35 w 35"/>
                    <a:gd name="T3" fmla="*/ 6 h 25"/>
                    <a:gd name="T4" fmla="*/ 20 w 35"/>
                    <a:gd name="T5" fmla="*/ 19 h 25"/>
                    <a:gd name="T6" fmla="*/ 0 w 35"/>
                    <a:gd name="T7" fmla="*/ 25 h 25"/>
                    <a:gd name="T8" fmla="*/ 0 w 35"/>
                    <a:gd name="T9" fmla="*/ 19 h 25"/>
                    <a:gd name="T10" fmla="*/ 14 w 35"/>
                    <a:gd name="T11" fmla="*/ 12 h 25"/>
                    <a:gd name="T12" fmla="*/ 23 w 35"/>
                    <a:gd name="T13" fmla="*/ 2 h 25"/>
                    <a:gd name="T14" fmla="*/ 31 w 35"/>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5">
                      <a:moveTo>
                        <a:pt x="31" y="0"/>
                      </a:moveTo>
                      <a:lnTo>
                        <a:pt x="35" y="6"/>
                      </a:lnTo>
                      <a:lnTo>
                        <a:pt x="20" y="19"/>
                      </a:lnTo>
                      <a:lnTo>
                        <a:pt x="0" y="25"/>
                      </a:lnTo>
                      <a:lnTo>
                        <a:pt x="0" y="19"/>
                      </a:lnTo>
                      <a:lnTo>
                        <a:pt x="14" y="12"/>
                      </a:lnTo>
                      <a:lnTo>
                        <a:pt x="23" y="2"/>
                      </a:lnTo>
                      <a:lnTo>
                        <a:pt x="31"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0" name="Freeform 77">
                  <a:extLst>
                    <a:ext uri="{FF2B5EF4-FFF2-40B4-BE49-F238E27FC236}">
                      <a16:creationId xmlns:a16="http://schemas.microsoft.com/office/drawing/2014/main" id="{4C7D01B2-CBE6-0BEC-2C95-C6395748CE28}"/>
                    </a:ext>
                  </a:extLst>
                </p:cNvPr>
                <p:cNvSpPr>
                  <a:spLocks/>
                </p:cNvSpPr>
                <p:nvPr/>
              </p:nvSpPr>
              <p:spPr bwMode="blackWhite">
                <a:xfrm>
                  <a:off x="9067228" y="1201794"/>
                  <a:ext cx="1091138" cy="934986"/>
                </a:xfrm>
                <a:custGeom>
                  <a:avLst/>
                  <a:gdLst>
                    <a:gd name="T0" fmla="*/ 538 w 584"/>
                    <a:gd name="T1" fmla="*/ 275 h 500"/>
                    <a:gd name="T2" fmla="*/ 542 w 584"/>
                    <a:gd name="T3" fmla="*/ 306 h 500"/>
                    <a:gd name="T4" fmla="*/ 565 w 584"/>
                    <a:gd name="T5" fmla="*/ 365 h 500"/>
                    <a:gd name="T6" fmla="*/ 584 w 584"/>
                    <a:gd name="T7" fmla="*/ 457 h 500"/>
                    <a:gd name="T8" fmla="*/ 568 w 584"/>
                    <a:gd name="T9" fmla="*/ 500 h 500"/>
                    <a:gd name="T10" fmla="*/ 461 w 584"/>
                    <a:gd name="T11" fmla="*/ 477 h 500"/>
                    <a:gd name="T12" fmla="*/ 426 w 584"/>
                    <a:gd name="T13" fmla="*/ 457 h 500"/>
                    <a:gd name="T14" fmla="*/ 423 w 584"/>
                    <a:gd name="T15" fmla="*/ 427 h 500"/>
                    <a:gd name="T16" fmla="*/ 407 w 584"/>
                    <a:gd name="T17" fmla="*/ 427 h 500"/>
                    <a:gd name="T18" fmla="*/ 384 w 584"/>
                    <a:gd name="T19" fmla="*/ 404 h 500"/>
                    <a:gd name="T20" fmla="*/ 294 w 584"/>
                    <a:gd name="T21" fmla="*/ 438 h 500"/>
                    <a:gd name="T22" fmla="*/ 4 w 584"/>
                    <a:gd name="T23" fmla="*/ 496 h 500"/>
                    <a:gd name="T24" fmla="*/ 0 w 584"/>
                    <a:gd name="T25" fmla="*/ 477 h 500"/>
                    <a:gd name="T26" fmla="*/ 39 w 584"/>
                    <a:gd name="T27" fmla="*/ 442 h 500"/>
                    <a:gd name="T28" fmla="*/ 66 w 584"/>
                    <a:gd name="T29" fmla="*/ 396 h 500"/>
                    <a:gd name="T30" fmla="*/ 52 w 584"/>
                    <a:gd name="T31" fmla="*/ 327 h 500"/>
                    <a:gd name="T32" fmla="*/ 66 w 584"/>
                    <a:gd name="T33" fmla="*/ 310 h 500"/>
                    <a:gd name="T34" fmla="*/ 108 w 584"/>
                    <a:gd name="T35" fmla="*/ 310 h 500"/>
                    <a:gd name="T36" fmla="*/ 137 w 584"/>
                    <a:gd name="T37" fmla="*/ 298 h 500"/>
                    <a:gd name="T38" fmla="*/ 186 w 584"/>
                    <a:gd name="T39" fmla="*/ 306 h 500"/>
                    <a:gd name="T40" fmla="*/ 238 w 584"/>
                    <a:gd name="T41" fmla="*/ 283 h 500"/>
                    <a:gd name="T42" fmla="*/ 259 w 584"/>
                    <a:gd name="T43" fmla="*/ 256 h 500"/>
                    <a:gd name="T44" fmla="*/ 275 w 584"/>
                    <a:gd name="T45" fmla="*/ 242 h 500"/>
                    <a:gd name="T46" fmla="*/ 259 w 584"/>
                    <a:gd name="T47" fmla="*/ 210 h 500"/>
                    <a:gd name="T48" fmla="*/ 263 w 584"/>
                    <a:gd name="T49" fmla="*/ 189 h 500"/>
                    <a:gd name="T50" fmla="*/ 242 w 584"/>
                    <a:gd name="T51" fmla="*/ 187 h 500"/>
                    <a:gd name="T52" fmla="*/ 244 w 584"/>
                    <a:gd name="T53" fmla="*/ 179 h 500"/>
                    <a:gd name="T54" fmla="*/ 267 w 584"/>
                    <a:gd name="T55" fmla="*/ 162 h 500"/>
                    <a:gd name="T56" fmla="*/ 282 w 584"/>
                    <a:gd name="T57" fmla="*/ 133 h 500"/>
                    <a:gd name="T58" fmla="*/ 313 w 584"/>
                    <a:gd name="T59" fmla="*/ 77 h 500"/>
                    <a:gd name="T60" fmla="*/ 336 w 584"/>
                    <a:gd name="T61" fmla="*/ 64 h 500"/>
                    <a:gd name="T62" fmla="*/ 344 w 584"/>
                    <a:gd name="T63" fmla="*/ 39 h 500"/>
                    <a:gd name="T64" fmla="*/ 472 w 584"/>
                    <a:gd name="T65" fmla="*/ 0 h 500"/>
                    <a:gd name="T66" fmla="*/ 488 w 584"/>
                    <a:gd name="T67" fmla="*/ 54 h 500"/>
                    <a:gd name="T68" fmla="*/ 488 w 584"/>
                    <a:gd name="T69" fmla="*/ 102 h 500"/>
                    <a:gd name="T70" fmla="*/ 497 w 584"/>
                    <a:gd name="T71" fmla="*/ 156 h 500"/>
                    <a:gd name="T72" fmla="*/ 522 w 584"/>
                    <a:gd name="T73" fmla="*/ 187 h 500"/>
                    <a:gd name="T74" fmla="*/ 538 w 584"/>
                    <a:gd name="T75" fmla="*/ 244 h 500"/>
                    <a:gd name="T76" fmla="*/ 538 w 584"/>
                    <a:gd name="T77" fmla="*/ 275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4" h="500">
                      <a:moveTo>
                        <a:pt x="538" y="275"/>
                      </a:moveTo>
                      <a:lnTo>
                        <a:pt x="542" y="306"/>
                      </a:lnTo>
                      <a:lnTo>
                        <a:pt x="565" y="365"/>
                      </a:lnTo>
                      <a:lnTo>
                        <a:pt x="584" y="457"/>
                      </a:lnTo>
                      <a:lnTo>
                        <a:pt x="568" y="500"/>
                      </a:lnTo>
                      <a:lnTo>
                        <a:pt x="461" y="477"/>
                      </a:lnTo>
                      <a:lnTo>
                        <a:pt x="426" y="457"/>
                      </a:lnTo>
                      <a:lnTo>
                        <a:pt x="423" y="427"/>
                      </a:lnTo>
                      <a:lnTo>
                        <a:pt x="407" y="427"/>
                      </a:lnTo>
                      <a:lnTo>
                        <a:pt x="384" y="404"/>
                      </a:lnTo>
                      <a:lnTo>
                        <a:pt x="294" y="438"/>
                      </a:lnTo>
                      <a:lnTo>
                        <a:pt x="4" y="496"/>
                      </a:lnTo>
                      <a:lnTo>
                        <a:pt x="0" y="477"/>
                      </a:lnTo>
                      <a:lnTo>
                        <a:pt x="39" y="442"/>
                      </a:lnTo>
                      <a:lnTo>
                        <a:pt x="66" y="396"/>
                      </a:lnTo>
                      <a:lnTo>
                        <a:pt x="52" y="327"/>
                      </a:lnTo>
                      <a:lnTo>
                        <a:pt x="66" y="310"/>
                      </a:lnTo>
                      <a:lnTo>
                        <a:pt x="108" y="310"/>
                      </a:lnTo>
                      <a:lnTo>
                        <a:pt x="137" y="298"/>
                      </a:lnTo>
                      <a:lnTo>
                        <a:pt x="186" y="306"/>
                      </a:lnTo>
                      <a:lnTo>
                        <a:pt x="238" y="283"/>
                      </a:lnTo>
                      <a:lnTo>
                        <a:pt x="259" y="256"/>
                      </a:lnTo>
                      <a:lnTo>
                        <a:pt x="275" y="242"/>
                      </a:lnTo>
                      <a:lnTo>
                        <a:pt x="259" y="210"/>
                      </a:lnTo>
                      <a:lnTo>
                        <a:pt x="263" y="189"/>
                      </a:lnTo>
                      <a:lnTo>
                        <a:pt x="242" y="187"/>
                      </a:lnTo>
                      <a:lnTo>
                        <a:pt x="244" y="179"/>
                      </a:lnTo>
                      <a:lnTo>
                        <a:pt x="267" y="162"/>
                      </a:lnTo>
                      <a:lnTo>
                        <a:pt x="282" y="133"/>
                      </a:lnTo>
                      <a:lnTo>
                        <a:pt x="313" y="77"/>
                      </a:lnTo>
                      <a:lnTo>
                        <a:pt x="336" y="64"/>
                      </a:lnTo>
                      <a:lnTo>
                        <a:pt x="344" y="39"/>
                      </a:lnTo>
                      <a:lnTo>
                        <a:pt x="472" y="0"/>
                      </a:lnTo>
                      <a:lnTo>
                        <a:pt x="488" y="54"/>
                      </a:lnTo>
                      <a:lnTo>
                        <a:pt x="488" y="102"/>
                      </a:lnTo>
                      <a:lnTo>
                        <a:pt x="497" y="156"/>
                      </a:lnTo>
                      <a:lnTo>
                        <a:pt x="522" y="187"/>
                      </a:lnTo>
                      <a:lnTo>
                        <a:pt x="538" y="244"/>
                      </a:lnTo>
                      <a:lnTo>
                        <a:pt x="538" y="27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1" name="Freeform 78">
                  <a:extLst>
                    <a:ext uri="{FF2B5EF4-FFF2-40B4-BE49-F238E27FC236}">
                      <a16:creationId xmlns:a16="http://schemas.microsoft.com/office/drawing/2014/main" id="{314BF1FF-C0C9-CF79-13F9-902AFC68CDF7}"/>
                    </a:ext>
                  </a:extLst>
                </p:cNvPr>
                <p:cNvSpPr>
                  <a:spLocks/>
                </p:cNvSpPr>
                <p:nvPr/>
              </p:nvSpPr>
              <p:spPr bwMode="blackWhite">
                <a:xfrm>
                  <a:off x="10150893" y="2017102"/>
                  <a:ext cx="265311" cy="190737"/>
                </a:xfrm>
                <a:custGeom>
                  <a:avLst/>
                  <a:gdLst>
                    <a:gd name="T0" fmla="*/ 0 w 142"/>
                    <a:gd name="T1" fmla="*/ 77 h 102"/>
                    <a:gd name="T2" fmla="*/ 36 w 142"/>
                    <a:gd name="T3" fmla="*/ 52 h 102"/>
                    <a:gd name="T4" fmla="*/ 57 w 142"/>
                    <a:gd name="T5" fmla="*/ 31 h 102"/>
                    <a:gd name="T6" fmla="*/ 82 w 142"/>
                    <a:gd name="T7" fmla="*/ 27 h 102"/>
                    <a:gd name="T8" fmla="*/ 113 w 142"/>
                    <a:gd name="T9" fmla="*/ 0 h 102"/>
                    <a:gd name="T10" fmla="*/ 109 w 142"/>
                    <a:gd name="T11" fmla="*/ 16 h 102"/>
                    <a:gd name="T12" fmla="*/ 142 w 142"/>
                    <a:gd name="T13" fmla="*/ 2 h 102"/>
                    <a:gd name="T14" fmla="*/ 136 w 142"/>
                    <a:gd name="T15" fmla="*/ 16 h 102"/>
                    <a:gd name="T16" fmla="*/ 121 w 142"/>
                    <a:gd name="T17" fmla="*/ 25 h 102"/>
                    <a:gd name="T18" fmla="*/ 117 w 142"/>
                    <a:gd name="T19" fmla="*/ 41 h 102"/>
                    <a:gd name="T20" fmla="*/ 71 w 142"/>
                    <a:gd name="T21" fmla="*/ 52 h 102"/>
                    <a:gd name="T22" fmla="*/ 40 w 142"/>
                    <a:gd name="T23" fmla="*/ 73 h 102"/>
                    <a:gd name="T24" fmla="*/ 9 w 142"/>
                    <a:gd name="T25" fmla="*/ 102 h 102"/>
                    <a:gd name="T26" fmla="*/ 0 w 142"/>
                    <a:gd name="T27"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02">
                      <a:moveTo>
                        <a:pt x="0" y="77"/>
                      </a:moveTo>
                      <a:lnTo>
                        <a:pt x="36" y="52"/>
                      </a:lnTo>
                      <a:lnTo>
                        <a:pt x="57" y="31"/>
                      </a:lnTo>
                      <a:lnTo>
                        <a:pt x="82" y="27"/>
                      </a:lnTo>
                      <a:lnTo>
                        <a:pt x="113" y="0"/>
                      </a:lnTo>
                      <a:lnTo>
                        <a:pt x="109" y="16"/>
                      </a:lnTo>
                      <a:lnTo>
                        <a:pt x="142" y="2"/>
                      </a:lnTo>
                      <a:lnTo>
                        <a:pt x="136" y="16"/>
                      </a:lnTo>
                      <a:lnTo>
                        <a:pt x="121" y="25"/>
                      </a:lnTo>
                      <a:lnTo>
                        <a:pt x="117" y="41"/>
                      </a:lnTo>
                      <a:lnTo>
                        <a:pt x="71" y="52"/>
                      </a:lnTo>
                      <a:lnTo>
                        <a:pt x="40" y="73"/>
                      </a:lnTo>
                      <a:lnTo>
                        <a:pt x="9" y="102"/>
                      </a:lnTo>
                      <a:lnTo>
                        <a:pt x="0" y="77"/>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2" name="Freeform 79">
                  <a:extLst>
                    <a:ext uri="{FF2B5EF4-FFF2-40B4-BE49-F238E27FC236}">
                      <a16:creationId xmlns:a16="http://schemas.microsoft.com/office/drawing/2014/main" id="{E698FC02-4FBE-E8ED-8DA3-7F978A8A1AB2}"/>
                    </a:ext>
                  </a:extLst>
                </p:cNvPr>
                <p:cNvSpPr>
                  <a:spLocks/>
                </p:cNvSpPr>
                <p:nvPr/>
              </p:nvSpPr>
              <p:spPr bwMode="blackWhite">
                <a:xfrm>
                  <a:off x="9896559" y="2081864"/>
                  <a:ext cx="265946" cy="554638"/>
                </a:xfrm>
                <a:custGeom>
                  <a:avLst/>
                  <a:gdLst>
                    <a:gd name="T0" fmla="*/ 124 w 142"/>
                    <a:gd name="T1" fmla="*/ 29 h 297"/>
                    <a:gd name="T2" fmla="*/ 132 w 142"/>
                    <a:gd name="T3" fmla="*/ 42 h 297"/>
                    <a:gd name="T4" fmla="*/ 126 w 142"/>
                    <a:gd name="T5" fmla="*/ 73 h 297"/>
                    <a:gd name="T6" fmla="*/ 99 w 142"/>
                    <a:gd name="T7" fmla="*/ 88 h 297"/>
                    <a:gd name="T8" fmla="*/ 99 w 142"/>
                    <a:gd name="T9" fmla="*/ 100 h 297"/>
                    <a:gd name="T10" fmla="*/ 128 w 142"/>
                    <a:gd name="T11" fmla="*/ 100 h 297"/>
                    <a:gd name="T12" fmla="*/ 126 w 142"/>
                    <a:gd name="T13" fmla="*/ 123 h 297"/>
                    <a:gd name="T14" fmla="*/ 142 w 142"/>
                    <a:gd name="T15" fmla="*/ 142 h 297"/>
                    <a:gd name="T16" fmla="*/ 134 w 142"/>
                    <a:gd name="T17" fmla="*/ 182 h 297"/>
                    <a:gd name="T18" fmla="*/ 126 w 142"/>
                    <a:gd name="T19" fmla="*/ 232 h 297"/>
                    <a:gd name="T20" fmla="*/ 107 w 142"/>
                    <a:gd name="T21" fmla="*/ 247 h 297"/>
                    <a:gd name="T22" fmla="*/ 107 w 142"/>
                    <a:gd name="T23" fmla="*/ 270 h 297"/>
                    <a:gd name="T24" fmla="*/ 80 w 142"/>
                    <a:gd name="T25" fmla="*/ 297 h 297"/>
                    <a:gd name="T26" fmla="*/ 65 w 142"/>
                    <a:gd name="T27" fmla="*/ 267 h 297"/>
                    <a:gd name="T28" fmla="*/ 30 w 142"/>
                    <a:gd name="T29" fmla="*/ 255 h 297"/>
                    <a:gd name="T30" fmla="*/ 15 w 142"/>
                    <a:gd name="T31" fmla="*/ 238 h 297"/>
                    <a:gd name="T32" fmla="*/ 13 w 142"/>
                    <a:gd name="T33" fmla="*/ 220 h 297"/>
                    <a:gd name="T34" fmla="*/ 25 w 142"/>
                    <a:gd name="T35" fmla="*/ 209 h 297"/>
                    <a:gd name="T36" fmla="*/ 57 w 142"/>
                    <a:gd name="T37" fmla="*/ 157 h 297"/>
                    <a:gd name="T38" fmla="*/ 50 w 142"/>
                    <a:gd name="T39" fmla="*/ 126 h 297"/>
                    <a:gd name="T40" fmla="*/ 19 w 142"/>
                    <a:gd name="T41" fmla="*/ 107 h 297"/>
                    <a:gd name="T42" fmla="*/ 15 w 142"/>
                    <a:gd name="T43" fmla="*/ 88 h 297"/>
                    <a:gd name="T44" fmla="*/ 0 w 142"/>
                    <a:gd name="T45" fmla="*/ 59 h 297"/>
                    <a:gd name="T46" fmla="*/ 11 w 142"/>
                    <a:gd name="T47" fmla="*/ 27 h 297"/>
                    <a:gd name="T48" fmla="*/ 5 w 142"/>
                    <a:gd name="T49" fmla="*/ 0 h 297"/>
                    <a:gd name="T50" fmla="*/ 17 w 142"/>
                    <a:gd name="T51" fmla="*/ 6 h 297"/>
                    <a:gd name="T52" fmla="*/ 124 w 142"/>
                    <a:gd name="T53" fmla="*/ 2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297">
                      <a:moveTo>
                        <a:pt x="124" y="29"/>
                      </a:moveTo>
                      <a:lnTo>
                        <a:pt x="132" y="42"/>
                      </a:lnTo>
                      <a:lnTo>
                        <a:pt x="126" y="73"/>
                      </a:lnTo>
                      <a:lnTo>
                        <a:pt x="99" y="88"/>
                      </a:lnTo>
                      <a:lnTo>
                        <a:pt x="99" y="100"/>
                      </a:lnTo>
                      <a:lnTo>
                        <a:pt x="128" y="100"/>
                      </a:lnTo>
                      <a:lnTo>
                        <a:pt x="126" y="123"/>
                      </a:lnTo>
                      <a:lnTo>
                        <a:pt x="142" y="142"/>
                      </a:lnTo>
                      <a:lnTo>
                        <a:pt x="134" y="182"/>
                      </a:lnTo>
                      <a:lnTo>
                        <a:pt x="126" y="232"/>
                      </a:lnTo>
                      <a:lnTo>
                        <a:pt x="107" y="247"/>
                      </a:lnTo>
                      <a:lnTo>
                        <a:pt x="107" y="270"/>
                      </a:lnTo>
                      <a:lnTo>
                        <a:pt x="80" y="297"/>
                      </a:lnTo>
                      <a:lnTo>
                        <a:pt x="65" y="267"/>
                      </a:lnTo>
                      <a:lnTo>
                        <a:pt x="30" y="255"/>
                      </a:lnTo>
                      <a:lnTo>
                        <a:pt x="15" y="238"/>
                      </a:lnTo>
                      <a:lnTo>
                        <a:pt x="13" y="220"/>
                      </a:lnTo>
                      <a:lnTo>
                        <a:pt x="25" y="209"/>
                      </a:lnTo>
                      <a:lnTo>
                        <a:pt x="57" y="157"/>
                      </a:lnTo>
                      <a:lnTo>
                        <a:pt x="50" y="126"/>
                      </a:lnTo>
                      <a:lnTo>
                        <a:pt x="19" y="107"/>
                      </a:lnTo>
                      <a:lnTo>
                        <a:pt x="15" y="88"/>
                      </a:lnTo>
                      <a:lnTo>
                        <a:pt x="0" y="59"/>
                      </a:lnTo>
                      <a:lnTo>
                        <a:pt x="11" y="27"/>
                      </a:lnTo>
                      <a:lnTo>
                        <a:pt x="5" y="0"/>
                      </a:lnTo>
                      <a:lnTo>
                        <a:pt x="17" y="6"/>
                      </a:lnTo>
                      <a:lnTo>
                        <a:pt x="124" y="29"/>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3" name="Freeform 80">
                  <a:extLst>
                    <a:ext uri="{FF2B5EF4-FFF2-40B4-BE49-F238E27FC236}">
                      <a16:creationId xmlns:a16="http://schemas.microsoft.com/office/drawing/2014/main" id="{FFEA50D2-12ED-8FBA-7C2C-D632E2876026}"/>
                    </a:ext>
                  </a:extLst>
                </p:cNvPr>
                <p:cNvSpPr>
                  <a:spLocks/>
                </p:cNvSpPr>
                <p:nvPr/>
              </p:nvSpPr>
              <p:spPr bwMode="blackWhite">
                <a:xfrm>
                  <a:off x="9870314" y="2465037"/>
                  <a:ext cx="204708" cy="307937"/>
                </a:xfrm>
                <a:custGeom>
                  <a:avLst/>
                  <a:gdLst>
                    <a:gd name="T0" fmla="*/ 16 w 110"/>
                    <a:gd name="T1" fmla="*/ 0 h 165"/>
                    <a:gd name="T2" fmla="*/ 25 w 110"/>
                    <a:gd name="T3" fmla="*/ 15 h 165"/>
                    <a:gd name="T4" fmla="*/ 23 w 110"/>
                    <a:gd name="T5" fmla="*/ 37 h 165"/>
                    <a:gd name="T6" fmla="*/ 87 w 110"/>
                    <a:gd name="T7" fmla="*/ 117 h 165"/>
                    <a:gd name="T8" fmla="*/ 102 w 110"/>
                    <a:gd name="T9" fmla="*/ 121 h 165"/>
                    <a:gd name="T10" fmla="*/ 110 w 110"/>
                    <a:gd name="T11" fmla="*/ 152 h 165"/>
                    <a:gd name="T12" fmla="*/ 50 w 110"/>
                    <a:gd name="T13" fmla="*/ 165 h 165"/>
                    <a:gd name="T14" fmla="*/ 0 w 110"/>
                    <a:gd name="T15" fmla="*/ 27 h 165"/>
                    <a:gd name="T16" fmla="*/ 2 w 110"/>
                    <a:gd name="T17" fmla="*/ 8 h 165"/>
                    <a:gd name="T18" fmla="*/ 16 w 110"/>
                    <a:gd name="T19"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65">
                      <a:moveTo>
                        <a:pt x="16" y="0"/>
                      </a:moveTo>
                      <a:lnTo>
                        <a:pt x="25" y="15"/>
                      </a:lnTo>
                      <a:lnTo>
                        <a:pt x="23" y="37"/>
                      </a:lnTo>
                      <a:lnTo>
                        <a:pt x="87" y="117"/>
                      </a:lnTo>
                      <a:lnTo>
                        <a:pt x="102" y="121"/>
                      </a:lnTo>
                      <a:lnTo>
                        <a:pt x="110" y="152"/>
                      </a:lnTo>
                      <a:lnTo>
                        <a:pt x="50" y="165"/>
                      </a:lnTo>
                      <a:lnTo>
                        <a:pt x="0" y="27"/>
                      </a:lnTo>
                      <a:lnTo>
                        <a:pt x="2" y="8"/>
                      </a:lnTo>
                      <a:lnTo>
                        <a:pt x="16"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4" name="Freeform 81">
                  <a:extLst>
                    <a:ext uri="{FF2B5EF4-FFF2-40B4-BE49-F238E27FC236}">
                      <a16:creationId xmlns:a16="http://schemas.microsoft.com/office/drawing/2014/main" id="{5532D9AF-D432-B3A3-9C41-F0A201CF94D9}"/>
                    </a:ext>
                  </a:extLst>
                </p:cNvPr>
                <p:cNvSpPr>
                  <a:spLocks/>
                </p:cNvSpPr>
                <p:nvPr/>
              </p:nvSpPr>
              <p:spPr bwMode="blackWhite">
                <a:xfrm>
                  <a:off x="8998992" y="1955890"/>
                  <a:ext cx="1004295" cy="703357"/>
                </a:xfrm>
                <a:custGeom>
                  <a:avLst/>
                  <a:gdLst>
                    <a:gd name="T0" fmla="*/ 36 w 537"/>
                    <a:gd name="T1" fmla="*/ 73 h 376"/>
                    <a:gd name="T2" fmla="*/ 40 w 537"/>
                    <a:gd name="T3" fmla="*/ 92 h 376"/>
                    <a:gd name="T4" fmla="*/ 330 w 537"/>
                    <a:gd name="T5" fmla="*/ 34 h 376"/>
                    <a:gd name="T6" fmla="*/ 420 w 537"/>
                    <a:gd name="T7" fmla="*/ 0 h 376"/>
                    <a:gd name="T8" fmla="*/ 443 w 537"/>
                    <a:gd name="T9" fmla="*/ 23 h 376"/>
                    <a:gd name="T10" fmla="*/ 459 w 537"/>
                    <a:gd name="T11" fmla="*/ 23 h 376"/>
                    <a:gd name="T12" fmla="*/ 462 w 537"/>
                    <a:gd name="T13" fmla="*/ 53 h 376"/>
                    <a:gd name="T14" fmla="*/ 485 w 537"/>
                    <a:gd name="T15" fmla="*/ 67 h 376"/>
                    <a:gd name="T16" fmla="*/ 491 w 537"/>
                    <a:gd name="T17" fmla="*/ 94 h 376"/>
                    <a:gd name="T18" fmla="*/ 480 w 537"/>
                    <a:gd name="T19" fmla="*/ 126 h 376"/>
                    <a:gd name="T20" fmla="*/ 495 w 537"/>
                    <a:gd name="T21" fmla="*/ 155 h 376"/>
                    <a:gd name="T22" fmla="*/ 499 w 537"/>
                    <a:gd name="T23" fmla="*/ 174 h 376"/>
                    <a:gd name="T24" fmla="*/ 530 w 537"/>
                    <a:gd name="T25" fmla="*/ 193 h 376"/>
                    <a:gd name="T26" fmla="*/ 537 w 537"/>
                    <a:gd name="T27" fmla="*/ 224 h 376"/>
                    <a:gd name="T28" fmla="*/ 505 w 537"/>
                    <a:gd name="T29" fmla="*/ 276 h 376"/>
                    <a:gd name="T30" fmla="*/ 491 w 537"/>
                    <a:gd name="T31" fmla="*/ 287 h 376"/>
                    <a:gd name="T32" fmla="*/ 482 w 537"/>
                    <a:gd name="T33" fmla="*/ 272 h 376"/>
                    <a:gd name="T34" fmla="*/ 468 w 537"/>
                    <a:gd name="T35" fmla="*/ 280 h 376"/>
                    <a:gd name="T36" fmla="*/ 466 w 537"/>
                    <a:gd name="T37" fmla="*/ 293 h 376"/>
                    <a:gd name="T38" fmla="*/ 265 w 537"/>
                    <a:gd name="T39" fmla="*/ 334 h 376"/>
                    <a:gd name="T40" fmla="*/ 142 w 537"/>
                    <a:gd name="T41" fmla="*/ 360 h 376"/>
                    <a:gd name="T42" fmla="*/ 29 w 537"/>
                    <a:gd name="T43" fmla="*/ 376 h 376"/>
                    <a:gd name="T44" fmla="*/ 11 w 537"/>
                    <a:gd name="T45" fmla="*/ 213 h 376"/>
                    <a:gd name="T46" fmla="*/ 0 w 537"/>
                    <a:gd name="T47" fmla="*/ 94 h 376"/>
                    <a:gd name="T48" fmla="*/ 19 w 537"/>
                    <a:gd name="T49" fmla="*/ 80 h 376"/>
                    <a:gd name="T50" fmla="*/ 36 w 537"/>
                    <a:gd name="T51" fmla="*/ 7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7" h="376">
                      <a:moveTo>
                        <a:pt x="36" y="73"/>
                      </a:moveTo>
                      <a:lnTo>
                        <a:pt x="40" y="92"/>
                      </a:lnTo>
                      <a:lnTo>
                        <a:pt x="330" y="34"/>
                      </a:lnTo>
                      <a:lnTo>
                        <a:pt x="420" y="0"/>
                      </a:lnTo>
                      <a:lnTo>
                        <a:pt x="443" y="23"/>
                      </a:lnTo>
                      <a:lnTo>
                        <a:pt x="459" y="23"/>
                      </a:lnTo>
                      <a:lnTo>
                        <a:pt x="462" y="53"/>
                      </a:lnTo>
                      <a:lnTo>
                        <a:pt x="485" y="67"/>
                      </a:lnTo>
                      <a:lnTo>
                        <a:pt x="491" y="94"/>
                      </a:lnTo>
                      <a:lnTo>
                        <a:pt x="480" y="126"/>
                      </a:lnTo>
                      <a:lnTo>
                        <a:pt x="495" y="155"/>
                      </a:lnTo>
                      <a:lnTo>
                        <a:pt x="499" y="174"/>
                      </a:lnTo>
                      <a:lnTo>
                        <a:pt x="530" y="193"/>
                      </a:lnTo>
                      <a:lnTo>
                        <a:pt x="537" y="224"/>
                      </a:lnTo>
                      <a:lnTo>
                        <a:pt x="505" y="276"/>
                      </a:lnTo>
                      <a:lnTo>
                        <a:pt x="491" y="287"/>
                      </a:lnTo>
                      <a:lnTo>
                        <a:pt x="482" y="272"/>
                      </a:lnTo>
                      <a:lnTo>
                        <a:pt x="468" y="280"/>
                      </a:lnTo>
                      <a:lnTo>
                        <a:pt x="466" y="293"/>
                      </a:lnTo>
                      <a:lnTo>
                        <a:pt x="265" y="334"/>
                      </a:lnTo>
                      <a:lnTo>
                        <a:pt x="142" y="360"/>
                      </a:lnTo>
                      <a:lnTo>
                        <a:pt x="29" y="376"/>
                      </a:lnTo>
                      <a:lnTo>
                        <a:pt x="11" y="213"/>
                      </a:lnTo>
                      <a:lnTo>
                        <a:pt x="0" y="94"/>
                      </a:lnTo>
                      <a:lnTo>
                        <a:pt x="19" y="80"/>
                      </a:lnTo>
                      <a:lnTo>
                        <a:pt x="36" y="73"/>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5" name="Freeform 82">
                  <a:extLst>
                    <a:ext uri="{FF2B5EF4-FFF2-40B4-BE49-F238E27FC236}">
                      <a16:creationId xmlns:a16="http://schemas.microsoft.com/office/drawing/2014/main" id="{CB3BFDD5-A332-2981-8844-779AF68EDE6A}"/>
                    </a:ext>
                  </a:extLst>
                </p:cNvPr>
                <p:cNvSpPr>
                  <a:spLocks/>
                </p:cNvSpPr>
                <p:nvPr/>
              </p:nvSpPr>
              <p:spPr bwMode="blackWhite">
                <a:xfrm>
                  <a:off x="9264938" y="2503529"/>
                  <a:ext cx="810084" cy="586130"/>
                </a:xfrm>
                <a:custGeom>
                  <a:avLst/>
                  <a:gdLst>
                    <a:gd name="T0" fmla="*/ 324 w 434"/>
                    <a:gd name="T1" fmla="*/ 0 h 313"/>
                    <a:gd name="T2" fmla="*/ 125 w 434"/>
                    <a:gd name="T3" fmla="*/ 41 h 313"/>
                    <a:gd name="T4" fmla="*/ 0 w 434"/>
                    <a:gd name="T5" fmla="*/ 67 h 313"/>
                    <a:gd name="T6" fmla="*/ 11 w 434"/>
                    <a:gd name="T7" fmla="*/ 125 h 313"/>
                    <a:gd name="T8" fmla="*/ 46 w 434"/>
                    <a:gd name="T9" fmla="*/ 102 h 313"/>
                    <a:gd name="T10" fmla="*/ 69 w 434"/>
                    <a:gd name="T11" fmla="*/ 71 h 313"/>
                    <a:gd name="T12" fmla="*/ 123 w 434"/>
                    <a:gd name="T13" fmla="*/ 64 h 313"/>
                    <a:gd name="T14" fmla="*/ 153 w 434"/>
                    <a:gd name="T15" fmla="*/ 71 h 313"/>
                    <a:gd name="T16" fmla="*/ 184 w 434"/>
                    <a:gd name="T17" fmla="*/ 67 h 313"/>
                    <a:gd name="T18" fmla="*/ 184 w 434"/>
                    <a:gd name="T19" fmla="*/ 87 h 313"/>
                    <a:gd name="T20" fmla="*/ 192 w 434"/>
                    <a:gd name="T21" fmla="*/ 98 h 313"/>
                    <a:gd name="T22" fmla="*/ 213 w 434"/>
                    <a:gd name="T23" fmla="*/ 113 h 313"/>
                    <a:gd name="T24" fmla="*/ 228 w 434"/>
                    <a:gd name="T25" fmla="*/ 110 h 313"/>
                    <a:gd name="T26" fmla="*/ 246 w 434"/>
                    <a:gd name="T27" fmla="*/ 121 h 313"/>
                    <a:gd name="T28" fmla="*/ 255 w 434"/>
                    <a:gd name="T29" fmla="*/ 129 h 313"/>
                    <a:gd name="T30" fmla="*/ 238 w 434"/>
                    <a:gd name="T31" fmla="*/ 135 h 313"/>
                    <a:gd name="T32" fmla="*/ 226 w 434"/>
                    <a:gd name="T33" fmla="*/ 173 h 313"/>
                    <a:gd name="T34" fmla="*/ 259 w 434"/>
                    <a:gd name="T35" fmla="*/ 165 h 313"/>
                    <a:gd name="T36" fmla="*/ 278 w 434"/>
                    <a:gd name="T37" fmla="*/ 186 h 313"/>
                    <a:gd name="T38" fmla="*/ 313 w 434"/>
                    <a:gd name="T39" fmla="*/ 190 h 313"/>
                    <a:gd name="T40" fmla="*/ 286 w 434"/>
                    <a:gd name="T41" fmla="*/ 167 h 313"/>
                    <a:gd name="T42" fmla="*/ 305 w 434"/>
                    <a:gd name="T43" fmla="*/ 165 h 313"/>
                    <a:gd name="T44" fmla="*/ 278 w 434"/>
                    <a:gd name="T45" fmla="*/ 138 h 313"/>
                    <a:gd name="T46" fmla="*/ 276 w 434"/>
                    <a:gd name="T47" fmla="*/ 73 h 313"/>
                    <a:gd name="T48" fmla="*/ 261 w 434"/>
                    <a:gd name="T49" fmla="*/ 66 h 313"/>
                    <a:gd name="T50" fmla="*/ 265 w 434"/>
                    <a:gd name="T51" fmla="*/ 54 h 313"/>
                    <a:gd name="T52" fmla="*/ 249 w 434"/>
                    <a:gd name="T53" fmla="*/ 48 h 313"/>
                    <a:gd name="T54" fmla="*/ 278 w 434"/>
                    <a:gd name="T55" fmla="*/ 39 h 313"/>
                    <a:gd name="T56" fmla="*/ 301 w 434"/>
                    <a:gd name="T57" fmla="*/ 14 h 313"/>
                    <a:gd name="T58" fmla="*/ 317 w 434"/>
                    <a:gd name="T59" fmla="*/ 8 h 313"/>
                    <a:gd name="T60" fmla="*/ 317 w 434"/>
                    <a:gd name="T61" fmla="*/ 33 h 313"/>
                    <a:gd name="T62" fmla="*/ 297 w 434"/>
                    <a:gd name="T63" fmla="*/ 33 h 313"/>
                    <a:gd name="T64" fmla="*/ 286 w 434"/>
                    <a:gd name="T65" fmla="*/ 64 h 313"/>
                    <a:gd name="T66" fmla="*/ 305 w 434"/>
                    <a:gd name="T67" fmla="*/ 67 h 313"/>
                    <a:gd name="T68" fmla="*/ 301 w 434"/>
                    <a:gd name="T69" fmla="*/ 96 h 313"/>
                    <a:gd name="T70" fmla="*/ 301 w 434"/>
                    <a:gd name="T71" fmla="*/ 115 h 313"/>
                    <a:gd name="T72" fmla="*/ 336 w 434"/>
                    <a:gd name="T73" fmla="*/ 131 h 313"/>
                    <a:gd name="T74" fmla="*/ 317 w 434"/>
                    <a:gd name="T75" fmla="*/ 138 h 313"/>
                    <a:gd name="T76" fmla="*/ 317 w 434"/>
                    <a:gd name="T77" fmla="*/ 158 h 313"/>
                    <a:gd name="T78" fmla="*/ 340 w 434"/>
                    <a:gd name="T79" fmla="*/ 181 h 313"/>
                    <a:gd name="T80" fmla="*/ 345 w 434"/>
                    <a:gd name="T81" fmla="*/ 165 h 313"/>
                    <a:gd name="T82" fmla="*/ 353 w 434"/>
                    <a:gd name="T83" fmla="*/ 185 h 313"/>
                    <a:gd name="T84" fmla="*/ 365 w 434"/>
                    <a:gd name="T85" fmla="*/ 208 h 313"/>
                    <a:gd name="T86" fmla="*/ 376 w 434"/>
                    <a:gd name="T87" fmla="*/ 200 h 313"/>
                    <a:gd name="T88" fmla="*/ 388 w 434"/>
                    <a:gd name="T89" fmla="*/ 204 h 313"/>
                    <a:gd name="T90" fmla="*/ 368 w 434"/>
                    <a:gd name="T91" fmla="*/ 244 h 313"/>
                    <a:gd name="T92" fmla="*/ 372 w 434"/>
                    <a:gd name="T93" fmla="*/ 259 h 313"/>
                    <a:gd name="T94" fmla="*/ 368 w 434"/>
                    <a:gd name="T95" fmla="*/ 290 h 313"/>
                    <a:gd name="T96" fmla="*/ 388 w 434"/>
                    <a:gd name="T97" fmla="*/ 313 h 313"/>
                    <a:gd name="T98" fmla="*/ 391 w 434"/>
                    <a:gd name="T99" fmla="*/ 267 h 313"/>
                    <a:gd name="T100" fmla="*/ 399 w 434"/>
                    <a:gd name="T101" fmla="*/ 244 h 313"/>
                    <a:gd name="T102" fmla="*/ 407 w 434"/>
                    <a:gd name="T103" fmla="*/ 232 h 313"/>
                    <a:gd name="T104" fmla="*/ 411 w 434"/>
                    <a:gd name="T105" fmla="*/ 204 h 313"/>
                    <a:gd name="T106" fmla="*/ 420 w 434"/>
                    <a:gd name="T107" fmla="*/ 158 h 313"/>
                    <a:gd name="T108" fmla="*/ 422 w 434"/>
                    <a:gd name="T109" fmla="*/ 206 h 313"/>
                    <a:gd name="T110" fmla="*/ 434 w 434"/>
                    <a:gd name="T111" fmla="*/ 204 h 313"/>
                    <a:gd name="T112" fmla="*/ 434 w 434"/>
                    <a:gd name="T113" fmla="*/ 131 h 313"/>
                    <a:gd name="T114" fmla="*/ 376 w 434"/>
                    <a:gd name="T115" fmla="*/ 142 h 313"/>
                    <a:gd name="T116" fmla="*/ 324 w 434"/>
                    <a:gd name="T117" fmla="*/ 6 h 313"/>
                    <a:gd name="T118" fmla="*/ 324 w 434"/>
                    <a:gd name="T11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4" h="313">
                      <a:moveTo>
                        <a:pt x="324" y="0"/>
                      </a:moveTo>
                      <a:lnTo>
                        <a:pt x="125" y="41"/>
                      </a:lnTo>
                      <a:lnTo>
                        <a:pt x="0" y="67"/>
                      </a:lnTo>
                      <a:lnTo>
                        <a:pt x="11" y="125"/>
                      </a:lnTo>
                      <a:lnTo>
                        <a:pt x="46" y="102"/>
                      </a:lnTo>
                      <a:lnTo>
                        <a:pt x="69" y="71"/>
                      </a:lnTo>
                      <a:lnTo>
                        <a:pt x="123" y="64"/>
                      </a:lnTo>
                      <a:lnTo>
                        <a:pt x="153" y="71"/>
                      </a:lnTo>
                      <a:lnTo>
                        <a:pt x="184" y="67"/>
                      </a:lnTo>
                      <a:lnTo>
                        <a:pt x="184" y="87"/>
                      </a:lnTo>
                      <a:lnTo>
                        <a:pt x="192" y="98"/>
                      </a:lnTo>
                      <a:lnTo>
                        <a:pt x="213" y="113"/>
                      </a:lnTo>
                      <a:lnTo>
                        <a:pt x="228" y="110"/>
                      </a:lnTo>
                      <a:lnTo>
                        <a:pt x="246" y="121"/>
                      </a:lnTo>
                      <a:lnTo>
                        <a:pt x="255" y="129"/>
                      </a:lnTo>
                      <a:lnTo>
                        <a:pt x="238" y="135"/>
                      </a:lnTo>
                      <a:lnTo>
                        <a:pt x="226" y="173"/>
                      </a:lnTo>
                      <a:lnTo>
                        <a:pt x="259" y="165"/>
                      </a:lnTo>
                      <a:lnTo>
                        <a:pt x="278" y="186"/>
                      </a:lnTo>
                      <a:lnTo>
                        <a:pt x="313" y="190"/>
                      </a:lnTo>
                      <a:lnTo>
                        <a:pt x="286" y="167"/>
                      </a:lnTo>
                      <a:lnTo>
                        <a:pt x="305" y="165"/>
                      </a:lnTo>
                      <a:lnTo>
                        <a:pt x="278" y="138"/>
                      </a:lnTo>
                      <a:lnTo>
                        <a:pt x="276" y="73"/>
                      </a:lnTo>
                      <a:lnTo>
                        <a:pt x="261" y="66"/>
                      </a:lnTo>
                      <a:lnTo>
                        <a:pt x="265" y="54"/>
                      </a:lnTo>
                      <a:lnTo>
                        <a:pt x="249" y="48"/>
                      </a:lnTo>
                      <a:lnTo>
                        <a:pt x="278" y="39"/>
                      </a:lnTo>
                      <a:lnTo>
                        <a:pt x="301" y="14"/>
                      </a:lnTo>
                      <a:lnTo>
                        <a:pt x="317" y="8"/>
                      </a:lnTo>
                      <a:lnTo>
                        <a:pt x="317" y="33"/>
                      </a:lnTo>
                      <a:lnTo>
                        <a:pt x="297" y="33"/>
                      </a:lnTo>
                      <a:lnTo>
                        <a:pt x="286" y="64"/>
                      </a:lnTo>
                      <a:lnTo>
                        <a:pt x="305" y="67"/>
                      </a:lnTo>
                      <a:lnTo>
                        <a:pt x="301" y="96"/>
                      </a:lnTo>
                      <a:lnTo>
                        <a:pt x="301" y="115"/>
                      </a:lnTo>
                      <a:lnTo>
                        <a:pt x="336" y="131"/>
                      </a:lnTo>
                      <a:lnTo>
                        <a:pt x="317" y="138"/>
                      </a:lnTo>
                      <a:lnTo>
                        <a:pt x="317" y="158"/>
                      </a:lnTo>
                      <a:lnTo>
                        <a:pt x="340" y="181"/>
                      </a:lnTo>
                      <a:lnTo>
                        <a:pt x="345" y="165"/>
                      </a:lnTo>
                      <a:lnTo>
                        <a:pt x="353" y="185"/>
                      </a:lnTo>
                      <a:lnTo>
                        <a:pt x="365" y="208"/>
                      </a:lnTo>
                      <a:lnTo>
                        <a:pt x="376" y="200"/>
                      </a:lnTo>
                      <a:lnTo>
                        <a:pt x="388" y="204"/>
                      </a:lnTo>
                      <a:lnTo>
                        <a:pt x="368" y="244"/>
                      </a:lnTo>
                      <a:lnTo>
                        <a:pt x="372" y="259"/>
                      </a:lnTo>
                      <a:lnTo>
                        <a:pt x="368" y="290"/>
                      </a:lnTo>
                      <a:lnTo>
                        <a:pt x="388" y="313"/>
                      </a:lnTo>
                      <a:lnTo>
                        <a:pt x="391" y="267"/>
                      </a:lnTo>
                      <a:lnTo>
                        <a:pt x="399" y="244"/>
                      </a:lnTo>
                      <a:lnTo>
                        <a:pt x="407" y="232"/>
                      </a:lnTo>
                      <a:lnTo>
                        <a:pt x="411" y="204"/>
                      </a:lnTo>
                      <a:lnTo>
                        <a:pt x="420" y="158"/>
                      </a:lnTo>
                      <a:lnTo>
                        <a:pt x="422" y="206"/>
                      </a:lnTo>
                      <a:lnTo>
                        <a:pt x="434" y="204"/>
                      </a:lnTo>
                      <a:lnTo>
                        <a:pt x="434" y="131"/>
                      </a:lnTo>
                      <a:lnTo>
                        <a:pt x="376" y="142"/>
                      </a:lnTo>
                      <a:lnTo>
                        <a:pt x="324" y="6"/>
                      </a:lnTo>
                      <a:lnTo>
                        <a:pt x="324"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 name="Freeform 83">
                  <a:extLst>
                    <a:ext uri="{FF2B5EF4-FFF2-40B4-BE49-F238E27FC236}">
                      <a16:creationId xmlns:a16="http://schemas.microsoft.com/office/drawing/2014/main" id="{0D4F6693-8F70-52B5-CFD4-A9905E5085F6}"/>
                    </a:ext>
                  </a:extLst>
                </p:cNvPr>
                <p:cNvSpPr>
                  <a:spLocks/>
                </p:cNvSpPr>
                <p:nvPr/>
              </p:nvSpPr>
              <p:spPr bwMode="blackWhite">
                <a:xfrm>
                  <a:off x="8554583" y="3201636"/>
                  <a:ext cx="1548434" cy="715605"/>
                </a:xfrm>
                <a:custGeom>
                  <a:avLst/>
                  <a:gdLst>
                    <a:gd name="T0" fmla="*/ 75 w 829"/>
                    <a:gd name="T1" fmla="*/ 326 h 383"/>
                    <a:gd name="T2" fmla="*/ 184 w 829"/>
                    <a:gd name="T3" fmla="*/ 307 h 383"/>
                    <a:gd name="T4" fmla="*/ 317 w 829"/>
                    <a:gd name="T5" fmla="*/ 278 h 383"/>
                    <a:gd name="T6" fmla="*/ 347 w 829"/>
                    <a:gd name="T7" fmla="*/ 286 h 383"/>
                    <a:gd name="T8" fmla="*/ 480 w 829"/>
                    <a:gd name="T9" fmla="*/ 293 h 383"/>
                    <a:gd name="T10" fmla="*/ 639 w 829"/>
                    <a:gd name="T11" fmla="*/ 368 h 383"/>
                    <a:gd name="T12" fmla="*/ 650 w 829"/>
                    <a:gd name="T13" fmla="*/ 334 h 383"/>
                    <a:gd name="T14" fmla="*/ 712 w 829"/>
                    <a:gd name="T15" fmla="*/ 270 h 383"/>
                    <a:gd name="T16" fmla="*/ 745 w 829"/>
                    <a:gd name="T17" fmla="*/ 247 h 383"/>
                    <a:gd name="T18" fmla="*/ 779 w 829"/>
                    <a:gd name="T19" fmla="*/ 201 h 383"/>
                    <a:gd name="T20" fmla="*/ 721 w 829"/>
                    <a:gd name="T21" fmla="*/ 218 h 383"/>
                    <a:gd name="T22" fmla="*/ 758 w 829"/>
                    <a:gd name="T23" fmla="*/ 195 h 383"/>
                    <a:gd name="T24" fmla="*/ 760 w 829"/>
                    <a:gd name="T25" fmla="*/ 169 h 383"/>
                    <a:gd name="T26" fmla="*/ 697 w 829"/>
                    <a:gd name="T27" fmla="*/ 155 h 383"/>
                    <a:gd name="T28" fmla="*/ 746 w 829"/>
                    <a:gd name="T29" fmla="*/ 140 h 383"/>
                    <a:gd name="T30" fmla="*/ 769 w 829"/>
                    <a:gd name="T31" fmla="*/ 155 h 383"/>
                    <a:gd name="T32" fmla="*/ 829 w 829"/>
                    <a:gd name="T33" fmla="*/ 111 h 383"/>
                    <a:gd name="T34" fmla="*/ 798 w 829"/>
                    <a:gd name="T35" fmla="*/ 111 h 383"/>
                    <a:gd name="T36" fmla="*/ 760 w 829"/>
                    <a:gd name="T37" fmla="*/ 96 h 383"/>
                    <a:gd name="T38" fmla="*/ 693 w 829"/>
                    <a:gd name="T39" fmla="*/ 115 h 383"/>
                    <a:gd name="T40" fmla="*/ 745 w 829"/>
                    <a:gd name="T41" fmla="*/ 73 h 383"/>
                    <a:gd name="T42" fmla="*/ 764 w 829"/>
                    <a:gd name="T43" fmla="*/ 57 h 383"/>
                    <a:gd name="T44" fmla="*/ 800 w 829"/>
                    <a:gd name="T45" fmla="*/ 50 h 383"/>
                    <a:gd name="T46" fmla="*/ 773 w 829"/>
                    <a:gd name="T47" fmla="*/ 0 h 383"/>
                    <a:gd name="T48" fmla="*/ 649 w 829"/>
                    <a:gd name="T49" fmla="*/ 40 h 383"/>
                    <a:gd name="T50" fmla="*/ 238 w 829"/>
                    <a:gd name="T51" fmla="*/ 117 h 383"/>
                    <a:gd name="T52" fmla="*/ 219 w 829"/>
                    <a:gd name="T53" fmla="*/ 132 h 383"/>
                    <a:gd name="T54" fmla="*/ 192 w 829"/>
                    <a:gd name="T55" fmla="*/ 170 h 383"/>
                    <a:gd name="T56" fmla="*/ 142 w 829"/>
                    <a:gd name="T57" fmla="*/ 197 h 383"/>
                    <a:gd name="T58" fmla="*/ 69 w 829"/>
                    <a:gd name="T59" fmla="*/ 259 h 383"/>
                    <a:gd name="T60" fmla="*/ 34 w 829"/>
                    <a:gd name="T61" fmla="*/ 286 h 383"/>
                    <a:gd name="T62" fmla="*/ 11 w 829"/>
                    <a:gd name="T63" fmla="*/ 30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9" h="383">
                      <a:moveTo>
                        <a:pt x="0" y="336"/>
                      </a:moveTo>
                      <a:lnTo>
                        <a:pt x="75" y="326"/>
                      </a:lnTo>
                      <a:lnTo>
                        <a:pt x="150" y="311"/>
                      </a:lnTo>
                      <a:lnTo>
                        <a:pt x="184" y="307"/>
                      </a:lnTo>
                      <a:lnTo>
                        <a:pt x="196" y="289"/>
                      </a:lnTo>
                      <a:lnTo>
                        <a:pt x="317" y="278"/>
                      </a:lnTo>
                      <a:lnTo>
                        <a:pt x="324" y="289"/>
                      </a:lnTo>
                      <a:lnTo>
                        <a:pt x="347" y="286"/>
                      </a:lnTo>
                      <a:lnTo>
                        <a:pt x="366" y="297"/>
                      </a:lnTo>
                      <a:lnTo>
                        <a:pt x="480" y="293"/>
                      </a:lnTo>
                      <a:lnTo>
                        <a:pt x="593" y="383"/>
                      </a:lnTo>
                      <a:lnTo>
                        <a:pt x="639" y="368"/>
                      </a:lnTo>
                      <a:lnTo>
                        <a:pt x="650" y="357"/>
                      </a:lnTo>
                      <a:lnTo>
                        <a:pt x="650" y="334"/>
                      </a:lnTo>
                      <a:lnTo>
                        <a:pt x="681" y="282"/>
                      </a:lnTo>
                      <a:lnTo>
                        <a:pt x="712" y="270"/>
                      </a:lnTo>
                      <a:lnTo>
                        <a:pt x="712" y="247"/>
                      </a:lnTo>
                      <a:lnTo>
                        <a:pt x="745" y="247"/>
                      </a:lnTo>
                      <a:lnTo>
                        <a:pt x="792" y="218"/>
                      </a:lnTo>
                      <a:lnTo>
                        <a:pt x="779" y="201"/>
                      </a:lnTo>
                      <a:lnTo>
                        <a:pt x="758" y="217"/>
                      </a:lnTo>
                      <a:lnTo>
                        <a:pt x="721" y="218"/>
                      </a:lnTo>
                      <a:lnTo>
                        <a:pt x="712" y="203"/>
                      </a:lnTo>
                      <a:lnTo>
                        <a:pt x="758" y="195"/>
                      </a:lnTo>
                      <a:lnTo>
                        <a:pt x="768" y="178"/>
                      </a:lnTo>
                      <a:lnTo>
                        <a:pt x="760" y="169"/>
                      </a:lnTo>
                      <a:lnTo>
                        <a:pt x="733" y="174"/>
                      </a:lnTo>
                      <a:lnTo>
                        <a:pt x="697" y="155"/>
                      </a:lnTo>
                      <a:lnTo>
                        <a:pt x="748" y="149"/>
                      </a:lnTo>
                      <a:lnTo>
                        <a:pt x="746" y="140"/>
                      </a:lnTo>
                      <a:lnTo>
                        <a:pt x="762" y="138"/>
                      </a:lnTo>
                      <a:lnTo>
                        <a:pt x="769" y="155"/>
                      </a:lnTo>
                      <a:lnTo>
                        <a:pt x="806" y="149"/>
                      </a:lnTo>
                      <a:lnTo>
                        <a:pt x="829" y="111"/>
                      </a:lnTo>
                      <a:lnTo>
                        <a:pt x="806" y="84"/>
                      </a:lnTo>
                      <a:lnTo>
                        <a:pt x="798" y="111"/>
                      </a:lnTo>
                      <a:lnTo>
                        <a:pt x="783" y="84"/>
                      </a:lnTo>
                      <a:lnTo>
                        <a:pt x="760" y="96"/>
                      </a:lnTo>
                      <a:lnTo>
                        <a:pt x="748" y="80"/>
                      </a:lnTo>
                      <a:lnTo>
                        <a:pt x="693" y="115"/>
                      </a:lnTo>
                      <a:lnTo>
                        <a:pt x="693" y="99"/>
                      </a:lnTo>
                      <a:lnTo>
                        <a:pt x="745" y="73"/>
                      </a:lnTo>
                      <a:lnTo>
                        <a:pt x="745" y="61"/>
                      </a:lnTo>
                      <a:lnTo>
                        <a:pt x="764" y="57"/>
                      </a:lnTo>
                      <a:lnTo>
                        <a:pt x="775" y="38"/>
                      </a:lnTo>
                      <a:lnTo>
                        <a:pt x="800" y="50"/>
                      </a:lnTo>
                      <a:lnTo>
                        <a:pt x="775" y="5"/>
                      </a:lnTo>
                      <a:lnTo>
                        <a:pt x="773" y="0"/>
                      </a:lnTo>
                      <a:lnTo>
                        <a:pt x="652" y="32"/>
                      </a:lnTo>
                      <a:lnTo>
                        <a:pt x="649" y="40"/>
                      </a:lnTo>
                      <a:lnTo>
                        <a:pt x="234" y="109"/>
                      </a:lnTo>
                      <a:lnTo>
                        <a:pt x="238" y="117"/>
                      </a:lnTo>
                      <a:lnTo>
                        <a:pt x="242" y="132"/>
                      </a:lnTo>
                      <a:lnTo>
                        <a:pt x="219" y="132"/>
                      </a:lnTo>
                      <a:lnTo>
                        <a:pt x="219" y="163"/>
                      </a:lnTo>
                      <a:lnTo>
                        <a:pt x="192" y="170"/>
                      </a:lnTo>
                      <a:lnTo>
                        <a:pt x="173" y="197"/>
                      </a:lnTo>
                      <a:lnTo>
                        <a:pt x="142" y="197"/>
                      </a:lnTo>
                      <a:lnTo>
                        <a:pt x="127" y="236"/>
                      </a:lnTo>
                      <a:lnTo>
                        <a:pt x="69" y="259"/>
                      </a:lnTo>
                      <a:lnTo>
                        <a:pt x="65" y="274"/>
                      </a:lnTo>
                      <a:lnTo>
                        <a:pt x="34" y="286"/>
                      </a:lnTo>
                      <a:lnTo>
                        <a:pt x="34" y="301"/>
                      </a:lnTo>
                      <a:lnTo>
                        <a:pt x="11" y="309"/>
                      </a:lnTo>
                      <a:lnTo>
                        <a:pt x="0" y="33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7" name="Freeform 85">
                  <a:extLst>
                    <a:ext uri="{FF2B5EF4-FFF2-40B4-BE49-F238E27FC236}">
                      <a16:creationId xmlns:a16="http://schemas.microsoft.com/office/drawing/2014/main" id="{7E7C6FD7-7105-2196-3B21-1C2A3E1D7E5B}"/>
                    </a:ext>
                  </a:extLst>
                </p:cNvPr>
                <p:cNvSpPr>
                  <a:spLocks/>
                </p:cNvSpPr>
                <p:nvPr/>
              </p:nvSpPr>
              <p:spPr bwMode="blackWhite">
                <a:xfrm>
                  <a:off x="8754042" y="3721281"/>
                  <a:ext cx="908064" cy="687609"/>
                </a:xfrm>
                <a:custGeom>
                  <a:avLst/>
                  <a:gdLst>
                    <a:gd name="T0" fmla="*/ 43 w 486"/>
                    <a:gd name="T1" fmla="*/ 33 h 368"/>
                    <a:gd name="T2" fmla="*/ 0 w 486"/>
                    <a:gd name="T3" fmla="*/ 63 h 368"/>
                    <a:gd name="T4" fmla="*/ 0 w 486"/>
                    <a:gd name="T5" fmla="*/ 94 h 368"/>
                    <a:gd name="T6" fmla="*/ 50 w 486"/>
                    <a:gd name="T7" fmla="*/ 113 h 368"/>
                    <a:gd name="T8" fmla="*/ 58 w 486"/>
                    <a:gd name="T9" fmla="*/ 157 h 368"/>
                    <a:gd name="T10" fmla="*/ 94 w 486"/>
                    <a:gd name="T11" fmla="*/ 157 h 368"/>
                    <a:gd name="T12" fmla="*/ 121 w 486"/>
                    <a:gd name="T13" fmla="*/ 192 h 368"/>
                    <a:gd name="T14" fmla="*/ 148 w 486"/>
                    <a:gd name="T15" fmla="*/ 196 h 368"/>
                    <a:gd name="T16" fmla="*/ 152 w 486"/>
                    <a:gd name="T17" fmla="*/ 211 h 368"/>
                    <a:gd name="T18" fmla="*/ 181 w 486"/>
                    <a:gd name="T19" fmla="*/ 224 h 368"/>
                    <a:gd name="T20" fmla="*/ 196 w 486"/>
                    <a:gd name="T21" fmla="*/ 259 h 368"/>
                    <a:gd name="T22" fmla="*/ 215 w 486"/>
                    <a:gd name="T23" fmla="*/ 263 h 368"/>
                    <a:gd name="T24" fmla="*/ 238 w 486"/>
                    <a:gd name="T25" fmla="*/ 290 h 368"/>
                    <a:gd name="T26" fmla="*/ 279 w 486"/>
                    <a:gd name="T27" fmla="*/ 368 h 368"/>
                    <a:gd name="T28" fmla="*/ 302 w 486"/>
                    <a:gd name="T29" fmla="*/ 349 h 368"/>
                    <a:gd name="T30" fmla="*/ 306 w 486"/>
                    <a:gd name="T31" fmla="*/ 286 h 368"/>
                    <a:gd name="T32" fmla="*/ 344 w 486"/>
                    <a:gd name="T33" fmla="*/ 286 h 368"/>
                    <a:gd name="T34" fmla="*/ 355 w 486"/>
                    <a:gd name="T35" fmla="*/ 282 h 368"/>
                    <a:gd name="T36" fmla="*/ 373 w 486"/>
                    <a:gd name="T37" fmla="*/ 286 h 368"/>
                    <a:gd name="T38" fmla="*/ 396 w 486"/>
                    <a:gd name="T39" fmla="*/ 263 h 368"/>
                    <a:gd name="T40" fmla="*/ 403 w 486"/>
                    <a:gd name="T41" fmla="*/ 240 h 368"/>
                    <a:gd name="T42" fmla="*/ 426 w 486"/>
                    <a:gd name="T43" fmla="*/ 228 h 368"/>
                    <a:gd name="T44" fmla="*/ 424 w 486"/>
                    <a:gd name="T45" fmla="*/ 205 h 368"/>
                    <a:gd name="T46" fmla="*/ 438 w 486"/>
                    <a:gd name="T47" fmla="*/ 215 h 368"/>
                    <a:gd name="T48" fmla="*/ 457 w 486"/>
                    <a:gd name="T49" fmla="*/ 142 h 368"/>
                    <a:gd name="T50" fmla="*/ 486 w 486"/>
                    <a:gd name="T51" fmla="*/ 105 h 368"/>
                    <a:gd name="T52" fmla="*/ 373 w 486"/>
                    <a:gd name="T53" fmla="*/ 15 h 368"/>
                    <a:gd name="T54" fmla="*/ 259 w 486"/>
                    <a:gd name="T55" fmla="*/ 19 h 368"/>
                    <a:gd name="T56" fmla="*/ 240 w 486"/>
                    <a:gd name="T57" fmla="*/ 8 h 368"/>
                    <a:gd name="T58" fmla="*/ 217 w 486"/>
                    <a:gd name="T59" fmla="*/ 11 h 368"/>
                    <a:gd name="T60" fmla="*/ 210 w 486"/>
                    <a:gd name="T61" fmla="*/ 0 h 368"/>
                    <a:gd name="T62" fmla="*/ 89 w 486"/>
                    <a:gd name="T63" fmla="*/ 11 h 368"/>
                    <a:gd name="T64" fmla="*/ 77 w 486"/>
                    <a:gd name="T65" fmla="*/ 29 h 368"/>
                    <a:gd name="T66" fmla="*/ 43 w 486"/>
                    <a:gd name="T67" fmla="*/ 3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6" h="368">
                      <a:moveTo>
                        <a:pt x="43" y="33"/>
                      </a:moveTo>
                      <a:lnTo>
                        <a:pt x="0" y="63"/>
                      </a:lnTo>
                      <a:lnTo>
                        <a:pt x="0" y="94"/>
                      </a:lnTo>
                      <a:lnTo>
                        <a:pt x="50" y="113"/>
                      </a:lnTo>
                      <a:lnTo>
                        <a:pt x="58" y="157"/>
                      </a:lnTo>
                      <a:lnTo>
                        <a:pt x="94" y="157"/>
                      </a:lnTo>
                      <a:lnTo>
                        <a:pt x="121" y="192"/>
                      </a:lnTo>
                      <a:lnTo>
                        <a:pt x="148" y="196"/>
                      </a:lnTo>
                      <a:lnTo>
                        <a:pt x="152" y="211"/>
                      </a:lnTo>
                      <a:lnTo>
                        <a:pt x="181" y="224"/>
                      </a:lnTo>
                      <a:lnTo>
                        <a:pt x="196" y="259"/>
                      </a:lnTo>
                      <a:lnTo>
                        <a:pt x="215" y="263"/>
                      </a:lnTo>
                      <a:lnTo>
                        <a:pt x="238" y="290"/>
                      </a:lnTo>
                      <a:lnTo>
                        <a:pt x="279" y="368"/>
                      </a:lnTo>
                      <a:lnTo>
                        <a:pt x="302" y="349"/>
                      </a:lnTo>
                      <a:lnTo>
                        <a:pt x="306" y="286"/>
                      </a:lnTo>
                      <a:lnTo>
                        <a:pt x="344" y="286"/>
                      </a:lnTo>
                      <a:lnTo>
                        <a:pt x="355" y="282"/>
                      </a:lnTo>
                      <a:lnTo>
                        <a:pt x="373" y="286"/>
                      </a:lnTo>
                      <a:lnTo>
                        <a:pt x="396" y="263"/>
                      </a:lnTo>
                      <a:lnTo>
                        <a:pt x="403" y="240"/>
                      </a:lnTo>
                      <a:lnTo>
                        <a:pt x="426" y="228"/>
                      </a:lnTo>
                      <a:lnTo>
                        <a:pt x="424" y="205"/>
                      </a:lnTo>
                      <a:lnTo>
                        <a:pt x="438" y="215"/>
                      </a:lnTo>
                      <a:lnTo>
                        <a:pt x="457" y="142"/>
                      </a:lnTo>
                      <a:lnTo>
                        <a:pt x="486" y="105"/>
                      </a:lnTo>
                      <a:lnTo>
                        <a:pt x="373" y="15"/>
                      </a:lnTo>
                      <a:lnTo>
                        <a:pt x="259" y="19"/>
                      </a:lnTo>
                      <a:lnTo>
                        <a:pt x="240" y="8"/>
                      </a:lnTo>
                      <a:lnTo>
                        <a:pt x="217" y="11"/>
                      </a:lnTo>
                      <a:lnTo>
                        <a:pt x="210" y="0"/>
                      </a:lnTo>
                      <a:lnTo>
                        <a:pt x="89" y="11"/>
                      </a:lnTo>
                      <a:lnTo>
                        <a:pt x="77" y="29"/>
                      </a:lnTo>
                      <a:lnTo>
                        <a:pt x="43" y="33"/>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8" name="Freeform 86">
                  <a:extLst>
                    <a:ext uri="{FF2B5EF4-FFF2-40B4-BE49-F238E27FC236}">
                      <a16:creationId xmlns:a16="http://schemas.microsoft.com/office/drawing/2014/main" id="{7BC84818-8951-D426-8B3C-9049A4FB5F4F}"/>
                    </a:ext>
                  </a:extLst>
                </p:cNvPr>
                <p:cNvSpPr>
                  <a:spLocks/>
                </p:cNvSpPr>
                <p:nvPr/>
              </p:nvSpPr>
              <p:spPr bwMode="blackWhite">
                <a:xfrm>
                  <a:off x="9331391" y="4276226"/>
                  <a:ext cx="97159" cy="46713"/>
                </a:xfrm>
                <a:custGeom>
                  <a:avLst/>
                  <a:gdLst>
                    <a:gd name="T0" fmla="*/ 0 w 52"/>
                    <a:gd name="T1" fmla="*/ 6 h 25"/>
                    <a:gd name="T2" fmla="*/ 33 w 52"/>
                    <a:gd name="T3" fmla="*/ 0 h 25"/>
                    <a:gd name="T4" fmla="*/ 52 w 52"/>
                    <a:gd name="T5" fmla="*/ 20 h 25"/>
                    <a:gd name="T6" fmla="*/ 44 w 52"/>
                    <a:gd name="T7" fmla="*/ 25 h 25"/>
                    <a:gd name="T8" fmla="*/ 18 w 52"/>
                    <a:gd name="T9" fmla="*/ 22 h 25"/>
                    <a:gd name="T10" fmla="*/ 0 w 52"/>
                    <a:gd name="T11" fmla="*/ 22 h 25"/>
                    <a:gd name="T12" fmla="*/ 0 w 52"/>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52" h="25">
                      <a:moveTo>
                        <a:pt x="0" y="6"/>
                      </a:moveTo>
                      <a:lnTo>
                        <a:pt x="33" y="0"/>
                      </a:lnTo>
                      <a:lnTo>
                        <a:pt x="52" y="20"/>
                      </a:lnTo>
                      <a:lnTo>
                        <a:pt x="44" y="25"/>
                      </a:lnTo>
                      <a:lnTo>
                        <a:pt x="18" y="22"/>
                      </a:lnTo>
                      <a:lnTo>
                        <a:pt x="0" y="22"/>
                      </a:lnTo>
                      <a:lnTo>
                        <a:pt x="0" y="6"/>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9" name="Freeform 87">
                  <a:extLst>
                    <a:ext uri="{FF2B5EF4-FFF2-40B4-BE49-F238E27FC236}">
                      <a16:creationId xmlns:a16="http://schemas.microsoft.com/office/drawing/2014/main" id="{63408ADE-2279-87FD-347A-A1239DDFEC88}"/>
                    </a:ext>
                  </a:extLst>
                </p:cNvPr>
                <p:cNvSpPr>
                  <a:spLocks/>
                </p:cNvSpPr>
                <p:nvPr/>
              </p:nvSpPr>
              <p:spPr bwMode="blackWhite">
                <a:xfrm>
                  <a:off x="8353373" y="3782518"/>
                  <a:ext cx="978051" cy="1014793"/>
                </a:xfrm>
                <a:custGeom>
                  <a:avLst/>
                  <a:gdLst>
                    <a:gd name="T0" fmla="*/ 258 w 524"/>
                    <a:gd name="T1" fmla="*/ 0 h 543"/>
                    <a:gd name="T2" fmla="*/ 215 w 524"/>
                    <a:gd name="T3" fmla="*/ 30 h 543"/>
                    <a:gd name="T4" fmla="*/ 215 w 524"/>
                    <a:gd name="T5" fmla="*/ 61 h 543"/>
                    <a:gd name="T6" fmla="*/ 265 w 524"/>
                    <a:gd name="T7" fmla="*/ 80 h 543"/>
                    <a:gd name="T8" fmla="*/ 273 w 524"/>
                    <a:gd name="T9" fmla="*/ 124 h 543"/>
                    <a:gd name="T10" fmla="*/ 309 w 524"/>
                    <a:gd name="T11" fmla="*/ 124 h 543"/>
                    <a:gd name="T12" fmla="*/ 336 w 524"/>
                    <a:gd name="T13" fmla="*/ 159 h 543"/>
                    <a:gd name="T14" fmla="*/ 363 w 524"/>
                    <a:gd name="T15" fmla="*/ 163 h 543"/>
                    <a:gd name="T16" fmla="*/ 367 w 524"/>
                    <a:gd name="T17" fmla="*/ 178 h 543"/>
                    <a:gd name="T18" fmla="*/ 396 w 524"/>
                    <a:gd name="T19" fmla="*/ 191 h 543"/>
                    <a:gd name="T20" fmla="*/ 411 w 524"/>
                    <a:gd name="T21" fmla="*/ 226 h 543"/>
                    <a:gd name="T22" fmla="*/ 430 w 524"/>
                    <a:gd name="T23" fmla="*/ 230 h 543"/>
                    <a:gd name="T24" fmla="*/ 453 w 524"/>
                    <a:gd name="T25" fmla="*/ 257 h 543"/>
                    <a:gd name="T26" fmla="*/ 496 w 524"/>
                    <a:gd name="T27" fmla="*/ 335 h 543"/>
                    <a:gd name="T28" fmla="*/ 524 w 524"/>
                    <a:gd name="T29" fmla="*/ 351 h 543"/>
                    <a:gd name="T30" fmla="*/ 509 w 524"/>
                    <a:gd name="T31" fmla="*/ 362 h 543"/>
                    <a:gd name="T32" fmla="*/ 486 w 524"/>
                    <a:gd name="T33" fmla="*/ 358 h 543"/>
                    <a:gd name="T34" fmla="*/ 486 w 524"/>
                    <a:gd name="T35" fmla="*/ 391 h 543"/>
                    <a:gd name="T36" fmla="*/ 461 w 524"/>
                    <a:gd name="T37" fmla="*/ 395 h 543"/>
                    <a:gd name="T38" fmla="*/ 476 w 524"/>
                    <a:gd name="T39" fmla="*/ 433 h 543"/>
                    <a:gd name="T40" fmla="*/ 453 w 524"/>
                    <a:gd name="T41" fmla="*/ 445 h 543"/>
                    <a:gd name="T42" fmla="*/ 482 w 524"/>
                    <a:gd name="T43" fmla="*/ 464 h 543"/>
                    <a:gd name="T44" fmla="*/ 465 w 524"/>
                    <a:gd name="T45" fmla="*/ 474 h 543"/>
                    <a:gd name="T46" fmla="*/ 473 w 524"/>
                    <a:gd name="T47" fmla="*/ 512 h 543"/>
                    <a:gd name="T48" fmla="*/ 423 w 524"/>
                    <a:gd name="T49" fmla="*/ 497 h 543"/>
                    <a:gd name="T50" fmla="*/ 407 w 524"/>
                    <a:gd name="T51" fmla="*/ 508 h 543"/>
                    <a:gd name="T52" fmla="*/ 411 w 524"/>
                    <a:gd name="T53" fmla="*/ 543 h 543"/>
                    <a:gd name="T54" fmla="*/ 392 w 524"/>
                    <a:gd name="T55" fmla="*/ 543 h 543"/>
                    <a:gd name="T56" fmla="*/ 380 w 524"/>
                    <a:gd name="T57" fmla="*/ 527 h 543"/>
                    <a:gd name="T58" fmla="*/ 129 w 524"/>
                    <a:gd name="T59" fmla="*/ 539 h 543"/>
                    <a:gd name="T60" fmla="*/ 114 w 524"/>
                    <a:gd name="T61" fmla="*/ 524 h 543"/>
                    <a:gd name="T62" fmla="*/ 91 w 524"/>
                    <a:gd name="T63" fmla="*/ 522 h 543"/>
                    <a:gd name="T64" fmla="*/ 70 w 524"/>
                    <a:gd name="T65" fmla="*/ 456 h 543"/>
                    <a:gd name="T66" fmla="*/ 85 w 524"/>
                    <a:gd name="T67" fmla="*/ 395 h 543"/>
                    <a:gd name="T68" fmla="*/ 73 w 524"/>
                    <a:gd name="T69" fmla="*/ 364 h 543"/>
                    <a:gd name="T70" fmla="*/ 93 w 524"/>
                    <a:gd name="T71" fmla="*/ 318 h 543"/>
                    <a:gd name="T72" fmla="*/ 58 w 524"/>
                    <a:gd name="T73" fmla="*/ 291 h 543"/>
                    <a:gd name="T74" fmla="*/ 62 w 524"/>
                    <a:gd name="T75" fmla="*/ 249 h 543"/>
                    <a:gd name="T76" fmla="*/ 43 w 524"/>
                    <a:gd name="T77" fmla="*/ 238 h 543"/>
                    <a:gd name="T78" fmla="*/ 0 w 524"/>
                    <a:gd name="T79" fmla="*/ 40 h 543"/>
                    <a:gd name="T80" fmla="*/ 108 w 524"/>
                    <a:gd name="T81" fmla="*/ 25 h 543"/>
                    <a:gd name="T82" fmla="*/ 183 w 524"/>
                    <a:gd name="T83" fmla="*/ 15 h 543"/>
                    <a:gd name="T84" fmla="*/ 258 w 524"/>
                    <a:gd name="T8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4" h="543">
                      <a:moveTo>
                        <a:pt x="258" y="0"/>
                      </a:moveTo>
                      <a:lnTo>
                        <a:pt x="215" y="30"/>
                      </a:lnTo>
                      <a:lnTo>
                        <a:pt x="215" y="61"/>
                      </a:lnTo>
                      <a:lnTo>
                        <a:pt x="265" y="80"/>
                      </a:lnTo>
                      <a:lnTo>
                        <a:pt x="273" y="124"/>
                      </a:lnTo>
                      <a:lnTo>
                        <a:pt x="309" y="124"/>
                      </a:lnTo>
                      <a:lnTo>
                        <a:pt x="336" y="159"/>
                      </a:lnTo>
                      <a:lnTo>
                        <a:pt x="363" y="163"/>
                      </a:lnTo>
                      <a:lnTo>
                        <a:pt x="367" y="178"/>
                      </a:lnTo>
                      <a:lnTo>
                        <a:pt x="396" y="191"/>
                      </a:lnTo>
                      <a:lnTo>
                        <a:pt x="411" y="226"/>
                      </a:lnTo>
                      <a:lnTo>
                        <a:pt x="430" y="230"/>
                      </a:lnTo>
                      <a:lnTo>
                        <a:pt x="453" y="257"/>
                      </a:lnTo>
                      <a:lnTo>
                        <a:pt x="496" y="335"/>
                      </a:lnTo>
                      <a:lnTo>
                        <a:pt x="524" y="351"/>
                      </a:lnTo>
                      <a:lnTo>
                        <a:pt x="509" y="362"/>
                      </a:lnTo>
                      <a:lnTo>
                        <a:pt x="486" y="358"/>
                      </a:lnTo>
                      <a:lnTo>
                        <a:pt x="486" y="391"/>
                      </a:lnTo>
                      <a:lnTo>
                        <a:pt x="461" y="395"/>
                      </a:lnTo>
                      <a:lnTo>
                        <a:pt x="476" y="433"/>
                      </a:lnTo>
                      <a:lnTo>
                        <a:pt x="453" y="445"/>
                      </a:lnTo>
                      <a:lnTo>
                        <a:pt x="482" y="464"/>
                      </a:lnTo>
                      <a:lnTo>
                        <a:pt x="465" y="474"/>
                      </a:lnTo>
                      <a:lnTo>
                        <a:pt x="473" y="512"/>
                      </a:lnTo>
                      <a:lnTo>
                        <a:pt x="423" y="497"/>
                      </a:lnTo>
                      <a:lnTo>
                        <a:pt x="407" y="508"/>
                      </a:lnTo>
                      <a:lnTo>
                        <a:pt x="411" y="543"/>
                      </a:lnTo>
                      <a:lnTo>
                        <a:pt x="392" y="543"/>
                      </a:lnTo>
                      <a:lnTo>
                        <a:pt x="380" y="527"/>
                      </a:lnTo>
                      <a:lnTo>
                        <a:pt x="129" y="539"/>
                      </a:lnTo>
                      <a:lnTo>
                        <a:pt x="114" y="524"/>
                      </a:lnTo>
                      <a:lnTo>
                        <a:pt x="91" y="522"/>
                      </a:lnTo>
                      <a:lnTo>
                        <a:pt x="70" y="456"/>
                      </a:lnTo>
                      <a:lnTo>
                        <a:pt x="85" y="395"/>
                      </a:lnTo>
                      <a:lnTo>
                        <a:pt x="73" y="364"/>
                      </a:lnTo>
                      <a:lnTo>
                        <a:pt x="93" y="318"/>
                      </a:lnTo>
                      <a:lnTo>
                        <a:pt x="58" y="291"/>
                      </a:lnTo>
                      <a:lnTo>
                        <a:pt x="62" y="249"/>
                      </a:lnTo>
                      <a:lnTo>
                        <a:pt x="43" y="238"/>
                      </a:lnTo>
                      <a:lnTo>
                        <a:pt x="0" y="40"/>
                      </a:lnTo>
                      <a:lnTo>
                        <a:pt x="108" y="25"/>
                      </a:lnTo>
                      <a:lnTo>
                        <a:pt x="183" y="15"/>
                      </a:lnTo>
                      <a:lnTo>
                        <a:pt x="258" y="0"/>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0" name="Freeform 88">
                  <a:extLst>
                    <a:ext uri="{FF2B5EF4-FFF2-40B4-BE49-F238E27FC236}">
                      <a16:creationId xmlns:a16="http://schemas.microsoft.com/office/drawing/2014/main" id="{9EDCA857-A320-8690-2734-1A25EF14ADF6}"/>
                    </a:ext>
                  </a:extLst>
                </p:cNvPr>
                <p:cNvSpPr>
                  <a:spLocks/>
                </p:cNvSpPr>
                <p:nvPr/>
              </p:nvSpPr>
              <p:spPr bwMode="blackWhite">
                <a:xfrm>
                  <a:off x="8034938" y="4711579"/>
                  <a:ext cx="1613171" cy="1271990"/>
                </a:xfrm>
                <a:custGeom>
                  <a:avLst/>
                  <a:gdLst>
                    <a:gd name="T0" fmla="*/ 0 w 863"/>
                    <a:gd name="T1" fmla="*/ 38 h 681"/>
                    <a:gd name="T2" fmla="*/ 32 w 863"/>
                    <a:gd name="T3" fmla="*/ 75 h 681"/>
                    <a:gd name="T4" fmla="*/ 11 w 863"/>
                    <a:gd name="T5" fmla="*/ 123 h 681"/>
                    <a:gd name="T6" fmla="*/ 53 w 863"/>
                    <a:gd name="T7" fmla="*/ 123 h 681"/>
                    <a:gd name="T8" fmla="*/ 88 w 863"/>
                    <a:gd name="T9" fmla="*/ 111 h 681"/>
                    <a:gd name="T10" fmla="*/ 159 w 863"/>
                    <a:gd name="T11" fmla="*/ 94 h 681"/>
                    <a:gd name="T12" fmla="*/ 174 w 863"/>
                    <a:gd name="T13" fmla="*/ 115 h 681"/>
                    <a:gd name="T14" fmla="*/ 197 w 863"/>
                    <a:gd name="T15" fmla="*/ 109 h 681"/>
                    <a:gd name="T16" fmla="*/ 224 w 863"/>
                    <a:gd name="T17" fmla="*/ 128 h 681"/>
                    <a:gd name="T18" fmla="*/ 253 w 863"/>
                    <a:gd name="T19" fmla="*/ 174 h 681"/>
                    <a:gd name="T20" fmla="*/ 287 w 863"/>
                    <a:gd name="T21" fmla="*/ 161 h 681"/>
                    <a:gd name="T22" fmla="*/ 330 w 863"/>
                    <a:gd name="T23" fmla="*/ 147 h 681"/>
                    <a:gd name="T24" fmla="*/ 353 w 863"/>
                    <a:gd name="T25" fmla="*/ 124 h 681"/>
                    <a:gd name="T26" fmla="*/ 435 w 863"/>
                    <a:gd name="T27" fmla="*/ 136 h 681"/>
                    <a:gd name="T28" fmla="*/ 501 w 863"/>
                    <a:gd name="T29" fmla="*/ 195 h 681"/>
                    <a:gd name="T30" fmla="*/ 529 w 863"/>
                    <a:gd name="T31" fmla="*/ 215 h 681"/>
                    <a:gd name="T32" fmla="*/ 541 w 863"/>
                    <a:gd name="T33" fmla="*/ 351 h 681"/>
                    <a:gd name="T34" fmla="*/ 564 w 863"/>
                    <a:gd name="T35" fmla="*/ 353 h 681"/>
                    <a:gd name="T36" fmla="*/ 573 w 863"/>
                    <a:gd name="T37" fmla="*/ 399 h 681"/>
                    <a:gd name="T38" fmla="*/ 627 w 863"/>
                    <a:gd name="T39" fmla="*/ 497 h 681"/>
                    <a:gd name="T40" fmla="*/ 643 w 863"/>
                    <a:gd name="T41" fmla="*/ 474 h 681"/>
                    <a:gd name="T42" fmla="*/ 666 w 863"/>
                    <a:gd name="T43" fmla="*/ 520 h 681"/>
                    <a:gd name="T44" fmla="*/ 717 w 863"/>
                    <a:gd name="T45" fmla="*/ 602 h 681"/>
                    <a:gd name="T46" fmla="*/ 773 w 863"/>
                    <a:gd name="T47" fmla="*/ 681 h 681"/>
                    <a:gd name="T48" fmla="*/ 815 w 863"/>
                    <a:gd name="T49" fmla="*/ 670 h 681"/>
                    <a:gd name="T50" fmla="*/ 852 w 863"/>
                    <a:gd name="T51" fmla="*/ 633 h 681"/>
                    <a:gd name="T52" fmla="*/ 863 w 863"/>
                    <a:gd name="T53" fmla="*/ 562 h 681"/>
                    <a:gd name="T54" fmla="*/ 834 w 863"/>
                    <a:gd name="T55" fmla="*/ 418 h 681"/>
                    <a:gd name="T56" fmla="*/ 800 w 863"/>
                    <a:gd name="T57" fmla="*/ 328 h 681"/>
                    <a:gd name="T58" fmla="*/ 758 w 863"/>
                    <a:gd name="T59" fmla="*/ 265 h 681"/>
                    <a:gd name="T60" fmla="*/ 777 w 863"/>
                    <a:gd name="T61" fmla="*/ 263 h 681"/>
                    <a:gd name="T62" fmla="*/ 652 w 863"/>
                    <a:gd name="T63" fmla="*/ 52 h 681"/>
                    <a:gd name="T64" fmla="*/ 625 w 863"/>
                    <a:gd name="T65" fmla="*/ 88 h 681"/>
                    <a:gd name="T66" fmla="*/ 619 w 863"/>
                    <a:gd name="T67" fmla="*/ 34 h 681"/>
                    <a:gd name="T68" fmla="*/ 643 w 863"/>
                    <a:gd name="T69" fmla="*/ 15 h 681"/>
                    <a:gd name="T70" fmla="*/ 577 w 863"/>
                    <a:gd name="T71" fmla="*/ 11 h 681"/>
                    <a:gd name="T72" fmla="*/ 562 w 863"/>
                    <a:gd name="T73" fmla="*/ 46 h 681"/>
                    <a:gd name="T74" fmla="*/ 299 w 863"/>
                    <a:gd name="T75" fmla="*/ 42 h 681"/>
                    <a:gd name="T76" fmla="*/ 261 w 863"/>
                    <a:gd name="T77" fmla="*/ 25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3" h="681">
                      <a:moveTo>
                        <a:pt x="261" y="25"/>
                      </a:moveTo>
                      <a:lnTo>
                        <a:pt x="0" y="38"/>
                      </a:lnTo>
                      <a:lnTo>
                        <a:pt x="17" y="67"/>
                      </a:lnTo>
                      <a:lnTo>
                        <a:pt x="32" y="75"/>
                      </a:lnTo>
                      <a:lnTo>
                        <a:pt x="30" y="105"/>
                      </a:lnTo>
                      <a:lnTo>
                        <a:pt x="11" y="123"/>
                      </a:lnTo>
                      <a:lnTo>
                        <a:pt x="15" y="132"/>
                      </a:lnTo>
                      <a:lnTo>
                        <a:pt x="53" y="123"/>
                      </a:lnTo>
                      <a:lnTo>
                        <a:pt x="73" y="90"/>
                      </a:lnTo>
                      <a:lnTo>
                        <a:pt x="88" y="111"/>
                      </a:lnTo>
                      <a:lnTo>
                        <a:pt x="126" y="90"/>
                      </a:lnTo>
                      <a:lnTo>
                        <a:pt x="159" y="94"/>
                      </a:lnTo>
                      <a:lnTo>
                        <a:pt x="142" y="109"/>
                      </a:lnTo>
                      <a:lnTo>
                        <a:pt x="174" y="115"/>
                      </a:lnTo>
                      <a:lnTo>
                        <a:pt x="201" y="128"/>
                      </a:lnTo>
                      <a:lnTo>
                        <a:pt x="197" y="109"/>
                      </a:lnTo>
                      <a:lnTo>
                        <a:pt x="228" y="105"/>
                      </a:lnTo>
                      <a:lnTo>
                        <a:pt x="224" y="128"/>
                      </a:lnTo>
                      <a:lnTo>
                        <a:pt x="241" y="146"/>
                      </a:lnTo>
                      <a:lnTo>
                        <a:pt x="253" y="174"/>
                      </a:lnTo>
                      <a:lnTo>
                        <a:pt x="280" y="172"/>
                      </a:lnTo>
                      <a:lnTo>
                        <a:pt x="287" y="161"/>
                      </a:lnTo>
                      <a:lnTo>
                        <a:pt x="312" y="163"/>
                      </a:lnTo>
                      <a:lnTo>
                        <a:pt x="330" y="147"/>
                      </a:lnTo>
                      <a:lnTo>
                        <a:pt x="353" y="146"/>
                      </a:lnTo>
                      <a:lnTo>
                        <a:pt x="353" y="124"/>
                      </a:lnTo>
                      <a:lnTo>
                        <a:pt x="387" y="115"/>
                      </a:lnTo>
                      <a:lnTo>
                        <a:pt x="435" y="136"/>
                      </a:lnTo>
                      <a:lnTo>
                        <a:pt x="464" y="182"/>
                      </a:lnTo>
                      <a:lnTo>
                        <a:pt x="501" y="195"/>
                      </a:lnTo>
                      <a:lnTo>
                        <a:pt x="504" y="215"/>
                      </a:lnTo>
                      <a:lnTo>
                        <a:pt x="529" y="215"/>
                      </a:lnTo>
                      <a:lnTo>
                        <a:pt x="545" y="234"/>
                      </a:lnTo>
                      <a:lnTo>
                        <a:pt x="541" y="351"/>
                      </a:lnTo>
                      <a:lnTo>
                        <a:pt x="562" y="391"/>
                      </a:lnTo>
                      <a:lnTo>
                        <a:pt x="564" y="353"/>
                      </a:lnTo>
                      <a:lnTo>
                        <a:pt x="583" y="395"/>
                      </a:lnTo>
                      <a:lnTo>
                        <a:pt x="573" y="399"/>
                      </a:lnTo>
                      <a:lnTo>
                        <a:pt x="583" y="443"/>
                      </a:lnTo>
                      <a:lnTo>
                        <a:pt x="627" y="497"/>
                      </a:lnTo>
                      <a:lnTo>
                        <a:pt x="623" y="468"/>
                      </a:lnTo>
                      <a:lnTo>
                        <a:pt x="643" y="474"/>
                      </a:lnTo>
                      <a:lnTo>
                        <a:pt x="648" y="520"/>
                      </a:lnTo>
                      <a:lnTo>
                        <a:pt x="666" y="520"/>
                      </a:lnTo>
                      <a:lnTo>
                        <a:pt x="691" y="585"/>
                      </a:lnTo>
                      <a:lnTo>
                        <a:pt x="717" y="602"/>
                      </a:lnTo>
                      <a:lnTo>
                        <a:pt x="762" y="652"/>
                      </a:lnTo>
                      <a:lnTo>
                        <a:pt x="773" y="681"/>
                      </a:lnTo>
                      <a:lnTo>
                        <a:pt x="788" y="677"/>
                      </a:lnTo>
                      <a:lnTo>
                        <a:pt x="815" y="670"/>
                      </a:lnTo>
                      <a:lnTo>
                        <a:pt x="827" y="662"/>
                      </a:lnTo>
                      <a:lnTo>
                        <a:pt x="852" y="633"/>
                      </a:lnTo>
                      <a:lnTo>
                        <a:pt x="852" y="576"/>
                      </a:lnTo>
                      <a:lnTo>
                        <a:pt x="863" y="562"/>
                      </a:lnTo>
                      <a:lnTo>
                        <a:pt x="856" y="441"/>
                      </a:lnTo>
                      <a:lnTo>
                        <a:pt x="834" y="418"/>
                      </a:lnTo>
                      <a:lnTo>
                        <a:pt x="825" y="389"/>
                      </a:lnTo>
                      <a:lnTo>
                        <a:pt x="800" y="328"/>
                      </a:lnTo>
                      <a:lnTo>
                        <a:pt x="765" y="290"/>
                      </a:lnTo>
                      <a:lnTo>
                        <a:pt x="758" y="265"/>
                      </a:lnTo>
                      <a:lnTo>
                        <a:pt x="786" y="301"/>
                      </a:lnTo>
                      <a:lnTo>
                        <a:pt x="777" y="263"/>
                      </a:lnTo>
                      <a:lnTo>
                        <a:pt x="725" y="199"/>
                      </a:lnTo>
                      <a:lnTo>
                        <a:pt x="652" y="52"/>
                      </a:lnTo>
                      <a:lnTo>
                        <a:pt x="635" y="50"/>
                      </a:lnTo>
                      <a:lnTo>
                        <a:pt x="625" y="88"/>
                      </a:lnTo>
                      <a:lnTo>
                        <a:pt x="616" y="52"/>
                      </a:lnTo>
                      <a:lnTo>
                        <a:pt x="619" y="34"/>
                      </a:lnTo>
                      <a:lnTo>
                        <a:pt x="648" y="23"/>
                      </a:lnTo>
                      <a:lnTo>
                        <a:pt x="643" y="15"/>
                      </a:lnTo>
                      <a:lnTo>
                        <a:pt x="593" y="0"/>
                      </a:lnTo>
                      <a:lnTo>
                        <a:pt x="577" y="11"/>
                      </a:lnTo>
                      <a:lnTo>
                        <a:pt x="581" y="46"/>
                      </a:lnTo>
                      <a:lnTo>
                        <a:pt x="562" y="46"/>
                      </a:lnTo>
                      <a:lnTo>
                        <a:pt x="550" y="30"/>
                      </a:lnTo>
                      <a:lnTo>
                        <a:pt x="299" y="42"/>
                      </a:lnTo>
                      <a:lnTo>
                        <a:pt x="284" y="27"/>
                      </a:lnTo>
                      <a:lnTo>
                        <a:pt x="261" y="25"/>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1" name="Freeform 89">
                  <a:extLst>
                    <a:ext uri="{FF2B5EF4-FFF2-40B4-BE49-F238E27FC236}">
                      <a16:creationId xmlns:a16="http://schemas.microsoft.com/office/drawing/2014/main" id="{7C069AAA-89E6-F4C3-A198-75CE775060D3}"/>
                    </a:ext>
                  </a:extLst>
                </p:cNvPr>
                <p:cNvSpPr>
                  <a:spLocks/>
                </p:cNvSpPr>
                <p:nvPr/>
              </p:nvSpPr>
              <p:spPr bwMode="blackWhite">
                <a:xfrm>
                  <a:off x="9662106" y="2709987"/>
                  <a:ext cx="78735" cy="47240"/>
                </a:xfrm>
                <a:custGeom>
                  <a:avLst/>
                  <a:gdLst>
                    <a:gd name="T0" fmla="*/ 0 w 42"/>
                    <a:gd name="T1" fmla="*/ 3 h 25"/>
                    <a:gd name="T2" fmla="*/ 15 w 42"/>
                    <a:gd name="T3" fmla="*/ 0 h 25"/>
                    <a:gd name="T4" fmla="*/ 33 w 42"/>
                    <a:gd name="T5" fmla="*/ 11 h 25"/>
                    <a:gd name="T6" fmla="*/ 42 w 42"/>
                    <a:gd name="T7" fmla="*/ 19 h 25"/>
                    <a:gd name="T8" fmla="*/ 25 w 42"/>
                    <a:gd name="T9" fmla="*/ 25 h 25"/>
                    <a:gd name="T10" fmla="*/ 17 w 42"/>
                    <a:gd name="T11" fmla="*/ 15 h 25"/>
                    <a:gd name="T12" fmla="*/ 0 w 42"/>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2" h="25">
                      <a:moveTo>
                        <a:pt x="0" y="3"/>
                      </a:moveTo>
                      <a:lnTo>
                        <a:pt x="15" y="0"/>
                      </a:lnTo>
                      <a:lnTo>
                        <a:pt x="33" y="11"/>
                      </a:lnTo>
                      <a:lnTo>
                        <a:pt x="42" y="19"/>
                      </a:lnTo>
                      <a:lnTo>
                        <a:pt x="25" y="25"/>
                      </a:lnTo>
                      <a:lnTo>
                        <a:pt x="17" y="15"/>
                      </a:lnTo>
                      <a:lnTo>
                        <a:pt x="0" y="3"/>
                      </a:lnTo>
                      <a:close/>
                    </a:path>
                  </a:pathLst>
                </a:custGeom>
                <a:solidFill>
                  <a:srgbClr val="D1DBDD"/>
                </a:solidFill>
                <a:ln w="12700">
                  <a:solidFill>
                    <a:schemeClr val="bg1">
                      <a:lumMod val="50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16" name="Oval 15">
                <a:extLst>
                  <a:ext uri="{FF2B5EF4-FFF2-40B4-BE49-F238E27FC236}">
                    <a16:creationId xmlns:a16="http://schemas.microsoft.com/office/drawing/2014/main" id="{8CD0B8DC-2E60-BFD2-4E32-B6AB70B64917}"/>
                  </a:ext>
                </a:extLst>
              </p:cNvPr>
              <p:cNvSpPr/>
              <p:nvPr/>
            </p:nvSpPr>
            <p:spPr>
              <a:xfrm>
                <a:off x="7813084" y="3672711"/>
                <a:ext cx="195799" cy="195799"/>
              </a:xfrm>
              <a:prstGeom prst="ellipse">
                <a:avLst/>
              </a:prstGeom>
              <a:solidFill>
                <a:srgbClr val="0094DA"/>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41318866-4C6F-9273-304B-9F2E4E9D0222}"/>
                  </a:ext>
                </a:extLst>
              </p:cNvPr>
              <p:cNvSpPr/>
              <p:nvPr/>
            </p:nvSpPr>
            <p:spPr>
              <a:xfrm>
                <a:off x="8404350" y="3013131"/>
                <a:ext cx="195799" cy="195799"/>
              </a:xfrm>
              <a:prstGeom prst="ellipse">
                <a:avLst/>
              </a:prstGeom>
              <a:solidFill>
                <a:srgbClr val="0094DA"/>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3D4D6313-064B-D017-9354-9A5823F500A4}"/>
                  </a:ext>
                </a:extLst>
              </p:cNvPr>
              <p:cNvSpPr/>
              <p:nvPr/>
            </p:nvSpPr>
            <p:spPr>
              <a:xfrm>
                <a:off x="5339039" y="3624056"/>
                <a:ext cx="195799" cy="195799"/>
              </a:xfrm>
              <a:prstGeom prst="ellipse">
                <a:avLst/>
              </a:prstGeom>
              <a:solidFill>
                <a:srgbClr val="0094DA"/>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8AD0A5CB-A62B-7D11-1A82-54B44C964DEE}"/>
                </a:ext>
              </a:extLst>
            </p:cNvPr>
            <p:cNvSpPr/>
            <p:nvPr/>
          </p:nvSpPr>
          <p:spPr>
            <a:xfrm>
              <a:off x="7041771" y="3293308"/>
              <a:ext cx="1764634" cy="431622"/>
            </a:xfrm>
            <a:prstGeom prst="rect">
              <a:avLst/>
            </a:prstGeom>
            <a:solidFill>
              <a:schemeClr val="bg1"/>
            </a:solidFill>
            <a:ln w="19050">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University of Alabama </a:t>
              </a:r>
              <a:r>
                <a:rPr kumimoji="0" lang="en-US" sz="1400" b="0" i="0" u="none" strike="noStrike" kern="1200" cap="none" spc="0" normalizeH="0" baseline="0" noProof="0" dirty="0">
                  <a:ln>
                    <a:noFill/>
                  </a:ln>
                  <a:solidFill>
                    <a:srgbClr val="182300"/>
                  </a:solidFill>
                  <a:effectLst/>
                  <a:uLnTx/>
                  <a:uFillTx/>
                  <a:latin typeface="Calibri"/>
                  <a:ea typeface="+mn-ea"/>
                  <a:cs typeface="+mn-cs"/>
                </a:rPr>
                <a:t>$2.0M FTA Grant</a:t>
              </a:r>
              <a:endParaRPr kumimoji="0" lang="en-US" sz="1200" b="0" i="0" u="none" strike="noStrike" kern="1200" cap="none" spc="0" normalizeH="0" baseline="0" noProof="0" dirty="0">
                <a:ln>
                  <a:noFill/>
                </a:ln>
                <a:solidFill>
                  <a:srgbClr val="182300"/>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8B97103-6699-5984-4C61-7407A2EA3A4A}"/>
                </a:ext>
              </a:extLst>
            </p:cNvPr>
            <p:cNvSpPr/>
            <p:nvPr/>
          </p:nvSpPr>
          <p:spPr>
            <a:xfrm>
              <a:off x="5002282" y="4771200"/>
              <a:ext cx="3274507"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182300"/>
                  </a:solidFill>
                  <a:effectLst/>
                  <a:uLnTx/>
                  <a:uFillTx/>
                  <a:latin typeface="Calibri"/>
                  <a:ea typeface="ＭＳ Ｐゴシック" charset="-128"/>
                  <a:cs typeface="+mn-cs"/>
                </a:rPr>
                <a:t>Note: Federal grant funding amounts are rounded.</a:t>
              </a:r>
            </a:p>
          </p:txBody>
        </p:sp>
        <p:cxnSp>
          <p:nvCxnSpPr>
            <p:cNvPr id="107" name="Straight Connector 106">
              <a:extLst>
                <a:ext uri="{FF2B5EF4-FFF2-40B4-BE49-F238E27FC236}">
                  <a16:creationId xmlns:a16="http://schemas.microsoft.com/office/drawing/2014/main" id="{254A94BE-8451-B230-1DA0-36F9B31C1254}"/>
                </a:ext>
              </a:extLst>
            </p:cNvPr>
            <p:cNvCxnSpPr>
              <a:cxnSpLocks/>
              <a:stCxn id="111" idx="1"/>
              <a:endCxn id="18" idx="7"/>
            </p:cNvCxnSpPr>
            <p:nvPr/>
          </p:nvCxnSpPr>
          <p:spPr>
            <a:xfrm flipH="1">
              <a:off x="6858490" y="2102145"/>
              <a:ext cx="374267" cy="523928"/>
            </a:xfrm>
            <a:prstGeom prst="line">
              <a:avLst/>
            </a:prstGeom>
            <a:ln w="19050">
              <a:solidFill>
                <a:srgbClr val="007FC4"/>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FC1C5743-A7A3-DAF4-490A-22C0A8E0315B}"/>
                </a:ext>
              </a:extLst>
            </p:cNvPr>
            <p:cNvSpPr/>
            <p:nvPr/>
          </p:nvSpPr>
          <p:spPr>
            <a:xfrm>
              <a:off x="340802" y="1886334"/>
              <a:ext cx="1974275" cy="431622"/>
            </a:xfrm>
            <a:prstGeom prst="rect">
              <a:avLst/>
            </a:prstGeom>
            <a:solidFill>
              <a:schemeClr val="bg1"/>
            </a:solidFill>
            <a:ln w="19050">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Colorado DOT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82300"/>
                  </a:solidFill>
                  <a:effectLst/>
                  <a:uLnTx/>
                  <a:uFillTx/>
                  <a:latin typeface="Calibri"/>
                  <a:ea typeface="+mn-ea"/>
                  <a:cs typeface="+mn-cs"/>
                </a:rPr>
                <a:t>$1.3M FTA Grant</a:t>
              </a:r>
              <a:endParaRPr kumimoji="0" lang="en-US" sz="1200" b="0" i="0" u="none" strike="noStrike" kern="1200" cap="none" spc="0" normalizeH="0" baseline="0" noProof="0" dirty="0">
                <a:ln>
                  <a:noFill/>
                </a:ln>
                <a:solidFill>
                  <a:srgbClr val="182300"/>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BFEA21F1-45B9-1F9E-00DF-74ADE6C68684}"/>
                </a:ext>
              </a:extLst>
            </p:cNvPr>
            <p:cNvSpPr/>
            <p:nvPr/>
          </p:nvSpPr>
          <p:spPr>
            <a:xfrm>
              <a:off x="7232757" y="1886334"/>
              <a:ext cx="1573648" cy="431622"/>
            </a:xfrm>
            <a:prstGeom prst="rect">
              <a:avLst/>
            </a:prstGeom>
            <a:solidFill>
              <a:schemeClr val="bg1"/>
            </a:solidFill>
            <a:ln w="19050">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Connecticut DOT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82300"/>
                  </a:solidFill>
                  <a:effectLst/>
                  <a:uLnTx/>
                  <a:uFillTx/>
                  <a:latin typeface="Calibri"/>
                  <a:ea typeface="+mn-ea"/>
                  <a:cs typeface="+mn-cs"/>
                </a:rPr>
                <a:t>$2.0M FTA Grant</a:t>
              </a:r>
              <a:endParaRPr kumimoji="0" lang="en-US" sz="1200" b="0" i="0" u="none" strike="noStrike" kern="1200" cap="none" spc="0" normalizeH="0" baseline="0" noProof="0" dirty="0">
                <a:ln>
                  <a:noFill/>
                </a:ln>
                <a:solidFill>
                  <a:srgbClr val="182300"/>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5F7F1C0A-1809-4537-8E16-F536B71784F2}"/>
                </a:ext>
              </a:extLst>
            </p:cNvPr>
            <p:cNvSpPr/>
            <p:nvPr/>
          </p:nvSpPr>
          <p:spPr>
            <a:xfrm>
              <a:off x="7142168" y="2589296"/>
              <a:ext cx="1664237" cy="432672"/>
            </a:xfrm>
            <a:prstGeom prst="rect">
              <a:avLst/>
            </a:prstGeom>
            <a:solidFill>
              <a:schemeClr val="bg1"/>
            </a:solidFill>
            <a:ln w="19050">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Virginia Tech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82300"/>
                  </a:solidFill>
                  <a:effectLst/>
                  <a:uLnTx/>
                  <a:uFillTx/>
                  <a:latin typeface="Calibri"/>
                  <a:ea typeface="+mn-ea"/>
                  <a:cs typeface="+mn-cs"/>
                </a:rPr>
                <a:t>$4.5M FTA Grant</a:t>
              </a:r>
              <a:endParaRPr kumimoji="0" lang="en-US" sz="1200" b="0" i="0" u="none" strike="noStrike" kern="1200" cap="none" spc="0" normalizeH="0" baseline="0" noProof="0" dirty="0">
                <a:ln>
                  <a:noFill/>
                </a:ln>
                <a:solidFill>
                  <a:srgbClr val="182300"/>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01FD8AFB-FA89-1EF2-48E9-C0FC2ECF8DE6}"/>
                </a:ext>
              </a:extLst>
            </p:cNvPr>
            <p:cNvSpPr/>
            <p:nvPr/>
          </p:nvSpPr>
          <p:spPr>
            <a:xfrm>
              <a:off x="7258872" y="3996270"/>
              <a:ext cx="1547533" cy="690595"/>
            </a:xfrm>
            <a:prstGeom prst="rect">
              <a:avLst/>
            </a:prstGeom>
            <a:solidFill>
              <a:schemeClr val="bg1"/>
            </a:solidFill>
            <a:ln w="19050">
              <a:solidFill>
                <a:srgbClr val="153A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Pinellas Suncoast Transit Authority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82300"/>
                  </a:solidFill>
                  <a:effectLst/>
                  <a:uLnTx/>
                  <a:uFillTx/>
                  <a:latin typeface="Calibri"/>
                  <a:ea typeface="+mn-ea"/>
                  <a:cs typeface="+mn-cs"/>
                </a:rPr>
                <a:t>$893K FTA Grant</a:t>
              </a:r>
            </a:p>
          </p:txBody>
        </p:sp>
        <p:sp>
          <p:nvSpPr>
            <p:cNvPr id="114" name="Rectangle 113">
              <a:extLst>
                <a:ext uri="{FF2B5EF4-FFF2-40B4-BE49-F238E27FC236}">
                  <a16:creationId xmlns:a16="http://schemas.microsoft.com/office/drawing/2014/main" id="{9B472E46-1BF3-C14B-E013-AA78B50F321C}"/>
                </a:ext>
              </a:extLst>
            </p:cNvPr>
            <p:cNvSpPr/>
            <p:nvPr/>
          </p:nvSpPr>
          <p:spPr>
            <a:xfrm>
              <a:off x="341688" y="2687540"/>
              <a:ext cx="1962681" cy="690595"/>
            </a:xfrm>
            <a:prstGeom prst="rect">
              <a:avLst/>
            </a:prstGeom>
            <a:solidFill>
              <a:schemeClr val="bg1"/>
            </a:solidFill>
            <a:ln w="19050">
              <a:solidFill>
                <a:srgbClr val="153A6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82300"/>
                  </a:solidFill>
                  <a:effectLst/>
                  <a:uLnTx/>
                  <a:uFillTx/>
                  <a:latin typeface="Calibri"/>
                  <a:ea typeface="+mn-ea"/>
                  <a:cs typeface="+mn-cs"/>
                </a:rPr>
                <a:t>Capital Metropolitan Transportation Authority </a:t>
              </a:r>
              <a:r>
                <a:rPr kumimoji="0" lang="en-US" sz="1400" b="0" i="0" u="none" strike="noStrike" kern="1200" cap="none" spc="0" normalizeH="0" baseline="0" noProof="0" dirty="0">
                  <a:ln>
                    <a:noFill/>
                  </a:ln>
                  <a:solidFill>
                    <a:srgbClr val="182300"/>
                  </a:solidFill>
                  <a:effectLst/>
                  <a:uLnTx/>
                  <a:uFillTx/>
                  <a:latin typeface="Calibri"/>
                  <a:ea typeface="+mn-ea"/>
                  <a:cs typeface="+mn-cs"/>
                </a:rPr>
                <a:t>$950K ITS JPO Grant</a:t>
              </a:r>
            </a:p>
          </p:txBody>
        </p:sp>
        <p:cxnSp>
          <p:nvCxnSpPr>
            <p:cNvPr id="117" name="Straight Connector 116">
              <a:extLst>
                <a:ext uri="{FF2B5EF4-FFF2-40B4-BE49-F238E27FC236}">
                  <a16:creationId xmlns:a16="http://schemas.microsoft.com/office/drawing/2014/main" id="{3DEB3E28-C61C-22FE-7169-6C0C2BEBC8B4}"/>
                </a:ext>
              </a:extLst>
            </p:cNvPr>
            <p:cNvCxnSpPr>
              <a:cxnSpLocks/>
              <a:stCxn id="112" idx="1"/>
              <a:endCxn id="16" idx="6"/>
            </p:cNvCxnSpPr>
            <p:nvPr/>
          </p:nvCxnSpPr>
          <p:spPr>
            <a:xfrm flipH="1">
              <a:off x="6362416" y="2805632"/>
              <a:ext cx="779752" cy="463077"/>
            </a:xfrm>
            <a:prstGeom prst="line">
              <a:avLst/>
            </a:prstGeom>
            <a:ln w="19050">
              <a:solidFill>
                <a:srgbClr val="007FC4"/>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96577BC3-A28B-E11C-D842-DD495964F96D}"/>
                </a:ext>
              </a:extLst>
            </p:cNvPr>
            <p:cNvSpPr/>
            <p:nvPr/>
          </p:nvSpPr>
          <p:spPr>
            <a:xfrm>
              <a:off x="6107204" y="4309876"/>
              <a:ext cx="172649" cy="172649"/>
            </a:xfrm>
            <a:prstGeom prst="ellipse">
              <a:avLst/>
            </a:prstGeom>
            <a:solidFill>
              <a:srgbClr val="1F5591"/>
            </a:solidFill>
            <a:ln>
              <a:solidFill>
                <a:srgbClr val="15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3" name="Straight Connector 122">
              <a:extLst>
                <a:ext uri="{FF2B5EF4-FFF2-40B4-BE49-F238E27FC236}">
                  <a16:creationId xmlns:a16="http://schemas.microsoft.com/office/drawing/2014/main" id="{81464107-9A38-47B9-90D6-C2B4AA66E110}"/>
                </a:ext>
              </a:extLst>
            </p:cNvPr>
            <p:cNvCxnSpPr>
              <a:cxnSpLocks/>
              <a:stCxn id="113" idx="1"/>
              <a:endCxn id="122" idx="6"/>
            </p:cNvCxnSpPr>
            <p:nvPr/>
          </p:nvCxnSpPr>
          <p:spPr>
            <a:xfrm flipH="1">
              <a:off x="6279853" y="4341568"/>
              <a:ext cx="979019" cy="54633"/>
            </a:xfrm>
            <a:prstGeom prst="line">
              <a:avLst/>
            </a:prstGeom>
            <a:ln w="19050">
              <a:solidFill>
                <a:srgbClr val="153A64"/>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75DDB7B0-EE91-0F86-A75C-4E739C6D47CF}"/>
                </a:ext>
              </a:extLst>
            </p:cNvPr>
            <p:cNvSpPr/>
            <p:nvPr/>
          </p:nvSpPr>
          <p:spPr>
            <a:xfrm>
              <a:off x="5571005" y="3782701"/>
              <a:ext cx="172649" cy="172649"/>
            </a:xfrm>
            <a:prstGeom prst="ellipse">
              <a:avLst/>
            </a:prstGeom>
            <a:solidFill>
              <a:srgbClr val="0094DA"/>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9" name="Straight Connector 128">
              <a:extLst>
                <a:ext uri="{FF2B5EF4-FFF2-40B4-BE49-F238E27FC236}">
                  <a16:creationId xmlns:a16="http://schemas.microsoft.com/office/drawing/2014/main" id="{9199B390-DE3E-49E3-DD14-56CE60980823}"/>
                </a:ext>
              </a:extLst>
            </p:cNvPr>
            <p:cNvCxnSpPr>
              <a:cxnSpLocks/>
              <a:stCxn id="10" idx="1"/>
              <a:endCxn id="128" idx="6"/>
            </p:cNvCxnSpPr>
            <p:nvPr/>
          </p:nvCxnSpPr>
          <p:spPr>
            <a:xfrm flipH="1">
              <a:off x="5743654" y="3509119"/>
              <a:ext cx="1298117" cy="359907"/>
            </a:xfrm>
            <a:prstGeom prst="line">
              <a:avLst/>
            </a:prstGeom>
            <a:ln w="19050">
              <a:solidFill>
                <a:srgbClr val="007FC4"/>
              </a:solidFil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194540D8-02E5-CAF9-EEBD-A670DCEB49DD}"/>
                </a:ext>
              </a:extLst>
            </p:cNvPr>
            <p:cNvSpPr/>
            <p:nvPr/>
          </p:nvSpPr>
          <p:spPr>
            <a:xfrm>
              <a:off x="4579036" y="4134202"/>
              <a:ext cx="172649" cy="172649"/>
            </a:xfrm>
            <a:prstGeom prst="ellipse">
              <a:avLst/>
            </a:prstGeom>
            <a:solidFill>
              <a:srgbClr val="1F5591"/>
            </a:solidFill>
            <a:ln>
              <a:solidFill>
                <a:srgbClr val="15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3" name="Straight Connector 132">
              <a:extLst>
                <a:ext uri="{FF2B5EF4-FFF2-40B4-BE49-F238E27FC236}">
                  <a16:creationId xmlns:a16="http://schemas.microsoft.com/office/drawing/2014/main" id="{AAAA7DCF-19F6-FAB8-BFF9-C34C40109D01}"/>
                </a:ext>
              </a:extLst>
            </p:cNvPr>
            <p:cNvCxnSpPr>
              <a:cxnSpLocks/>
              <a:stCxn id="114" idx="3"/>
              <a:endCxn id="132" idx="2"/>
            </p:cNvCxnSpPr>
            <p:nvPr/>
          </p:nvCxnSpPr>
          <p:spPr>
            <a:xfrm>
              <a:off x="2304369" y="3032838"/>
              <a:ext cx="2274667" cy="1187689"/>
            </a:xfrm>
            <a:prstGeom prst="line">
              <a:avLst/>
            </a:prstGeom>
            <a:ln w="19050">
              <a:solidFill>
                <a:srgbClr val="153A6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B178309-A740-AA67-A51F-228CF083C2A8}"/>
                </a:ext>
              </a:extLst>
            </p:cNvPr>
            <p:cNvCxnSpPr>
              <a:cxnSpLocks/>
              <a:stCxn id="110" idx="3"/>
              <a:endCxn id="21" idx="1"/>
            </p:cNvCxnSpPr>
            <p:nvPr/>
          </p:nvCxnSpPr>
          <p:spPr>
            <a:xfrm>
              <a:off x="2315077" y="2102145"/>
              <a:ext cx="1718445" cy="1062621"/>
            </a:xfrm>
            <a:prstGeom prst="line">
              <a:avLst/>
            </a:prstGeom>
            <a:ln w="19050">
              <a:solidFill>
                <a:srgbClr val="007FC4"/>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FC15E3B5-478E-DF13-D088-4511A22951D2}"/>
                </a:ext>
              </a:extLst>
            </p:cNvPr>
            <p:cNvGrpSpPr/>
            <p:nvPr/>
          </p:nvGrpSpPr>
          <p:grpSpPr>
            <a:xfrm>
              <a:off x="337596" y="3747720"/>
              <a:ext cx="1974904" cy="1210966"/>
              <a:chOff x="98204" y="3764402"/>
              <a:chExt cx="2091939" cy="1282729"/>
            </a:xfrm>
          </p:grpSpPr>
          <p:sp>
            <p:nvSpPr>
              <p:cNvPr id="157" name="Rectangle 26">
                <a:extLst>
                  <a:ext uri="{FF2B5EF4-FFF2-40B4-BE49-F238E27FC236}">
                    <a16:creationId xmlns:a16="http://schemas.microsoft.com/office/drawing/2014/main" id="{55572B9A-F480-32D2-B197-B934F34329BD}"/>
                  </a:ext>
                </a:extLst>
              </p:cNvPr>
              <p:cNvSpPr>
                <a:spLocks noChangeArrowheads="1"/>
              </p:cNvSpPr>
              <p:nvPr/>
            </p:nvSpPr>
            <p:spPr bwMode="auto">
              <a:xfrm>
                <a:off x="98204" y="4062804"/>
                <a:ext cx="2091939" cy="984327"/>
              </a:xfrm>
              <a:prstGeom prst="rect">
                <a:avLst/>
              </a:prstGeom>
              <a:solidFill>
                <a:schemeClr val="bg1"/>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395B74"/>
                  </a:solidFill>
                  <a:effectLst/>
                  <a:uLnTx/>
                  <a:uFillTx/>
                  <a:latin typeface="Calibri"/>
                  <a:ea typeface="+mn-ea"/>
                  <a:cs typeface="+mn-cs"/>
                </a:endParaRPr>
              </a:p>
            </p:txBody>
          </p:sp>
          <p:sp>
            <p:nvSpPr>
              <p:cNvPr id="158" name="TextBox 157">
                <a:extLst>
                  <a:ext uri="{FF2B5EF4-FFF2-40B4-BE49-F238E27FC236}">
                    <a16:creationId xmlns:a16="http://schemas.microsoft.com/office/drawing/2014/main" id="{CC99CC77-43BD-27E5-B7D9-312B08490281}"/>
                  </a:ext>
                </a:extLst>
              </p:cNvPr>
              <p:cNvSpPr txBox="1"/>
              <p:nvPr/>
            </p:nvSpPr>
            <p:spPr>
              <a:xfrm>
                <a:off x="103138" y="4363095"/>
                <a:ext cx="2085570" cy="546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400" b="1">
                    <a:solidFill>
                      <a:srgbClr val="395B74"/>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182300"/>
                    </a:solidFill>
                    <a:effectLst/>
                    <a:uLnTx/>
                    <a:uFillTx/>
                    <a:latin typeface="Calibri"/>
                    <a:ea typeface="+mn-ea"/>
                    <a:cs typeface="+mn-cs"/>
                  </a:rPr>
                  <a:t>Funded Projects:</a:t>
                </a:r>
              </a:p>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182300"/>
                    </a:solidFill>
                    <a:effectLst/>
                    <a:uLnTx/>
                    <a:uFillTx/>
                    <a:latin typeface="Calibri"/>
                    <a:ea typeface="+mn-ea"/>
                    <a:cs typeface="+mn-cs"/>
                  </a:rPr>
                  <a:t>        Transit Bus ADAS</a:t>
                </a:r>
              </a:p>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182300"/>
                    </a:solidFill>
                    <a:effectLst/>
                    <a:uLnTx/>
                    <a:uFillTx/>
                    <a:latin typeface="Calibri"/>
                    <a:ea typeface="+mn-ea"/>
                    <a:cs typeface="+mn-cs"/>
                  </a:rPr>
                  <a:t>        Yard Operations</a:t>
                </a: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182300"/>
                  </a:solidFill>
                  <a:effectLst/>
                  <a:uLnTx/>
                  <a:uFillTx/>
                  <a:latin typeface="Calibri"/>
                  <a:ea typeface="+mn-ea"/>
                  <a:cs typeface="+mn-cs"/>
                </a:endParaRPr>
              </a:p>
            </p:txBody>
          </p:sp>
          <p:sp>
            <p:nvSpPr>
              <p:cNvPr id="159" name="Oval 158">
                <a:extLst>
                  <a:ext uri="{FF2B5EF4-FFF2-40B4-BE49-F238E27FC236}">
                    <a16:creationId xmlns:a16="http://schemas.microsoft.com/office/drawing/2014/main" id="{F93E6729-DB7C-7261-5EEF-34420FD57388}"/>
                  </a:ext>
                </a:extLst>
              </p:cNvPr>
              <p:cNvSpPr/>
              <p:nvPr/>
            </p:nvSpPr>
            <p:spPr>
              <a:xfrm>
                <a:off x="184669" y="4682952"/>
                <a:ext cx="182880" cy="182880"/>
              </a:xfrm>
              <a:prstGeom prst="ellipse">
                <a:avLst/>
              </a:prstGeom>
              <a:solidFill>
                <a:srgbClr val="1F5591"/>
              </a:solidFill>
              <a:ln>
                <a:solidFill>
                  <a:srgbClr val="15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Oval 159">
                <a:extLst>
                  <a:ext uri="{FF2B5EF4-FFF2-40B4-BE49-F238E27FC236}">
                    <a16:creationId xmlns:a16="http://schemas.microsoft.com/office/drawing/2014/main" id="{2BBAC263-23D2-809F-7B2F-A2CA1BC853AB}"/>
                  </a:ext>
                </a:extLst>
              </p:cNvPr>
              <p:cNvSpPr/>
              <p:nvPr/>
            </p:nvSpPr>
            <p:spPr>
              <a:xfrm>
                <a:off x="184669" y="4418117"/>
                <a:ext cx="182880" cy="182880"/>
              </a:xfrm>
              <a:prstGeom prst="ellipse">
                <a:avLst/>
              </a:prstGeom>
              <a:solidFill>
                <a:srgbClr val="0094DA"/>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Rectangle 26">
                <a:extLst>
                  <a:ext uri="{FF2B5EF4-FFF2-40B4-BE49-F238E27FC236}">
                    <a16:creationId xmlns:a16="http://schemas.microsoft.com/office/drawing/2014/main" id="{C82447FC-05D6-303F-B1DD-0D7B3425F46D}"/>
                  </a:ext>
                </a:extLst>
              </p:cNvPr>
              <p:cNvSpPr>
                <a:spLocks noChangeArrowheads="1"/>
              </p:cNvSpPr>
              <p:nvPr/>
            </p:nvSpPr>
            <p:spPr bwMode="auto">
              <a:xfrm>
                <a:off x="98204" y="3764402"/>
                <a:ext cx="2091939" cy="301452"/>
              </a:xfrm>
              <a:prstGeom prst="rect">
                <a:avLst/>
              </a:prstGeom>
              <a:solidFill>
                <a:srgbClr val="007FC4"/>
              </a:solidFill>
              <a:ln>
                <a:solidFill>
                  <a:srgbClr val="007F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LEGEND</a:t>
                </a:r>
              </a:p>
            </p:txBody>
          </p:sp>
        </p:grpSp>
      </p:grpSp>
      <p:sp>
        <p:nvSpPr>
          <p:cNvPr id="174" name="TextBox 173">
            <a:extLst>
              <a:ext uri="{FF2B5EF4-FFF2-40B4-BE49-F238E27FC236}">
                <a16:creationId xmlns:a16="http://schemas.microsoft.com/office/drawing/2014/main" id="{F163897B-3CDE-BDEE-1D84-0F4BBB5F4DB8}"/>
              </a:ext>
            </a:extLst>
          </p:cNvPr>
          <p:cNvSpPr txBox="1"/>
          <p:nvPr/>
        </p:nvSpPr>
        <p:spPr>
          <a:xfrm>
            <a:off x="337596" y="968984"/>
            <a:ext cx="8434182" cy="646331"/>
          </a:xfrm>
          <a:prstGeom prst="rect">
            <a:avLst/>
          </a:prstGeom>
          <a:solidFill>
            <a:srgbClr val="D1F1FF"/>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82300"/>
                </a:solidFill>
                <a:effectLst/>
                <a:uLnTx/>
                <a:uFillTx/>
                <a:latin typeface="Calibri"/>
                <a:ea typeface="+mn-ea"/>
                <a:cs typeface="+mn-cs"/>
              </a:rPr>
              <a:t>Advanced Driver Assistance Systems (ADAS) and Automated Transit Bus Maintenance and Yard Operations Demonstrations: $11.6 million to six projects</a:t>
            </a:r>
          </a:p>
        </p:txBody>
      </p:sp>
      <p:sp>
        <p:nvSpPr>
          <p:cNvPr id="5" name="Title 2">
            <a:extLst>
              <a:ext uri="{FF2B5EF4-FFF2-40B4-BE49-F238E27FC236}">
                <a16:creationId xmlns:a16="http://schemas.microsoft.com/office/drawing/2014/main" id="{CFE44D18-3941-B18B-DA05-152840C254C6}"/>
              </a:ext>
            </a:extLst>
          </p:cNvPr>
          <p:cNvSpPr>
            <a:spLocks noGrp="1"/>
          </p:cNvSpPr>
          <p:nvPr>
            <p:ph type="title"/>
          </p:nvPr>
        </p:nvSpPr>
        <p:spPr>
          <a:xfrm>
            <a:off x="456543" y="360740"/>
            <a:ext cx="7174461" cy="324000"/>
          </a:xfrm>
        </p:spPr>
        <p:txBody>
          <a:bodyPr/>
          <a:lstStyle/>
          <a:p>
            <a:r>
              <a:rPr lang="en-US" dirty="0"/>
              <a:t>Federal Transit Administration (FTA) Activity</a:t>
            </a:r>
          </a:p>
        </p:txBody>
      </p:sp>
    </p:spTree>
    <p:extLst>
      <p:ext uri="{BB962C8B-B14F-4D97-AF65-F5344CB8AC3E}">
        <p14:creationId xmlns:p14="http://schemas.microsoft.com/office/powerpoint/2010/main" val="361811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81588" y="992386"/>
            <a:ext cx="8071788" cy="2249570"/>
          </a:xfrm>
        </p:spPr>
        <p:txBody>
          <a:bodyPr anchor="t"/>
          <a:lstStyle/>
          <a:p>
            <a:r>
              <a:rPr lang="en-US" sz="2000" b="1" dirty="0"/>
              <a:t>Background: </a:t>
            </a:r>
            <a:r>
              <a:rPr lang="en-US" sz="2000" dirty="0"/>
              <a:t>Section 11504 of the Bipartisan Infrastructure Law (BIL) calls for a study on the existing and future impacts of self-driving vehicles on transportation infrastructure, mobility, the environment, and safety. </a:t>
            </a:r>
          </a:p>
          <a:p>
            <a:r>
              <a:rPr lang="en-US" sz="2000" b="1" dirty="0"/>
              <a:t>Current Status:</a:t>
            </a:r>
            <a:r>
              <a:rPr lang="en-US" sz="2000" dirty="0"/>
              <a:t> Final draft under review for official submission to Congress</a:t>
            </a:r>
          </a:p>
          <a:p>
            <a:r>
              <a:rPr lang="en-US" sz="2000" b="1" dirty="0"/>
              <a:t>Scope: </a:t>
            </a:r>
            <a:r>
              <a:rPr lang="en-US" sz="2000" dirty="0"/>
              <a:t>Focused on potential impacts of ADS (SAE Levels 3-5) on the roadway infrastructure, environment and mobility. </a:t>
            </a:r>
          </a:p>
          <a:p>
            <a:r>
              <a:rPr lang="en-US" sz="2000" b="1" dirty="0"/>
              <a:t>Outline: </a:t>
            </a:r>
            <a:r>
              <a:rPr lang="en-US" sz="2000" dirty="0"/>
              <a:t>Report includes discussion of: </a:t>
            </a:r>
          </a:p>
          <a:p>
            <a:pPr lvl="1"/>
            <a:r>
              <a:rPr lang="en-US" sz="1800" dirty="0"/>
              <a:t>Overview of ADS technology, definitions, use cases, and applications </a:t>
            </a:r>
          </a:p>
          <a:p>
            <a:pPr lvl="1"/>
            <a:r>
              <a:rPr lang="en-US" sz="1800" dirty="0"/>
              <a:t>USDOT roles and activities on ADS impacts </a:t>
            </a:r>
          </a:p>
          <a:p>
            <a:pPr lvl="1"/>
            <a:r>
              <a:rPr lang="en-US" sz="1800" dirty="0"/>
              <a:t>Potential impacts of ADS on the following: roadway infrastructure, personal mobility, travel demand, roadway capacity/congestion, roadway operations safety, freight and goods delivery, land use and the environment</a:t>
            </a:r>
          </a:p>
          <a:p>
            <a:pPr lvl="1"/>
            <a:r>
              <a:rPr lang="en-US" sz="1800" dirty="0"/>
              <a:t>Potential recommendations for research and infrastructure</a:t>
            </a:r>
          </a:p>
          <a:p>
            <a:endParaRPr lang="en-US" sz="20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13</a:t>
            </a:fld>
            <a:endParaRPr lang="en-US" dirty="0"/>
          </a:p>
        </p:txBody>
      </p:sp>
      <p:sp>
        <p:nvSpPr>
          <p:cNvPr id="3" name="Title 2"/>
          <p:cNvSpPr>
            <a:spLocks noGrp="1"/>
          </p:cNvSpPr>
          <p:nvPr>
            <p:ph type="title"/>
          </p:nvPr>
        </p:nvSpPr>
        <p:spPr/>
        <p:txBody>
          <a:bodyPr/>
          <a:lstStyle/>
          <a:p>
            <a:r>
              <a:rPr lang="en-US" dirty="0"/>
              <a:t>FHWA Activity – Report to Congress</a:t>
            </a:r>
          </a:p>
        </p:txBody>
      </p:sp>
    </p:spTree>
    <p:extLst>
      <p:ext uri="{BB962C8B-B14F-4D97-AF65-F5344CB8AC3E}">
        <p14:creationId xmlns:p14="http://schemas.microsoft.com/office/powerpoint/2010/main" val="408742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81588" y="992386"/>
            <a:ext cx="8071788" cy="357986"/>
          </a:xfrm>
        </p:spPr>
        <p:txBody>
          <a:bodyPr anchor="t"/>
          <a:lstStyle/>
          <a:p>
            <a:pPr marL="0" indent="0">
              <a:buNone/>
            </a:pPr>
            <a:r>
              <a:rPr lang="en-US" sz="2100" dirty="0"/>
              <a:t>NHTSA Areas of Research Emphasis in ADS</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900" b="0" i="0" u="none" strike="noStrike" kern="1200" cap="none" spc="0" normalizeH="0" baseline="0" noProof="0" smtClean="0">
                <a:ln>
                  <a:noFill/>
                </a:ln>
                <a:solidFill>
                  <a:srgbClr val="083A64">
                    <a:lumMod val="75000"/>
                  </a:srgb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83A64">
                  <a:lumMod val="75000"/>
                </a:srgbClr>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NHTSA Activity</a:t>
            </a:r>
          </a:p>
        </p:txBody>
      </p:sp>
      <p:grpSp>
        <p:nvGrpSpPr>
          <p:cNvPr id="21" name="Group 20">
            <a:extLst>
              <a:ext uri="{FF2B5EF4-FFF2-40B4-BE49-F238E27FC236}">
                <a16:creationId xmlns:a16="http://schemas.microsoft.com/office/drawing/2014/main" id="{55F34D37-3FF2-01E5-6998-EF2159B633A5}"/>
              </a:ext>
            </a:extLst>
          </p:cNvPr>
          <p:cNvGrpSpPr/>
          <p:nvPr/>
        </p:nvGrpSpPr>
        <p:grpSpPr>
          <a:xfrm>
            <a:off x="511856" y="1383458"/>
            <a:ext cx="8233069" cy="3568842"/>
            <a:chOff x="588059" y="1383458"/>
            <a:chExt cx="8233069" cy="3568842"/>
          </a:xfrm>
        </p:grpSpPr>
        <p:sp>
          <p:nvSpPr>
            <p:cNvPr id="9" name="Freeform: Shape 8">
              <a:extLst>
                <a:ext uri="{FF2B5EF4-FFF2-40B4-BE49-F238E27FC236}">
                  <a16:creationId xmlns:a16="http://schemas.microsoft.com/office/drawing/2014/main" id="{05FCD2B9-E248-AA94-D5FE-CA6AFC6C423E}"/>
                </a:ext>
              </a:extLst>
            </p:cNvPr>
            <p:cNvSpPr/>
            <p:nvPr/>
          </p:nvSpPr>
          <p:spPr>
            <a:xfrm>
              <a:off x="1237638" y="1412922"/>
              <a:ext cx="7582362" cy="489713"/>
            </a:xfrm>
            <a:custGeom>
              <a:avLst/>
              <a:gdLst>
                <a:gd name="connsiteX0" fmla="*/ 0 w 7115326"/>
                <a:gd name="connsiteY0" fmla="*/ 0 h 489711"/>
                <a:gd name="connsiteX1" fmla="*/ 6870471 w 7115326"/>
                <a:gd name="connsiteY1" fmla="*/ 0 h 489711"/>
                <a:gd name="connsiteX2" fmla="*/ 7115326 w 7115326"/>
                <a:gd name="connsiteY2" fmla="*/ 244856 h 489711"/>
                <a:gd name="connsiteX3" fmla="*/ 6870471 w 7115326"/>
                <a:gd name="connsiteY3" fmla="*/ 489711 h 489711"/>
                <a:gd name="connsiteX4" fmla="*/ 0 w 7115326"/>
                <a:gd name="connsiteY4" fmla="*/ 489711 h 489711"/>
                <a:gd name="connsiteX5" fmla="*/ 0 w 7115326"/>
                <a:gd name="connsiteY5" fmla="*/ 0 h 4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326" h="489711">
                  <a:moveTo>
                    <a:pt x="7115326" y="489710"/>
                  </a:moveTo>
                  <a:lnTo>
                    <a:pt x="244855" y="489710"/>
                  </a:lnTo>
                  <a:lnTo>
                    <a:pt x="0" y="244855"/>
                  </a:lnTo>
                  <a:lnTo>
                    <a:pt x="244855" y="1"/>
                  </a:lnTo>
                  <a:lnTo>
                    <a:pt x="7115326" y="1"/>
                  </a:lnTo>
                  <a:lnTo>
                    <a:pt x="7115326" y="489710"/>
                  </a:lnTo>
                  <a:close/>
                </a:path>
              </a:pathLst>
            </a:custGeom>
            <a:solidFill>
              <a:srgbClr val="C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79101" tIns="91441"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System Safety Performance</a:t>
              </a:r>
            </a:p>
          </p:txBody>
        </p:sp>
        <p:sp>
          <p:nvSpPr>
            <p:cNvPr id="10" name="Oval 9">
              <a:extLst>
                <a:ext uri="{FF2B5EF4-FFF2-40B4-BE49-F238E27FC236}">
                  <a16:creationId xmlns:a16="http://schemas.microsoft.com/office/drawing/2014/main" id="{B0DDA743-5B2B-3A3F-97A4-DBAB9917F81A}"/>
                </a:ext>
              </a:extLst>
            </p:cNvPr>
            <p:cNvSpPr/>
            <p:nvPr/>
          </p:nvSpPr>
          <p:spPr>
            <a:xfrm>
              <a:off x="588059" y="3799618"/>
              <a:ext cx="548640" cy="548640"/>
            </a:xfrm>
            <a:prstGeom prst="ellipse">
              <a:avLst/>
            </a:prstGeom>
            <a:blipFill dpi="0" rotWithShape="1">
              <a:blip r:embed="rId3"/>
              <a:srcRect/>
              <a:stretch>
                <a:fillRect l="-39505" t="-1" r="-22891" b="-22888"/>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45A43DC4-D20D-9CDB-5593-CC4DB77E77E9}"/>
                </a:ext>
              </a:extLst>
            </p:cNvPr>
            <p:cNvSpPr/>
            <p:nvPr/>
          </p:nvSpPr>
          <p:spPr>
            <a:xfrm>
              <a:off x="1206593" y="1998350"/>
              <a:ext cx="7614535" cy="485517"/>
            </a:xfrm>
            <a:custGeom>
              <a:avLst/>
              <a:gdLst>
                <a:gd name="connsiteX0" fmla="*/ 0 w 7056624"/>
                <a:gd name="connsiteY0" fmla="*/ 0 h 485515"/>
                <a:gd name="connsiteX1" fmla="*/ 6813867 w 7056624"/>
                <a:gd name="connsiteY1" fmla="*/ 0 h 485515"/>
                <a:gd name="connsiteX2" fmla="*/ 7056624 w 7056624"/>
                <a:gd name="connsiteY2" fmla="*/ 242758 h 485515"/>
                <a:gd name="connsiteX3" fmla="*/ 6813867 w 7056624"/>
                <a:gd name="connsiteY3" fmla="*/ 485515 h 485515"/>
                <a:gd name="connsiteX4" fmla="*/ 0 w 7056624"/>
                <a:gd name="connsiteY4" fmla="*/ 485515 h 485515"/>
                <a:gd name="connsiteX5" fmla="*/ 0 w 7056624"/>
                <a:gd name="connsiteY5" fmla="*/ 0 h 48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6624" h="485515">
                  <a:moveTo>
                    <a:pt x="7056624" y="485514"/>
                  </a:moveTo>
                  <a:lnTo>
                    <a:pt x="242757" y="485514"/>
                  </a:lnTo>
                  <a:lnTo>
                    <a:pt x="0" y="242757"/>
                  </a:lnTo>
                  <a:lnTo>
                    <a:pt x="242757" y="1"/>
                  </a:lnTo>
                  <a:lnTo>
                    <a:pt x="7056624" y="1"/>
                  </a:lnTo>
                  <a:lnTo>
                    <a:pt x="7056624" y="48551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8052" tIns="76201" rIns="142240" bIns="7620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Component and Subsystem Testing and Functional Safety</a:t>
              </a:r>
            </a:p>
          </p:txBody>
        </p:sp>
        <p:sp>
          <p:nvSpPr>
            <p:cNvPr id="12" name="Oval 11">
              <a:extLst>
                <a:ext uri="{FF2B5EF4-FFF2-40B4-BE49-F238E27FC236}">
                  <a16:creationId xmlns:a16="http://schemas.microsoft.com/office/drawing/2014/main" id="{E85E7051-7D2D-B3A6-2C8D-33951A88E13B}"/>
                </a:ext>
              </a:extLst>
            </p:cNvPr>
            <p:cNvSpPr/>
            <p:nvPr/>
          </p:nvSpPr>
          <p:spPr>
            <a:xfrm>
              <a:off x="588059" y="1383458"/>
              <a:ext cx="548640" cy="548640"/>
            </a:xfrm>
            <a:prstGeom prst="ellipse">
              <a:avLst/>
            </a:prstGeom>
            <a:blipFill rotWithShape="1">
              <a:blip r:embed="rId4"/>
              <a:srcRect/>
              <a:stretch>
                <a:fillRect t="-10000" b="-1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1C7BB032-EC85-BC34-9B6F-FF10A1DD065B}"/>
                </a:ext>
              </a:extLst>
            </p:cNvPr>
            <p:cNvSpPr/>
            <p:nvPr/>
          </p:nvSpPr>
          <p:spPr>
            <a:xfrm>
              <a:off x="1237638" y="2579582"/>
              <a:ext cx="7582360" cy="487002"/>
            </a:xfrm>
            <a:custGeom>
              <a:avLst/>
              <a:gdLst>
                <a:gd name="connsiteX0" fmla="*/ 0 w 7115326"/>
                <a:gd name="connsiteY0" fmla="*/ 0 h 487000"/>
                <a:gd name="connsiteX1" fmla="*/ 6871826 w 7115326"/>
                <a:gd name="connsiteY1" fmla="*/ 0 h 487000"/>
                <a:gd name="connsiteX2" fmla="*/ 7115326 w 7115326"/>
                <a:gd name="connsiteY2" fmla="*/ 243500 h 487000"/>
                <a:gd name="connsiteX3" fmla="*/ 6871826 w 7115326"/>
                <a:gd name="connsiteY3" fmla="*/ 487000 h 487000"/>
                <a:gd name="connsiteX4" fmla="*/ 0 w 7115326"/>
                <a:gd name="connsiteY4" fmla="*/ 487000 h 487000"/>
                <a:gd name="connsiteX5" fmla="*/ 0 w 7115326"/>
                <a:gd name="connsiteY5" fmla="*/ 0 h 4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326" h="487000">
                  <a:moveTo>
                    <a:pt x="7115326" y="486999"/>
                  </a:moveTo>
                  <a:lnTo>
                    <a:pt x="243500" y="486999"/>
                  </a:lnTo>
                  <a:lnTo>
                    <a:pt x="0" y="243500"/>
                  </a:lnTo>
                  <a:lnTo>
                    <a:pt x="243500" y="1"/>
                  </a:lnTo>
                  <a:lnTo>
                    <a:pt x="7115326" y="1"/>
                  </a:lnTo>
                  <a:lnTo>
                    <a:pt x="7115326" y="486999"/>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78423" tIns="91441"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Crashworthiness and Alternative Cabin Design</a:t>
              </a:r>
            </a:p>
          </p:txBody>
        </p:sp>
        <p:sp>
          <p:nvSpPr>
            <p:cNvPr id="14" name="Oval 13">
              <a:extLst>
                <a:ext uri="{FF2B5EF4-FFF2-40B4-BE49-F238E27FC236}">
                  <a16:creationId xmlns:a16="http://schemas.microsoft.com/office/drawing/2014/main" id="{0BD1F7A4-30BF-1C54-1075-897647BD6113}"/>
                </a:ext>
              </a:extLst>
            </p:cNvPr>
            <p:cNvSpPr/>
            <p:nvPr/>
          </p:nvSpPr>
          <p:spPr>
            <a:xfrm>
              <a:off x="588059" y="1987498"/>
              <a:ext cx="548640" cy="548640"/>
            </a:xfrm>
            <a:prstGeom prst="ellipse">
              <a:avLst/>
            </a:prstGeom>
            <a:blipFill rotWithShape="1">
              <a:blip r:embed="rId5"/>
              <a:srcRect/>
              <a:stretch>
                <a:fillRect l="-67000" r="-67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2D4102F2-7BE2-2067-1941-A1A598FB0934}"/>
                </a:ext>
              </a:extLst>
            </p:cNvPr>
            <p:cNvSpPr/>
            <p:nvPr/>
          </p:nvSpPr>
          <p:spPr>
            <a:xfrm>
              <a:off x="1237638" y="3162299"/>
              <a:ext cx="7582359" cy="508017"/>
            </a:xfrm>
            <a:custGeom>
              <a:avLst/>
              <a:gdLst>
                <a:gd name="connsiteX0" fmla="*/ 0 w 7115326"/>
                <a:gd name="connsiteY0" fmla="*/ 0 h 508016"/>
                <a:gd name="connsiteX1" fmla="*/ 6861318 w 7115326"/>
                <a:gd name="connsiteY1" fmla="*/ 0 h 508016"/>
                <a:gd name="connsiteX2" fmla="*/ 7115326 w 7115326"/>
                <a:gd name="connsiteY2" fmla="*/ 254008 h 508016"/>
                <a:gd name="connsiteX3" fmla="*/ 6861318 w 7115326"/>
                <a:gd name="connsiteY3" fmla="*/ 508016 h 508016"/>
                <a:gd name="connsiteX4" fmla="*/ 0 w 7115326"/>
                <a:gd name="connsiteY4" fmla="*/ 508016 h 508016"/>
                <a:gd name="connsiteX5" fmla="*/ 0 w 7115326"/>
                <a:gd name="connsiteY5" fmla="*/ 0 h 50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326" h="508016">
                  <a:moveTo>
                    <a:pt x="7115326" y="508015"/>
                  </a:moveTo>
                  <a:lnTo>
                    <a:pt x="254008" y="508015"/>
                  </a:lnTo>
                  <a:lnTo>
                    <a:pt x="0" y="254008"/>
                  </a:lnTo>
                  <a:lnTo>
                    <a:pt x="254008" y="1"/>
                  </a:lnTo>
                  <a:lnTo>
                    <a:pt x="7115326" y="1"/>
                  </a:lnTo>
                  <a:lnTo>
                    <a:pt x="7115326" y="508015"/>
                  </a:lnTo>
                  <a:close/>
                </a:path>
              </a:pathLst>
            </a:custGeom>
            <a:solidFill>
              <a:srgbClr val="7030A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83677"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Human Factors/Accessibility Considerations</a:t>
              </a:r>
            </a:p>
          </p:txBody>
        </p:sp>
        <p:sp>
          <p:nvSpPr>
            <p:cNvPr id="16" name="Oval 15">
              <a:extLst>
                <a:ext uri="{FF2B5EF4-FFF2-40B4-BE49-F238E27FC236}">
                  <a16:creationId xmlns:a16="http://schemas.microsoft.com/office/drawing/2014/main" id="{941B4767-1680-6DED-E45E-C489E2B378C4}"/>
                </a:ext>
              </a:extLst>
            </p:cNvPr>
            <p:cNvSpPr/>
            <p:nvPr/>
          </p:nvSpPr>
          <p:spPr>
            <a:xfrm>
              <a:off x="588059" y="2591538"/>
              <a:ext cx="548640" cy="548640"/>
            </a:xfrm>
            <a:prstGeom prst="ellipse">
              <a:avLst/>
            </a:prstGeom>
            <a:blipFill rotWithShape="1">
              <a:blip r:embed="rId6"/>
              <a:srcRect/>
              <a:stretch>
                <a:fillRect l="-4000" r="-4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0D1D3A70-5176-FB5E-4D00-F142E1A1B942}"/>
                </a:ext>
              </a:extLst>
            </p:cNvPr>
            <p:cNvSpPr/>
            <p:nvPr/>
          </p:nvSpPr>
          <p:spPr>
            <a:xfrm>
              <a:off x="1237638" y="3766031"/>
              <a:ext cx="7582359" cy="558752"/>
            </a:xfrm>
            <a:custGeom>
              <a:avLst/>
              <a:gdLst>
                <a:gd name="connsiteX0" fmla="*/ 0 w 7051075"/>
                <a:gd name="connsiteY0" fmla="*/ 0 h 558751"/>
                <a:gd name="connsiteX1" fmla="*/ 6771700 w 7051075"/>
                <a:gd name="connsiteY1" fmla="*/ 0 h 558751"/>
                <a:gd name="connsiteX2" fmla="*/ 7051075 w 7051075"/>
                <a:gd name="connsiteY2" fmla="*/ 279376 h 558751"/>
                <a:gd name="connsiteX3" fmla="*/ 6771700 w 7051075"/>
                <a:gd name="connsiteY3" fmla="*/ 558751 h 558751"/>
                <a:gd name="connsiteX4" fmla="*/ 0 w 7051075"/>
                <a:gd name="connsiteY4" fmla="*/ 558751 h 558751"/>
                <a:gd name="connsiteX5" fmla="*/ 0 w 7051075"/>
                <a:gd name="connsiteY5" fmla="*/ 0 h 55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1075" h="558751">
                  <a:moveTo>
                    <a:pt x="7051075" y="558750"/>
                  </a:moveTo>
                  <a:lnTo>
                    <a:pt x="279375" y="558750"/>
                  </a:lnTo>
                  <a:lnTo>
                    <a:pt x="0" y="279375"/>
                  </a:lnTo>
                  <a:lnTo>
                    <a:pt x="279375" y="1"/>
                  </a:lnTo>
                  <a:lnTo>
                    <a:pt x="7051075" y="1"/>
                  </a:lnTo>
                  <a:lnTo>
                    <a:pt x="7051075" y="558750"/>
                  </a:lnTo>
                  <a:close/>
                </a:path>
              </a:pathLst>
            </a:custGeom>
            <a:solidFill>
              <a:srgbClr val="E36B3B"/>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96361" tIns="182880" rIns="170688" bIns="91440" numCol="1" spcCol="1270" anchor="ctr" anchorCtr="0">
              <a:noAutofit/>
            </a:bodyPr>
            <a:lstStyle/>
            <a:p>
              <a:pPr marL="0" marR="0" lvl="0" indent="0" algn="l" defTabSz="1066800" rtl="0" eaLnBrk="1" fontAlgn="auto" latinLnBrk="0" hangingPunct="1">
                <a:lnSpc>
                  <a:spcPct val="70000"/>
                </a:lnSpc>
                <a:spcBef>
                  <a:spcPct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Motor Vehicle Safety Standard (FMVSS) Conformance Research </a:t>
              </a:r>
            </a:p>
          </p:txBody>
        </p:sp>
        <p:sp>
          <p:nvSpPr>
            <p:cNvPr id="18" name="Oval 17">
              <a:extLst>
                <a:ext uri="{FF2B5EF4-FFF2-40B4-BE49-F238E27FC236}">
                  <a16:creationId xmlns:a16="http://schemas.microsoft.com/office/drawing/2014/main" id="{F4C657B6-F98B-0565-B700-8667EB6A3855}"/>
                </a:ext>
              </a:extLst>
            </p:cNvPr>
            <p:cNvSpPr/>
            <p:nvPr/>
          </p:nvSpPr>
          <p:spPr>
            <a:xfrm>
              <a:off x="588059" y="3195578"/>
              <a:ext cx="548640" cy="548640"/>
            </a:xfrm>
            <a:prstGeom prst="ellipse">
              <a:avLst/>
            </a:prstGeom>
            <a:blipFill rotWithShape="1">
              <a:blip r:embed="rId7"/>
              <a:srcRect/>
              <a:stretch>
                <a:fillRect t="-26000" b="-26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56491B2E-3710-8A0D-3EB0-D100E4064B0A}"/>
                </a:ext>
              </a:extLst>
            </p:cNvPr>
            <p:cNvSpPr/>
            <p:nvPr/>
          </p:nvSpPr>
          <p:spPr>
            <a:xfrm>
              <a:off x="1237638" y="4420499"/>
              <a:ext cx="7582359" cy="514963"/>
            </a:xfrm>
            <a:custGeom>
              <a:avLst/>
              <a:gdLst>
                <a:gd name="connsiteX0" fmla="*/ 0 w 7062317"/>
                <a:gd name="connsiteY0" fmla="*/ 0 h 514962"/>
                <a:gd name="connsiteX1" fmla="*/ 6804836 w 7062317"/>
                <a:gd name="connsiteY1" fmla="*/ 0 h 514962"/>
                <a:gd name="connsiteX2" fmla="*/ 7062317 w 7062317"/>
                <a:gd name="connsiteY2" fmla="*/ 257481 h 514962"/>
                <a:gd name="connsiteX3" fmla="*/ 6804836 w 7062317"/>
                <a:gd name="connsiteY3" fmla="*/ 514962 h 514962"/>
                <a:gd name="connsiteX4" fmla="*/ 0 w 7062317"/>
                <a:gd name="connsiteY4" fmla="*/ 514962 h 514962"/>
                <a:gd name="connsiteX5" fmla="*/ 0 w 7062317"/>
                <a:gd name="connsiteY5" fmla="*/ 0 h 51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2317" h="514962">
                  <a:moveTo>
                    <a:pt x="7062317" y="514961"/>
                  </a:moveTo>
                  <a:lnTo>
                    <a:pt x="257481" y="514961"/>
                  </a:lnTo>
                  <a:lnTo>
                    <a:pt x="0" y="257481"/>
                  </a:lnTo>
                  <a:lnTo>
                    <a:pt x="257481" y="1"/>
                  </a:lnTo>
                  <a:lnTo>
                    <a:pt x="7062317" y="1"/>
                  </a:lnTo>
                  <a:lnTo>
                    <a:pt x="7062317" y="514961"/>
                  </a:lnTo>
                  <a:close/>
                </a:path>
              </a:pathLst>
            </a:custGeom>
            <a:solidFill>
              <a:schemeClr val="accent3">
                <a:lumMod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85413"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Vehicle Cybersecurity</a:t>
              </a:r>
            </a:p>
          </p:txBody>
        </p:sp>
        <p:sp>
          <p:nvSpPr>
            <p:cNvPr id="20" name="Oval 19">
              <a:extLst>
                <a:ext uri="{FF2B5EF4-FFF2-40B4-BE49-F238E27FC236}">
                  <a16:creationId xmlns:a16="http://schemas.microsoft.com/office/drawing/2014/main" id="{3B5E77E1-3734-0389-1092-9C159FB38CEB}"/>
                </a:ext>
              </a:extLst>
            </p:cNvPr>
            <p:cNvSpPr/>
            <p:nvPr/>
          </p:nvSpPr>
          <p:spPr>
            <a:xfrm>
              <a:off x="588059" y="4403660"/>
              <a:ext cx="548640" cy="548640"/>
            </a:xfrm>
            <a:prstGeom prst="ellipse">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85722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900" b="0" i="0" u="none" strike="noStrike" kern="1200" cap="none" spc="0" normalizeH="0" baseline="0" noProof="0" smtClean="0">
                <a:ln>
                  <a:noFill/>
                </a:ln>
                <a:solidFill>
                  <a:srgbClr val="083A64">
                    <a:lumMod val="75000"/>
                  </a:srgb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83A64">
                  <a:lumMod val="75000"/>
                </a:srgbClr>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FMCSA Activity – Automated CMV Evaluation (ACE) Program</a:t>
            </a:r>
          </a:p>
        </p:txBody>
      </p:sp>
      <p:sp>
        <p:nvSpPr>
          <p:cNvPr id="2" name="Content Placeholder 2">
            <a:extLst>
              <a:ext uri="{FF2B5EF4-FFF2-40B4-BE49-F238E27FC236}">
                <a16:creationId xmlns:a16="http://schemas.microsoft.com/office/drawing/2014/main" id="{39B61DA2-D411-287A-66DF-C0B28A62D215}"/>
              </a:ext>
            </a:extLst>
          </p:cNvPr>
          <p:cNvSpPr txBox="1">
            <a:spLocks/>
          </p:cNvSpPr>
          <p:nvPr/>
        </p:nvSpPr>
        <p:spPr>
          <a:xfrm>
            <a:off x="395159" y="920688"/>
            <a:ext cx="4240591" cy="2547791"/>
          </a:xfrm>
          <a:prstGeom prst="rect">
            <a:avLst/>
          </a:prstGeom>
        </p:spPr>
        <p:txBody>
          <a:bodyPr vert="horz" lIns="0" tIns="0" rIns="0" bIns="0" rtlCol="0" anchor="t">
            <a:normAutofit/>
          </a:bodyPr>
          <a:lst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rgbClr val="083A64"/>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rgbClr val="083A64"/>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Research Goals</a:t>
            </a:r>
          </a:p>
          <a:p>
            <a:pPr marL="233363" marR="0" lvl="0" indent="-257175" algn="l" defTabSz="6858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083A64"/>
                </a:solidFill>
                <a:effectLst/>
                <a:uLnTx/>
                <a:uFillTx/>
                <a:latin typeface="Calibri"/>
                <a:ea typeface="+mn-ea"/>
                <a:cs typeface="+mn-cs"/>
              </a:rPr>
              <a:t>Conduct research</a:t>
            </a:r>
            <a:r>
              <a:rPr kumimoji="0" lang="en-US" sz="1800" b="1" i="0" u="none" strike="noStrike" kern="1200" cap="none" spc="0" normalizeH="0" baseline="0" noProof="0" dirty="0">
                <a:ln>
                  <a:noFill/>
                </a:ln>
                <a:solidFill>
                  <a:srgbClr val="083A64"/>
                </a:solidFill>
                <a:effectLst/>
                <a:uLnTx/>
                <a:uFillTx/>
                <a:latin typeface="Calibri"/>
                <a:ea typeface="+mn-ea"/>
                <a:cs typeface="+mn-cs"/>
              </a:rPr>
              <a:t> </a:t>
            </a:r>
            <a:r>
              <a:rPr kumimoji="0" lang="en-US" sz="1800" b="0" i="0" u="none" strike="noStrike" kern="1200" cap="none" spc="0" normalizeH="0" baseline="0" noProof="0" dirty="0">
                <a:ln>
                  <a:noFill/>
                </a:ln>
                <a:solidFill>
                  <a:srgbClr val="083A64"/>
                </a:solidFill>
                <a:effectLst/>
                <a:uLnTx/>
                <a:uFillTx/>
                <a:latin typeface="Calibri"/>
                <a:ea typeface="+mn-ea"/>
                <a:cs typeface="+mn-cs"/>
              </a:rPr>
              <a:t>to inform safety equivalency decisions for waivers, exemptions, and pilot programs</a:t>
            </a:r>
            <a:endParaRPr kumimoji="0" lang="en-US" sz="1800" b="1" i="0" u="none" strike="noStrike" kern="1200" cap="none" spc="0" normalizeH="0" baseline="0" noProof="0" dirty="0">
              <a:ln>
                <a:noFill/>
              </a:ln>
              <a:solidFill>
                <a:srgbClr val="083A64"/>
              </a:solidFill>
              <a:effectLst/>
              <a:uLnTx/>
              <a:uFillTx/>
              <a:latin typeface="Calibri"/>
              <a:ea typeface="+mn-ea"/>
              <a:cs typeface="+mn-cs"/>
            </a:endParaRPr>
          </a:p>
          <a:p>
            <a:pPr marL="233363" marR="0" lvl="0" indent="-257175" algn="l" defTabSz="6858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083A64"/>
                </a:solidFill>
                <a:effectLst/>
                <a:uLnTx/>
                <a:uFillTx/>
                <a:latin typeface="Calibri"/>
                <a:ea typeface="+mn-ea"/>
                <a:cs typeface="+mn-cs"/>
              </a:rPr>
              <a:t>Focus efforts</a:t>
            </a:r>
            <a:r>
              <a:rPr kumimoji="0" lang="en-US" sz="1800" b="1" i="0" u="none" strike="noStrike" kern="1200" cap="none" spc="0" normalizeH="0" baseline="0" noProof="0" dirty="0">
                <a:ln>
                  <a:noFill/>
                </a:ln>
                <a:solidFill>
                  <a:srgbClr val="083A64"/>
                </a:solidFill>
                <a:effectLst/>
                <a:uLnTx/>
                <a:uFillTx/>
                <a:latin typeface="Calibri"/>
                <a:ea typeface="+mn-ea"/>
                <a:cs typeface="+mn-cs"/>
              </a:rPr>
              <a:t> </a:t>
            </a:r>
            <a:r>
              <a:rPr kumimoji="0" lang="en-US" sz="1800" b="0" i="0" u="none" strike="noStrike" kern="1200" cap="none" spc="0" normalizeH="0" baseline="0" noProof="0" dirty="0">
                <a:ln>
                  <a:noFill/>
                </a:ln>
                <a:solidFill>
                  <a:srgbClr val="083A64"/>
                </a:solidFill>
                <a:effectLst/>
                <a:uLnTx/>
                <a:uFillTx/>
                <a:latin typeface="Calibri"/>
                <a:ea typeface="+mn-ea"/>
                <a:cs typeface="+mn-cs"/>
              </a:rPr>
              <a:t>on the intersection of automated CMVs and public safety officials</a:t>
            </a:r>
            <a:endParaRPr kumimoji="0" lang="en-US" sz="1800" b="1" i="0" u="none" strike="noStrike" kern="1200" cap="none" spc="0" normalizeH="0" baseline="0" noProof="0" dirty="0">
              <a:ln>
                <a:noFill/>
              </a:ln>
              <a:solidFill>
                <a:srgbClr val="083A64"/>
              </a:solidFill>
              <a:effectLst/>
              <a:uLnTx/>
              <a:uFillTx/>
              <a:latin typeface="Calibri"/>
              <a:ea typeface="+mn-ea"/>
              <a:cs typeface="+mn-cs"/>
            </a:endParaRPr>
          </a:p>
          <a:p>
            <a:pPr marL="233363" marR="0" lvl="0" indent="-257175" algn="l" defTabSz="685800" rtl="0" eaLnBrk="1" fontAlgn="auto" latinLnBrk="0" hangingPunct="1">
              <a:lnSpc>
                <a:spcPct val="90000"/>
              </a:lnSpc>
              <a:spcBef>
                <a:spcPts val="600"/>
              </a:spcBef>
              <a:spcAft>
                <a:spcPts val="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083A64"/>
                </a:solidFill>
                <a:effectLst/>
                <a:uLnTx/>
                <a:uFillTx/>
                <a:latin typeface="Calibri"/>
                <a:ea typeface="+mn-ea"/>
                <a:cs typeface="+mn-cs"/>
              </a:rPr>
              <a:t>Identify and promote best practices </a:t>
            </a:r>
            <a:r>
              <a:rPr kumimoji="0" lang="en-US" sz="1800" b="0" i="0" u="none" strike="noStrike" kern="1200" cap="none" spc="0" normalizeH="0" baseline="0" noProof="0" dirty="0">
                <a:ln>
                  <a:noFill/>
                </a:ln>
                <a:solidFill>
                  <a:srgbClr val="083A64"/>
                </a:solidFill>
                <a:effectLst/>
                <a:uLnTx/>
                <a:uFillTx/>
                <a:latin typeface="Calibri"/>
                <a:ea typeface="+mn-ea"/>
                <a:cs typeface="+mn-cs"/>
              </a:rPr>
              <a:t>for industry’s use of automated CMVs</a:t>
            </a:r>
          </a:p>
        </p:txBody>
      </p:sp>
      <p:pic>
        <p:nvPicPr>
          <p:cNvPr id="5" name="Picture 2" descr="https://usgovtexas1-mediap.svc.ms/transform/thumbnail?provider=spo&amp;inputFormat=jpg&amp;cs=fFNQTw&amp;docid=https%3A%2F%2Fusdot.sharepoint.com%3A443%2F_api%2Fv2.0%2Fdrives%2Fb!qfrvsLZzVUKLoxkkiBJ9Z-tTkUbDE_VLn5H1iWQWbXcl5vDbki_ITYH_Cy-809Kk%2Fitems%2F01SFU76LUWPM52AJNHS5A2NIOWC5JAQV65%3Fversion%3DPublished&amp;access_token=eyJ0eXAiOiJKV1QiLCJhbGciOiJub25lIn0.eyJhdWQiOiIwMDAwMDAwMy0wMDAwLTBmZjEtY2UwMC0wMDAwMDAwMDAwMDAvdXNkb3Quc2hhcmVwb2ludC5jb21AYzRjZDI0NWItNDRmMC00Mzk1LWExYWEtMzg0OGQyNThmNzhiIiwiaXNzIjoiMDAwMDAwMDMtMDAwMC0wZmYxLWNlMDAtMDAwMDAwMDAwMDAwIiwibmJmIjoiMTU5MTA0NTg5NCIsImV4cCI6IjE1OTEwNjc0OTQiLCJlbmRwb2ludHVybCI6Im9YcENXdXJWendwL0wvc2NFVTN3OTVYQ3NkdFJ2YVdvbnJ3UFhxcVg1Ykk9IiwiZW5kcG9pbnR1cmxMZW5ndGgiOiIxMTIiLCJpc2xvb3BiYWNrIjoiVHJ1ZSIsImNpZCI6Ik5qZ3paVFU0T1dZdE5UQTJZUzA1TURBd0xUUTRZamN0TUdZeFlqQTRNRGM0WkdReCIsInZlciI6Imhhc2hlZHByb29mdG9rZW4iLCJzaXRlaWQiOiJZakJsWm1aaFlUa3ROek5pTmkwME1qVTFMVGhpWVRNdE1Ua3lORGc0TVRJM1pEWTMiLCJuYW1laWQiOiIwIy5mfG1lbWJlcnNoaXB8bmljb2xlLm1pY2hlbEBhZC5kb3QuZ292IiwibmlpIjoibWljcm9zb2Z0LnNoYXJlcG9pbnQiLCJpc3VzZXIiOiJ0cnVlIiwiY2FjaGVrZXkiOiIwaC5mfG1lbWJlcnNoaXB8MTAwMzAwMDA5NWYxOTM4ZUBsaXZlLmNvbSIsInR0IjoiMCIsInVzZVBlcnNpc3RlbnRDb29raWUiOiIyIn0.aFp4QWY0OTJwSkorbTZTWE5NdE1sTFEwZkpEeHYrMmRtSkQ3WjB4cWRvST0&amp;encodeFailures=1&amp;srcWidth=&amp;srcHeight=&amp;width=1292&amp;height=861&amp;action=Access">
            <a:extLst>
              <a:ext uri="{FF2B5EF4-FFF2-40B4-BE49-F238E27FC236}">
                <a16:creationId xmlns:a16="http://schemas.microsoft.com/office/drawing/2014/main" id="{056FFCC7-61F5-8086-61BB-CB29341AD4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93637" y="2273465"/>
            <a:ext cx="4041680" cy="9764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71B66973-7F4F-6ED3-276A-A07F5BB2EC56}"/>
              </a:ext>
            </a:extLst>
          </p:cNvPr>
          <p:cNvPicPr>
            <a:picLocks noChangeAspect="1"/>
          </p:cNvPicPr>
          <p:nvPr/>
        </p:nvPicPr>
        <p:blipFill>
          <a:blip r:embed="rId4"/>
          <a:stretch>
            <a:fillRect/>
          </a:stretch>
        </p:blipFill>
        <p:spPr>
          <a:xfrm>
            <a:off x="5719573" y="966797"/>
            <a:ext cx="2389808" cy="1125779"/>
          </a:xfrm>
          <a:prstGeom prst="rect">
            <a:avLst/>
          </a:prstGeom>
          <a:ln>
            <a:solidFill>
              <a:srgbClr val="002060"/>
            </a:solidFill>
          </a:ln>
        </p:spPr>
      </p:pic>
      <p:grpSp>
        <p:nvGrpSpPr>
          <p:cNvPr id="37" name="Group 36">
            <a:extLst>
              <a:ext uri="{FF2B5EF4-FFF2-40B4-BE49-F238E27FC236}">
                <a16:creationId xmlns:a16="http://schemas.microsoft.com/office/drawing/2014/main" id="{8AA7A229-0133-74CC-3C5D-7D09E5EEE5A2}"/>
              </a:ext>
            </a:extLst>
          </p:cNvPr>
          <p:cNvGrpSpPr/>
          <p:nvPr/>
        </p:nvGrpSpPr>
        <p:grpSpPr>
          <a:xfrm>
            <a:off x="95996" y="3457826"/>
            <a:ext cx="8959104" cy="1636686"/>
            <a:chOff x="535291" y="3457826"/>
            <a:chExt cx="8061150" cy="1636686"/>
          </a:xfrm>
        </p:grpSpPr>
        <p:grpSp>
          <p:nvGrpSpPr>
            <p:cNvPr id="8" name="Group 7">
              <a:extLst>
                <a:ext uri="{FF2B5EF4-FFF2-40B4-BE49-F238E27FC236}">
                  <a16:creationId xmlns:a16="http://schemas.microsoft.com/office/drawing/2014/main" id="{8196A0B2-5E9D-F723-52FA-5059896531E5}"/>
                </a:ext>
              </a:extLst>
            </p:cNvPr>
            <p:cNvGrpSpPr/>
            <p:nvPr/>
          </p:nvGrpSpPr>
          <p:grpSpPr>
            <a:xfrm>
              <a:off x="535291" y="3469634"/>
              <a:ext cx="1408294" cy="1134772"/>
              <a:chOff x="5754915" y="2438409"/>
              <a:chExt cx="2279379" cy="1885867"/>
            </a:xfrm>
          </p:grpSpPr>
          <p:sp>
            <p:nvSpPr>
              <p:cNvPr id="27" name="Rectangle 26">
                <a:extLst>
                  <a:ext uri="{FF2B5EF4-FFF2-40B4-BE49-F238E27FC236}">
                    <a16:creationId xmlns:a16="http://schemas.microsoft.com/office/drawing/2014/main" id="{12AC03E2-AAFC-DC09-6151-4AA04204369A}"/>
                  </a:ext>
                </a:extLst>
              </p:cNvPr>
              <p:cNvSpPr/>
              <p:nvPr/>
            </p:nvSpPr>
            <p:spPr>
              <a:xfrm>
                <a:off x="5888082" y="2438409"/>
                <a:ext cx="2046336" cy="1843097"/>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E8C95C11-B18D-184F-9901-A3D02BA29B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2588" y="2529637"/>
                <a:ext cx="2041436" cy="1185664"/>
              </a:xfrm>
              <a:prstGeom prst="rect">
                <a:avLst/>
              </a:prstGeom>
              <a:ln w="12700">
                <a:solidFill>
                  <a:schemeClr val="bg1"/>
                </a:solidFill>
              </a:ln>
            </p:spPr>
          </p:pic>
          <p:sp>
            <p:nvSpPr>
              <p:cNvPr id="29" name="TextBox 28">
                <a:extLst>
                  <a:ext uri="{FF2B5EF4-FFF2-40B4-BE49-F238E27FC236}">
                    <a16:creationId xmlns:a16="http://schemas.microsoft.com/office/drawing/2014/main" id="{3CDB3F81-07BC-3D3B-9035-A40E02EA23F1}"/>
                  </a:ext>
                </a:extLst>
              </p:cNvPr>
              <p:cNvSpPr txBox="1"/>
              <p:nvPr/>
            </p:nvSpPr>
            <p:spPr>
              <a:xfrm>
                <a:off x="5754915" y="3659337"/>
                <a:ext cx="2279379" cy="664939"/>
              </a:xfrm>
              <a:prstGeom prst="rect">
                <a:avLst/>
              </a:prstGeom>
              <a:noFill/>
            </p:spPr>
            <p:txBody>
              <a:bodyPr wrap="square" rtlCol="0" anchor="t">
                <a:spAutoFit/>
              </a:bodyPr>
              <a:lstStyle/>
              <a:p>
                <a:pPr marL="0" marR="0" lvl="0" indent="0" algn="ctr" defTabSz="400050" rtl="0" eaLnBrk="1" fontAlgn="auto" latinLnBrk="0" hangingPunct="1">
                  <a:lnSpc>
                    <a:spcPct val="100000"/>
                  </a:lnSpc>
                  <a:spcBef>
                    <a:spcPct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Roadside</a:t>
                </a:r>
                <a:r>
                  <a:rPr kumimoji="0" lang="en-US" sz="1000" b="1" i="0" u="none" strike="noStrike" kern="1200" cap="none" spc="0" normalizeH="0" baseline="0" noProof="0" dirty="0">
                    <a:ln>
                      <a:noFill/>
                    </a:ln>
                    <a:solidFill>
                      <a:srgbClr val="FFFFFF"/>
                    </a:solidFill>
                    <a:effectLst/>
                    <a:uLnTx/>
                    <a:uFillTx/>
                    <a:latin typeface="Arial"/>
                    <a:ea typeface="+mn-ea"/>
                    <a:cs typeface="Arial"/>
                  </a:rPr>
                  <a:t> </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Inspection /</a:t>
                </a:r>
              </a:p>
              <a:p>
                <a:pPr marL="0" marR="0" lvl="0" indent="0" algn="ctr" defTabSz="400050" rtl="0" eaLnBrk="1" fontAlgn="auto" latinLnBrk="0" hangingPunct="1">
                  <a:lnSpc>
                    <a:spcPct val="100000"/>
                  </a:lnSpc>
                  <a:spcBef>
                    <a:spcPct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Enforcement</a:t>
                </a:r>
              </a:p>
            </p:txBody>
          </p:sp>
        </p:grpSp>
        <p:grpSp>
          <p:nvGrpSpPr>
            <p:cNvPr id="9" name="Group 8">
              <a:extLst>
                <a:ext uri="{FF2B5EF4-FFF2-40B4-BE49-F238E27FC236}">
                  <a16:creationId xmlns:a16="http://schemas.microsoft.com/office/drawing/2014/main" id="{5CD39130-E330-994F-F45F-9722FFF7E541}"/>
                </a:ext>
              </a:extLst>
            </p:cNvPr>
            <p:cNvGrpSpPr/>
            <p:nvPr/>
          </p:nvGrpSpPr>
          <p:grpSpPr>
            <a:xfrm>
              <a:off x="3253721" y="3471293"/>
              <a:ext cx="1250062" cy="1095568"/>
              <a:chOff x="6907483" y="2436197"/>
              <a:chExt cx="2048136" cy="1843096"/>
            </a:xfrm>
          </p:grpSpPr>
          <p:sp>
            <p:nvSpPr>
              <p:cNvPr id="24" name="Rectangle 23">
                <a:extLst>
                  <a:ext uri="{FF2B5EF4-FFF2-40B4-BE49-F238E27FC236}">
                    <a16:creationId xmlns:a16="http://schemas.microsoft.com/office/drawing/2014/main" id="{AEFDBB30-59A7-10C9-7B22-5A40DC73925A}"/>
                  </a:ext>
                </a:extLst>
              </p:cNvPr>
              <p:cNvSpPr/>
              <p:nvPr/>
            </p:nvSpPr>
            <p:spPr>
              <a:xfrm>
                <a:off x="6909277" y="2436197"/>
                <a:ext cx="2046342" cy="1843096"/>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2073DF2B-F373-5088-6110-9437F68E76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07483" y="2525755"/>
                <a:ext cx="2046342" cy="1136518"/>
              </a:xfrm>
              <a:prstGeom prst="rect">
                <a:avLst/>
              </a:prstGeom>
              <a:ln w="12700">
                <a:solidFill>
                  <a:schemeClr val="bg1"/>
                </a:solidFill>
              </a:ln>
            </p:spPr>
          </p:pic>
          <p:sp>
            <p:nvSpPr>
              <p:cNvPr id="26" name="TextBox 25">
                <a:extLst>
                  <a:ext uri="{FF2B5EF4-FFF2-40B4-BE49-F238E27FC236}">
                    <a16:creationId xmlns:a16="http://schemas.microsoft.com/office/drawing/2014/main" id="{D2DF3E14-B6CF-CBE0-23C3-6E277E7C9B67}"/>
                  </a:ext>
                </a:extLst>
              </p:cNvPr>
              <p:cNvSpPr txBox="1"/>
              <p:nvPr/>
            </p:nvSpPr>
            <p:spPr>
              <a:xfrm>
                <a:off x="6909274" y="3811733"/>
                <a:ext cx="2046343" cy="388333"/>
              </a:xfrm>
              <a:prstGeom prst="rect">
                <a:avLst/>
              </a:prstGeom>
              <a:noFill/>
            </p:spPr>
            <p:txBody>
              <a:bodyPr wrap="square" rtlCol="0" anchor="t">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Work Zones</a:t>
                </a:r>
              </a:p>
            </p:txBody>
          </p:sp>
        </p:grpSp>
        <p:grpSp>
          <p:nvGrpSpPr>
            <p:cNvPr id="10" name="Group 9">
              <a:extLst>
                <a:ext uri="{FF2B5EF4-FFF2-40B4-BE49-F238E27FC236}">
                  <a16:creationId xmlns:a16="http://schemas.microsoft.com/office/drawing/2014/main" id="{38D9290F-7179-03BF-4DE6-D7F14D730015}"/>
                </a:ext>
              </a:extLst>
            </p:cNvPr>
            <p:cNvGrpSpPr/>
            <p:nvPr/>
          </p:nvGrpSpPr>
          <p:grpSpPr>
            <a:xfrm>
              <a:off x="1940952" y="3464213"/>
              <a:ext cx="1253856" cy="1098907"/>
              <a:chOff x="3121423" y="2438409"/>
              <a:chExt cx="2048124" cy="1843096"/>
            </a:xfrm>
          </p:grpSpPr>
          <p:sp>
            <p:nvSpPr>
              <p:cNvPr id="21" name="Rectangle 20">
                <a:extLst>
                  <a:ext uri="{FF2B5EF4-FFF2-40B4-BE49-F238E27FC236}">
                    <a16:creationId xmlns:a16="http://schemas.microsoft.com/office/drawing/2014/main" id="{1D0409F8-DAB7-67B4-9024-06D77D16093B}"/>
                  </a:ext>
                </a:extLst>
              </p:cNvPr>
              <p:cNvSpPr/>
              <p:nvPr/>
            </p:nvSpPr>
            <p:spPr>
              <a:xfrm>
                <a:off x="3123207" y="2438409"/>
                <a:ext cx="2046340" cy="1843096"/>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A03419D-5993-CE70-3141-85F26D066F72}"/>
                  </a:ext>
                </a:extLst>
              </p:cNvPr>
              <p:cNvSpPr txBox="1"/>
              <p:nvPr/>
            </p:nvSpPr>
            <p:spPr>
              <a:xfrm>
                <a:off x="3148058" y="3821640"/>
                <a:ext cx="1991999" cy="387153"/>
              </a:xfrm>
              <a:prstGeom prst="rect">
                <a:avLst/>
              </a:prstGeom>
              <a:noFill/>
            </p:spPr>
            <p:txBody>
              <a:bodyPr wrap="square" rtlCol="0" anchor="t">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Port Drayage</a:t>
                </a:r>
              </a:p>
            </p:txBody>
          </p:sp>
          <p:pic>
            <p:nvPicPr>
              <p:cNvPr id="23" name="Picture 22">
                <a:extLst>
                  <a:ext uri="{FF2B5EF4-FFF2-40B4-BE49-F238E27FC236}">
                    <a16:creationId xmlns:a16="http://schemas.microsoft.com/office/drawing/2014/main" id="{2CFB51D5-3C0C-C193-FFA7-1913ABB28F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21423" y="2539570"/>
                <a:ext cx="2046340" cy="1171168"/>
              </a:xfrm>
              <a:prstGeom prst="rect">
                <a:avLst/>
              </a:prstGeom>
              <a:ln w="12700">
                <a:solidFill>
                  <a:schemeClr val="bg1"/>
                </a:solidFill>
              </a:ln>
            </p:spPr>
          </p:pic>
        </p:grpSp>
        <p:sp>
          <p:nvSpPr>
            <p:cNvPr id="11" name="Arrow: Right 10">
              <a:extLst>
                <a:ext uri="{FF2B5EF4-FFF2-40B4-BE49-F238E27FC236}">
                  <a16:creationId xmlns:a16="http://schemas.microsoft.com/office/drawing/2014/main" id="{BDEC47F2-861B-D554-B88D-7429AE651BCA}"/>
                </a:ext>
              </a:extLst>
            </p:cNvPr>
            <p:cNvSpPr/>
            <p:nvPr/>
          </p:nvSpPr>
          <p:spPr>
            <a:xfrm>
              <a:off x="597469" y="4625840"/>
              <a:ext cx="7998972" cy="468672"/>
            </a:xfrm>
            <a:prstGeom prst="rightArrow">
              <a:avLst/>
            </a:prstGeom>
            <a:solidFill>
              <a:srgbClr val="F1B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82300"/>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89A53587-3B78-AFCA-01FE-166F9242792C}"/>
                </a:ext>
              </a:extLst>
            </p:cNvPr>
            <p:cNvGrpSpPr/>
            <p:nvPr/>
          </p:nvGrpSpPr>
          <p:grpSpPr>
            <a:xfrm>
              <a:off x="4574999" y="3457826"/>
              <a:ext cx="1310742" cy="1131191"/>
              <a:chOff x="8796200" y="2440224"/>
              <a:chExt cx="2131880" cy="1889127"/>
            </a:xfrm>
          </p:grpSpPr>
          <p:grpSp>
            <p:nvGrpSpPr>
              <p:cNvPr id="17" name="Group 16">
                <a:extLst>
                  <a:ext uri="{FF2B5EF4-FFF2-40B4-BE49-F238E27FC236}">
                    <a16:creationId xmlns:a16="http://schemas.microsoft.com/office/drawing/2014/main" id="{8B368598-7FC8-508C-FAA0-CF7A1D4610AB}"/>
                  </a:ext>
                </a:extLst>
              </p:cNvPr>
              <p:cNvGrpSpPr/>
              <p:nvPr/>
            </p:nvGrpSpPr>
            <p:grpSpPr>
              <a:xfrm>
                <a:off x="8796200" y="2440224"/>
                <a:ext cx="2131880" cy="1889127"/>
                <a:chOff x="11067068" y="2425444"/>
                <a:chExt cx="2131880" cy="1889127"/>
              </a:xfrm>
            </p:grpSpPr>
            <p:sp>
              <p:nvSpPr>
                <p:cNvPr id="19" name="Rectangle 18">
                  <a:extLst>
                    <a:ext uri="{FF2B5EF4-FFF2-40B4-BE49-F238E27FC236}">
                      <a16:creationId xmlns:a16="http://schemas.microsoft.com/office/drawing/2014/main" id="{55EE49C0-3EFF-D4E6-90B7-A5CA6601B3EC}"/>
                    </a:ext>
                  </a:extLst>
                </p:cNvPr>
                <p:cNvSpPr/>
                <p:nvPr/>
              </p:nvSpPr>
              <p:spPr>
                <a:xfrm>
                  <a:off x="11067068" y="2425444"/>
                  <a:ext cx="2131880" cy="1852128"/>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8B1CC09-E7D5-30AB-86FC-7C3FD88B997D}"/>
                    </a:ext>
                  </a:extLst>
                </p:cNvPr>
                <p:cNvSpPr txBox="1"/>
                <p:nvPr/>
              </p:nvSpPr>
              <p:spPr>
                <a:xfrm>
                  <a:off x="11090231" y="3697774"/>
                  <a:ext cx="2046340" cy="616797"/>
                </a:xfrm>
                <a:prstGeom prst="rect">
                  <a:avLst/>
                </a:prstGeom>
                <a:noFill/>
              </p:spPr>
              <p:txBody>
                <a:bodyPr wrap="square" rtlCol="0" anchor="t">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Emergency Response</a:t>
                  </a:r>
                </a:p>
              </p:txBody>
            </p:sp>
          </p:grpSp>
          <p:pic>
            <p:nvPicPr>
              <p:cNvPr id="18" name="Picture 17">
                <a:extLst>
                  <a:ext uri="{FF2B5EF4-FFF2-40B4-BE49-F238E27FC236}">
                    <a16:creationId xmlns:a16="http://schemas.microsoft.com/office/drawing/2014/main" id="{6BF4D475-BFED-916C-5DD5-BBC90A46612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804018" y="2551619"/>
                <a:ext cx="2123385" cy="1218726"/>
              </a:xfrm>
              <a:prstGeom prst="rect">
                <a:avLst/>
              </a:prstGeom>
              <a:ln w="12700">
                <a:solidFill>
                  <a:schemeClr val="bg1"/>
                </a:solidFill>
              </a:ln>
            </p:spPr>
          </p:pic>
        </p:grpSp>
        <p:sp>
          <p:nvSpPr>
            <p:cNvPr id="13" name="TextBox 12">
              <a:extLst>
                <a:ext uri="{FF2B5EF4-FFF2-40B4-BE49-F238E27FC236}">
                  <a16:creationId xmlns:a16="http://schemas.microsoft.com/office/drawing/2014/main" id="{145EE142-11D2-17D9-9E8D-6D1B777C19C9}"/>
                </a:ext>
              </a:extLst>
            </p:cNvPr>
            <p:cNvSpPr txBox="1"/>
            <p:nvPr/>
          </p:nvSpPr>
          <p:spPr>
            <a:xfrm>
              <a:off x="637103" y="4763869"/>
              <a:ext cx="663107" cy="194005"/>
            </a:xfrm>
            <a:prstGeom prst="rect">
              <a:avLst/>
            </a:prstGeom>
            <a:solidFill>
              <a:srgbClr val="F1B01F"/>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82300"/>
                  </a:solidFill>
                  <a:effectLst/>
                  <a:uLnTx/>
                  <a:uFillTx/>
                  <a:latin typeface="Arial" panose="020B0604020202020204" pitchFamily="34" charset="0"/>
                  <a:ea typeface="+mn-ea"/>
                  <a:cs typeface="Arial" panose="020B0604020202020204" pitchFamily="34" charset="0"/>
                </a:rPr>
                <a:t>2020</a:t>
              </a:r>
            </a:p>
          </p:txBody>
        </p:sp>
        <p:grpSp>
          <p:nvGrpSpPr>
            <p:cNvPr id="14" name="Group 13">
              <a:extLst>
                <a:ext uri="{FF2B5EF4-FFF2-40B4-BE49-F238E27FC236}">
                  <a16:creationId xmlns:a16="http://schemas.microsoft.com/office/drawing/2014/main" id="{C58D5E32-D74B-7E1C-6727-258BDDC011FC}"/>
                </a:ext>
              </a:extLst>
            </p:cNvPr>
            <p:cNvGrpSpPr/>
            <p:nvPr/>
          </p:nvGrpSpPr>
          <p:grpSpPr>
            <a:xfrm>
              <a:off x="5942093" y="3464213"/>
              <a:ext cx="1248965" cy="1113427"/>
              <a:chOff x="9327105" y="2403458"/>
              <a:chExt cx="2046347" cy="1873139"/>
            </a:xfrm>
          </p:grpSpPr>
          <p:sp>
            <p:nvSpPr>
              <p:cNvPr id="15" name="Rectangle 14">
                <a:extLst>
                  <a:ext uri="{FF2B5EF4-FFF2-40B4-BE49-F238E27FC236}">
                    <a16:creationId xmlns:a16="http://schemas.microsoft.com/office/drawing/2014/main" id="{013CE668-02E4-A8A7-E158-A3991B806214}"/>
                  </a:ext>
                </a:extLst>
              </p:cNvPr>
              <p:cNvSpPr/>
              <p:nvPr/>
            </p:nvSpPr>
            <p:spPr>
              <a:xfrm>
                <a:off x="9327105" y="2403458"/>
                <a:ext cx="2046340" cy="1873139"/>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221FBDA-5987-DDE1-74B1-D67A232F6B7C}"/>
                  </a:ext>
                </a:extLst>
              </p:cNvPr>
              <p:cNvSpPr txBox="1"/>
              <p:nvPr/>
            </p:nvSpPr>
            <p:spPr>
              <a:xfrm>
                <a:off x="9327112" y="3790903"/>
                <a:ext cx="2046340" cy="388333"/>
              </a:xfrm>
              <a:prstGeom prst="rect">
                <a:avLst/>
              </a:prstGeom>
              <a:noFill/>
            </p:spPr>
            <p:txBody>
              <a:bodyPr wrap="square" rtlCol="0" anchor="t">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Smart Trailers</a:t>
                </a:r>
              </a:p>
            </p:txBody>
          </p:sp>
        </p:grpSp>
        <p:sp>
          <p:nvSpPr>
            <p:cNvPr id="30" name="Rectangle 29">
              <a:extLst>
                <a:ext uri="{FF2B5EF4-FFF2-40B4-BE49-F238E27FC236}">
                  <a16:creationId xmlns:a16="http://schemas.microsoft.com/office/drawing/2014/main" id="{394896A8-0C33-D392-6F23-B9082FB06974}"/>
                </a:ext>
              </a:extLst>
            </p:cNvPr>
            <p:cNvSpPr/>
            <p:nvPr/>
          </p:nvSpPr>
          <p:spPr>
            <a:xfrm>
              <a:off x="7241385" y="3471293"/>
              <a:ext cx="1241023" cy="1111643"/>
            </a:xfrm>
            <a:prstGeom prst="rect">
              <a:avLst/>
            </a:prstGeom>
            <a:solidFill>
              <a:srgbClr val="001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9C87C11-3B6F-78B7-5218-9F97040A85D4}"/>
                </a:ext>
              </a:extLst>
            </p:cNvPr>
            <p:cNvSpPr txBox="1"/>
            <p:nvPr/>
          </p:nvSpPr>
          <p:spPr>
            <a:xfrm>
              <a:off x="7234090" y="4219685"/>
              <a:ext cx="1248958" cy="369332"/>
            </a:xfrm>
            <a:prstGeom prst="rect">
              <a:avLst/>
            </a:prstGeom>
            <a:noFill/>
          </p:spPr>
          <p:txBody>
            <a:bodyPr wrap="square" rtlCol="0" anchor="t">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Vulnerable Road Users</a:t>
              </a:r>
            </a:p>
          </p:txBody>
        </p:sp>
        <p:pic>
          <p:nvPicPr>
            <p:cNvPr id="32" name="Picture 31">
              <a:extLst>
                <a:ext uri="{FF2B5EF4-FFF2-40B4-BE49-F238E27FC236}">
                  <a16:creationId xmlns:a16="http://schemas.microsoft.com/office/drawing/2014/main" id="{6E4175BA-2001-0CCA-0ADF-27063B0AF485}"/>
                </a:ext>
              </a:extLst>
            </p:cNvPr>
            <p:cNvPicPr>
              <a:picLocks noChangeAspect="1"/>
            </p:cNvPicPr>
            <p:nvPr/>
          </p:nvPicPr>
          <p:blipFill rotWithShape="1">
            <a:blip r:embed="rId9"/>
            <a:srcRect t="13478" b="7813"/>
            <a:stretch/>
          </p:blipFill>
          <p:spPr>
            <a:xfrm>
              <a:off x="7241384" y="3524528"/>
              <a:ext cx="1241023" cy="684946"/>
            </a:xfrm>
            <a:prstGeom prst="rect">
              <a:avLst/>
            </a:prstGeom>
            <a:ln w="12700">
              <a:solidFill>
                <a:schemeClr val="bg1"/>
              </a:solidFill>
            </a:ln>
          </p:spPr>
        </p:pic>
        <p:sp>
          <p:nvSpPr>
            <p:cNvPr id="33" name="TextBox 32">
              <a:extLst>
                <a:ext uri="{FF2B5EF4-FFF2-40B4-BE49-F238E27FC236}">
                  <a16:creationId xmlns:a16="http://schemas.microsoft.com/office/drawing/2014/main" id="{2A43B6F5-7830-BEF5-1E6B-EA6745991A73}"/>
                </a:ext>
              </a:extLst>
            </p:cNvPr>
            <p:cNvSpPr txBox="1"/>
            <p:nvPr/>
          </p:nvSpPr>
          <p:spPr>
            <a:xfrm>
              <a:off x="7719442" y="4768136"/>
              <a:ext cx="663107" cy="194005"/>
            </a:xfrm>
            <a:prstGeom prst="rect">
              <a:avLst/>
            </a:prstGeom>
            <a:solidFill>
              <a:srgbClr val="F1B01F"/>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82300"/>
                  </a:solidFill>
                  <a:effectLst/>
                  <a:uLnTx/>
                  <a:uFillTx/>
                  <a:latin typeface="Arial" panose="020B0604020202020204" pitchFamily="34" charset="0"/>
                  <a:ea typeface="+mn-ea"/>
                  <a:cs typeface="Arial" panose="020B0604020202020204" pitchFamily="34" charset="0"/>
                </a:rPr>
                <a:t>2024</a:t>
              </a:r>
            </a:p>
          </p:txBody>
        </p:sp>
        <p:pic>
          <p:nvPicPr>
            <p:cNvPr id="35" name="Picture 34">
              <a:extLst>
                <a:ext uri="{FF2B5EF4-FFF2-40B4-BE49-F238E27FC236}">
                  <a16:creationId xmlns:a16="http://schemas.microsoft.com/office/drawing/2014/main" id="{BED7C44D-D644-D524-FAB8-598BE34FD3A1}"/>
                </a:ext>
              </a:extLst>
            </p:cNvPr>
            <p:cNvPicPr>
              <a:picLocks noChangeAspect="1"/>
            </p:cNvPicPr>
            <p:nvPr/>
          </p:nvPicPr>
          <p:blipFill>
            <a:blip r:embed="rId10"/>
            <a:stretch>
              <a:fillRect/>
            </a:stretch>
          </p:blipFill>
          <p:spPr>
            <a:xfrm>
              <a:off x="5956684" y="3524528"/>
              <a:ext cx="1233091" cy="717654"/>
            </a:xfrm>
            <a:prstGeom prst="rect">
              <a:avLst/>
            </a:prstGeom>
            <a:ln w="12700">
              <a:solidFill>
                <a:schemeClr val="bg1"/>
              </a:solidFill>
            </a:ln>
          </p:spPr>
        </p:pic>
      </p:grpSp>
    </p:spTree>
    <p:extLst>
      <p:ext uri="{BB962C8B-B14F-4D97-AF65-F5344CB8AC3E}">
        <p14:creationId xmlns:p14="http://schemas.microsoft.com/office/powerpoint/2010/main" val="206379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900" b="0" i="0" u="none" strike="noStrike" kern="1200" cap="none" spc="0" normalizeH="0" baseline="0" noProof="0" smtClean="0">
                <a:ln>
                  <a:noFill/>
                </a:ln>
                <a:solidFill>
                  <a:srgbClr val="083A64">
                    <a:lumMod val="75000"/>
                  </a:srgb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83A64">
                  <a:lumMod val="75000"/>
                </a:srgbClr>
              </a:solidFill>
              <a:effectLst/>
              <a:uLnTx/>
              <a:uFillTx/>
              <a:latin typeface="Calibri"/>
              <a:ea typeface="+mn-ea"/>
              <a:cs typeface="+mn-cs"/>
            </a:endParaRPr>
          </a:p>
        </p:txBody>
      </p:sp>
      <p:sp>
        <p:nvSpPr>
          <p:cNvPr id="3" name="Title 2"/>
          <p:cNvSpPr>
            <a:spLocks noGrp="1"/>
          </p:cNvSpPr>
          <p:nvPr>
            <p:ph type="title"/>
          </p:nvPr>
        </p:nvSpPr>
        <p:spPr>
          <a:xfrm>
            <a:off x="456543" y="360740"/>
            <a:ext cx="8047374" cy="324000"/>
          </a:xfrm>
        </p:spPr>
        <p:txBody>
          <a:bodyPr/>
          <a:lstStyle/>
          <a:p>
            <a:r>
              <a:rPr lang="en-US" dirty="0"/>
              <a:t>FMCSA Activity – Advanced Driver Assistance Systems Research</a:t>
            </a:r>
            <a:br>
              <a:rPr lang="en-US" dirty="0"/>
            </a:br>
            <a:endParaRPr lang="en-US" dirty="0"/>
          </a:p>
        </p:txBody>
      </p:sp>
      <p:sp>
        <p:nvSpPr>
          <p:cNvPr id="2" name="Scroll: Horizontal 1">
            <a:extLst>
              <a:ext uri="{FF2B5EF4-FFF2-40B4-BE49-F238E27FC236}">
                <a16:creationId xmlns:a16="http://schemas.microsoft.com/office/drawing/2014/main" id="{D16F6072-01EF-55A2-248C-E3046E3130F6}"/>
              </a:ext>
            </a:extLst>
          </p:cNvPr>
          <p:cNvSpPr/>
          <p:nvPr/>
        </p:nvSpPr>
        <p:spPr>
          <a:xfrm>
            <a:off x="4451654" y="3489900"/>
            <a:ext cx="4273311" cy="1249486"/>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3A64"/>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9DEB4B8-C36F-44A8-4BE6-B5988BA4F206}"/>
              </a:ext>
            </a:extLst>
          </p:cNvPr>
          <p:cNvPicPr>
            <a:picLocks noChangeAspect="1"/>
          </p:cNvPicPr>
          <p:nvPr/>
        </p:nvPicPr>
        <p:blipFill rotWithShape="1">
          <a:blip r:embed="rId3"/>
          <a:srcRect l="871" r="1" b="1"/>
          <a:stretch/>
        </p:blipFill>
        <p:spPr>
          <a:xfrm>
            <a:off x="419035" y="3369016"/>
            <a:ext cx="2480747" cy="1395163"/>
          </a:xfrm>
          <a:prstGeom prst="rect">
            <a:avLst/>
          </a:prstGeom>
        </p:spPr>
      </p:pic>
      <p:cxnSp>
        <p:nvCxnSpPr>
          <p:cNvPr id="7" name="Straight Connector 6">
            <a:extLst>
              <a:ext uri="{FF2B5EF4-FFF2-40B4-BE49-F238E27FC236}">
                <a16:creationId xmlns:a16="http://schemas.microsoft.com/office/drawing/2014/main" id="{810FAF28-F399-C575-6CD0-1026CB27229F}"/>
              </a:ext>
            </a:extLst>
          </p:cNvPr>
          <p:cNvCxnSpPr>
            <a:cxnSpLocks/>
          </p:cNvCxnSpPr>
          <p:nvPr/>
        </p:nvCxnSpPr>
        <p:spPr>
          <a:xfrm flipH="1">
            <a:off x="331698" y="2686217"/>
            <a:ext cx="7923543" cy="0"/>
          </a:xfrm>
          <a:prstGeom prst="line">
            <a:avLst/>
          </a:prstGeom>
          <a:ln w="254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4F551B89-F057-6E75-69C6-3EB3BC8F58C4}"/>
              </a:ext>
            </a:extLst>
          </p:cNvPr>
          <p:cNvCxnSpPr>
            <a:cxnSpLocks/>
          </p:cNvCxnSpPr>
          <p:nvPr/>
        </p:nvCxnSpPr>
        <p:spPr>
          <a:xfrm>
            <a:off x="4343130" y="1027826"/>
            <a:ext cx="0" cy="3720471"/>
          </a:xfrm>
          <a:prstGeom prst="line">
            <a:avLst/>
          </a:prstGeom>
          <a:ln w="25400">
            <a:solidFill>
              <a:srgbClr val="002060"/>
            </a:solidFill>
          </a:ln>
        </p:spPr>
        <p:style>
          <a:lnRef idx="3">
            <a:schemeClr val="accent1"/>
          </a:lnRef>
          <a:fillRef idx="0">
            <a:schemeClr val="accent1"/>
          </a:fillRef>
          <a:effectRef idx="2">
            <a:schemeClr val="accent1"/>
          </a:effectRef>
          <a:fontRef idx="minor">
            <a:schemeClr val="tx1"/>
          </a:fontRef>
        </p:style>
      </p:cxnSp>
      <p:pic>
        <p:nvPicPr>
          <p:cNvPr id="9" name="Content Placeholder 11">
            <a:extLst>
              <a:ext uri="{FF2B5EF4-FFF2-40B4-BE49-F238E27FC236}">
                <a16:creationId xmlns:a16="http://schemas.microsoft.com/office/drawing/2014/main" id="{E0C6AECA-BD16-DC15-8D29-1E006ABCB66B}"/>
              </a:ext>
            </a:extLst>
          </p:cNvPr>
          <p:cNvPicPr>
            <a:picLocks noChangeAspect="1"/>
          </p:cNvPicPr>
          <p:nvPr/>
        </p:nvPicPr>
        <p:blipFill>
          <a:blip r:embed="rId4"/>
          <a:stretch>
            <a:fillRect/>
          </a:stretch>
        </p:blipFill>
        <p:spPr>
          <a:xfrm>
            <a:off x="419035" y="1339757"/>
            <a:ext cx="2479565" cy="1253818"/>
          </a:xfrm>
          <a:prstGeom prst="rect">
            <a:avLst/>
          </a:prstGeom>
        </p:spPr>
      </p:pic>
      <p:sp>
        <p:nvSpPr>
          <p:cNvPr id="10" name="TextBox 9">
            <a:extLst>
              <a:ext uri="{FF2B5EF4-FFF2-40B4-BE49-F238E27FC236}">
                <a16:creationId xmlns:a16="http://schemas.microsoft.com/office/drawing/2014/main" id="{64140B43-49BB-5327-7168-B499050641ED}"/>
              </a:ext>
            </a:extLst>
          </p:cNvPr>
          <p:cNvSpPr txBox="1"/>
          <p:nvPr/>
        </p:nvSpPr>
        <p:spPr>
          <a:xfrm>
            <a:off x="419036" y="1007578"/>
            <a:ext cx="2954441" cy="3693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National Outreach Campaign</a:t>
            </a:r>
          </a:p>
        </p:txBody>
      </p:sp>
      <p:sp>
        <p:nvSpPr>
          <p:cNvPr id="11" name="TextBox 10">
            <a:extLst>
              <a:ext uri="{FF2B5EF4-FFF2-40B4-BE49-F238E27FC236}">
                <a16:creationId xmlns:a16="http://schemas.microsoft.com/office/drawing/2014/main" id="{885CA2D2-3210-6573-3BB1-FEBCE7AA7D39}"/>
              </a:ext>
            </a:extLst>
          </p:cNvPr>
          <p:cNvSpPr txBox="1"/>
          <p:nvPr/>
        </p:nvSpPr>
        <p:spPr>
          <a:xfrm>
            <a:off x="2844978" y="1891219"/>
            <a:ext cx="2954442" cy="1600439"/>
          </a:xfrm>
          <a:prstGeom prst="rect">
            <a:avLst/>
          </a:prstGeom>
          <a:solidFill>
            <a:schemeClr val="bg1"/>
          </a:solidFill>
          <a:ln w="31750">
            <a:solidFill>
              <a:srgbClr val="002060"/>
            </a:solidFill>
          </a:ln>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ADAS Technologies</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Forward Collision Warning (FCW)</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Lane Departure Warning (LDW)​</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Automatic Emergency Braking (AEB)</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Pedestrian Collision Warning (PCW)</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On-Board Monitoring Systems (OBMS)</a:t>
            </a:r>
          </a:p>
          <a:p>
            <a:pPr marL="285750" marR="0" lvl="0" indent="-285750" algn="l" defTabSz="685800" rtl="0" eaLnBrk="1" fontAlgn="base" latinLnBrk="0" hangingPunct="1">
              <a:lnSpc>
                <a:spcPct val="100000"/>
              </a:lnSpc>
              <a:spcBef>
                <a:spcPts val="0"/>
              </a:spcBef>
              <a:spcAft>
                <a:spcPts val="0"/>
              </a:spcAft>
              <a:buClrTx/>
              <a:buSzTx/>
              <a:buFontTx/>
              <a:buChar char="-"/>
              <a:tabLst/>
              <a:defRPr/>
            </a:pPr>
            <a:r>
              <a:rPr kumimoji="0" lang="en-US" sz="1200" b="0" i="1" u="none" strike="noStrike" kern="1200" cap="none" spc="0" normalizeH="0" baseline="0" noProof="0" dirty="0">
                <a:ln>
                  <a:noFill/>
                </a:ln>
                <a:solidFill>
                  <a:srgbClr val="083A64"/>
                </a:solidFill>
                <a:effectLst/>
                <a:uLnTx/>
                <a:uFillTx/>
                <a:latin typeface="Calibri"/>
                <a:ea typeface="+mn-ea"/>
                <a:cs typeface="+mn-cs"/>
              </a:rPr>
              <a:t>Others</a:t>
            </a:r>
            <a:r>
              <a:rPr kumimoji="0" lang="en-US" sz="1800" b="0" i="1" u="none" strike="noStrike" kern="1200" cap="none" spc="0" normalizeH="0" baseline="0" noProof="0" dirty="0">
                <a:ln>
                  <a:noFill/>
                </a:ln>
                <a:solidFill>
                  <a:srgbClr val="083A64"/>
                </a:solidFill>
                <a:effectLst/>
                <a:uLnTx/>
                <a:uFillTx/>
                <a:latin typeface="Calibri"/>
                <a:ea typeface="+mn-ea"/>
                <a:cs typeface="+mn-cs"/>
              </a:rPr>
              <a:t>​</a:t>
            </a:r>
          </a:p>
        </p:txBody>
      </p:sp>
      <p:sp>
        <p:nvSpPr>
          <p:cNvPr id="12" name="TextBox 11">
            <a:extLst>
              <a:ext uri="{FF2B5EF4-FFF2-40B4-BE49-F238E27FC236}">
                <a16:creationId xmlns:a16="http://schemas.microsoft.com/office/drawing/2014/main" id="{72442BB5-BCAB-0984-8755-DA8034E95A70}"/>
              </a:ext>
            </a:extLst>
          </p:cNvPr>
          <p:cNvSpPr txBox="1"/>
          <p:nvPr/>
        </p:nvSpPr>
        <p:spPr>
          <a:xfrm>
            <a:off x="464228" y="2752129"/>
            <a:ext cx="2324833"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Controlled Vehicle Testing</a:t>
            </a:r>
          </a:p>
        </p:txBody>
      </p:sp>
      <p:sp>
        <p:nvSpPr>
          <p:cNvPr id="13" name="TextBox 12">
            <a:extLst>
              <a:ext uri="{FF2B5EF4-FFF2-40B4-BE49-F238E27FC236}">
                <a16:creationId xmlns:a16="http://schemas.microsoft.com/office/drawing/2014/main" id="{531ACDBE-B398-3E2C-4A64-2BC45FCDE3B2}"/>
              </a:ext>
            </a:extLst>
          </p:cNvPr>
          <p:cNvSpPr txBox="1"/>
          <p:nvPr/>
        </p:nvSpPr>
        <p:spPr>
          <a:xfrm>
            <a:off x="5519708" y="1007578"/>
            <a:ext cx="2984209" cy="3693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Naturalistic Vehicle Testing</a:t>
            </a:r>
          </a:p>
        </p:txBody>
      </p:sp>
      <p:sp>
        <p:nvSpPr>
          <p:cNvPr id="14" name="TextBox 13">
            <a:extLst>
              <a:ext uri="{FF2B5EF4-FFF2-40B4-BE49-F238E27FC236}">
                <a16:creationId xmlns:a16="http://schemas.microsoft.com/office/drawing/2014/main" id="{B2689D85-46F4-14B1-8BEC-DE34EEC3FB1C}"/>
              </a:ext>
            </a:extLst>
          </p:cNvPr>
          <p:cNvSpPr txBox="1"/>
          <p:nvPr/>
        </p:nvSpPr>
        <p:spPr>
          <a:xfrm>
            <a:off x="5868906" y="2730593"/>
            <a:ext cx="2740387" cy="3693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83A64"/>
                </a:solidFill>
                <a:effectLst/>
                <a:uLnTx/>
                <a:uFillTx/>
                <a:latin typeface="Calibri"/>
                <a:ea typeface="+mn-ea"/>
                <a:cs typeface="+mn-cs"/>
              </a:rPr>
              <a:t>AEB NPRM Announcement</a:t>
            </a:r>
          </a:p>
        </p:txBody>
      </p:sp>
      <p:pic>
        <p:nvPicPr>
          <p:cNvPr id="15" name="Picture 2">
            <a:extLst>
              <a:ext uri="{FF2B5EF4-FFF2-40B4-BE49-F238E27FC236}">
                <a16:creationId xmlns:a16="http://schemas.microsoft.com/office/drawing/2014/main" id="{BF3EB39C-37C6-D8EE-7077-C0E9DCC8F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46" y="1373564"/>
            <a:ext cx="2206495" cy="12114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3F3B02A-E360-1072-0DF9-D17B73E6689F}"/>
              </a:ext>
            </a:extLst>
          </p:cNvPr>
          <p:cNvSpPr txBox="1"/>
          <p:nvPr/>
        </p:nvSpPr>
        <p:spPr>
          <a:xfrm>
            <a:off x="4690787" y="3698727"/>
            <a:ext cx="3980773" cy="81560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83A64"/>
                </a:solidFill>
                <a:effectLst/>
                <a:uLnTx/>
                <a:uFillTx/>
                <a:latin typeface="Calibri"/>
                <a:ea typeface="+mn-ea"/>
                <a:cs typeface="+mn-cs"/>
              </a:rPr>
              <a:t>NHTSA and FMCSA Propose New Safety Standard Requiring Automatic Emergency Braking Systems in Heavy Vehicles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083A64"/>
              </a:solidFill>
              <a:effectLst/>
              <a:uLnTx/>
              <a:uFillTx/>
              <a:latin typeface="Roboto" panose="02000000000000000000"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83A64"/>
                </a:solidFill>
                <a:effectLst/>
                <a:uLnTx/>
                <a:uFillTx/>
                <a:latin typeface="Roboto" panose="02000000000000000000" pitchFamily="2" charset="0"/>
                <a:ea typeface="+mn-ea"/>
                <a:cs typeface="+mn-cs"/>
              </a:rPr>
              <a:t>Proposed rule could prevent over 19,000 crashes, save 155 lives, and prevent thousands of injuries every year (NHTSA.gov, June 22, 2023)</a:t>
            </a:r>
          </a:p>
        </p:txBody>
      </p:sp>
    </p:spTree>
    <p:extLst>
      <p:ext uri="{BB962C8B-B14F-4D97-AF65-F5344CB8AC3E}">
        <p14:creationId xmlns:p14="http://schemas.microsoft.com/office/powerpoint/2010/main" val="95633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81588" y="992386"/>
            <a:ext cx="8071788" cy="2249570"/>
          </a:xfrm>
        </p:spPr>
        <p:txBody>
          <a:bodyPr anchor="t"/>
          <a:lstStyle/>
          <a:p>
            <a:pPr marL="0" indent="0">
              <a:buNone/>
            </a:pPr>
            <a:r>
              <a:rPr lang="en-US" sz="2100" b="1" dirty="0"/>
              <a:t>Hazardous Material Detection for Autonomous Vehicles </a:t>
            </a:r>
          </a:p>
          <a:p>
            <a:pPr marL="0" indent="0">
              <a:buNone/>
            </a:pPr>
            <a:r>
              <a:rPr lang="en-US" sz="2100" dirty="0"/>
              <a:t>Battery Logistics Integrated Safety System (BLISS) </a:t>
            </a:r>
          </a:p>
          <a:p>
            <a:pPr marL="0" indent="0">
              <a:buNone/>
            </a:pPr>
            <a:endParaRPr lang="en-US" sz="21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17</a:t>
            </a:fld>
            <a:endParaRPr lang="en-US" dirty="0"/>
          </a:p>
        </p:txBody>
      </p:sp>
      <p:sp>
        <p:nvSpPr>
          <p:cNvPr id="3" name="Title 2"/>
          <p:cNvSpPr>
            <a:spLocks noGrp="1"/>
          </p:cNvSpPr>
          <p:nvPr>
            <p:ph type="title"/>
          </p:nvPr>
        </p:nvSpPr>
        <p:spPr/>
        <p:txBody>
          <a:bodyPr/>
          <a:lstStyle/>
          <a:p>
            <a:r>
              <a:rPr lang="en-US" dirty="0"/>
              <a:t>PHMSA Activity</a:t>
            </a:r>
          </a:p>
        </p:txBody>
      </p:sp>
      <p:sp>
        <p:nvSpPr>
          <p:cNvPr id="5" name="TextBox 4">
            <a:extLst>
              <a:ext uri="{FF2B5EF4-FFF2-40B4-BE49-F238E27FC236}">
                <a16:creationId xmlns:a16="http://schemas.microsoft.com/office/drawing/2014/main" id="{D224B981-D9B5-B3A6-29FB-E23C392D973A}"/>
              </a:ext>
            </a:extLst>
          </p:cNvPr>
          <p:cNvSpPr txBox="1"/>
          <p:nvPr/>
        </p:nvSpPr>
        <p:spPr>
          <a:xfrm>
            <a:off x="481587" y="1871862"/>
            <a:ext cx="5579243" cy="3142399"/>
          </a:xfrm>
          <a:prstGeom prst="rect">
            <a:avLst/>
          </a:prstGeom>
          <a:noFill/>
        </p:spPr>
        <p:txBody>
          <a:bodyPr wrap="square">
            <a:spAutoFit/>
          </a:bodyPr>
          <a:lstStyle/>
          <a:p>
            <a:pPr marL="285750" indent="-285750">
              <a:lnSpc>
                <a:spcPct val="90000"/>
              </a:lnSpc>
              <a:spcBef>
                <a:spcPts val="750"/>
              </a:spcBef>
              <a:buFont typeface="Arial" panose="020B0604020202020204" pitchFamily="34" charset="0"/>
              <a:buChar char="•"/>
            </a:pPr>
            <a:r>
              <a:rPr lang="en-US" sz="1800" dirty="0">
                <a:solidFill>
                  <a:srgbClr val="083A64"/>
                </a:solidFill>
              </a:rPr>
              <a:t>BLISS is a Phase II Small Business Innovation Research project with the Office of Hazardous Materials in PHMSA. </a:t>
            </a:r>
          </a:p>
          <a:p>
            <a:pPr marL="285750" indent="-285750">
              <a:lnSpc>
                <a:spcPct val="90000"/>
              </a:lnSpc>
              <a:spcBef>
                <a:spcPts val="750"/>
              </a:spcBef>
              <a:buFont typeface="Arial" panose="020B0604020202020204" pitchFamily="34" charset="0"/>
              <a:buChar char="•"/>
            </a:pPr>
            <a:r>
              <a:rPr lang="en-US" sz="1800" dirty="0">
                <a:solidFill>
                  <a:srgbClr val="083A64"/>
                </a:solidFill>
              </a:rPr>
              <a:t>BLISS is an intelligent battery packaging system that will be able to detect and communicate to emergency responders if there is a thermal runaway event. </a:t>
            </a:r>
          </a:p>
          <a:p>
            <a:pPr marL="285750" indent="-285750">
              <a:lnSpc>
                <a:spcPct val="90000"/>
              </a:lnSpc>
              <a:spcBef>
                <a:spcPts val="750"/>
              </a:spcBef>
              <a:buFont typeface="Arial" panose="020B0604020202020204" pitchFamily="34" charset="0"/>
              <a:buChar char="•"/>
            </a:pPr>
            <a:r>
              <a:rPr lang="en-US" sz="1800" dirty="0">
                <a:solidFill>
                  <a:srgbClr val="083A64"/>
                </a:solidFill>
              </a:rPr>
              <a:t>This novel packaging technology is adaptable to a variety of battery form factors and chemistries.</a:t>
            </a:r>
          </a:p>
          <a:p>
            <a:pPr marL="285750" indent="-285750">
              <a:lnSpc>
                <a:spcPct val="90000"/>
              </a:lnSpc>
              <a:spcBef>
                <a:spcPts val="750"/>
              </a:spcBef>
              <a:buFont typeface="Arial" panose="020B0604020202020204" pitchFamily="34" charset="0"/>
              <a:buChar char="•"/>
            </a:pPr>
            <a:r>
              <a:rPr lang="en-US" sz="1800" dirty="0">
                <a:solidFill>
                  <a:srgbClr val="083A64"/>
                </a:solidFill>
              </a:rPr>
              <a:t>The packaging system will detect thermal runaway before it occurs, isolate fires that occur, and notify first responders, all while being operator agnostic. </a:t>
            </a:r>
          </a:p>
        </p:txBody>
      </p:sp>
      <p:pic>
        <p:nvPicPr>
          <p:cNvPr id="7" name="Picture 6">
            <a:extLst>
              <a:ext uri="{FF2B5EF4-FFF2-40B4-BE49-F238E27FC236}">
                <a16:creationId xmlns:a16="http://schemas.microsoft.com/office/drawing/2014/main" id="{DC3CBDEF-52BF-935B-83C0-BA6BEF73AB16}"/>
              </a:ext>
            </a:extLst>
          </p:cNvPr>
          <p:cNvPicPr>
            <a:picLocks noChangeAspect="1"/>
          </p:cNvPicPr>
          <p:nvPr/>
        </p:nvPicPr>
        <p:blipFill>
          <a:blip r:embed="rId3"/>
          <a:stretch>
            <a:fillRect/>
          </a:stretch>
        </p:blipFill>
        <p:spPr>
          <a:xfrm>
            <a:off x="6399505" y="2017329"/>
            <a:ext cx="2462997" cy="2133785"/>
          </a:xfrm>
          <a:prstGeom prst="rect">
            <a:avLst/>
          </a:prstGeom>
        </p:spPr>
      </p:pic>
      <p:sp>
        <p:nvSpPr>
          <p:cNvPr id="8" name="TextBox 7">
            <a:extLst>
              <a:ext uri="{FF2B5EF4-FFF2-40B4-BE49-F238E27FC236}">
                <a16:creationId xmlns:a16="http://schemas.microsoft.com/office/drawing/2014/main" id="{D70E227F-1ABE-A0C3-5AAF-A7675128DF8D}"/>
              </a:ext>
            </a:extLst>
          </p:cNvPr>
          <p:cNvSpPr txBox="1"/>
          <p:nvPr/>
        </p:nvSpPr>
        <p:spPr>
          <a:xfrm>
            <a:off x="6477482" y="4012615"/>
            <a:ext cx="230704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83A64"/>
                </a:solidFill>
              </a:rPr>
              <a:t>Digital rendering of BLISS protype </a:t>
            </a:r>
          </a:p>
        </p:txBody>
      </p:sp>
    </p:spTree>
    <p:extLst>
      <p:ext uri="{BB962C8B-B14F-4D97-AF65-F5344CB8AC3E}">
        <p14:creationId xmlns:p14="http://schemas.microsoft.com/office/powerpoint/2010/main" val="354137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81588" y="992386"/>
            <a:ext cx="8464108" cy="2249570"/>
          </a:xfrm>
        </p:spPr>
        <p:txBody>
          <a:bodyPr anchor="t"/>
          <a:lstStyle/>
          <a:p>
            <a:pPr marL="0" indent="0">
              <a:buNone/>
            </a:pPr>
            <a:r>
              <a:rPr lang="en-US" sz="2100" b="1" dirty="0"/>
              <a:t>Hazardous Material Detection for Autonomous Vehicles </a:t>
            </a:r>
          </a:p>
          <a:p>
            <a:pPr marL="0" indent="0">
              <a:buNone/>
            </a:pPr>
            <a:r>
              <a:rPr lang="en-US" sz="2100" dirty="0"/>
              <a:t>Compact Leak Detector for Autonomous Vehicles with Adelphi Technologies </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18</a:t>
            </a:fld>
            <a:endParaRPr lang="en-US" dirty="0"/>
          </a:p>
        </p:txBody>
      </p:sp>
      <p:sp>
        <p:nvSpPr>
          <p:cNvPr id="3" name="Title 2"/>
          <p:cNvSpPr>
            <a:spLocks noGrp="1"/>
          </p:cNvSpPr>
          <p:nvPr>
            <p:ph type="title"/>
          </p:nvPr>
        </p:nvSpPr>
        <p:spPr/>
        <p:txBody>
          <a:bodyPr/>
          <a:lstStyle/>
          <a:p>
            <a:r>
              <a:rPr lang="en-US" dirty="0"/>
              <a:t>PHMSA Activity</a:t>
            </a:r>
          </a:p>
        </p:txBody>
      </p:sp>
      <p:sp>
        <p:nvSpPr>
          <p:cNvPr id="5" name="TextBox 4">
            <a:extLst>
              <a:ext uri="{FF2B5EF4-FFF2-40B4-BE49-F238E27FC236}">
                <a16:creationId xmlns:a16="http://schemas.microsoft.com/office/drawing/2014/main" id="{D224B981-D9B5-B3A6-29FB-E23C392D973A}"/>
              </a:ext>
            </a:extLst>
          </p:cNvPr>
          <p:cNvSpPr txBox="1"/>
          <p:nvPr/>
        </p:nvSpPr>
        <p:spPr>
          <a:xfrm>
            <a:off x="481587" y="1871862"/>
            <a:ext cx="5579243" cy="3142399"/>
          </a:xfrm>
          <a:prstGeom prst="rect">
            <a:avLst/>
          </a:prstGeom>
          <a:noFill/>
        </p:spPr>
        <p:txBody>
          <a:bodyPr wrap="square">
            <a:spAutoFit/>
          </a:bodyPr>
          <a:lstStyle/>
          <a:p>
            <a:pPr marL="285750" indent="-285750">
              <a:lnSpc>
                <a:spcPct val="90000"/>
              </a:lnSpc>
              <a:spcBef>
                <a:spcPts val="750"/>
              </a:spcBef>
              <a:buFont typeface="Arial" panose="020B0604020202020204" pitchFamily="34" charset="0"/>
              <a:buChar char="•"/>
            </a:pPr>
            <a:r>
              <a:rPr lang="en-US" sz="1800" dirty="0">
                <a:solidFill>
                  <a:srgbClr val="083A64"/>
                </a:solidFill>
              </a:rPr>
              <a:t>Adelphi has a Phase II Small Business Innovation Research project with the Office of Hazardous Materials  in PHMSA. </a:t>
            </a:r>
          </a:p>
          <a:p>
            <a:pPr marL="285750" indent="-285750">
              <a:lnSpc>
                <a:spcPct val="90000"/>
              </a:lnSpc>
              <a:spcBef>
                <a:spcPts val="750"/>
              </a:spcBef>
              <a:buFont typeface="Arial" panose="020B0604020202020204" pitchFamily="34" charset="0"/>
              <a:buChar char="•"/>
            </a:pPr>
            <a:r>
              <a:rPr lang="en-US" sz="1800" dirty="0">
                <a:solidFill>
                  <a:srgbClr val="083A64"/>
                </a:solidFill>
              </a:rPr>
              <a:t>The system merges traditional GC detection with novel sensor technology to provide highly accurate and sensitive leak detection for a variety of hazardous materials. </a:t>
            </a:r>
          </a:p>
          <a:p>
            <a:pPr marL="285750" indent="-285750">
              <a:lnSpc>
                <a:spcPct val="90000"/>
              </a:lnSpc>
              <a:spcBef>
                <a:spcPts val="750"/>
              </a:spcBef>
              <a:buFont typeface="Arial" panose="020B0604020202020204" pitchFamily="34" charset="0"/>
              <a:buChar char="•"/>
            </a:pPr>
            <a:r>
              <a:rPr lang="en-US" sz="1800" dirty="0">
                <a:solidFill>
                  <a:srgbClr val="083A64"/>
                </a:solidFill>
              </a:rPr>
              <a:t>These detectors can then be placed on anything from Drones to rail cars, and from cargo tanks to the hulls of vessels to help provide around-the-clock management of potential hazardous situations. </a:t>
            </a:r>
          </a:p>
        </p:txBody>
      </p:sp>
      <p:grpSp>
        <p:nvGrpSpPr>
          <p:cNvPr id="2" name="Group 1">
            <a:extLst>
              <a:ext uri="{FF2B5EF4-FFF2-40B4-BE49-F238E27FC236}">
                <a16:creationId xmlns:a16="http://schemas.microsoft.com/office/drawing/2014/main" id="{C5D7BB25-467A-37AE-38D4-CA31664551D1}"/>
              </a:ext>
            </a:extLst>
          </p:cNvPr>
          <p:cNvGrpSpPr>
            <a:grpSpLocks noChangeAspect="1"/>
          </p:cNvGrpSpPr>
          <p:nvPr/>
        </p:nvGrpSpPr>
        <p:grpSpPr>
          <a:xfrm>
            <a:off x="6293994" y="2069321"/>
            <a:ext cx="2526005" cy="2330629"/>
            <a:chOff x="5871759" y="2895542"/>
            <a:chExt cx="2845703" cy="2625598"/>
          </a:xfrm>
        </p:grpSpPr>
        <p:pic>
          <p:nvPicPr>
            <p:cNvPr id="9" name="Picture 8">
              <a:extLst>
                <a:ext uri="{FF2B5EF4-FFF2-40B4-BE49-F238E27FC236}">
                  <a16:creationId xmlns:a16="http://schemas.microsoft.com/office/drawing/2014/main" id="{3959DE61-B184-AF34-4841-E90BAFD5D14F}"/>
                </a:ext>
              </a:extLst>
            </p:cNvPr>
            <p:cNvPicPr>
              <a:picLocks noChangeAspect="1"/>
            </p:cNvPicPr>
            <p:nvPr/>
          </p:nvPicPr>
          <p:blipFill rotWithShape="1">
            <a:blip r:embed="rId3"/>
            <a:srcRect l="-350"/>
            <a:stretch/>
          </p:blipFill>
          <p:spPr>
            <a:xfrm>
              <a:off x="5871759" y="2895542"/>
              <a:ext cx="2835807" cy="2085328"/>
            </a:xfrm>
            <a:prstGeom prst="rect">
              <a:avLst/>
            </a:prstGeom>
          </p:spPr>
        </p:pic>
        <p:sp>
          <p:nvSpPr>
            <p:cNvPr id="10" name="TextBox 9">
              <a:extLst>
                <a:ext uri="{FF2B5EF4-FFF2-40B4-BE49-F238E27FC236}">
                  <a16:creationId xmlns:a16="http://schemas.microsoft.com/office/drawing/2014/main" id="{2DA82C35-EEE8-7B61-7FAE-BCEA827B2B3A}"/>
                </a:ext>
              </a:extLst>
            </p:cNvPr>
            <p:cNvSpPr txBox="1"/>
            <p:nvPr/>
          </p:nvSpPr>
          <p:spPr>
            <a:xfrm>
              <a:off x="5871759" y="5001046"/>
              <a:ext cx="2845703" cy="5200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83A64"/>
                  </a:solidFill>
                </a:rPr>
                <a:t>Small business’s prototype of compact leak detector</a:t>
              </a:r>
            </a:p>
          </p:txBody>
        </p:sp>
      </p:grpSp>
    </p:spTree>
    <p:extLst>
      <p:ext uri="{BB962C8B-B14F-4D97-AF65-F5344CB8AC3E}">
        <p14:creationId xmlns:p14="http://schemas.microsoft.com/office/powerpoint/2010/main" val="220443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83471" y="934349"/>
            <a:ext cx="5309612" cy="2249570"/>
          </a:xfrm>
        </p:spPr>
        <p:txBody>
          <a:bodyPr anchor="t"/>
          <a:lstStyle/>
          <a:p>
            <a:pPr marL="0" indent="0">
              <a:buNone/>
            </a:pPr>
            <a:r>
              <a:rPr lang="en-US" sz="2100" dirty="0"/>
              <a:t>USDOT automation research and resources are available in many public locations, including:</a:t>
            </a:r>
          </a:p>
          <a:p>
            <a:r>
              <a:rPr lang="en-US" dirty="0"/>
              <a:t>National Transportation Library</a:t>
            </a:r>
          </a:p>
          <a:p>
            <a:r>
              <a:rPr lang="en-US" dirty="0"/>
              <a:t>Repository &amp; Open Science Access Portal (ROSA-P)</a:t>
            </a:r>
          </a:p>
          <a:p>
            <a:r>
              <a:rPr lang="en-US" dirty="0"/>
              <a:t>ITS JPO Automation Program Website</a:t>
            </a:r>
          </a:p>
          <a:p>
            <a:r>
              <a:rPr lang="en-US" dirty="0"/>
              <a:t>ITS Professional Capacity Building (PCB) Website</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19</a:t>
            </a:fld>
            <a:endParaRPr lang="en-US" dirty="0"/>
          </a:p>
        </p:txBody>
      </p:sp>
      <p:sp>
        <p:nvSpPr>
          <p:cNvPr id="3" name="Title 2"/>
          <p:cNvSpPr>
            <a:spLocks noGrp="1"/>
          </p:cNvSpPr>
          <p:nvPr>
            <p:ph type="title"/>
          </p:nvPr>
        </p:nvSpPr>
        <p:spPr/>
        <p:txBody>
          <a:bodyPr/>
          <a:lstStyle/>
          <a:p>
            <a:r>
              <a:rPr lang="en-US" dirty="0"/>
              <a:t>Research Resources</a:t>
            </a:r>
          </a:p>
        </p:txBody>
      </p:sp>
      <p:pic>
        <p:nvPicPr>
          <p:cNvPr id="10" name="Picture 9"/>
          <p:cNvPicPr>
            <a:picLocks noChangeAspect="1"/>
          </p:cNvPicPr>
          <p:nvPr/>
        </p:nvPicPr>
        <p:blipFill>
          <a:blip r:embed="rId3"/>
          <a:stretch>
            <a:fillRect/>
          </a:stretch>
        </p:blipFill>
        <p:spPr>
          <a:xfrm>
            <a:off x="227943" y="3073401"/>
            <a:ext cx="2672315" cy="18681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4"/>
          <a:stretch>
            <a:fillRect/>
          </a:stretch>
        </p:blipFill>
        <p:spPr>
          <a:xfrm>
            <a:off x="3122462" y="3073400"/>
            <a:ext cx="2910556" cy="18681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5"/>
          <a:stretch>
            <a:fillRect/>
          </a:stretch>
        </p:blipFill>
        <p:spPr>
          <a:xfrm>
            <a:off x="6255221" y="1171575"/>
            <a:ext cx="2511852" cy="377001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1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23131E-1A27-14EB-B77B-9EB75538F4C0}"/>
              </a:ext>
            </a:extLst>
          </p:cNvPr>
          <p:cNvSpPr/>
          <p:nvPr/>
        </p:nvSpPr>
        <p:spPr>
          <a:xfrm>
            <a:off x="508000" y="587022"/>
            <a:ext cx="7281333" cy="395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11EF44B1-FFEF-DCD6-E854-0BE3C7340404}"/>
              </a:ext>
            </a:extLst>
          </p:cNvPr>
          <p:cNvSpPr txBox="1"/>
          <p:nvPr/>
        </p:nvSpPr>
        <p:spPr>
          <a:xfrm>
            <a:off x="2131571" y="3562514"/>
            <a:ext cx="4518866" cy="116955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Vinn</a:t>
            </a:r>
            <a:r>
              <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White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Senior Advisor for Innovation, </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Office of the Secretary, </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U.S. Department of Transportation</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E060A942-A65D-32A1-B51A-4EC2FCBC5C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70599" y="411435"/>
            <a:ext cx="2840811" cy="2844447"/>
          </a:xfrm>
          <a:prstGeom prst="ellipse">
            <a:avLst/>
          </a:prstGeom>
          <a:ln w="50800">
            <a:solidFill>
              <a:schemeClr val="bg1"/>
            </a:solidFill>
          </a:ln>
        </p:spPr>
      </p:pic>
      <p:cxnSp>
        <p:nvCxnSpPr>
          <p:cNvPr id="3" name="Straight Connector 2">
            <a:extLst>
              <a:ext uri="{FF2B5EF4-FFF2-40B4-BE49-F238E27FC236}">
                <a16:creationId xmlns:a16="http://schemas.microsoft.com/office/drawing/2014/main" id="{3809FF0C-EF1E-46C7-A0EE-2F7823AAE8AC}"/>
              </a:ext>
            </a:extLst>
          </p:cNvPr>
          <p:cNvCxnSpPr>
            <a:cxnSpLocks/>
          </p:cNvCxnSpPr>
          <p:nvPr/>
        </p:nvCxnSpPr>
        <p:spPr>
          <a:xfrm>
            <a:off x="3064475" y="3496962"/>
            <a:ext cx="2706130" cy="0"/>
          </a:xfrm>
          <a:prstGeom prst="line">
            <a:avLst/>
          </a:prstGeom>
          <a:ln w="44450">
            <a:solidFill>
              <a:schemeClr val="bg1">
                <a:alpha val="21189"/>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133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178731" y="2098766"/>
            <a:ext cx="2965269" cy="760263"/>
          </a:xfrm>
        </p:spPr>
        <p:txBody>
          <a:bodyPr/>
          <a:lstStyle/>
          <a:p>
            <a:r>
              <a:rPr lang="en-US" dirty="0"/>
              <a:t>Contact</a:t>
            </a:r>
          </a:p>
        </p:txBody>
      </p:sp>
      <p:sp>
        <p:nvSpPr>
          <p:cNvPr id="2" name="Text Placeholder 1"/>
          <p:cNvSpPr>
            <a:spLocks noGrp="1"/>
          </p:cNvSpPr>
          <p:nvPr>
            <p:ph type="body" sz="quarter" idx="15"/>
          </p:nvPr>
        </p:nvSpPr>
        <p:spPr>
          <a:xfrm>
            <a:off x="6178731" y="2954351"/>
            <a:ext cx="2965269" cy="237744"/>
          </a:xfrm>
        </p:spPr>
        <p:txBody>
          <a:bodyPr/>
          <a:lstStyle/>
          <a:p>
            <a:r>
              <a:rPr lang="en-US" dirty="0"/>
              <a:t>Dr. Robert Hampshire</a:t>
            </a:r>
          </a:p>
        </p:txBody>
      </p:sp>
      <p:sp>
        <p:nvSpPr>
          <p:cNvPr id="3" name="Text Placeholder 2"/>
          <p:cNvSpPr>
            <a:spLocks noGrp="1"/>
          </p:cNvSpPr>
          <p:nvPr>
            <p:ph type="body" sz="quarter" idx="16"/>
          </p:nvPr>
        </p:nvSpPr>
        <p:spPr>
          <a:xfrm>
            <a:off x="6178731" y="3287417"/>
            <a:ext cx="2965269" cy="548640"/>
          </a:xfrm>
        </p:spPr>
        <p:txBody>
          <a:bodyPr/>
          <a:lstStyle/>
          <a:p>
            <a:r>
              <a:rPr lang="en-US" dirty="0"/>
              <a:t>Deputy Assistant Secretary for Research and Technology and Chief Science Officer</a:t>
            </a:r>
          </a:p>
        </p:txBody>
      </p:sp>
      <p:sp>
        <p:nvSpPr>
          <p:cNvPr id="4" name="Text Placeholder 3"/>
          <p:cNvSpPr>
            <a:spLocks noGrp="1"/>
          </p:cNvSpPr>
          <p:nvPr>
            <p:ph type="body" sz="quarter" idx="17"/>
          </p:nvPr>
        </p:nvSpPr>
        <p:spPr>
          <a:xfrm>
            <a:off x="6178731" y="3931379"/>
            <a:ext cx="2965269" cy="237744"/>
          </a:xfrm>
        </p:spPr>
        <p:txBody>
          <a:bodyPr/>
          <a:lstStyle/>
          <a:p>
            <a:r>
              <a:rPr lang="en-US" dirty="0"/>
              <a:t>U.S. Department of Transportation</a:t>
            </a:r>
          </a:p>
        </p:txBody>
      </p:sp>
      <p:sp>
        <p:nvSpPr>
          <p:cNvPr id="5" name="Text Placeholder 4"/>
          <p:cNvSpPr>
            <a:spLocks noGrp="1"/>
          </p:cNvSpPr>
          <p:nvPr>
            <p:ph type="body" sz="quarter" idx="18"/>
          </p:nvPr>
        </p:nvSpPr>
        <p:spPr>
          <a:xfrm>
            <a:off x="6178731" y="4264445"/>
            <a:ext cx="2965269" cy="237744"/>
          </a:xfrm>
        </p:spPr>
        <p:txBody>
          <a:bodyPr/>
          <a:lstStyle/>
          <a:p>
            <a:r>
              <a:rPr lang="en-US" dirty="0"/>
              <a:t>(202) 366-6321</a:t>
            </a:r>
          </a:p>
        </p:txBody>
      </p:sp>
      <p:sp>
        <p:nvSpPr>
          <p:cNvPr id="7" name="Text Placeholder 4"/>
          <p:cNvSpPr txBox="1">
            <a:spLocks/>
          </p:cNvSpPr>
          <p:nvPr/>
        </p:nvSpPr>
        <p:spPr>
          <a:xfrm>
            <a:off x="6178731" y="4597510"/>
            <a:ext cx="2965269" cy="237744"/>
          </a:xfrm>
          <a:prstGeom prst="rect">
            <a:avLst/>
          </a:prstGeom>
          <a:solidFill>
            <a:schemeClr val="tx1">
              <a:lumMod val="75000"/>
              <a:lumOff val="25000"/>
            </a:schemeClr>
          </a:solidFill>
        </p:spPr>
        <p:txBody>
          <a:bodyPr vert="horz" lIns="0" tIns="0" rIns="72000" bIns="0" rtlCol="0" anchor="ctr">
            <a:noAutofit/>
          </a:bodyPr>
          <a:lstStyle>
            <a:lvl1pPr marL="0" indent="0" algn="r" defTabSz="685800" rtl="0" eaLnBrk="1" latinLnBrk="0" hangingPunct="1">
              <a:lnSpc>
                <a:spcPct val="90000"/>
              </a:lnSpc>
              <a:spcBef>
                <a:spcPts val="750"/>
              </a:spcBef>
              <a:buFont typeface="Arial" panose="020B0604020202020204" pitchFamily="34" charset="0"/>
              <a:buNone/>
              <a:defRPr sz="1350" kern="1200">
                <a:solidFill>
                  <a:schemeClr val="bg1"/>
                </a:solidFill>
                <a:latin typeface="+mn-lt"/>
                <a:ea typeface="+mn-ea"/>
                <a:cs typeface="+mn-cs"/>
              </a:defRPr>
            </a:lvl1pPr>
            <a:lvl2pPr marL="200025" indent="0" algn="l" defTabSz="685800" rtl="0" eaLnBrk="1" latinLnBrk="0" hangingPunct="1">
              <a:lnSpc>
                <a:spcPct val="90000"/>
              </a:lnSpc>
              <a:spcBef>
                <a:spcPts val="375"/>
              </a:spcBef>
              <a:buFont typeface="Arial" panose="020B0604020202020204" pitchFamily="34" charset="0"/>
              <a:buNone/>
              <a:defRPr sz="1200" kern="1200">
                <a:solidFill>
                  <a:srgbClr val="083A64"/>
                </a:solidFill>
                <a:latin typeface="+mn-lt"/>
                <a:ea typeface="+mn-ea"/>
                <a:cs typeface="+mn-cs"/>
              </a:defRPr>
            </a:lvl2pPr>
            <a:lvl3pPr marL="407194" indent="0" algn="l" defTabSz="685800" rtl="0" eaLnBrk="1" latinLnBrk="0" hangingPunct="1">
              <a:lnSpc>
                <a:spcPct val="90000"/>
              </a:lnSpc>
              <a:spcBef>
                <a:spcPts val="375"/>
              </a:spcBef>
              <a:buFont typeface="Arial" panose="020B0604020202020204" pitchFamily="34" charset="0"/>
              <a:buNone/>
              <a:defRPr sz="1050" kern="1200">
                <a:solidFill>
                  <a:srgbClr val="083A64"/>
                </a:solidFill>
                <a:latin typeface="+mn-lt"/>
                <a:ea typeface="+mn-ea"/>
                <a:cs typeface="+mn-cs"/>
              </a:defRPr>
            </a:lvl3pPr>
            <a:lvl4pPr marL="607219" indent="0" algn="l" defTabSz="685800" rtl="0" eaLnBrk="1" latinLnBrk="0" hangingPunct="1">
              <a:lnSpc>
                <a:spcPct val="90000"/>
              </a:lnSpc>
              <a:spcBef>
                <a:spcPts val="375"/>
              </a:spcBef>
              <a:buFont typeface="Arial" panose="020B0604020202020204" pitchFamily="34" charset="0"/>
              <a:buNone/>
              <a:defRPr sz="1050" kern="1200">
                <a:solidFill>
                  <a:srgbClr val="083A64"/>
                </a:solidFill>
                <a:latin typeface="+mn-lt"/>
                <a:ea typeface="+mn-ea"/>
                <a:cs typeface="+mn-cs"/>
              </a:defRPr>
            </a:lvl4pPr>
            <a:lvl5pPr marL="807244" indent="0" algn="l" defTabSz="685800" rtl="0" eaLnBrk="1" latinLnBrk="0" hangingPunct="1">
              <a:lnSpc>
                <a:spcPct val="90000"/>
              </a:lnSpc>
              <a:spcBef>
                <a:spcPts val="375"/>
              </a:spcBef>
              <a:buFont typeface="Arial" panose="020B0604020202020204" pitchFamily="34" charset="0"/>
              <a:buNone/>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robert.hampshire@dot.gov</a:t>
            </a:r>
          </a:p>
        </p:txBody>
      </p:sp>
    </p:spTree>
    <p:extLst>
      <p:ext uri="{BB962C8B-B14F-4D97-AF65-F5344CB8AC3E}">
        <p14:creationId xmlns:p14="http://schemas.microsoft.com/office/powerpoint/2010/main" val="63855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23131E-1A27-14EB-B77B-9EB75538F4C0}"/>
              </a:ext>
            </a:extLst>
          </p:cNvPr>
          <p:cNvSpPr/>
          <p:nvPr/>
        </p:nvSpPr>
        <p:spPr>
          <a:xfrm>
            <a:off x="508000" y="587022"/>
            <a:ext cx="7281333" cy="395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57AD7478-3F45-35BF-1670-5287A9B72ADC}"/>
              </a:ext>
            </a:extLst>
          </p:cNvPr>
          <p:cNvSpPr txBox="1"/>
          <p:nvPr/>
        </p:nvSpPr>
        <p:spPr>
          <a:xfrm>
            <a:off x="2212598" y="3562773"/>
            <a:ext cx="4385246" cy="137730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a:ea typeface="+mn-ea"/>
                <a:cs typeface="+mn-cs"/>
              </a:rPr>
              <a:t>Dr. Robert Hampshire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Deputy Assistant Secretary for Research and Technology and Chief Science Officer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U.S. Department of Transportation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descr="A person in a suit and tie&#10;&#10;Description automatically generated with medium confidence">
            <a:extLst>
              <a:ext uri="{FF2B5EF4-FFF2-40B4-BE49-F238E27FC236}">
                <a16:creationId xmlns:a16="http://schemas.microsoft.com/office/drawing/2014/main" id="{28ECB60A-2E40-B2D5-5A7B-2D0CA81FC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4816" y="445881"/>
            <a:ext cx="2840811" cy="2844447"/>
          </a:xfrm>
          <a:prstGeom prst="ellipse">
            <a:avLst/>
          </a:prstGeom>
          <a:ln w="50800">
            <a:solidFill>
              <a:schemeClr val="bg1"/>
            </a:solidFill>
          </a:ln>
        </p:spPr>
      </p:pic>
      <p:cxnSp>
        <p:nvCxnSpPr>
          <p:cNvPr id="9" name="Straight Connector 8">
            <a:extLst>
              <a:ext uri="{FF2B5EF4-FFF2-40B4-BE49-F238E27FC236}">
                <a16:creationId xmlns:a16="http://schemas.microsoft.com/office/drawing/2014/main" id="{798AFAF2-BBFA-7C9D-2CD8-624FE40C2EA9}"/>
              </a:ext>
            </a:extLst>
          </p:cNvPr>
          <p:cNvCxnSpPr>
            <a:cxnSpLocks/>
          </p:cNvCxnSpPr>
          <p:nvPr/>
        </p:nvCxnSpPr>
        <p:spPr>
          <a:xfrm>
            <a:off x="2990335" y="3496962"/>
            <a:ext cx="2706130" cy="0"/>
          </a:xfrm>
          <a:prstGeom prst="line">
            <a:avLst/>
          </a:prstGeom>
          <a:ln w="44450">
            <a:solidFill>
              <a:schemeClr val="bg1">
                <a:alpha val="21189"/>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7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AD7478-3F45-35BF-1670-5287A9B72ADC}"/>
              </a:ext>
            </a:extLst>
          </p:cNvPr>
          <p:cNvSpPr txBox="1"/>
          <p:nvPr/>
        </p:nvSpPr>
        <p:spPr>
          <a:xfrm>
            <a:off x="3825099" y="3834650"/>
            <a:ext cx="3127586" cy="1169551"/>
          </a:xfrm>
          <a:prstGeom prst="rect">
            <a:avLst/>
          </a:prstGeom>
          <a:noFill/>
        </p:spPr>
        <p:txBody>
          <a:bodyPr wrap="square">
            <a:spAutoFit/>
          </a:bodyPr>
          <a:lstStyle/>
          <a:p>
            <a:r>
              <a:rPr lang="en-US" sz="1600" b="1" dirty="0">
                <a:solidFill>
                  <a:schemeClr val="bg1"/>
                </a:solidFill>
              </a:rPr>
              <a:t>Dr. Robert Hampshire</a:t>
            </a:r>
          </a:p>
          <a:p>
            <a:r>
              <a:rPr lang="en-US" dirty="0">
                <a:solidFill>
                  <a:schemeClr val="bg1"/>
                </a:solidFill>
              </a:rPr>
              <a:t>Deputy Assistant Secretary for Research and Technology and Chief Science Officer</a:t>
            </a:r>
          </a:p>
          <a:p>
            <a:r>
              <a:rPr lang="en-US" dirty="0">
                <a:solidFill>
                  <a:schemeClr val="bg1"/>
                </a:solidFill>
              </a:rPr>
              <a:t>U.S. Department of Transportation</a:t>
            </a:r>
          </a:p>
          <a:p>
            <a:endParaRPr lang="en-US" dirty="0">
              <a:solidFill>
                <a:schemeClr val="bg1"/>
              </a:solidFill>
            </a:endParaRPr>
          </a:p>
        </p:txBody>
      </p:sp>
      <p:sp>
        <p:nvSpPr>
          <p:cNvPr id="10" name="TextBox 9">
            <a:extLst>
              <a:ext uri="{FF2B5EF4-FFF2-40B4-BE49-F238E27FC236}">
                <a16:creationId xmlns:a16="http://schemas.microsoft.com/office/drawing/2014/main" id="{1EE1A07F-5B92-0062-601D-D3D324EF7258}"/>
              </a:ext>
            </a:extLst>
          </p:cNvPr>
          <p:cNvSpPr txBox="1"/>
          <p:nvPr/>
        </p:nvSpPr>
        <p:spPr>
          <a:xfrm>
            <a:off x="3825099" y="3241916"/>
            <a:ext cx="4572000" cy="369332"/>
          </a:xfrm>
          <a:prstGeom prst="rect">
            <a:avLst/>
          </a:prstGeom>
          <a:noFill/>
        </p:spPr>
        <p:txBody>
          <a:bodyPr wrap="square">
            <a:spAutoFit/>
          </a:bodyPr>
          <a:lstStyle/>
          <a:p>
            <a:r>
              <a:rPr lang="en-US" sz="1800" b="1" dirty="0">
                <a:solidFill>
                  <a:srgbClr val="FDB703"/>
                </a:solidFill>
              </a:rPr>
              <a:t>July 2023</a:t>
            </a:r>
          </a:p>
        </p:txBody>
      </p:sp>
      <p:sp>
        <p:nvSpPr>
          <p:cNvPr id="12" name="TextBox 11">
            <a:extLst>
              <a:ext uri="{FF2B5EF4-FFF2-40B4-BE49-F238E27FC236}">
                <a16:creationId xmlns:a16="http://schemas.microsoft.com/office/drawing/2014/main" id="{348E63CC-CA3C-F14D-3AD7-E71554CF63B5}"/>
              </a:ext>
            </a:extLst>
          </p:cNvPr>
          <p:cNvSpPr txBox="1"/>
          <p:nvPr/>
        </p:nvSpPr>
        <p:spPr>
          <a:xfrm>
            <a:off x="3825099" y="2354555"/>
            <a:ext cx="5235773" cy="584775"/>
          </a:xfrm>
          <a:prstGeom prst="rect">
            <a:avLst/>
          </a:prstGeom>
          <a:noFill/>
        </p:spPr>
        <p:txBody>
          <a:bodyPr wrap="square">
            <a:spAutoFit/>
          </a:bodyPr>
          <a:lstStyle/>
          <a:p>
            <a:r>
              <a:rPr lang="en-US" sz="3200" b="1" dirty="0">
                <a:solidFill>
                  <a:schemeClr val="bg1"/>
                </a:solidFill>
              </a:rPr>
              <a:t>USDOT Automation Research</a:t>
            </a:r>
            <a:endParaRPr lang="en-US" sz="3200" dirty="0">
              <a:solidFill>
                <a:schemeClr val="bg1"/>
              </a:solidFill>
            </a:endParaRPr>
          </a:p>
        </p:txBody>
      </p:sp>
    </p:spTree>
    <p:extLst>
      <p:ext uri="{BB962C8B-B14F-4D97-AF65-F5344CB8AC3E}">
        <p14:creationId xmlns:p14="http://schemas.microsoft.com/office/powerpoint/2010/main" val="398992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A6C178-4AB1-47D1-95DE-5986B1988E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477" y="0"/>
            <a:ext cx="3974523" cy="5143500"/>
          </a:xfrm>
          <a:prstGeom prst="rect">
            <a:avLst/>
          </a:prstGeom>
        </p:spPr>
      </p:pic>
      <p:sp>
        <p:nvSpPr>
          <p:cNvPr id="4" name="Slide Number Placeholder 3">
            <a:extLst>
              <a:ext uri="{FF2B5EF4-FFF2-40B4-BE49-F238E27FC236}">
                <a16:creationId xmlns:a16="http://schemas.microsoft.com/office/drawing/2014/main" id="{577112C9-7534-42A1-8C9B-4C6555C22F77}"/>
              </a:ext>
            </a:extLst>
          </p:cNvPr>
          <p:cNvSpPr>
            <a:spLocks noGrp="1"/>
          </p:cNvSpPr>
          <p:nvPr>
            <p:ph type="sldNum" sz="quarter" idx="3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900" b="0" i="0" u="none" strike="noStrike" kern="1200" cap="none" spc="0" normalizeH="0" baseline="0" noProof="0" smtClean="0">
                <a:ln>
                  <a:noFill/>
                </a:ln>
                <a:solidFill>
                  <a:srgbClr val="083A64">
                    <a:lumMod val="75000"/>
                  </a:srgb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83A64">
                  <a:lumMod val="75000"/>
                </a:srgb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1F21BDCB-C94E-406F-BFF3-EBD24732315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94768" y="7"/>
            <a:ext cx="2049233" cy="1720793"/>
          </a:xfrm>
          <a:prstGeom prst="rect">
            <a:avLst/>
          </a:prstGeom>
        </p:spPr>
      </p:pic>
      <p:pic>
        <p:nvPicPr>
          <p:cNvPr id="11" name="Picture 10">
            <a:extLst>
              <a:ext uri="{FF2B5EF4-FFF2-40B4-BE49-F238E27FC236}">
                <a16:creationId xmlns:a16="http://schemas.microsoft.com/office/drawing/2014/main" id="{A0508D4C-5D00-4AA9-8CDB-0863AEFA05A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89928" y="1707387"/>
            <a:ext cx="2049233" cy="1729033"/>
          </a:xfrm>
          <a:prstGeom prst="rect">
            <a:avLst/>
          </a:prstGeom>
        </p:spPr>
      </p:pic>
      <p:pic>
        <p:nvPicPr>
          <p:cNvPr id="12" name="Picture 11">
            <a:extLst>
              <a:ext uri="{FF2B5EF4-FFF2-40B4-BE49-F238E27FC236}">
                <a16:creationId xmlns:a16="http://schemas.microsoft.com/office/drawing/2014/main" id="{FF6B26D5-5887-4661-A7EB-24D4F041659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89928" y="3410372"/>
            <a:ext cx="2054072" cy="1733128"/>
          </a:xfrm>
          <a:prstGeom prst="rect">
            <a:avLst/>
          </a:prstGeom>
        </p:spPr>
      </p:pic>
      <p:pic>
        <p:nvPicPr>
          <p:cNvPr id="8" name="Picture 7">
            <a:extLst>
              <a:ext uri="{FF2B5EF4-FFF2-40B4-BE49-F238E27FC236}">
                <a16:creationId xmlns:a16="http://schemas.microsoft.com/office/drawing/2014/main" id="{7A545D28-FF0E-4DA2-9340-E47948B1399A}"/>
              </a:ext>
            </a:extLst>
          </p:cNvPr>
          <p:cNvPicPr>
            <a:picLocks noChangeAspect="1"/>
          </p:cNvPicPr>
          <p:nvPr/>
        </p:nvPicPr>
        <p:blipFill>
          <a:blip r:embed="rId7"/>
          <a:srcRect/>
          <a:stretch/>
        </p:blipFill>
        <p:spPr>
          <a:xfrm>
            <a:off x="-1" y="5295"/>
            <a:ext cx="7120801" cy="5132910"/>
          </a:xfrm>
          <a:prstGeom prst="rect">
            <a:avLst/>
          </a:prstGeom>
        </p:spPr>
      </p:pic>
      <p:sp>
        <p:nvSpPr>
          <p:cNvPr id="2" name="TextBox 1">
            <a:extLst>
              <a:ext uri="{FF2B5EF4-FFF2-40B4-BE49-F238E27FC236}">
                <a16:creationId xmlns:a16="http://schemas.microsoft.com/office/drawing/2014/main" id="{66973FCF-DE66-9550-9CAC-6DF3CE612849}"/>
              </a:ext>
            </a:extLst>
          </p:cNvPr>
          <p:cNvSpPr txBox="1"/>
          <p:nvPr/>
        </p:nvSpPr>
        <p:spPr>
          <a:xfrm>
            <a:off x="433431" y="296562"/>
            <a:ext cx="646163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83A64"/>
                </a:solidFill>
                <a:effectLst/>
                <a:uLnTx/>
                <a:uFillTx/>
                <a:latin typeface="Calibri"/>
                <a:ea typeface="+mn-ea"/>
                <a:cs typeface="+mn-cs"/>
              </a:rPr>
              <a:t>Building a Better Transportation Future for All</a:t>
            </a:r>
          </a:p>
        </p:txBody>
      </p:sp>
      <p:cxnSp>
        <p:nvCxnSpPr>
          <p:cNvPr id="5" name="Straight Connector 4">
            <a:extLst>
              <a:ext uri="{FF2B5EF4-FFF2-40B4-BE49-F238E27FC236}">
                <a16:creationId xmlns:a16="http://schemas.microsoft.com/office/drawing/2014/main" id="{4E05EFF4-8E7F-42C9-470B-9F32DA5D0859}"/>
              </a:ext>
            </a:extLst>
          </p:cNvPr>
          <p:cNvCxnSpPr>
            <a:cxnSpLocks/>
          </p:cNvCxnSpPr>
          <p:nvPr/>
        </p:nvCxnSpPr>
        <p:spPr>
          <a:xfrm>
            <a:off x="7120800" y="0"/>
            <a:ext cx="0" cy="514350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559A4C-30B5-9EEF-809A-A602D4EDAA42}"/>
              </a:ext>
            </a:extLst>
          </p:cNvPr>
          <p:cNvCxnSpPr/>
          <p:nvPr/>
        </p:nvCxnSpPr>
        <p:spPr>
          <a:xfrm>
            <a:off x="7120800" y="1707387"/>
            <a:ext cx="20232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1F4F15-9424-6AFD-E032-723A97E9A0DD}"/>
              </a:ext>
            </a:extLst>
          </p:cNvPr>
          <p:cNvCxnSpPr/>
          <p:nvPr/>
        </p:nvCxnSpPr>
        <p:spPr>
          <a:xfrm>
            <a:off x="7120800" y="3462047"/>
            <a:ext cx="20232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57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16D385-FDFC-6B3D-004E-4C0F92C1358E}"/>
              </a:ext>
            </a:extLst>
          </p:cNvPr>
          <p:cNvSpPr>
            <a:spLocks noGrp="1"/>
          </p:cNvSpPr>
          <p:nvPr>
            <p:ph type="title"/>
          </p:nvPr>
        </p:nvSpPr>
        <p:spPr/>
        <p:txBody>
          <a:bodyPr/>
          <a:lstStyle/>
          <a:p>
            <a:r>
              <a:rPr lang="en-US" dirty="0"/>
              <a:t>Advanced Research Projects Agency - Infrastructure (ARPA-I)</a:t>
            </a:r>
          </a:p>
        </p:txBody>
      </p:sp>
      <p:sp>
        <p:nvSpPr>
          <p:cNvPr id="5" name="TextBox 4">
            <a:extLst>
              <a:ext uri="{FF2B5EF4-FFF2-40B4-BE49-F238E27FC236}">
                <a16:creationId xmlns:a16="http://schemas.microsoft.com/office/drawing/2014/main" id="{61886C74-2F50-13FE-2913-2DBDF1A5248D}"/>
              </a:ext>
            </a:extLst>
          </p:cNvPr>
          <p:cNvSpPr txBox="1"/>
          <p:nvPr/>
        </p:nvSpPr>
        <p:spPr>
          <a:xfrm>
            <a:off x="726141" y="3121591"/>
            <a:ext cx="7691718" cy="1477328"/>
          </a:xfrm>
          <a:prstGeom prst="rect">
            <a:avLst/>
          </a:prstGeom>
          <a:noFill/>
        </p:spPr>
        <p:txBody>
          <a:bodyPr wrap="square">
            <a:spAutoFit/>
          </a:bodyPr>
          <a:lstStyle/>
          <a:p>
            <a:pPr marL="0" indent="0">
              <a:lnSpc>
                <a:spcPct val="100000"/>
              </a:lnSpc>
              <a:buNone/>
            </a:pPr>
            <a:r>
              <a:rPr lang="en-US" sz="1800" b="1" i="1" dirty="0">
                <a:solidFill>
                  <a:srgbClr val="083A64"/>
                </a:solidFill>
              </a:rPr>
              <a:t>ARPA-I’s mission </a:t>
            </a:r>
            <a:r>
              <a:rPr lang="en-US" sz="1800" i="1" dirty="0">
                <a:solidFill>
                  <a:srgbClr val="083A64"/>
                </a:solidFill>
              </a:rPr>
              <a:t>is to catalyze the development of innovative technologies, systems, and capabilities that transform the nation’s physical and digital infrastructure to ensure American leadership. We aim to build the future of transportation that is safe, secure, efficient and resilient, while achieving net-zero emissions and increasing equity and access for all. </a:t>
            </a:r>
          </a:p>
        </p:txBody>
      </p:sp>
      <p:pic>
        <p:nvPicPr>
          <p:cNvPr id="9" name="Picture 8">
            <a:extLst>
              <a:ext uri="{FF2B5EF4-FFF2-40B4-BE49-F238E27FC236}">
                <a16:creationId xmlns:a16="http://schemas.microsoft.com/office/drawing/2014/main" id="{ABB73CC4-53A0-6FF5-6D2B-1D28BBEA6807}"/>
              </a:ext>
            </a:extLst>
          </p:cNvPr>
          <p:cNvPicPr>
            <a:picLocks noChangeAspect="1"/>
          </p:cNvPicPr>
          <p:nvPr/>
        </p:nvPicPr>
        <p:blipFill>
          <a:blip r:embed="rId3"/>
          <a:stretch>
            <a:fillRect/>
          </a:stretch>
        </p:blipFill>
        <p:spPr>
          <a:xfrm>
            <a:off x="2174419" y="1056253"/>
            <a:ext cx="4795162" cy="1845926"/>
          </a:xfrm>
          <a:prstGeom prst="rect">
            <a:avLst/>
          </a:prstGeom>
        </p:spPr>
      </p:pic>
      <p:sp>
        <p:nvSpPr>
          <p:cNvPr id="13" name="TextBox 12">
            <a:extLst>
              <a:ext uri="{FF2B5EF4-FFF2-40B4-BE49-F238E27FC236}">
                <a16:creationId xmlns:a16="http://schemas.microsoft.com/office/drawing/2014/main" id="{2555BDCD-B9C0-0B26-F695-620E1A1195D8}"/>
              </a:ext>
            </a:extLst>
          </p:cNvPr>
          <p:cNvSpPr txBox="1"/>
          <p:nvPr/>
        </p:nvSpPr>
        <p:spPr>
          <a:xfrm>
            <a:off x="2286000" y="4637617"/>
            <a:ext cx="4572000" cy="369332"/>
          </a:xfrm>
          <a:prstGeom prst="rect">
            <a:avLst/>
          </a:prstGeom>
          <a:noFill/>
        </p:spPr>
        <p:txBody>
          <a:bodyPr wrap="square">
            <a:spAutoFit/>
          </a:bodyPr>
          <a:lstStyle/>
          <a:p>
            <a:pPr algn="ctr"/>
            <a:r>
              <a:rPr lang="en-US" sz="1800" dirty="0">
                <a:hlinkClick r:id="rId4"/>
              </a:rPr>
              <a:t>https://www.transportation.gov/arpa-i</a:t>
            </a:r>
            <a:r>
              <a:rPr lang="en-US" sz="1800" dirty="0"/>
              <a:t> </a:t>
            </a:r>
          </a:p>
        </p:txBody>
      </p:sp>
    </p:spTree>
    <p:extLst>
      <p:ext uri="{BB962C8B-B14F-4D97-AF65-F5344CB8AC3E}">
        <p14:creationId xmlns:p14="http://schemas.microsoft.com/office/powerpoint/2010/main" val="368301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16D385-FDFC-6B3D-004E-4C0F92C1358E}"/>
              </a:ext>
            </a:extLst>
          </p:cNvPr>
          <p:cNvSpPr>
            <a:spLocks noGrp="1"/>
          </p:cNvSpPr>
          <p:nvPr>
            <p:ph type="title"/>
          </p:nvPr>
        </p:nvSpPr>
        <p:spPr/>
        <p:txBody>
          <a:bodyPr/>
          <a:lstStyle/>
          <a:p>
            <a:r>
              <a:rPr lang="en-US" dirty="0"/>
              <a:t>The Goal of ARPA-I</a:t>
            </a:r>
          </a:p>
        </p:txBody>
      </p:sp>
      <p:sp>
        <p:nvSpPr>
          <p:cNvPr id="2" name="TextBox 13">
            <a:extLst>
              <a:ext uri="{FF2B5EF4-FFF2-40B4-BE49-F238E27FC236}">
                <a16:creationId xmlns:a16="http://schemas.microsoft.com/office/drawing/2014/main" id="{3C04FE2A-3860-4114-4B96-0FCC81A0C447}"/>
              </a:ext>
            </a:extLst>
          </p:cNvPr>
          <p:cNvSpPr txBox="1"/>
          <p:nvPr/>
        </p:nvSpPr>
        <p:spPr>
          <a:xfrm>
            <a:off x="4463569" y="1265475"/>
            <a:ext cx="4665917" cy="380206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00025" indent="-200025" defTabSz="685800">
              <a:lnSpc>
                <a:spcPct val="90000"/>
              </a:lnSpc>
              <a:spcBef>
                <a:spcPts val="600"/>
              </a:spcBef>
              <a:spcAft>
                <a:spcPts val="600"/>
              </a:spcAft>
              <a:buFont typeface="Arial" panose="020B0604020202020204" pitchFamily="34" charset="0"/>
              <a:buChar char="•"/>
            </a:pPr>
            <a:r>
              <a:rPr lang="en-US" dirty="0">
                <a:solidFill>
                  <a:srgbClr val="083A64"/>
                </a:solidFill>
              </a:rPr>
              <a:t>ARPA-I will be to Transportation as DARPA is to Defense, and ARPA-E is to Energy</a:t>
            </a:r>
          </a:p>
          <a:p>
            <a:pPr marL="200025" indent="-200025" defTabSz="685800">
              <a:lnSpc>
                <a:spcPct val="90000"/>
              </a:lnSpc>
              <a:spcBef>
                <a:spcPts val="600"/>
              </a:spcBef>
              <a:spcAft>
                <a:spcPts val="600"/>
              </a:spcAft>
              <a:buFont typeface="Arial" panose="020B0604020202020204" pitchFamily="34" charset="0"/>
              <a:buChar char="•"/>
            </a:pPr>
            <a:r>
              <a:rPr lang="en-US" dirty="0">
                <a:solidFill>
                  <a:srgbClr val="083A64"/>
                </a:solidFill>
              </a:rPr>
              <a:t>Develop innovative solutions to persistent problems in infrastructure and transportation</a:t>
            </a:r>
          </a:p>
          <a:p>
            <a:pPr marL="200025" indent="-200025" defTabSz="685800">
              <a:lnSpc>
                <a:spcPct val="90000"/>
              </a:lnSpc>
              <a:spcBef>
                <a:spcPts val="600"/>
              </a:spcBef>
              <a:spcAft>
                <a:spcPts val="600"/>
              </a:spcAft>
              <a:buFont typeface="Arial" panose="020B0604020202020204" pitchFamily="34" charset="0"/>
              <a:buChar char="•"/>
            </a:pPr>
            <a:r>
              <a:rPr lang="en-US" dirty="0">
                <a:solidFill>
                  <a:srgbClr val="083A64"/>
                </a:solidFill>
              </a:rPr>
              <a:t>Unleash US innovation and creating new infrastructure R&amp;D ecosystems</a:t>
            </a:r>
          </a:p>
          <a:p>
            <a:pPr marL="200025" indent="-200025" defTabSz="685800">
              <a:lnSpc>
                <a:spcPct val="90000"/>
              </a:lnSpc>
              <a:spcBef>
                <a:spcPts val="600"/>
              </a:spcBef>
              <a:spcAft>
                <a:spcPts val="600"/>
              </a:spcAft>
              <a:buFont typeface="Arial" panose="020B0604020202020204" pitchFamily="34" charset="0"/>
              <a:buChar char="•"/>
            </a:pPr>
            <a:r>
              <a:rPr lang="en-US" dirty="0">
                <a:solidFill>
                  <a:srgbClr val="083A64"/>
                </a:solidFill>
              </a:rPr>
              <a:t>Ensure the US has a 21st Century Infrastructure System and will reach the goal of net-zero GHG emissions by 2050</a:t>
            </a:r>
          </a:p>
          <a:p>
            <a:pPr marL="200025" indent="-200025" defTabSz="685800">
              <a:lnSpc>
                <a:spcPct val="90000"/>
              </a:lnSpc>
              <a:spcBef>
                <a:spcPts val="600"/>
              </a:spcBef>
              <a:spcAft>
                <a:spcPts val="600"/>
              </a:spcAft>
              <a:buFont typeface="Arial" panose="020B0604020202020204" pitchFamily="34" charset="0"/>
              <a:buChar char="•"/>
            </a:pPr>
            <a:r>
              <a:rPr lang="en-US" dirty="0">
                <a:solidFill>
                  <a:srgbClr val="083A64"/>
                </a:solidFill>
              </a:rPr>
              <a:t>Develop infrastructure that will create the safest, most efficient, climate friendly and resilient transportation system in the world</a:t>
            </a:r>
          </a:p>
        </p:txBody>
      </p:sp>
      <p:pic>
        <p:nvPicPr>
          <p:cNvPr id="3" name="Picture 3">
            <a:extLst>
              <a:ext uri="{FF2B5EF4-FFF2-40B4-BE49-F238E27FC236}">
                <a16:creationId xmlns:a16="http://schemas.microsoft.com/office/drawing/2014/main" id="{991532C0-343D-721C-65B2-89CBFEC68FAD}"/>
              </a:ext>
            </a:extLst>
          </p:cNvPr>
          <p:cNvPicPr>
            <a:picLocks noChangeAspect="1"/>
          </p:cNvPicPr>
          <p:nvPr/>
        </p:nvPicPr>
        <p:blipFill>
          <a:blip r:embed="rId3"/>
          <a:stretch>
            <a:fillRect/>
          </a:stretch>
        </p:blipFill>
        <p:spPr>
          <a:xfrm>
            <a:off x="51797" y="1467298"/>
            <a:ext cx="4439916" cy="2781388"/>
          </a:xfrm>
          <a:prstGeom prst="rect">
            <a:avLst/>
          </a:prstGeom>
        </p:spPr>
      </p:pic>
      <p:sp>
        <p:nvSpPr>
          <p:cNvPr id="6" name="TextBox 5">
            <a:extLst>
              <a:ext uri="{FF2B5EF4-FFF2-40B4-BE49-F238E27FC236}">
                <a16:creationId xmlns:a16="http://schemas.microsoft.com/office/drawing/2014/main" id="{875D5505-7791-BCC3-287C-A3913D096C8E}"/>
              </a:ext>
            </a:extLst>
          </p:cNvPr>
          <p:cNvSpPr txBox="1"/>
          <p:nvPr/>
        </p:nvSpPr>
        <p:spPr>
          <a:xfrm>
            <a:off x="498794" y="894815"/>
            <a:ext cx="8369309" cy="341632"/>
          </a:xfrm>
          <a:prstGeom prst="rect">
            <a:avLst/>
          </a:prstGeom>
          <a:noFill/>
        </p:spPr>
        <p:txBody>
          <a:bodyPr wrap="square" rtlCol="0">
            <a:spAutoFit/>
          </a:bodyPr>
          <a:lstStyle/>
          <a:p>
            <a:pPr>
              <a:lnSpc>
                <a:spcPct val="90000"/>
              </a:lnSpc>
              <a:spcBef>
                <a:spcPts val="750"/>
              </a:spcBef>
              <a:spcAft>
                <a:spcPts val="1200"/>
              </a:spcAft>
            </a:pPr>
            <a:r>
              <a:rPr lang="en-US" sz="1800" b="1" dirty="0">
                <a:solidFill>
                  <a:srgbClr val="083A64"/>
                </a:solidFill>
              </a:rPr>
              <a:t>Develop Innovative Infrastructure Technologies and Solutions for Transportation</a:t>
            </a:r>
          </a:p>
        </p:txBody>
      </p:sp>
    </p:spTree>
    <p:extLst>
      <p:ext uri="{BB962C8B-B14F-4D97-AF65-F5344CB8AC3E}">
        <p14:creationId xmlns:p14="http://schemas.microsoft.com/office/powerpoint/2010/main" val="341393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ext&#10;&#10;Description automatically generated">
            <a:extLst>
              <a:ext uri="{FF2B5EF4-FFF2-40B4-BE49-F238E27FC236}">
                <a16:creationId xmlns:a16="http://schemas.microsoft.com/office/drawing/2014/main" id="{2303B8F6-A82E-4295-33A0-C71EA711B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76" y="4358200"/>
            <a:ext cx="2630064" cy="680113"/>
          </a:xfrm>
          <a:prstGeom prst="rect">
            <a:avLst/>
          </a:prstGeom>
        </p:spPr>
      </p:pic>
      <p:sp>
        <p:nvSpPr>
          <p:cNvPr id="14" name="Content Placeholder 13">
            <a:extLst>
              <a:ext uri="{FF2B5EF4-FFF2-40B4-BE49-F238E27FC236}">
                <a16:creationId xmlns:a16="http://schemas.microsoft.com/office/drawing/2014/main" id="{EE8F1D31-B40A-C605-6297-D2F9AF66AF55}"/>
              </a:ext>
            </a:extLst>
          </p:cNvPr>
          <p:cNvSpPr>
            <a:spLocks noGrp="1"/>
          </p:cNvSpPr>
          <p:nvPr>
            <p:ph idx="1"/>
          </p:nvPr>
        </p:nvSpPr>
        <p:spPr>
          <a:xfrm>
            <a:off x="459116" y="897928"/>
            <a:ext cx="4158720" cy="3942437"/>
          </a:xfrm>
        </p:spPr>
        <p:txBody>
          <a:bodyPr/>
          <a:lstStyle/>
          <a:p>
            <a:r>
              <a:rPr lang="en-US" sz="1600" b="1" dirty="0"/>
              <a:t>VISION:</a:t>
            </a:r>
            <a:r>
              <a:rPr lang="en-US" sz="1600" dirty="0"/>
              <a:t> Transform intersection safety with innovative intersection safety systems that mitigate unsafe conditions involving vehicles and vulnerable road users in real-time.</a:t>
            </a:r>
          </a:p>
          <a:p>
            <a:r>
              <a:rPr lang="en-US" sz="1600" b="1" dirty="0"/>
              <a:t>PRIZE COMPETITION: </a:t>
            </a:r>
            <a:r>
              <a:rPr lang="en-US" sz="1600" dirty="0"/>
              <a:t>Encourage teams of innovators and end-users to develop and test their intersection safety systems to compete for up to </a:t>
            </a:r>
            <a:r>
              <a:rPr lang="en-US" sz="1600" b="1" u="sng" dirty="0"/>
              <a:t>$6M total in prizes</a:t>
            </a:r>
            <a:r>
              <a:rPr lang="en-US" sz="1600" dirty="0"/>
              <a:t>.</a:t>
            </a:r>
          </a:p>
          <a:p>
            <a:pPr lvl="1"/>
            <a:r>
              <a:rPr lang="en-US" sz="1600" dirty="0"/>
              <a:t>Deadline to submit a Concept Paper for Stage 1A is </a:t>
            </a:r>
            <a:r>
              <a:rPr lang="en-US" sz="1600" b="1" dirty="0"/>
              <a:t>9/25/23, 05:00 PM EDT</a:t>
            </a:r>
            <a:r>
              <a:rPr lang="en-US" sz="1600" dirty="0"/>
              <a:t>.</a:t>
            </a:r>
          </a:p>
          <a:p>
            <a:r>
              <a:rPr lang="en-US" sz="1600" b="1" dirty="0"/>
              <a:t>ALIGNMENT WITH DOT PRIORITIES: </a:t>
            </a:r>
            <a:r>
              <a:rPr lang="en-US" sz="1600" dirty="0"/>
              <a:t>Aligns with the </a:t>
            </a:r>
            <a:r>
              <a:rPr lang="en-US" sz="1600" b="1" dirty="0"/>
              <a:t>National Roadway Safety Strategy (NRSS) </a:t>
            </a:r>
            <a:r>
              <a:rPr lang="en-US" sz="1600" dirty="0"/>
              <a:t>and supplements U.S. DOT </a:t>
            </a:r>
            <a:r>
              <a:rPr lang="en-US" sz="1600" b="1" dirty="0"/>
              <a:t>safety</a:t>
            </a:r>
            <a:r>
              <a:rPr lang="en-US" sz="1600" dirty="0"/>
              <a:t> and </a:t>
            </a:r>
            <a:r>
              <a:rPr lang="en-US" sz="1600" b="1" dirty="0"/>
              <a:t>equity</a:t>
            </a:r>
            <a:r>
              <a:rPr lang="en-US" sz="1600" dirty="0"/>
              <a:t> efforts.</a:t>
            </a:r>
          </a:p>
        </p:txBody>
      </p:sp>
      <p:sp>
        <p:nvSpPr>
          <p:cNvPr id="4" name="Title 3">
            <a:extLst>
              <a:ext uri="{FF2B5EF4-FFF2-40B4-BE49-F238E27FC236}">
                <a16:creationId xmlns:a16="http://schemas.microsoft.com/office/drawing/2014/main" id="{FA16D385-FDFC-6B3D-004E-4C0F92C1358E}"/>
              </a:ext>
            </a:extLst>
          </p:cNvPr>
          <p:cNvSpPr>
            <a:spLocks noGrp="1"/>
          </p:cNvSpPr>
          <p:nvPr>
            <p:ph type="title"/>
          </p:nvPr>
        </p:nvSpPr>
        <p:spPr/>
        <p:txBody>
          <a:bodyPr/>
          <a:lstStyle/>
          <a:p>
            <a:r>
              <a:rPr lang="en-US" dirty="0"/>
              <a:t>Intersection Safety Challenge</a:t>
            </a:r>
          </a:p>
        </p:txBody>
      </p:sp>
      <p:grpSp>
        <p:nvGrpSpPr>
          <p:cNvPr id="2" name="Group 1">
            <a:extLst>
              <a:ext uri="{FF2B5EF4-FFF2-40B4-BE49-F238E27FC236}">
                <a16:creationId xmlns:a16="http://schemas.microsoft.com/office/drawing/2014/main" id="{B525506C-D4BB-128F-1377-10213DEE7426}"/>
              </a:ext>
            </a:extLst>
          </p:cNvPr>
          <p:cNvGrpSpPr>
            <a:grpSpLocks noChangeAspect="1"/>
          </p:cNvGrpSpPr>
          <p:nvPr/>
        </p:nvGrpSpPr>
        <p:grpSpPr>
          <a:xfrm>
            <a:off x="4890773" y="780233"/>
            <a:ext cx="3907381" cy="2902856"/>
            <a:chOff x="6245486" y="-72753"/>
            <a:chExt cx="5577840" cy="4143865"/>
          </a:xfrm>
        </p:grpSpPr>
        <p:pic>
          <p:nvPicPr>
            <p:cNvPr id="5" name="Picture 4" descr="A picture containing indoor, toy&#10;&#10;Description automatically generated">
              <a:extLst>
                <a:ext uri="{FF2B5EF4-FFF2-40B4-BE49-F238E27FC236}">
                  <a16:creationId xmlns:a16="http://schemas.microsoft.com/office/drawing/2014/main" id="{1219D7F0-7AF3-0179-A0E9-0F1518A740A7}"/>
                </a:ext>
              </a:extLst>
            </p:cNvPr>
            <p:cNvPicPr>
              <a:picLocks noChangeAspect="1"/>
            </p:cNvPicPr>
            <p:nvPr/>
          </p:nvPicPr>
          <p:blipFill rotWithShape="1">
            <a:blip r:embed="rId4">
              <a:extLst>
                <a:ext uri="{28A0092B-C50C-407E-A947-70E740481C1C}">
                  <a14:useLocalDpi xmlns:a14="http://schemas.microsoft.com/office/drawing/2010/main" val="0"/>
                </a:ext>
              </a:extLst>
            </a:blip>
            <a:srcRect l="19526" r="5943"/>
            <a:stretch/>
          </p:blipFill>
          <p:spPr>
            <a:xfrm>
              <a:off x="6245486" y="296869"/>
              <a:ext cx="5577840" cy="3774243"/>
            </a:xfrm>
            <a:prstGeom prst="rect">
              <a:avLst/>
            </a:prstGeom>
          </p:spPr>
        </p:pic>
        <p:sp>
          <p:nvSpPr>
            <p:cNvPr id="6" name="TextBox 5">
              <a:extLst>
                <a:ext uri="{FF2B5EF4-FFF2-40B4-BE49-F238E27FC236}">
                  <a16:creationId xmlns:a16="http://schemas.microsoft.com/office/drawing/2014/main" id="{0B40E8A4-DC8D-35C7-3E3C-4F0639EC89D4}"/>
                </a:ext>
              </a:extLst>
            </p:cNvPr>
            <p:cNvSpPr txBox="1"/>
            <p:nvPr/>
          </p:nvSpPr>
          <p:spPr>
            <a:xfrm>
              <a:off x="6245486" y="-72753"/>
              <a:ext cx="5577840" cy="395420"/>
            </a:xfrm>
            <a:prstGeom prst="rect">
              <a:avLst/>
            </a:prstGeom>
            <a:noFill/>
          </p:spPr>
          <p:txBody>
            <a:bodyPr wrap="square" rtlCol="0">
              <a:spAutoFit/>
            </a:bodyPr>
            <a:lstStyle/>
            <a:p>
              <a:pPr algn="ctr" fontAlgn="base">
                <a:spcBef>
                  <a:spcPct val="0"/>
                </a:spcBef>
                <a:spcAft>
                  <a:spcPct val="0"/>
                </a:spcAft>
              </a:pPr>
              <a:r>
                <a:rPr lang="en-US" sz="1200" b="1" dirty="0">
                  <a:solidFill>
                    <a:srgbClr val="083A64"/>
                  </a:solidFill>
                  <a:latin typeface="Arial" pitchFamily="84" charset="0"/>
                  <a:ea typeface="ＭＳ Ｐゴシック" pitchFamily="84" charset="-128"/>
                </a:rPr>
                <a:t>Concept Illustration: Intersection Safety System</a:t>
              </a:r>
            </a:p>
          </p:txBody>
        </p:sp>
        <p:sp>
          <p:nvSpPr>
            <p:cNvPr id="7" name="TextBox 6">
              <a:extLst>
                <a:ext uri="{FF2B5EF4-FFF2-40B4-BE49-F238E27FC236}">
                  <a16:creationId xmlns:a16="http://schemas.microsoft.com/office/drawing/2014/main" id="{91406C13-2EF0-04DE-A395-634C49FB714B}"/>
                </a:ext>
              </a:extLst>
            </p:cNvPr>
            <p:cNvSpPr txBox="1"/>
            <p:nvPr/>
          </p:nvSpPr>
          <p:spPr>
            <a:xfrm>
              <a:off x="9812839" y="3781243"/>
              <a:ext cx="1904564" cy="276999"/>
            </a:xfrm>
            <a:prstGeom prst="rect">
              <a:avLst/>
            </a:prstGeom>
            <a:noFill/>
          </p:spPr>
          <p:txBody>
            <a:bodyPr wrap="square" rtlCol="0">
              <a:spAutoFit/>
            </a:bodyPr>
            <a:lstStyle/>
            <a:p>
              <a:pPr fontAlgn="base">
                <a:spcBef>
                  <a:spcPct val="0"/>
                </a:spcBef>
                <a:spcAft>
                  <a:spcPct val="0"/>
                </a:spcAft>
              </a:pPr>
              <a:r>
                <a:rPr lang="en-US" sz="750" i="1" dirty="0">
                  <a:solidFill>
                    <a:srgbClr val="FFFFFF"/>
                  </a:solidFill>
                  <a:latin typeface="Arial" pitchFamily="84" charset="0"/>
                  <a:ea typeface="ＭＳ Ｐゴシック" pitchFamily="84" charset="-128"/>
                </a:rPr>
                <a:t>Image Source: U.S. DOT</a:t>
              </a:r>
            </a:p>
          </p:txBody>
        </p:sp>
      </p:grpSp>
      <p:sp>
        <p:nvSpPr>
          <p:cNvPr id="13" name="TextBox 12">
            <a:extLst>
              <a:ext uri="{FF2B5EF4-FFF2-40B4-BE49-F238E27FC236}">
                <a16:creationId xmlns:a16="http://schemas.microsoft.com/office/drawing/2014/main" id="{024A0A0E-8820-BD16-8BEF-273C44ABCD84}"/>
              </a:ext>
            </a:extLst>
          </p:cNvPr>
          <p:cNvSpPr txBox="1"/>
          <p:nvPr/>
        </p:nvSpPr>
        <p:spPr>
          <a:xfrm>
            <a:off x="1236761" y="4387407"/>
            <a:ext cx="2092488" cy="620426"/>
          </a:xfrm>
          <a:prstGeom prst="rect">
            <a:avLst/>
          </a:prstGeom>
          <a:noFill/>
        </p:spPr>
        <p:txBody>
          <a:bodyPr wrap="square">
            <a:spAutoFit/>
          </a:bodyPr>
          <a:lstStyle/>
          <a:p>
            <a:pPr algn="ctr" fontAlgn="base">
              <a:lnSpc>
                <a:spcPct val="110000"/>
              </a:lnSpc>
              <a:spcBef>
                <a:spcPct val="0"/>
              </a:spcBef>
              <a:spcAft>
                <a:spcPts val="450"/>
              </a:spcAft>
            </a:pPr>
            <a:r>
              <a:rPr lang="en-US" sz="1600" dirty="0">
                <a:solidFill>
                  <a:srgbClr val="083A64"/>
                </a:solidFill>
              </a:rPr>
              <a:t>LEARN MORE AT: </a:t>
            </a:r>
            <a:r>
              <a:rPr lang="en-US" sz="1600" dirty="0">
                <a:solidFill>
                  <a:srgbClr val="083A64"/>
                </a:solidFill>
                <a:hlinkClick r:id="rId5"/>
              </a:rPr>
              <a:t>https://its.dot.gov/isc/</a:t>
            </a:r>
            <a:r>
              <a:rPr lang="en-US" sz="1600" dirty="0">
                <a:solidFill>
                  <a:srgbClr val="083A64"/>
                </a:solidFill>
              </a:rPr>
              <a:t> </a:t>
            </a:r>
          </a:p>
        </p:txBody>
      </p:sp>
      <p:grpSp>
        <p:nvGrpSpPr>
          <p:cNvPr id="20" name="Group 19">
            <a:extLst>
              <a:ext uri="{FF2B5EF4-FFF2-40B4-BE49-F238E27FC236}">
                <a16:creationId xmlns:a16="http://schemas.microsoft.com/office/drawing/2014/main" id="{BC1092DA-5363-B706-E884-38A02435F1F1}"/>
              </a:ext>
            </a:extLst>
          </p:cNvPr>
          <p:cNvGrpSpPr/>
          <p:nvPr/>
        </p:nvGrpSpPr>
        <p:grpSpPr>
          <a:xfrm>
            <a:off x="4645724" y="3768214"/>
            <a:ext cx="4338197" cy="1297339"/>
            <a:chOff x="4645724" y="3791074"/>
            <a:chExt cx="4338197" cy="1297339"/>
          </a:xfrm>
        </p:grpSpPr>
        <p:pic>
          <p:nvPicPr>
            <p:cNvPr id="9" name="Picture 8" descr="Graphical user interface&#10;&#10;Description automatically generated">
              <a:extLst>
                <a:ext uri="{FF2B5EF4-FFF2-40B4-BE49-F238E27FC236}">
                  <a16:creationId xmlns:a16="http://schemas.microsoft.com/office/drawing/2014/main" id="{EA11F278-AE6D-003B-3296-71D6A70F5504}"/>
                </a:ext>
              </a:extLst>
            </p:cNvPr>
            <p:cNvPicPr>
              <a:picLocks noChangeAspect="1"/>
            </p:cNvPicPr>
            <p:nvPr/>
          </p:nvPicPr>
          <p:blipFill rotWithShape="1">
            <a:blip r:embed="rId6">
              <a:extLst>
                <a:ext uri="{28A0092B-C50C-407E-A947-70E740481C1C}">
                  <a14:useLocalDpi xmlns:a14="http://schemas.microsoft.com/office/drawing/2010/main" val="0"/>
                </a:ext>
              </a:extLst>
            </a:blip>
            <a:srcRect l="3023" t="20613" r="12277" b="41561"/>
            <a:stretch/>
          </p:blipFill>
          <p:spPr>
            <a:xfrm>
              <a:off x="4645724" y="3985260"/>
              <a:ext cx="4338197" cy="617220"/>
            </a:xfrm>
            <a:prstGeom prst="rect">
              <a:avLst/>
            </a:prstGeom>
          </p:spPr>
        </p:pic>
        <p:sp>
          <p:nvSpPr>
            <p:cNvPr id="15" name="TextBox 14">
              <a:extLst>
                <a:ext uri="{FF2B5EF4-FFF2-40B4-BE49-F238E27FC236}">
                  <a16:creationId xmlns:a16="http://schemas.microsoft.com/office/drawing/2014/main" id="{780E112F-784A-B338-E89E-3FD6E0F93E24}"/>
                </a:ext>
              </a:extLst>
            </p:cNvPr>
            <p:cNvSpPr txBox="1"/>
            <p:nvPr/>
          </p:nvSpPr>
          <p:spPr>
            <a:xfrm>
              <a:off x="4692037" y="3791074"/>
              <a:ext cx="2409359" cy="230832"/>
            </a:xfrm>
            <a:prstGeom prst="rect">
              <a:avLst/>
            </a:prstGeom>
            <a:noFill/>
          </p:spPr>
          <p:txBody>
            <a:bodyPr wrap="square">
              <a:spAutoFit/>
            </a:bodyPr>
            <a:lstStyle/>
            <a:p>
              <a:pPr algn="ctr"/>
              <a:r>
                <a:rPr lang="en-US" sz="900" i="1" dirty="0">
                  <a:solidFill>
                    <a:srgbClr val="083A64"/>
                  </a:solidFill>
                </a:rPr>
                <a:t>Prize Competition (Stage 1A and Stage 1B)</a:t>
              </a:r>
            </a:p>
          </p:txBody>
        </p:sp>
        <p:sp>
          <p:nvSpPr>
            <p:cNvPr id="16" name="TextBox 15">
              <a:extLst>
                <a:ext uri="{FF2B5EF4-FFF2-40B4-BE49-F238E27FC236}">
                  <a16:creationId xmlns:a16="http://schemas.microsoft.com/office/drawing/2014/main" id="{30A8C674-3E8E-2201-6C26-18C0F88B1E5A}"/>
                </a:ext>
              </a:extLst>
            </p:cNvPr>
            <p:cNvSpPr txBox="1"/>
            <p:nvPr/>
          </p:nvSpPr>
          <p:spPr>
            <a:xfrm>
              <a:off x="7333611" y="3791074"/>
              <a:ext cx="1650310" cy="230832"/>
            </a:xfrm>
            <a:prstGeom prst="rect">
              <a:avLst/>
            </a:prstGeom>
            <a:noFill/>
          </p:spPr>
          <p:txBody>
            <a:bodyPr wrap="square">
              <a:spAutoFit/>
            </a:bodyPr>
            <a:lstStyle/>
            <a:p>
              <a:pPr algn="ctr"/>
              <a:r>
                <a:rPr lang="en-US" sz="900" i="1" dirty="0">
                  <a:solidFill>
                    <a:srgbClr val="083A64"/>
                  </a:solidFill>
                </a:rPr>
                <a:t>Contract Awards (Stage 2)</a:t>
              </a:r>
            </a:p>
          </p:txBody>
        </p:sp>
        <p:sp>
          <p:nvSpPr>
            <p:cNvPr id="17" name="TextBox 16">
              <a:extLst>
                <a:ext uri="{FF2B5EF4-FFF2-40B4-BE49-F238E27FC236}">
                  <a16:creationId xmlns:a16="http://schemas.microsoft.com/office/drawing/2014/main" id="{EC1C0F1D-3259-CABA-A0FA-4FD209B7BDCD}"/>
                </a:ext>
              </a:extLst>
            </p:cNvPr>
            <p:cNvSpPr txBox="1"/>
            <p:nvPr/>
          </p:nvSpPr>
          <p:spPr>
            <a:xfrm>
              <a:off x="4722517" y="4580582"/>
              <a:ext cx="1442063" cy="369332"/>
            </a:xfrm>
            <a:prstGeom prst="rect">
              <a:avLst/>
            </a:prstGeom>
            <a:noFill/>
          </p:spPr>
          <p:txBody>
            <a:bodyPr wrap="square">
              <a:spAutoFit/>
            </a:bodyPr>
            <a:lstStyle/>
            <a:p>
              <a:pPr algn="ctr"/>
              <a:r>
                <a:rPr lang="en-US" sz="900" i="1" dirty="0">
                  <a:solidFill>
                    <a:srgbClr val="083A64"/>
                  </a:solidFill>
                </a:rPr>
                <a:t>Stage 1A: </a:t>
              </a:r>
              <a:br>
                <a:rPr lang="en-US" sz="900" i="1" dirty="0">
                  <a:solidFill>
                    <a:srgbClr val="083A64"/>
                  </a:solidFill>
                </a:rPr>
              </a:br>
              <a:r>
                <a:rPr lang="en-US" sz="900" i="1" dirty="0">
                  <a:solidFill>
                    <a:srgbClr val="083A64"/>
                  </a:solidFill>
                </a:rPr>
                <a:t>Concept Assessment</a:t>
              </a:r>
            </a:p>
          </p:txBody>
        </p:sp>
        <p:sp>
          <p:nvSpPr>
            <p:cNvPr id="18" name="TextBox 17">
              <a:extLst>
                <a:ext uri="{FF2B5EF4-FFF2-40B4-BE49-F238E27FC236}">
                  <a16:creationId xmlns:a16="http://schemas.microsoft.com/office/drawing/2014/main" id="{D6E2292E-E969-668C-0FA8-01204AF738D1}"/>
                </a:ext>
              </a:extLst>
            </p:cNvPr>
            <p:cNvSpPr txBox="1"/>
            <p:nvPr/>
          </p:nvSpPr>
          <p:spPr>
            <a:xfrm>
              <a:off x="6215357" y="4580582"/>
              <a:ext cx="1198930" cy="507831"/>
            </a:xfrm>
            <a:prstGeom prst="rect">
              <a:avLst/>
            </a:prstGeom>
            <a:noFill/>
          </p:spPr>
          <p:txBody>
            <a:bodyPr wrap="square">
              <a:spAutoFit/>
            </a:bodyPr>
            <a:lstStyle/>
            <a:p>
              <a:pPr algn="ctr"/>
              <a:r>
                <a:rPr lang="en-US" sz="900" i="1" dirty="0">
                  <a:solidFill>
                    <a:srgbClr val="083A64"/>
                  </a:solidFill>
                </a:rPr>
                <a:t>Stage 1B: </a:t>
              </a:r>
              <a:br>
                <a:rPr lang="en-US" sz="900" i="1" dirty="0">
                  <a:solidFill>
                    <a:srgbClr val="083A64"/>
                  </a:solidFill>
                </a:rPr>
              </a:br>
              <a:r>
                <a:rPr lang="en-US" sz="900" i="1" dirty="0">
                  <a:solidFill>
                    <a:srgbClr val="083A64"/>
                  </a:solidFill>
                </a:rPr>
                <a:t>System Assessment &amp; Virtual Testing</a:t>
              </a:r>
            </a:p>
          </p:txBody>
        </p:sp>
        <p:sp>
          <p:nvSpPr>
            <p:cNvPr id="19" name="TextBox 18">
              <a:extLst>
                <a:ext uri="{FF2B5EF4-FFF2-40B4-BE49-F238E27FC236}">
                  <a16:creationId xmlns:a16="http://schemas.microsoft.com/office/drawing/2014/main" id="{1978B344-8865-46A9-9778-BBAA939DDC8E}"/>
                </a:ext>
              </a:extLst>
            </p:cNvPr>
            <p:cNvSpPr txBox="1"/>
            <p:nvPr/>
          </p:nvSpPr>
          <p:spPr>
            <a:xfrm>
              <a:off x="7349096" y="4580582"/>
              <a:ext cx="1602530" cy="369332"/>
            </a:xfrm>
            <a:prstGeom prst="rect">
              <a:avLst/>
            </a:prstGeom>
            <a:noFill/>
          </p:spPr>
          <p:txBody>
            <a:bodyPr wrap="square">
              <a:spAutoFit/>
            </a:bodyPr>
            <a:lstStyle/>
            <a:p>
              <a:pPr algn="ctr"/>
              <a:r>
                <a:rPr lang="en-US" sz="900" i="1" dirty="0">
                  <a:solidFill>
                    <a:srgbClr val="083A64"/>
                  </a:solidFill>
                </a:rPr>
                <a:t>Potential Stage 2: Prototype &amp; Field Testing</a:t>
              </a:r>
            </a:p>
          </p:txBody>
        </p:sp>
      </p:grpSp>
    </p:spTree>
    <p:extLst>
      <p:ext uri="{BB962C8B-B14F-4D97-AF65-F5344CB8AC3E}">
        <p14:creationId xmlns:p14="http://schemas.microsoft.com/office/powerpoint/2010/main" val="2690820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p>
            <a:fld id="{19B51A1E-902D-48AF-9020-955120F399B6}" type="slidenum">
              <a:rPr lang="en-US" smtClean="0"/>
              <a:pPr/>
              <a:t>9</a:t>
            </a:fld>
            <a:endParaRPr lang="en-US" dirty="0"/>
          </a:p>
        </p:txBody>
      </p:sp>
      <p:sp>
        <p:nvSpPr>
          <p:cNvPr id="3" name="Title 2"/>
          <p:cNvSpPr>
            <a:spLocks noGrp="1"/>
          </p:cNvSpPr>
          <p:nvPr>
            <p:ph type="title"/>
          </p:nvPr>
        </p:nvSpPr>
        <p:spPr/>
        <p:txBody>
          <a:bodyPr/>
          <a:lstStyle/>
          <a:p>
            <a:r>
              <a:rPr lang="en-US" dirty="0"/>
              <a:t>University Transportation Center (UTC) Program</a:t>
            </a:r>
            <a:br>
              <a:rPr lang="en-US" dirty="0"/>
            </a:br>
            <a:r>
              <a:rPr lang="en-US" sz="2400" b="0" dirty="0">
                <a:cs typeface="Microsoft New Tai Lue" panose="020B0502040204020203" pitchFamily="34" charset="0"/>
              </a:rPr>
              <a:t>($450 Million BIL Program - $800 Million Value)</a:t>
            </a:r>
            <a:br>
              <a:rPr lang="en-US" sz="2400" b="1" dirty="0">
                <a:solidFill>
                  <a:schemeClr val="accent5">
                    <a:lumMod val="75000"/>
                  </a:schemeClr>
                </a:solidFill>
                <a:latin typeface="Microsoft New Tai Lue" panose="020B0502040204020203" pitchFamily="34" charset="0"/>
                <a:cs typeface="Microsoft New Tai Lue" panose="020B0502040204020203" pitchFamily="34" charset="0"/>
              </a:rPr>
            </a:br>
            <a:endParaRPr lang="en-US" dirty="0"/>
          </a:p>
        </p:txBody>
      </p:sp>
      <p:grpSp>
        <p:nvGrpSpPr>
          <p:cNvPr id="2" name="Group 1">
            <a:extLst>
              <a:ext uri="{FF2B5EF4-FFF2-40B4-BE49-F238E27FC236}">
                <a16:creationId xmlns:a16="http://schemas.microsoft.com/office/drawing/2014/main" id="{D438D996-94BE-D4FD-413A-1F57D610C361}"/>
              </a:ext>
            </a:extLst>
          </p:cNvPr>
          <p:cNvGrpSpPr/>
          <p:nvPr/>
        </p:nvGrpSpPr>
        <p:grpSpPr>
          <a:xfrm>
            <a:off x="285093" y="955597"/>
            <a:ext cx="2757512" cy="3232305"/>
            <a:chOff x="321050" y="1248339"/>
            <a:chExt cx="4423291" cy="4645030"/>
          </a:xfrm>
        </p:grpSpPr>
        <p:pic>
          <p:nvPicPr>
            <p:cNvPr id="5" name="Picture 4">
              <a:extLst>
                <a:ext uri="{FF2B5EF4-FFF2-40B4-BE49-F238E27FC236}">
                  <a16:creationId xmlns:a16="http://schemas.microsoft.com/office/drawing/2014/main" id="{8E4BBFE6-FBE1-BFD0-6D8C-61ABC1186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50" y="1248339"/>
              <a:ext cx="4423290" cy="3139599"/>
            </a:xfrm>
            <a:prstGeom prst="rect">
              <a:avLst/>
            </a:prstGeom>
          </p:spPr>
        </p:pic>
        <p:grpSp>
          <p:nvGrpSpPr>
            <p:cNvPr id="7" name="Group 6">
              <a:extLst>
                <a:ext uri="{FF2B5EF4-FFF2-40B4-BE49-F238E27FC236}">
                  <a16:creationId xmlns:a16="http://schemas.microsoft.com/office/drawing/2014/main" id="{EA3409D5-4A0A-FB85-D027-70497DF9F33D}"/>
                </a:ext>
              </a:extLst>
            </p:cNvPr>
            <p:cNvGrpSpPr/>
            <p:nvPr/>
          </p:nvGrpSpPr>
          <p:grpSpPr>
            <a:xfrm>
              <a:off x="321050" y="3323661"/>
              <a:ext cx="4423291" cy="2569708"/>
              <a:chOff x="321050" y="3323661"/>
              <a:chExt cx="4423291" cy="2569708"/>
            </a:xfrm>
          </p:grpSpPr>
          <p:pic>
            <p:nvPicPr>
              <p:cNvPr id="8" name="Picture 8">
                <a:extLst>
                  <a:ext uri="{FF2B5EF4-FFF2-40B4-BE49-F238E27FC236}">
                    <a16:creationId xmlns:a16="http://schemas.microsoft.com/office/drawing/2014/main" id="{758D0534-684F-9995-6BF9-CDB20C76B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66" y="3323661"/>
                <a:ext cx="32289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1E9ACC2-AFF7-C1FD-054E-71492301A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825" y="5030116"/>
                <a:ext cx="1910515" cy="863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F6A6DEB-5416-A194-E05D-6CA4293EC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24" y="4229100"/>
                <a:ext cx="2496404" cy="16642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AE2873B-E69F-DC49-B249-6E0BE5C0E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050" y="3339452"/>
                <a:ext cx="2070261" cy="11636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A64EB530-AE97-E009-BFA6-3FAF429AE982}"/>
              </a:ext>
            </a:extLst>
          </p:cNvPr>
          <p:cNvSpPr txBox="1"/>
          <p:nvPr/>
        </p:nvSpPr>
        <p:spPr>
          <a:xfrm>
            <a:off x="3128182" y="922756"/>
            <a:ext cx="5691818" cy="4031873"/>
          </a:xfrm>
          <a:prstGeom prst="rect">
            <a:avLst/>
          </a:prstGeom>
          <a:noFill/>
        </p:spPr>
        <p:txBody>
          <a:bodyPr wrap="square">
            <a:spAutoFit/>
          </a:bodyPr>
          <a:lstStyle/>
          <a:p>
            <a:r>
              <a:rPr lang="en-US" sz="1600" dirty="0">
                <a:solidFill>
                  <a:srgbClr val="083A64"/>
                </a:solidFill>
                <a:cs typeface="Times New Roman" panose="02020603050405020304" pitchFamily="18" charset="0"/>
              </a:rPr>
              <a:t>The UTC program is a Congressionally-mandated financial-assistance (competitive grants) program to US university consortia. </a:t>
            </a:r>
          </a:p>
          <a:p>
            <a:endParaRPr lang="en-US" sz="1600" dirty="0">
              <a:solidFill>
                <a:srgbClr val="083A64"/>
              </a:solidFill>
              <a:cs typeface="Times New Roman" panose="02020603050405020304" pitchFamily="18" charset="0"/>
            </a:endParaRPr>
          </a:p>
          <a:p>
            <a:r>
              <a:rPr lang="en-US" sz="1600" b="1" dirty="0">
                <a:solidFill>
                  <a:srgbClr val="083A64"/>
                </a:solidFill>
                <a:cs typeface="Times New Roman" panose="02020603050405020304" pitchFamily="18" charset="0"/>
              </a:rPr>
              <a:t>Purpose:</a:t>
            </a:r>
          </a:p>
          <a:p>
            <a:pPr marL="285750" indent="-285750">
              <a:buFont typeface="Arial" panose="020B0604020202020204" pitchFamily="34" charset="0"/>
              <a:buChar char="•"/>
            </a:pPr>
            <a:r>
              <a:rPr lang="en-US" sz="1600" dirty="0">
                <a:solidFill>
                  <a:srgbClr val="083A64"/>
                </a:solidFill>
                <a:cs typeface="Times New Roman" panose="02020603050405020304" pitchFamily="18" charset="0"/>
              </a:rPr>
              <a:t>(A) Advance transportation expertise &amp; technology through </a:t>
            </a:r>
            <a:r>
              <a:rPr lang="en-US" sz="1600" u="sng" dirty="0">
                <a:solidFill>
                  <a:srgbClr val="083A64"/>
                </a:solidFill>
                <a:cs typeface="Times New Roman" panose="02020603050405020304" pitchFamily="18" charset="0"/>
              </a:rPr>
              <a:t>education, research, &amp; technology transfer activities</a:t>
            </a:r>
            <a:r>
              <a:rPr lang="en-US" sz="1600" dirty="0">
                <a:solidFill>
                  <a:srgbClr val="083A64"/>
                </a:solidFill>
                <a:cs typeface="Times New Roman" panose="02020603050405020304" pitchFamily="18" charset="0"/>
              </a:rPr>
              <a:t>;</a:t>
            </a:r>
          </a:p>
          <a:p>
            <a:pPr marL="285750" indent="-285750">
              <a:buFont typeface="Arial" panose="020B0604020202020204" pitchFamily="34" charset="0"/>
              <a:buChar char="•"/>
            </a:pPr>
            <a:r>
              <a:rPr lang="en-US" sz="1600" dirty="0">
                <a:solidFill>
                  <a:srgbClr val="083A64"/>
                </a:solidFill>
                <a:cs typeface="Times New Roman" panose="02020603050405020304" pitchFamily="18" charset="0"/>
              </a:rPr>
              <a:t>(B) Provide for a critical multimodal transportation knowledge base outside of the Department of Transportation; and</a:t>
            </a:r>
          </a:p>
          <a:p>
            <a:pPr marL="285750" indent="-285750">
              <a:buFont typeface="Arial" panose="020B0604020202020204" pitchFamily="34" charset="0"/>
              <a:buChar char="•"/>
            </a:pPr>
            <a:r>
              <a:rPr lang="en-US" sz="1600" dirty="0">
                <a:solidFill>
                  <a:srgbClr val="083A64"/>
                </a:solidFill>
                <a:cs typeface="Times New Roman" panose="02020603050405020304" pitchFamily="18" charset="0"/>
              </a:rPr>
              <a:t>(C) Address critical workforce needs &amp; educate the next generation of transportation leaders.</a:t>
            </a:r>
          </a:p>
          <a:p>
            <a:pPr marL="285750" indent="-285750">
              <a:buFont typeface="Arial" panose="020B0604020202020204" pitchFamily="34" charset="0"/>
              <a:buChar char="•"/>
            </a:pPr>
            <a:endParaRPr lang="en-US" sz="1600" dirty="0">
              <a:solidFill>
                <a:srgbClr val="083A64"/>
              </a:solidFill>
              <a:cs typeface="Times New Roman" panose="02020603050405020304" pitchFamily="18" charset="0"/>
            </a:endParaRPr>
          </a:p>
          <a:p>
            <a:r>
              <a:rPr lang="en-US" sz="1600" b="1" dirty="0">
                <a:solidFill>
                  <a:srgbClr val="083A64"/>
                </a:solidFill>
                <a:cs typeface="Times New Roman" panose="02020603050405020304" pitchFamily="18" charset="0"/>
              </a:rPr>
              <a:t>FY22 Awards:</a:t>
            </a:r>
          </a:p>
          <a:p>
            <a:endParaRPr lang="en-US" sz="1600" dirty="0">
              <a:solidFill>
                <a:srgbClr val="083A64"/>
              </a:solidFill>
              <a:cs typeface="Times New Roman" panose="02020603050405020304" pitchFamily="18" charset="0"/>
            </a:endParaRPr>
          </a:p>
          <a:p>
            <a:r>
              <a:rPr lang="en-US" sz="1600" dirty="0">
                <a:solidFill>
                  <a:srgbClr val="083A64"/>
                </a:solidFill>
                <a:cs typeface="Times New Roman" panose="02020603050405020304" pitchFamily="18" charset="0"/>
              </a:rPr>
              <a:t>Total of 34 awards to institutions; two institutions (Carnegie Mellon Univ., Univ. of Michigan &amp; Ohio State Univ.) with a focus on automated vehicles.</a:t>
            </a:r>
          </a:p>
        </p:txBody>
      </p:sp>
    </p:spTree>
    <p:extLst>
      <p:ext uri="{BB962C8B-B14F-4D97-AF65-F5344CB8AC3E}">
        <p14:creationId xmlns:p14="http://schemas.microsoft.com/office/powerpoint/2010/main" val="3038134107"/>
      </p:ext>
    </p:extLst>
  </p:cSld>
  <p:clrMapOvr>
    <a:masterClrMapping/>
  </p:clrMapOvr>
</p:sld>
</file>

<file path=ppt/theme/theme1.xml><?xml version="1.0" encoding="utf-8"?>
<a:theme xmlns:a="http://schemas.openxmlformats.org/drawingml/2006/main" name="DOT Template Version 1">
  <a:themeElements>
    <a:clrScheme name="Custom 4">
      <a:dk1>
        <a:srgbClr val="182300"/>
      </a:dk1>
      <a:lt1>
        <a:srgbClr val="FFFFFF"/>
      </a:lt1>
      <a:dk2>
        <a:srgbClr val="18237D"/>
      </a:dk2>
      <a:lt2>
        <a:srgbClr val="EEECE1"/>
      </a:lt2>
      <a:accent1>
        <a:srgbClr val="083A64"/>
      </a:accent1>
      <a:accent2>
        <a:srgbClr val="0E6D4D"/>
      </a:accent2>
      <a:accent3>
        <a:srgbClr val="FDB703"/>
      </a:accent3>
      <a:accent4>
        <a:srgbClr val="0D57A2"/>
      </a:accent4>
      <a:accent5>
        <a:srgbClr val="4BACC6"/>
      </a:accent5>
      <a:accent6>
        <a:srgbClr val="D96B43"/>
      </a:accent6>
      <a:hlink>
        <a:srgbClr val="1264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slide master - safe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Lucida Bright "/>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1)" id="{011A4614-426A-ED46-AAB9-CA58785606C4}" vid="{DCE69CA8-67D2-FE4E-A842-8328B61FA780}"/>
    </a:ext>
  </a:extLst>
</a:theme>
</file>

<file path=ppt/theme/theme3.xml><?xml version="1.0" encoding="utf-8"?>
<a:theme xmlns:a="http://schemas.openxmlformats.org/drawingml/2006/main" name="Safety and Operations">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_PowerPoint PresentationTemplateFINAL_10.07.2021.potx  -  Read-Only" id="{146EA4DE-019E-4886-B8ED-F44D813BD5C3}" vid="{66CAFF13-AC44-47F6-8F07-843EFE38E287}"/>
    </a:ext>
  </a:extLst>
</a:theme>
</file>

<file path=ppt/theme/theme4.xml><?xml version="1.0" encoding="utf-8"?>
<a:theme xmlns:a="http://schemas.openxmlformats.org/drawingml/2006/main" name="LF Master">
  <a:themeElements>
    <a:clrScheme name="Custom 7">
      <a:dk1>
        <a:srgbClr val="000000"/>
      </a:dk1>
      <a:lt1>
        <a:srgbClr val="FFFFFF"/>
      </a:lt1>
      <a:dk2>
        <a:srgbClr val="243646"/>
      </a:dk2>
      <a:lt2>
        <a:srgbClr val="E7E6E6"/>
      </a:lt2>
      <a:accent1>
        <a:srgbClr val="035157"/>
      </a:accent1>
      <a:accent2>
        <a:srgbClr val="00A6B7"/>
      </a:accent2>
      <a:accent3>
        <a:srgbClr val="243646"/>
      </a:accent3>
      <a:accent4>
        <a:srgbClr val="73A74C"/>
      </a:accent4>
      <a:accent5>
        <a:srgbClr val="D3461E"/>
      </a:accent5>
      <a:accent6>
        <a:srgbClr val="D6E25A"/>
      </a:accent6>
      <a:hlink>
        <a:srgbClr val="035157"/>
      </a:hlink>
      <a:folHlink>
        <a:srgbClr val="00A6B7"/>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Library" id="{783ECF07-4A72-844F-8872-632527700D18}" vid="{C0074912-5F25-544F-B620-41E46A8FB694}"/>
    </a:ext>
  </a:extLst>
</a:theme>
</file>

<file path=ppt/theme/theme5.xml><?xml version="1.0" encoding="utf-8"?>
<a:theme xmlns:a="http://schemas.openxmlformats.org/drawingml/2006/main" name="1_DOT Template Version 1">
  <a:themeElements>
    <a:clrScheme name="Custom 4">
      <a:dk1>
        <a:srgbClr val="182300"/>
      </a:dk1>
      <a:lt1>
        <a:srgbClr val="FFFFFF"/>
      </a:lt1>
      <a:dk2>
        <a:srgbClr val="18237D"/>
      </a:dk2>
      <a:lt2>
        <a:srgbClr val="EEECE1"/>
      </a:lt2>
      <a:accent1>
        <a:srgbClr val="083A64"/>
      </a:accent1>
      <a:accent2>
        <a:srgbClr val="0E6D4D"/>
      </a:accent2>
      <a:accent3>
        <a:srgbClr val="FDB703"/>
      </a:accent3>
      <a:accent4>
        <a:srgbClr val="0D57A2"/>
      </a:accent4>
      <a:accent5>
        <a:srgbClr val="4BACC6"/>
      </a:accent5>
      <a:accent6>
        <a:srgbClr val="D96B43"/>
      </a:accent6>
      <a:hlink>
        <a:srgbClr val="1264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C0CE8E52D997498F4D664B4C35548C" ma:contentTypeVersion="5" ma:contentTypeDescription="Create a new document." ma:contentTypeScope="" ma:versionID="3edb90869c21470d71e9ac2841aa4a08">
  <xsd:schema xmlns:xsd="http://www.w3.org/2001/XMLSchema" xmlns:xs="http://www.w3.org/2001/XMLSchema" xmlns:p="http://schemas.microsoft.com/office/2006/metadata/properties" xmlns:ns2="06aae0be-d389-4f48-9606-fc9cb0e35bd7" xmlns:ns3="041971dc-af97-4d23-b92c-502170f25562" targetNamespace="http://schemas.microsoft.com/office/2006/metadata/properties" ma:root="true" ma:fieldsID="6f014b31e7e7ebc87e6438cd93b4ca66" ns2:_="" ns3:_="">
    <xsd:import namespace="06aae0be-d389-4f48-9606-fc9cb0e35bd7"/>
    <xsd:import namespace="041971dc-af97-4d23-b92c-502170f25562"/>
    <xsd:element name="properties">
      <xsd:complexType>
        <xsd:sequence>
          <xsd:element name="documentManagement">
            <xsd:complexType>
              <xsd:all>
                <xsd:element ref="ns2:Content_x0020_Type" minOccurs="0"/>
                <xsd:element ref="ns2:Order_x0020_Number" minOccurs="0"/>
                <xsd:element ref="ns2:Thumbnail_x0020_Image" minOccurs="0"/>
                <xsd:element ref="ns2:Description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aae0be-d389-4f48-9606-fc9cb0e35bd7" elementFormDefault="qualified">
    <xsd:import namespace="http://schemas.microsoft.com/office/2006/documentManagement/types"/>
    <xsd:import namespace="http://schemas.microsoft.com/office/infopath/2007/PartnerControls"/>
    <xsd:element name="Content_x0020_Type" ma:index="8" nillable="true" ma:displayName="Document Type" ma:description="What type of content is this? Is it a part of the Communications Toolkit or is this a powerpoint template?" ma:internalName="Content_x0020_Type">
      <xsd:simpleType>
        <xsd:restriction base="dms:Text">
          <xsd:maxLength value="255"/>
        </xsd:restriction>
      </xsd:simpleType>
    </xsd:element>
    <xsd:element name="Order_x0020_Number" ma:index="9" nillable="true" ma:displayName="Order Number" ma:internalName="Order_x0020_Number">
      <xsd:simpleType>
        <xsd:restriction base="dms:Number"/>
      </xsd:simpleType>
    </xsd:element>
    <xsd:element name="Thumbnail_x0020_Image" ma:index="10" nillable="true" ma:displayName="Thumbnail Image" ma:format="Image" ma:internalName="Thumbnail_x0020_Image">
      <xsd:complexType>
        <xsd:complexContent>
          <xsd:extension base="dms:URL">
            <xsd:sequence>
              <xsd:element name="Url" type="dms:ValidUrl" minOccurs="0" nillable="true"/>
              <xsd:element name="Description" type="xsd:string" nillable="true"/>
            </xsd:sequence>
          </xsd:extension>
        </xsd:complexContent>
      </xsd:complexType>
    </xsd:element>
    <xsd:element name="Description0" ma:index="11"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1971dc-af97-4d23-b92c-502170f25562"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ent_x0020_Type xmlns="06aae0be-d389-4f48-9606-fc9cb0e35bd7">PowerPoint Presentations</Content_x0020_Type>
    <Order_x0020_Number xmlns="06aae0be-d389-4f48-9606-fc9cb0e35bd7">4</Order_x0020_Number>
    <Thumbnail_x0020_Image xmlns="06aae0be-d389-4f48-9606-fc9cb0e35bd7">
      <Url xsi:nil="true"/>
      <Description xsi:nil="true"/>
    </Thumbnail_x0020_Image>
    <Description0 xmlns="06aae0be-d389-4f48-9606-fc9cb0e35bd7" xsi:nil="true"/>
    <_dlc_DocId xmlns="041971dc-af97-4d23-b92c-502170f25562">CQUDCC6DPA5S-70-302</_dlc_DocId>
    <_dlc_DocIdUrl xmlns="041971dc-af97-4d23-b92c-502170f25562">
      <Url>http://spmain.volpe.dot.gov/sites/Tools/Communications/_layouts/DocIdRedir.aspx?ID=CQUDCC6DPA5S-70-302</Url>
      <Description>CQUDCC6DPA5S-70-302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608A621-C1BB-4434-A28D-1ADF6CAC0CD8}">
  <ds:schemaRefs>
    <ds:schemaRef ds:uri="http://schemas.microsoft.com/office/2006/metadata/contentType"/>
    <ds:schemaRef ds:uri="http://schemas.microsoft.com/office/2006/metadata/properties/metaAttributes"/>
    <ds:schemaRef ds:uri="http://www.w3.org/2000/xmlns/"/>
    <ds:schemaRef ds:uri="http://www.w3.org/2001/XMLSchema"/>
    <ds:schemaRef ds:uri="06aae0be-d389-4f48-9606-fc9cb0e35bd7"/>
    <ds:schemaRef ds:uri="041971dc-af97-4d23-b92c-502170f2556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0D0D0-7C1D-47FF-A2F0-9937AA567A3D}">
  <ds:schemaRefs>
    <ds:schemaRef ds:uri="http://schemas.microsoft.com/office/2006/metadata/properties"/>
    <ds:schemaRef ds:uri="http://www.w3.org/2000/xmlns/"/>
    <ds:schemaRef ds:uri="06aae0be-d389-4f48-9606-fc9cb0e35bd7"/>
    <ds:schemaRef ds:uri="http://www.w3.org/2001/XMLSchema-instance"/>
    <ds:schemaRef ds:uri="041971dc-af97-4d23-b92c-502170f25562"/>
    <ds:schemaRef ds:uri="http://schemas.microsoft.com/office/infopath/2007/PartnerControls"/>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4.xml><?xml version="1.0" encoding="utf-8"?>
<ds:datastoreItem xmlns:ds="http://schemas.openxmlformats.org/officeDocument/2006/customXml" ds:itemID="{C9B8C53D-C2D6-478C-A785-31225A562BC1}">
  <ds:schemaRefs>
    <ds:schemaRef ds:uri="http://schemas.microsoft.com/sharepoint/event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DOT Template Version 1.thmx</Template>
  <TotalTime>0</TotalTime>
  <Words>3235</Words>
  <Application>Microsoft Office PowerPoint</Application>
  <PresentationFormat>On-screen Show (16:9)</PresentationFormat>
  <Paragraphs>242</Paragraphs>
  <Slides>20</Slides>
  <Notes>20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20</vt:i4>
      </vt:variant>
    </vt:vector>
  </HeadingPairs>
  <TitlesOfParts>
    <vt:vector size="40" baseType="lpstr">
      <vt:lpstr>Arial</vt:lpstr>
      <vt:lpstr>Arial Nova</vt:lpstr>
      <vt:lpstr>Calibri</vt:lpstr>
      <vt:lpstr>Courier New</vt:lpstr>
      <vt:lpstr>Georgia</vt:lpstr>
      <vt:lpstr>Helvetica Neue</vt:lpstr>
      <vt:lpstr>Lucida Bright </vt:lpstr>
      <vt:lpstr>Microsoft New Tai Lue</vt:lpstr>
      <vt:lpstr>PT Sans</vt:lpstr>
      <vt:lpstr>Roboto</vt:lpstr>
      <vt:lpstr>Symbol</vt:lpstr>
      <vt:lpstr>Times New Roman</vt:lpstr>
      <vt:lpstr>Wingdings</vt:lpstr>
      <vt:lpstr>Wingdings 2</vt:lpstr>
      <vt:lpstr>Wingdings 3</vt:lpstr>
      <vt:lpstr>DOT Template Version 1</vt:lpstr>
      <vt:lpstr>slide master - safety</vt:lpstr>
      <vt:lpstr>Safety and Operations</vt:lpstr>
      <vt:lpstr>LF Master</vt:lpstr>
      <vt:lpstr>1_DOT Template Version 1</vt:lpstr>
      <vt:lpstr>PowerPoint Presentation</vt:lpstr>
      <vt:lpstr>PowerPoint Presentation</vt:lpstr>
      <vt:lpstr>PowerPoint Presentation</vt:lpstr>
      <vt:lpstr>PowerPoint Presentation</vt:lpstr>
      <vt:lpstr>PowerPoint Presentation</vt:lpstr>
      <vt:lpstr>Advanced Research Projects Agency - Infrastructure (ARPA-I)</vt:lpstr>
      <vt:lpstr>The Goal of ARPA-I</vt:lpstr>
      <vt:lpstr>Intersection Safety Challenge</vt:lpstr>
      <vt:lpstr>University Transportation Center (UTC) Program ($450 Million BIL Program - $800 Million Value) </vt:lpstr>
      <vt:lpstr>Funding Opportunities: SMART and ATTAIN Grant Programs</vt:lpstr>
      <vt:lpstr>ITS4US – Buffalo’s Self-Driving Shuttle</vt:lpstr>
      <vt:lpstr>Federal Transit Administration (FTA) Activity</vt:lpstr>
      <vt:lpstr>FHWA Activity – Report to Congress</vt:lpstr>
      <vt:lpstr>NHTSA Activity</vt:lpstr>
      <vt:lpstr>FMCSA Activity – Automated CMV Evaluation (ACE) Program</vt:lpstr>
      <vt:lpstr>FMCSA Activity – Advanced Driver Assistance Systems Research </vt:lpstr>
      <vt:lpstr>PHMSA Activity</vt:lpstr>
      <vt:lpstr>PHMSA Activity</vt:lpstr>
      <vt:lpstr>Research Resources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USDOT Template Version A</dc:title>
  <dc:creator/>
  <cp:lastModifiedBy/>
  <cp:revision>18</cp:revision>
  <dcterms:created xsi:type="dcterms:W3CDTF">2021-04-01T01:22:30Z</dcterms:created>
  <dcterms:modified xsi:type="dcterms:W3CDTF">2023-07-06T17:37:34Z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0x010100E4C0CE8E52D997498F4D664B4C35548C</vt:lpwstr>
  </property>
  <property fmtid="{D5CDD505-2E9C-101B-9397-08002B2CF9AE}" pid="3" name="_dlc_DocIdItemGuid">
    <vt:lpwstr>37403b16-4e60-4969-b2b7-3a5d335b0b47</vt:lpwstr>
  </property>
</Properties>
</file>