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62" r:id="rId3"/>
    <p:sldId id="397" r:id="rId4"/>
    <p:sldId id="398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396" r:id="rId21"/>
    <p:sldId id="415" r:id="rId22"/>
    <p:sldId id="416" r:id="rId23"/>
    <p:sldId id="419" r:id="rId24"/>
    <p:sldId id="418" r:id="rId25"/>
    <p:sldId id="420" r:id="rId26"/>
    <p:sldId id="421" r:id="rId27"/>
    <p:sldId id="399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2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F88CEA-1197-88AA-E433-7275F7A56B23}" name="Bartinique, Ingrid CTR (Volpe)" initials="BIC(" userId="S::I.Bartinique.CTR@ad.dot.gov::97212aed-3b3b-48e5-93c4-b8742d56bb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53C"/>
    <a:srgbClr val="FFCC00"/>
    <a:srgbClr val="5590C3"/>
    <a:srgbClr val="F6CA67"/>
    <a:srgbClr val="143E5E"/>
    <a:srgbClr val="0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C27DA-1F1A-489D-A9B7-5863FE10968A}" v="3" dt="2023-01-03T14:42:21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6" autoAdjust="0"/>
    <p:restoredTop sz="94695" autoAdjust="0"/>
  </p:normalViewPr>
  <p:slideViewPr>
    <p:cSldViewPr snapToGrid="0" snapToObjects="1">
      <p:cViewPr varScale="1">
        <p:scale>
          <a:sx n="103" d="100"/>
          <a:sy n="103" d="100"/>
        </p:scale>
        <p:origin x="4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82E1C-92D0-4DB7-B709-D17C5C3C2F5A}" type="datetimeFigureOut">
              <a:rPr lang="en-US" smtClean="0"/>
              <a:t>1/6/2023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18CC8-8DE9-4A53-9B82-792EDE523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7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18CC8-8DE9-4A53-9B82-792EDE523A0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5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18CC8-8DE9-4A53-9B82-792EDE523A0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8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18CC8-8DE9-4A53-9B82-792EDE523A0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69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18CC8-8DE9-4A53-9B82-792EDE523A0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8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18CC8-8DE9-4A53-9B82-792EDE523A0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18CC8-8DE9-4A53-9B82-792EDE523A0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36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32nd Annual Outstanding Student of the Year Awards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798"/>
            <a:ext cx="158707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46BB42-D79F-482B-9249-731A3C068ADE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5C05DB-2EB3-48B4-B4FE-1C2724DAD589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EEF74E8-16E0-452C-A9B9-AC3A96C503F1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AE8A53-A9AE-4181-8B83-AB7F6779932D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91430D7-F58B-4135-B017-3F61663BB4C8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90D67A0-65B6-4E16-9736-8BBB5A00B76E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1C5F2D-2466-43AB-B93B-0F38AC58A0DB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2CEF8C-5C13-4890-AE75-406B36FD2739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9F8F1F-E822-4579-91C9-8FF1AAA8848F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EA4EB89-B0A6-48A8-9246-B9016960E502}"/>
              </a:ext>
            </a:extLst>
          </p:cNvPr>
          <p:cNvSpPr txBox="1">
            <a:spLocks/>
          </p:cNvSpPr>
          <p:nvPr userDrawn="1"/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1800" kern="1200" baseline="30000" smtClean="0">
                <a:solidFill>
                  <a:srgbClr val="F6CA6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32nd Annual Outstanding Student of the Year Awards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dirty="0"/>
              <a:t>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798"/>
            <a:ext cx="158707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4433718" y="6067479"/>
            <a:ext cx="559891" cy="524898"/>
          </a:xfrm>
          <a:prstGeom prst="rect">
            <a:avLst/>
          </a:prstGeom>
        </p:spPr>
      </p:pic>
      <p:grpSp>
        <p:nvGrpSpPr>
          <p:cNvPr id="32" name="Group 31"/>
          <p:cNvGrpSpPr/>
          <p:nvPr userDrawn="1"/>
        </p:nvGrpSpPr>
        <p:grpSpPr>
          <a:xfrm>
            <a:off x="457200" y="275434"/>
            <a:ext cx="8230394" cy="279745"/>
            <a:chOff x="457200" y="275434"/>
            <a:chExt cx="8230394" cy="571498"/>
          </a:xfrm>
        </p:grpSpPr>
        <p:cxnSp>
          <p:nvCxnSpPr>
            <p:cNvPr id="22" name="Straight Connector 21"/>
            <p:cNvCxnSpPr>
              <a:stCxn id="2" idx="1"/>
            </p:cNvCxnSpPr>
            <p:nvPr userDrawn="1"/>
          </p:nvCxnSpPr>
          <p:spPr>
            <a:xfrm rot="10800000" flipH="1">
              <a:off x="457200" y="275434"/>
              <a:ext cx="2" cy="570704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457202" y="276225"/>
              <a:ext cx="8229598" cy="1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2" idx="3"/>
            </p:cNvCxnSpPr>
            <p:nvPr userDrawn="1"/>
          </p:nvCxnSpPr>
          <p:spPr>
            <a:xfrm rot="5400000">
              <a:off x="8401844" y="561182"/>
              <a:ext cx="569912" cy="1588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6118" y="6324798"/>
            <a:ext cx="36613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32nd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4400" kern="1200" baseline="30000" smtClean="0">
          <a:solidFill>
            <a:srgbClr val="FFFFFF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Univers 57 Condensed"/>
          <a:ea typeface="+mn-ea"/>
          <a:cs typeface="Univers 57 Condense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Univers 57 Condensed"/>
          <a:ea typeface="+mn-ea"/>
          <a:cs typeface="Univers 57 Condense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Univers 57 Condensed"/>
          <a:ea typeface="+mn-ea"/>
          <a:cs typeface="Univers 57 Condense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Univers 57 Condensed"/>
          <a:ea typeface="+mn-ea"/>
          <a:cs typeface="Univers 57 Condense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Univers 57 Condensed"/>
          <a:ea typeface="+mn-ea"/>
          <a:cs typeface="Univers 57 Condense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84867"/>
            <a:ext cx="9144000" cy="20997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284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aseline="0" dirty="0">
                <a:solidFill>
                  <a:srgbClr val="34553C"/>
                </a:solidFill>
                <a:latin typeface="Georgia"/>
                <a:cs typeface="Georgia"/>
              </a:rPr>
              <a:t>University Transportation Centers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3937001"/>
            <a:ext cx="8001000" cy="597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pPr algn="ctr"/>
            <a:r>
              <a:rPr lang="en-US" sz="4000" b="1" baseline="30000" dirty="0"/>
              <a:t>32nd Annual</a:t>
            </a:r>
            <a:r>
              <a:rPr lang="en-US" sz="4000" b="1" dirty="0"/>
              <a:t> </a:t>
            </a:r>
            <a:r>
              <a:rPr lang="en-US" sz="4000" b="1" baseline="30000" dirty="0"/>
              <a:t>Outstanding Student</a:t>
            </a:r>
            <a:r>
              <a:rPr lang="en-US" sz="4000" b="1" dirty="0"/>
              <a:t> </a:t>
            </a:r>
            <a:r>
              <a:rPr lang="en-US" sz="4000" b="1" baseline="30000" dirty="0"/>
              <a:t>of the Year Awards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665663"/>
            <a:ext cx="8001000" cy="1315260"/>
          </a:xfrm>
        </p:spPr>
        <p:txBody>
          <a:bodyPr>
            <a:noAutofit/>
          </a:bodyPr>
          <a:lstStyle/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Presented by: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USDOT’s University Transportation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Centers (UTC) Program and the Council of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University Transportation Centers (CUTC)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Lily Hanig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400" b="1" dirty="0"/>
              <a:t> </a:t>
            </a:r>
            <a:r>
              <a:rPr lang="en-US" sz="2600" b="1" dirty="0"/>
              <a:t>Carnegie Mellon University 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 </a:t>
            </a:r>
            <a:r>
              <a:rPr lang="en-US" sz="2200" i="1" dirty="0">
                <a:latin typeface="Trebuchet MS" panose="020B0603020202020204" pitchFamily="34" charset="0"/>
              </a:rPr>
              <a:t>Mobility21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Systems planning and optimization of transportation systems for equity, and low emissions</a:t>
            </a:r>
          </a:p>
          <a:p>
            <a:r>
              <a:rPr lang="en-US" sz="2000" dirty="0"/>
              <a:t>	</a:t>
            </a:r>
          </a:p>
          <a:p>
            <a:r>
              <a:rPr lang="en-US" sz="2000" b="1" u="sng" dirty="0"/>
              <a:t>Thesis Title:</a:t>
            </a:r>
          </a:p>
          <a:p>
            <a:endParaRPr lang="en-US" sz="2000" b="1" u="sng" dirty="0"/>
          </a:p>
          <a:p>
            <a:r>
              <a:rPr lang="en-US" sz="2000" dirty="0"/>
              <a:t>Planning for Equitable Outcomes During Periods of Disruption in the Transportation Sector</a:t>
            </a:r>
            <a:endParaRPr lang="en-US" sz="2000" u="sng" dirty="0"/>
          </a:p>
        </p:txBody>
      </p:sp>
      <p:pic>
        <p:nvPicPr>
          <p:cNvPr id="7" name="Picture 6" descr="Lily Hanig photo, Carnegie Mellon University"/>
          <p:cNvPicPr>
            <a:picLocks noChangeAspect="1"/>
          </p:cNvPicPr>
          <p:nvPr/>
        </p:nvPicPr>
        <p:blipFill>
          <a:blip r:embed="rId2"/>
          <a:srcRect l="5870" r="5870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Quinn Packer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400" b="1" dirty="0"/>
              <a:t>University of Connecticut</a:t>
            </a:r>
          </a:p>
          <a:p>
            <a:pPr marL="0" indent="0"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Center Advanced Multimodal Mobility and Solutions and Education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Transportation safety and an equitable and sustainable society for all</a:t>
            </a:r>
          </a:p>
          <a:p>
            <a:endParaRPr lang="en-US" sz="2000" dirty="0"/>
          </a:p>
          <a:p>
            <a:r>
              <a:rPr lang="en-US" sz="2000" b="1" u="sng" dirty="0"/>
              <a:t>Thesis Title:</a:t>
            </a:r>
          </a:p>
          <a:p>
            <a:endParaRPr lang="en-US" sz="2000" b="1" u="sng" dirty="0"/>
          </a:p>
          <a:p>
            <a:r>
              <a:rPr lang="en-US" sz="2000" dirty="0"/>
              <a:t>Pedestrian Signal Compliance Under Concurrent and Exclusive Phasing at Traffic Signals Considering Geo-Spatial Factors</a:t>
            </a:r>
            <a:endParaRPr lang="en-US" sz="2000" u="sng" dirty="0"/>
          </a:p>
        </p:txBody>
      </p:sp>
      <p:pic>
        <p:nvPicPr>
          <p:cNvPr id="7" name="Picture 6" descr="Quinn Packer photo, University of Connecticut"/>
          <p:cNvPicPr>
            <a:picLocks noChangeAspect="1"/>
          </p:cNvPicPr>
          <p:nvPr/>
        </p:nvPicPr>
        <p:blipFill>
          <a:blip r:embed="rId2"/>
          <a:srcRect l="9227" r="9227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0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Alexandra Pan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Univers 57 Condensed"/>
                <a:cs typeface="Univers 57 Condensed"/>
              </a:rPr>
              <a:t>	</a:t>
            </a:r>
            <a:r>
              <a:rPr lang="en-US" sz="2400" b="1" dirty="0"/>
              <a:t> </a:t>
            </a:r>
            <a:r>
              <a:rPr lang="en-US" sz="2600" b="1" dirty="0"/>
              <a:t>University of California, Berkeley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 </a:t>
            </a:r>
            <a:r>
              <a:rPr lang="en-US" sz="2200" i="1" dirty="0">
                <a:latin typeface="Trebuchet MS" panose="020B0603020202020204" pitchFamily="34" charset="0"/>
              </a:rPr>
              <a:t>Tier 1 University Transportation Center on </a:t>
            </a:r>
            <a:r>
              <a:rPr lang="en-US" sz="2200" i="1" dirty="0" err="1">
                <a:latin typeface="Trebuchet MS" panose="020B0603020202020204" pitchFamily="34" charset="0"/>
              </a:rPr>
              <a:t>Telemobility</a:t>
            </a:r>
            <a:endParaRPr lang="en-US" sz="2200" i="1" dirty="0"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Housing and transportation decisions of low- and moderate-income suburban residents</a:t>
            </a:r>
          </a:p>
          <a:p>
            <a:endParaRPr lang="en-US" sz="2000" dirty="0"/>
          </a:p>
          <a:p>
            <a:r>
              <a:rPr lang="en-US" sz="2000" b="1" u="sng" dirty="0"/>
              <a:t>Thesis Title:</a:t>
            </a:r>
          </a:p>
          <a:p>
            <a:endParaRPr lang="en-US" sz="2000" b="1" u="sng" dirty="0"/>
          </a:p>
          <a:p>
            <a:r>
              <a:rPr lang="en-US" sz="2000" dirty="0"/>
              <a:t>Crabgrass Confinement: Housing and Transportation Accessibility Challenges of Suburban Poverty</a:t>
            </a:r>
            <a:endParaRPr lang="en-US" sz="2000" u="sng" dirty="0"/>
          </a:p>
        </p:txBody>
      </p:sp>
      <p:pic>
        <p:nvPicPr>
          <p:cNvPr id="7" name="Picture 6" descr="Alexandra Pan photo, University of California, Berkeley"/>
          <p:cNvPicPr>
            <a:picLocks noChangeAspect="1"/>
          </p:cNvPicPr>
          <p:nvPr/>
        </p:nvPicPr>
        <p:blipFill>
          <a:blip r:embed="rId2"/>
          <a:srcRect t="1854" b="1854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Julene Paul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Univers 57 Condensed"/>
                <a:cs typeface="Univers 57 Condensed"/>
              </a:rPr>
              <a:t>	</a:t>
            </a:r>
            <a:r>
              <a:rPr lang="en-US" sz="2400" b="1" dirty="0"/>
              <a:t> </a:t>
            </a:r>
            <a:r>
              <a:rPr lang="en-US" sz="2600" b="1" dirty="0"/>
              <a:t>University of California, Los Angeles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 </a:t>
            </a:r>
            <a:r>
              <a:rPr lang="en-US" sz="2200" i="1" dirty="0">
                <a:latin typeface="Trebuchet MS" panose="020B0603020202020204" pitchFamily="34" charset="0"/>
              </a:rPr>
              <a:t>Pacific Southwest Region University Transportation Center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Transportation equity </a:t>
            </a:r>
          </a:p>
          <a:p>
            <a:endParaRPr lang="en-US" sz="2400" b="1" u="sng" dirty="0"/>
          </a:p>
          <a:p>
            <a:r>
              <a:rPr lang="en-US" sz="2400" b="1" u="sng" dirty="0"/>
              <a:t>Dissertation Title:</a:t>
            </a:r>
          </a:p>
          <a:p>
            <a:endParaRPr lang="en-US" sz="2400" b="1" u="sng" dirty="0"/>
          </a:p>
          <a:p>
            <a:r>
              <a:rPr lang="en-US" sz="2400" dirty="0"/>
              <a:t>Sharing in and Sharing Out: Rates and Predictors of Informal Automobile Sharing in the U.S.</a:t>
            </a:r>
            <a:endParaRPr lang="en-US" sz="2400" u="sng" dirty="0"/>
          </a:p>
        </p:txBody>
      </p:sp>
      <p:pic>
        <p:nvPicPr>
          <p:cNvPr id="7" name="Picture 6" descr="Julene Paul photo, University of California, Los Angeles"/>
          <p:cNvPicPr>
            <a:picLocks noChangeAspect="1"/>
          </p:cNvPicPr>
          <p:nvPr/>
        </p:nvPicPr>
        <p:blipFill>
          <a:blip r:embed="rId2"/>
          <a:srcRect l="3752" r="3752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5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Peyton Ratto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 California Polytechnic State University, San Luis Obispo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 Center for Transportation Equity, Decisions and Dollars 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endParaRPr lang="en-US" sz="2200" b="1" u="sng" dirty="0"/>
          </a:p>
          <a:p>
            <a:r>
              <a:rPr lang="en-US" sz="2200" dirty="0"/>
              <a:t>Potential for reducing vehicle miles traveled</a:t>
            </a:r>
          </a:p>
          <a:p>
            <a:endParaRPr lang="en-US" sz="2200" b="1" u="sng" dirty="0"/>
          </a:p>
          <a:p>
            <a:r>
              <a:rPr lang="en-US" sz="2200" b="1" u="sng" dirty="0"/>
              <a:t>Thesis Title:</a:t>
            </a:r>
          </a:p>
          <a:p>
            <a:endParaRPr lang="en-US" sz="2200" b="1" u="sng" dirty="0"/>
          </a:p>
          <a:p>
            <a:r>
              <a:rPr lang="en-US" sz="2200" dirty="0"/>
              <a:t>Impact of Innovative Financing Tools on the Production of In-fill Housing and Reduction in VMT</a:t>
            </a:r>
            <a:endParaRPr lang="en-US" sz="2200" u="sng" dirty="0"/>
          </a:p>
        </p:txBody>
      </p:sp>
      <p:pic>
        <p:nvPicPr>
          <p:cNvPr id="7" name="Picture 6" descr="Peyton Ratto photo, California Polytechnic State University, San Luis Obispo"/>
          <p:cNvPicPr>
            <a:picLocks noChangeAspect="1"/>
          </p:cNvPicPr>
          <p:nvPr/>
        </p:nvPicPr>
        <p:blipFill>
          <a:blip r:embed="rId2"/>
          <a:srcRect l="25922" r="25922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7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Matteo Saracco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100" b="1" dirty="0"/>
              <a:t>Georgia Institute of Technology</a:t>
            </a:r>
            <a:r>
              <a:rPr lang="en-US" sz="1700" i="1" dirty="0">
                <a:latin typeface="Trebuchet MS" panose="020B0603020202020204" pitchFamily="34" charset="0"/>
              </a:rPr>
              <a:t>	 </a:t>
            </a:r>
          </a:p>
          <a:p>
            <a:pPr marL="0" indent="0">
              <a:buNone/>
            </a:pPr>
            <a:r>
              <a:rPr lang="en-US" sz="1700" i="1" dirty="0">
                <a:latin typeface="Trebuchet MS" panose="020B0603020202020204" pitchFamily="34" charset="0"/>
              </a:rPr>
              <a:t>	Southeastern Transportation Research, Innovation, Development and Education Center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Curb management strategies, microscopic simulation and model calibration</a:t>
            </a:r>
          </a:p>
          <a:p>
            <a:endParaRPr lang="en-US" sz="2000" b="1" u="sng" dirty="0"/>
          </a:p>
          <a:p>
            <a:r>
              <a:rPr lang="en-US" sz="2000" b="1" u="sng" dirty="0"/>
              <a:t>Research Topics:</a:t>
            </a:r>
          </a:p>
          <a:p>
            <a:endParaRPr lang="en-US" sz="20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Curb management strategies and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Microscopic simulation model calibration</a:t>
            </a:r>
            <a:endParaRPr lang="en-US" sz="2000" u="sng" dirty="0"/>
          </a:p>
        </p:txBody>
      </p:sp>
      <p:pic>
        <p:nvPicPr>
          <p:cNvPr id="7" name="Picture 6" descr="Matteo Saracco photo, Georgia Institute of Technology"/>
          <p:cNvPicPr>
            <a:picLocks noChangeAspect="1"/>
          </p:cNvPicPr>
          <p:nvPr/>
        </p:nvPicPr>
        <p:blipFill>
          <a:blip r:embed="rId2"/>
          <a:srcRect t="2078" b="2078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6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Margaret Slattery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600" b="1" dirty="0"/>
              <a:t>University of California, Davis</a:t>
            </a:r>
            <a:r>
              <a:rPr lang="en-US" sz="2600" i="1" dirty="0">
                <a:latin typeface="Trebuchet MS" panose="020B06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National Center for Sustainable Transportation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Critical mineral supply chains for clean transportation</a:t>
            </a:r>
          </a:p>
          <a:p>
            <a:endParaRPr lang="en-US" sz="2000" b="1" u="sng" dirty="0"/>
          </a:p>
          <a:p>
            <a:r>
              <a:rPr lang="en-US" sz="2000" b="1" u="sng" dirty="0"/>
              <a:t>Dissertation Title:</a:t>
            </a:r>
          </a:p>
          <a:p>
            <a:endParaRPr lang="en-US" sz="2000" b="1" u="sng" dirty="0"/>
          </a:p>
          <a:p>
            <a:r>
              <a:rPr lang="en-US" sz="2000" dirty="0"/>
              <a:t>Incorporating Stakeholder Perspectives in Industrial Ecology: A Justice-Oriented Analysis of the Lithium-Ion Battery Value Chain</a:t>
            </a:r>
          </a:p>
        </p:txBody>
      </p:sp>
      <p:pic>
        <p:nvPicPr>
          <p:cNvPr id="7" name="Picture 6" descr="Margaret Slattery photo, University of California, Davis"/>
          <p:cNvPicPr>
            <a:picLocks noChangeAspect="1"/>
          </p:cNvPicPr>
          <p:nvPr/>
        </p:nvPicPr>
        <p:blipFill>
          <a:blip r:embed="rId2"/>
          <a:srcRect l="2062" r="2062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22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William Toledo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600" b="1" dirty="0"/>
              <a:t>New Mexico State University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Transportation Consortium of Southcentral States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Research Area(s):</a:t>
            </a:r>
          </a:p>
          <a:p>
            <a:endParaRPr lang="en-US" b="1" u="sng" dirty="0"/>
          </a:p>
          <a:p>
            <a:r>
              <a:rPr lang="en-US" dirty="0"/>
              <a:t>Ultra-high performance concrete, overlay systems, bond assessment, and bond characterization</a:t>
            </a:r>
          </a:p>
          <a:p>
            <a:endParaRPr lang="en-US" b="1" u="sng" dirty="0"/>
          </a:p>
          <a:p>
            <a:r>
              <a:rPr lang="en-US" b="1" u="sng" dirty="0"/>
              <a:t>Dissertation Title:</a:t>
            </a:r>
          </a:p>
          <a:p>
            <a:endParaRPr lang="en-US" b="1" u="sng" dirty="0"/>
          </a:p>
          <a:p>
            <a:r>
              <a:rPr lang="en-US" dirty="0"/>
              <a:t>Ultra-High Performance Concrete Overlay Bond Characterization through Experimental, Field, and Analytical Testing</a:t>
            </a:r>
          </a:p>
        </p:txBody>
      </p:sp>
      <p:pic>
        <p:nvPicPr>
          <p:cNvPr id="7" name="Picture 6" descr="William Toledo photo, New Mexico State University"/>
          <p:cNvPicPr>
            <a:picLocks noChangeAspect="1"/>
          </p:cNvPicPr>
          <p:nvPr/>
        </p:nvPicPr>
        <p:blipFill>
          <a:blip r:embed="rId2"/>
          <a:srcRect l="4210" r="4210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6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Carrie </a:t>
            </a:r>
            <a:r>
              <a:rPr lang="en-US" b="1" baseline="0" dirty="0" err="1"/>
              <a:t>Tremblatt</a:t>
            </a:r>
            <a:endParaRPr lang="en-US" b="1" baseline="0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600" b="1" dirty="0"/>
              <a:t>University of Colorado Denver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Mountains-Plains Consortium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endParaRPr lang="en-US" sz="2200" b="1" u="sng" dirty="0"/>
          </a:p>
          <a:p>
            <a:r>
              <a:rPr lang="en-US" sz="2200" dirty="0"/>
              <a:t>Road safety, built environment, mode choice, public health </a:t>
            </a:r>
          </a:p>
          <a:p>
            <a:endParaRPr lang="en-US" sz="2200" b="1" u="sng" dirty="0"/>
          </a:p>
          <a:p>
            <a:r>
              <a:rPr lang="en-US" sz="2200" b="1" u="sng" dirty="0"/>
              <a:t>Thesis Title:</a:t>
            </a:r>
          </a:p>
          <a:p>
            <a:endParaRPr lang="en-US" sz="2200" b="1" u="sng" dirty="0"/>
          </a:p>
          <a:p>
            <a:r>
              <a:rPr lang="en-US" sz="2200" dirty="0"/>
              <a:t>A Systems-Level Analysis of Left-Turning Vehicle-Pedestrian Crashes</a:t>
            </a:r>
          </a:p>
        </p:txBody>
      </p:sp>
      <p:pic>
        <p:nvPicPr>
          <p:cNvPr id="6" name="Picture 5" descr="Carrie Tremblatt photo, University of Colorado Denver">
            <a:extLst>
              <a:ext uri="{FF2B5EF4-FFF2-40B4-BE49-F238E27FC236}">
                <a16:creationId xmlns:a16="http://schemas.microsoft.com/office/drawing/2014/main" id="{5AD80EDC-FA89-40B3-BAE2-FCDE0F72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770" y="2693948"/>
            <a:ext cx="3333509" cy="34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Geoffrey Vega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	 </a:t>
            </a:r>
            <a:r>
              <a:rPr lang="en-US" sz="2600" b="1" dirty="0"/>
              <a:t>Polytechnic University of Puerto Rico </a:t>
            </a:r>
            <a:r>
              <a:rPr lang="en-US" sz="2000" b="1" dirty="0"/>
              <a:t>	</a:t>
            </a:r>
          </a:p>
          <a:p>
            <a:pPr marL="0" indent="0"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 </a:t>
            </a:r>
            <a:r>
              <a:rPr lang="en-US" sz="2200" i="1" dirty="0">
                <a:latin typeface="Trebuchet MS" panose="020B0603020202020204" pitchFamily="34" charset="0"/>
              </a:rPr>
              <a:t>Center for Advanced Infrastructure and Transportation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Finite Element Analysis and Computational Fluid Dynamics</a:t>
            </a:r>
          </a:p>
          <a:p>
            <a:endParaRPr lang="en-US" sz="2000" b="1" u="sng" dirty="0"/>
          </a:p>
          <a:p>
            <a:r>
              <a:rPr lang="en-US" sz="2000" b="1" u="sng" dirty="0"/>
              <a:t>Dissertation Title:</a:t>
            </a:r>
          </a:p>
          <a:p>
            <a:endParaRPr lang="en-US" sz="2000" b="1" u="sng" dirty="0"/>
          </a:p>
          <a:p>
            <a:r>
              <a:rPr lang="en-US" sz="2000" dirty="0"/>
              <a:t>Analysis of Failure in Cantilevered Overhead Sign Support–Truss with Post Due to Hurricane Maria</a:t>
            </a:r>
          </a:p>
        </p:txBody>
      </p:sp>
      <p:pic>
        <p:nvPicPr>
          <p:cNvPr id="6" name="Picture 5" descr="Geoffrey Vega photo, Polytechnic University of Puerto Rico">
            <a:extLst>
              <a:ext uri="{FF2B5EF4-FFF2-40B4-BE49-F238E27FC236}">
                <a16:creationId xmlns:a16="http://schemas.microsoft.com/office/drawing/2014/main" id="{6E17AEAA-9BD0-46E8-85BF-E5108F65A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291" y="2697696"/>
            <a:ext cx="3333509" cy="34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Khalid Al-</a:t>
            </a:r>
            <a:r>
              <a:rPr lang="en-US" b="1" baseline="0" dirty="0" err="1"/>
              <a:t>Kady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Nebraska-Lincoln</a:t>
            </a:r>
            <a:r>
              <a:rPr lang="en-US" sz="11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1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Mid-America Transportation Center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r>
              <a:rPr lang="en-US" sz="2000" dirty="0"/>
              <a:t>Remote Structural Health Monitoring (SHM), Large-scale structural testing, computer vision/deep learning-based SHM solutions</a:t>
            </a:r>
          </a:p>
          <a:p>
            <a:endParaRPr lang="en-US" sz="2000" dirty="0"/>
          </a:p>
          <a:p>
            <a:r>
              <a:rPr lang="en-US" sz="2000" b="1" u="sng" dirty="0"/>
              <a:t>Dissertation Title:</a:t>
            </a:r>
          </a:p>
          <a:p>
            <a:r>
              <a:rPr lang="en-US" sz="2000" dirty="0"/>
              <a:t>Novel Pipelines for Dynamic Structural Health Monitoring Using Commercially Available Platforms</a:t>
            </a:r>
          </a:p>
        </p:txBody>
      </p:sp>
      <p:pic>
        <p:nvPicPr>
          <p:cNvPr id="7" name="Picture 6" descr="Khalid Al-Kady photo, University of Nebraska-Lincoln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24540" y="2616505"/>
            <a:ext cx="2078936" cy="31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11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Michelle Duren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1315" y="274638"/>
            <a:ext cx="2512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200" b="1" dirty="0"/>
              <a:t>Johns Hopkins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800" i="1" dirty="0">
                <a:latin typeface="Trebuchet MS" panose="020B0603020202020204" pitchFamily="34" charset="0"/>
              </a:rPr>
              <a:t>	Center for Advancing Research in Transportation Emissions, Energy and Health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69878"/>
            <a:ext cx="51598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Health policy, vehicle emissions</a:t>
            </a:r>
          </a:p>
          <a:p>
            <a:endParaRPr lang="en-US" sz="2400" dirty="0"/>
          </a:p>
          <a:p>
            <a:r>
              <a:rPr lang="en-US" sz="2400" b="1" u="sng" dirty="0"/>
              <a:t>Dissertation Title:</a:t>
            </a:r>
          </a:p>
          <a:p>
            <a:endParaRPr lang="en-US" sz="2400" b="1" u="sng" dirty="0"/>
          </a:p>
          <a:p>
            <a:r>
              <a:rPr lang="en-US" sz="2400" dirty="0"/>
              <a:t>Understanding Modal Shift during the Pandemic and Quantifying its Public Health Impact</a:t>
            </a:r>
          </a:p>
        </p:txBody>
      </p:sp>
      <p:pic>
        <p:nvPicPr>
          <p:cNvPr id="8" name="Picture 7" descr="Michelle Duren photo, Johns Hopkins University">
            <a:extLst>
              <a:ext uri="{FF2B5EF4-FFF2-40B4-BE49-F238E27FC236}">
                <a16:creationId xmlns:a16="http://schemas.microsoft.com/office/drawing/2014/main" id="{C77FE154-B377-4E71-B94E-820330E2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14" r="15314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2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Ashley Hightower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1315" y="274638"/>
            <a:ext cx="2512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200" b="1" dirty="0"/>
              <a:t>University of Tennessee at Knoxville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600" i="1" dirty="0">
                <a:latin typeface="Trebuchet MS" panose="020B0603020202020204" pitchFamily="34" charset="0"/>
              </a:rPr>
              <a:t>	Transit – Serving Communities Optimally, Responsively, and Efficiently (T-SCORE) Center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69878"/>
            <a:ext cx="51598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Equitable transportation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endParaRPr lang="en-US" sz="2400" b="1" u="sng" dirty="0"/>
          </a:p>
          <a:p>
            <a:r>
              <a:rPr lang="en-US" sz="2400" dirty="0"/>
              <a:t>Current Practices and Potential Rider Benefits of Fare Capping Policies in the USA</a:t>
            </a:r>
          </a:p>
        </p:txBody>
      </p:sp>
      <p:pic>
        <p:nvPicPr>
          <p:cNvPr id="8" name="Picture 7" descr="Ashley Hightower photo, University of Tennessee at Knoxville">
            <a:extLst>
              <a:ext uri="{FF2B5EF4-FFF2-40B4-BE49-F238E27FC236}">
                <a16:creationId xmlns:a16="http://schemas.microsoft.com/office/drawing/2014/main" id="{C77FE154-B377-4E71-B94E-820330E2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76" r="26876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8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Kurtis Johnson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1315" y="274638"/>
            <a:ext cx="2512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Eastern Washington University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Small Urban, Rural and Tribal Center on Mobility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69878"/>
            <a:ext cx="515982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endParaRPr lang="en-US" sz="2200" b="1" u="sng" dirty="0"/>
          </a:p>
          <a:p>
            <a:r>
              <a:rPr lang="en-US" sz="2200" dirty="0"/>
              <a:t>Equity, environmental justice, and the connection between health and transportation</a:t>
            </a:r>
          </a:p>
          <a:p>
            <a:endParaRPr lang="en-US" sz="2200" dirty="0"/>
          </a:p>
          <a:p>
            <a:r>
              <a:rPr lang="en-US" sz="2200" b="1" u="sng" dirty="0"/>
              <a:t>Thesis Title:</a:t>
            </a:r>
          </a:p>
          <a:p>
            <a:endParaRPr lang="en-US" sz="2200" b="1" u="sng" dirty="0"/>
          </a:p>
          <a:p>
            <a:r>
              <a:rPr lang="en-US" sz="2200" dirty="0"/>
              <a:t>Formal Informalities – case study of tribal transit</a:t>
            </a:r>
          </a:p>
        </p:txBody>
      </p:sp>
      <p:pic>
        <p:nvPicPr>
          <p:cNvPr id="8" name="Picture 7" descr="Kurtis Johnson photo, Eastern Washington University">
            <a:extLst>
              <a:ext uri="{FF2B5EF4-FFF2-40B4-BE49-F238E27FC236}">
                <a16:creationId xmlns:a16="http://schemas.microsoft.com/office/drawing/2014/main" id="{C77FE154-B377-4E71-B94E-820330E2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66" r="15566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 err="1"/>
              <a:t>Aqshems</a:t>
            </a:r>
            <a:r>
              <a:rPr lang="en-US" b="1" baseline="0" dirty="0"/>
              <a:t> Nichols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1315" y="274638"/>
            <a:ext cx="2512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California, Berkeley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Collaborative Sciences Center for Road Safety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69878"/>
            <a:ext cx="515982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u="sng" dirty="0"/>
              <a:t>Research Area(s):</a:t>
            </a:r>
          </a:p>
          <a:p>
            <a:endParaRPr lang="en-US" sz="2600" dirty="0"/>
          </a:p>
          <a:p>
            <a:r>
              <a:rPr lang="en-US" sz="2600" dirty="0"/>
              <a:t>Transportation Access and Equity</a:t>
            </a:r>
          </a:p>
          <a:p>
            <a:endParaRPr lang="en-US" sz="2600" dirty="0"/>
          </a:p>
          <a:p>
            <a:r>
              <a:rPr lang="en-US" sz="2600" b="1" u="sng" dirty="0"/>
              <a:t>Dissertation Title:</a:t>
            </a:r>
          </a:p>
          <a:p>
            <a:endParaRPr lang="en-US" sz="2600" b="1" u="sng" dirty="0"/>
          </a:p>
          <a:p>
            <a:r>
              <a:rPr lang="en-US" sz="2600" dirty="0"/>
              <a:t>Investigating Transportation Access to Community Colleges</a:t>
            </a:r>
          </a:p>
        </p:txBody>
      </p:sp>
      <p:pic>
        <p:nvPicPr>
          <p:cNvPr id="8" name="Picture 7" descr="Aqshems Nichols photo, University of California, Berkeley ">
            <a:extLst>
              <a:ext uri="{FF2B5EF4-FFF2-40B4-BE49-F238E27FC236}">
                <a16:creationId xmlns:a16="http://schemas.microsoft.com/office/drawing/2014/main" id="{C77FE154-B377-4E71-B94E-820330E2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54" r="17954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90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Sadie Mae </a:t>
            </a:r>
            <a:r>
              <a:rPr lang="en-US" b="1" baseline="0" dirty="0" err="1"/>
              <a:t>Palmatier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1315" y="274638"/>
            <a:ext cx="2512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Oregon</a:t>
            </a:r>
            <a:r>
              <a:rPr lang="en-US" sz="2400" b="1" dirty="0"/>
              <a:t>	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National Institute for Transportation and Communities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69878"/>
            <a:ext cx="51598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endParaRPr lang="en-US" sz="2200" b="1" u="sng" dirty="0"/>
          </a:p>
          <a:p>
            <a:r>
              <a:rPr lang="en-US" sz="2200" dirty="0"/>
              <a:t>Effects of minimum parking requirements on land use and transportation</a:t>
            </a:r>
          </a:p>
          <a:p>
            <a:endParaRPr lang="en-US" sz="2200" dirty="0"/>
          </a:p>
          <a:p>
            <a:r>
              <a:rPr lang="en-US" sz="2200" b="1" u="sng" dirty="0"/>
              <a:t>Thesis Title:</a:t>
            </a:r>
          </a:p>
          <a:p>
            <a:endParaRPr lang="en-US" sz="2200" b="1" u="sng" dirty="0"/>
          </a:p>
          <a:p>
            <a:r>
              <a:rPr lang="en-US" sz="2200" dirty="0"/>
              <a:t>When Parking Goes Away, Does Housing Come to Stay?</a:t>
            </a:r>
          </a:p>
        </p:txBody>
      </p:sp>
      <p:pic>
        <p:nvPicPr>
          <p:cNvPr id="8" name="Picture 7" descr="Sadie Mae Palmatier photo, University of Oregon">
            <a:extLst>
              <a:ext uri="{FF2B5EF4-FFF2-40B4-BE49-F238E27FC236}">
                <a16:creationId xmlns:a16="http://schemas.microsoft.com/office/drawing/2014/main" id="{C77FE154-B377-4E71-B94E-820330E2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27" r="15227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01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Valencia Stewart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1315" y="274638"/>
            <a:ext cx="25127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Texas Southern University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Cooperative Mobility for Competitive Megaregions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69878"/>
            <a:ext cx="515982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endParaRPr lang="en-US" sz="2200" b="1" u="sng" dirty="0"/>
          </a:p>
          <a:p>
            <a:r>
              <a:rPr lang="en-US" sz="2200" dirty="0"/>
              <a:t>Travel demand modeling, congestion pricing </a:t>
            </a:r>
          </a:p>
          <a:p>
            <a:endParaRPr lang="en-US" sz="2200" b="1" u="sng" dirty="0"/>
          </a:p>
          <a:p>
            <a:r>
              <a:rPr lang="en-US" sz="2200" b="1" u="sng" dirty="0"/>
              <a:t>Thesis Title:</a:t>
            </a:r>
          </a:p>
          <a:p>
            <a:endParaRPr lang="en-US" sz="2200" b="1" u="sng" dirty="0"/>
          </a:p>
          <a:p>
            <a:r>
              <a:rPr lang="en-US" sz="2200" dirty="0"/>
              <a:t>Regional Toll roads Vs Median Income: An Examination of The Relationship Between Toll Roads and Community Realities</a:t>
            </a:r>
          </a:p>
        </p:txBody>
      </p:sp>
      <p:pic>
        <p:nvPicPr>
          <p:cNvPr id="8" name="Picture 7" descr="Valencia Stewart photo, Texas Southern University">
            <a:extLst>
              <a:ext uri="{FF2B5EF4-FFF2-40B4-BE49-F238E27FC236}">
                <a16:creationId xmlns:a16="http://schemas.microsoft.com/office/drawing/2014/main" id="{C77FE154-B377-4E71-B94E-820330E2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06" r="4406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66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baseline="0" dirty="0">
                <a:latin typeface="Georgia"/>
                <a:cs typeface="Georgia"/>
              </a:rPr>
              <a:t>Helena Breuer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Oregon State University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Pacific Northwest Transportation Consortium (</a:t>
            </a:r>
            <a:r>
              <a:rPr lang="en-US" sz="2200" i="1" dirty="0" err="1">
                <a:latin typeface="Trebuchet MS" panose="020B0603020202020204" pitchFamily="34" charset="0"/>
              </a:rPr>
              <a:t>PacTrans</a:t>
            </a:r>
            <a:r>
              <a:rPr lang="en-US" sz="2200" i="1" dirty="0">
                <a:latin typeface="Trebuchet MS" panose="020B0603020202020204" pitchFamily="34" charset="0"/>
              </a:rPr>
              <a:t>)  </a:t>
            </a:r>
            <a:r>
              <a:rPr lang="en-US" sz="2600" i="1" dirty="0">
                <a:latin typeface="Trebuchet MS" panose="020B0603020202020204" pitchFamily="34" charset="0"/>
              </a:rPr>
              <a:t>   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Human Factors in Transportation, Automated Vehicles</a:t>
            </a:r>
          </a:p>
          <a:p>
            <a:endParaRPr lang="en-US" sz="2000" dirty="0"/>
          </a:p>
          <a:p>
            <a:r>
              <a:rPr lang="en-US" sz="2000" b="1" u="sng" dirty="0"/>
              <a:t>Thesis Title:</a:t>
            </a:r>
          </a:p>
          <a:p>
            <a:endParaRPr lang="en-US" sz="2000" b="1" u="sng" dirty="0"/>
          </a:p>
          <a:p>
            <a:r>
              <a:rPr lang="en-US" sz="2000" dirty="0"/>
              <a:t>Innovative Design Solutions for Vehicle-Bicycle Collisions at Signalized Intersections</a:t>
            </a:r>
            <a:endParaRPr lang="en-US" sz="2000" u="sng" dirty="0"/>
          </a:p>
        </p:txBody>
      </p:sp>
      <p:pic>
        <p:nvPicPr>
          <p:cNvPr id="7" name="Picture 6" descr="Helena Breuer photo, Oregon State University"/>
          <p:cNvPicPr>
            <a:picLocks noChangeAspect="1"/>
          </p:cNvPicPr>
          <p:nvPr/>
        </p:nvPicPr>
        <p:blipFill>
          <a:blip r:embed="rId2"/>
          <a:srcRect l="13098" r="13098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8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Milana Cimesa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</a:t>
            </a:r>
            <a:r>
              <a:rPr lang="en-US" sz="2400" b="1" dirty="0"/>
              <a:t> of Nevada, Reno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Accelerated  Bridge Construction (ABC-UTC)  </a:t>
            </a:r>
            <a:r>
              <a:rPr lang="en-US" sz="2600" i="1" dirty="0">
                <a:latin typeface="Trebuchet MS" panose="020B0603020202020204" pitchFamily="34" charset="0"/>
              </a:rPr>
              <a:t>  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Research Area(s):</a:t>
            </a:r>
          </a:p>
          <a:p>
            <a:endParaRPr lang="en-US" b="1" u="sng" dirty="0"/>
          </a:p>
          <a:p>
            <a:r>
              <a:rPr lang="en-US" dirty="0"/>
              <a:t>Structural and Bridge Engineering: Compressive behavior of emerging types of ultra-high performance concrete with applications for bridge and building columns</a:t>
            </a:r>
          </a:p>
          <a:p>
            <a:endParaRPr lang="en-US" dirty="0"/>
          </a:p>
          <a:p>
            <a:r>
              <a:rPr lang="en-US" b="1" u="sng" dirty="0"/>
              <a:t>Thesis Title:</a:t>
            </a:r>
          </a:p>
          <a:p>
            <a:endParaRPr lang="en-US" b="1" u="sng" dirty="0"/>
          </a:p>
          <a:p>
            <a:r>
              <a:rPr lang="en-US" dirty="0"/>
              <a:t>Advancing Design and Detailing of Ultra-High Performance Concrete (UHPC) Axial Columns</a:t>
            </a:r>
            <a:endParaRPr lang="en-US" u="sng" dirty="0"/>
          </a:p>
        </p:txBody>
      </p:sp>
      <p:pic>
        <p:nvPicPr>
          <p:cNvPr id="7" name="Picture 6" descr="Milana Cimesa photo, University of Nevada, Reno"/>
          <p:cNvPicPr>
            <a:picLocks noChangeAspect="1"/>
          </p:cNvPicPr>
          <p:nvPr/>
        </p:nvPicPr>
        <p:blipFill>
          <a:blip r:embed="rId2"/>
          <a:srcRect l="3842" r="3842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7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Mehrdad Ghyabi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George Mason University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Center for Integrated Asset Management for Multi-Modal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Vision-based structural health monitoring </a:t>
            </a:r>
          </a:p>
          <a:p>
            <a:endParaRPr lang="en-US" sz="2000" dirty="0"/>
          </a:p>
          <a:p>
            <a:r>
              <a:rPr lang="en-US" sz="2000" b="1" u="sng" dirty="0"/>
              <a:t>Dissertation Title:</a:t>
            </a:r>
          </a:p>
          <a:p>
            <a:endParaRPr lang="en-US" sz="2000" b="1" u="sng" dirty="0"/>
          </a:p>
          <a:p>
            <a:r>
              <a:rPr lang="en-US" sz="2000" dirty="0"/>
              <a:t>Smart Cities and A Modern Approach to Structural Health Monitoring: Autonomous Visual Sensing and Decision Making</a:t>
            </a:r>
            <a:endParaRPr lang="en-US" sz="2000" u="sng" dirty="0"/>
          </a:p>
        </p:txBody>
      </p:sp>
      <p:pic>
        <p:nvPicPr>
          <p:cNvPr id="7" name="Picture 6" descr="Mehrdad Ghyabi photo, George Mason University"/>
          <p:cNvPicPr>
            <a:picLocks noChangeAspect="1"/>
          </p:cNvPicPr>
          <p:nvPr/>
        </p:nvPicPr>
        <p:blipFill>
          <a:blip r:embed="rId2"/>
          <a:srcRect l="1356" r="1356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8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William Hughes, EIT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Connecticut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fr-FR" sz="2200" i="1" dirty="0">
                <a:latin typeface="Trebuchet MS" panose="020B0603020202020204" pitchFamily="34" charset="0"/>
              </a:rPr>
              <a:t>Transportation Infrastructure </a:t>
            </a:r>
            <a:r>
              <a:rPr lang="fr-FR" sz="2200" i="1" dirty="0" err="1">
                <a:latin typeface="Trebuchet MS" panose="020B0603020202020204" pitchFamily="34" charset="0"/>
              </a:rPr>
              <a:t>Durability</a:t>
            </a:r>
            <a:r>
              <a:rPr lang="fr-FR" sz="2200" i="1" dirty="0">
                <a:latin typeface="Trebuchet MS" panose="020B0603020202020204" pitchFamily="34" charset="0"/>
              </a:rPr>
              <a:t> Center </a:t>
            </a:r>
            <a:endParaRPr lang="en-US" sz="2200" i="1" dirty="0"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Resilience of structures and system to natural hazards</a:t>
            </a:r>
          </a:p>
          <a:p>
            <a:endParaRPr lang="en-US" sz="2000" dirty="0"/>
          </a:p>
          <a:p>
            <a:r>
              <a:rPr lang="en-US" sz="2000" b="1" u="sng" dirty="0"/>
              <a:t>Dissertation Title:</a:t>
            </a:r>
          </a:p>
          <a:p>
            <a:endParaRPr lang="en-US" sz="2000" b="1" u="sng" dirty="0"/>
          </a:p>
          <a:p>
            <a:r>
              <a:rPr lang="en-US" sz="2000" dirty="0"/>
              <a:t>Physics-based and Data-driven Infrastructure Digital Twins for Community Resilience Assessment under Strong Storms</a:t>
            </a:r>
            <a:endParaRPr lang="en-US" sz="2000" u="sng" dirty="0"/>
          </a:p>
        </p:txBody>
      </p:sp>
      <p:pic>
        <p:nvPicPr>
          <p:cNvPr id="7" name="Picture 6" descr="William Hughes, EIT photo, University of Connecticut"/>
          <p:cNvPicPr>
            <a:picLocks noChangeAspect="1"/>
          </p:cNvPicPr>
          <p:nvPr/>
        </p:nvPicPr>
        <p:blipFill>
          <a:blip r:embed="rId2"/>
          <a:srcRect l="15007" r="15007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7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Javon Barrett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Morgan State University</a:t>
            </a:r>
            <a:endParaRPr lang="en-US" sz="2200" i="1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Urban Mobility and Equity Center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Research Area(s):</a:t>
            </a:r>
          </a:p>
          <a:p>
            <a:endParaRPr lang="en-US" b="1" u="sng" dirty="0"/>
          </a:p>
          <a:p>
            <a:r>
              <a:rPr lang="en-US" dirty="0"/>
              <a:t>Connected and autonomous vehicles</a:t>
            </a:r>
          </a:p>
          <a:p>
            <a:endParaRPr lang="en-US" dirty="0"/>
          </a:p>
          <a:p>
            <a:r>
              <a:rPr lang="en-US" b="1" u="sng" dirty="0"/>
              <a:t>Research Title:</a:t>
            </a:r>
          </a:p>
          <a:p>
            <a:endParaRPr lang="en-US" b="1" u="sng" dirty="0"/>
          </a:p>
          <a:p>
            <a:r>
              <a:rPr lang="en-US" dirty="0"/>
              <a:t>Leveraging a Driver Eye-Movement Tracking Sensor for the Enhancement of an In-Vehicle Audio-Visual Alert System for Averting High-Risk Conflicts with Pedestrians and Cyclists in the Urban Driving Environment</a:t>
            </a:r>
          </a:p>
        </p:txBody>
      </p:sp>
      <p:pic>
        <p:nvPicPr>
          <p:cNvPr id="7" name="Picture 6" descr="Javon Barrett photo, Morgan State University"/>
          <p:cNvPicPr>
            <a:picLocks noChangeAspect="1"/>
          </p:cNvPicPr>
          <p:nvPr/>
        </p:nvPicPr>
        <p:blipFill rotWithShape="1">
          <a:blip r:embed="rId2"/>
          <a:srcRect t="13456" r="3531" b="7254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3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Zachary Jerome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Michigan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200" i="1" dirty="0">
                <a:latin typeface="Trebuchet MS" panose="020B0603020202020204" pitchFamily="34" charset="0"/>
              </a:rPr>
              <a:t>Center for Connected Automated Transportation (CCAT)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Research Area(s):</a:t>
            </a:r>
          </a:p>
          <a:p>
            <a:endParaRPr lang="en-US" b="1" u="sng" dirty="0"/>
          </a:p>
          <a:p>
            <a:r>
              <a:rPr lang="en-US" dirty="0"/>
              <a:t>Improving traffic control systems through the use of connected vehicle and infrastructure</a:t>
            </a:r>
          </a:p>
          <a:p>
            <a:r>
              <a:rPr lang="en-US" dirty="0"/>
              <a:t>technology</a:t>
            </a:r>
          </a:p>
          <a:p>
            <a:r>
              <a:rPr lang="en-US" dirty="0"/>
              <a:t>	</a:t>
            </a:r>
          </a:p>
          <a:p>
            <a:r>
              <a:rPr lang="en-US" b="1" u="sng" dirty="0"/>
              <a:t>Dissertation Title:</a:t>
            </a:r>
          </a:p>
          <a:p>
            <a:endParaRPr lang="en-US" b="1" u="sng" dirty="0"/>
          </a:p>
          <a:p>
            <a:r>
              <a:rPr lang="en-US" dirty="0"/>
              <a:t>The research topic will focus on using connected vehicle (CV) and infrastructure technology to improve traffic control systems in terms of efficiency and safety. </a:t>
            </a:r>
            <a:endParaRPr lang="en-US" u="sng" dirty="0"/>
          </a:p>
        </p:txBody>
      </p:sp>
      <p:pic>
        <p:nvPicPr>
          <p:cNvPr id="6" name="Picture 5" descr="Zachary Jerome photo, University of Michigan">
            <a:extLst>
              <a:ext uri="{FF2B5EF4-FFF2-40B4-BE49-F238E27FC236}">
                <a16:creationId xmlns:a16="http://schemas.microsoft.com/office/drawing/2014/main" id="{F4FBF4FF-A1CC-44C7-A529-A91A01A1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022" y="2945694"/>
            <a:ext cx="2885607" cy="30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4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Lizbeth Juarez-</a:t>
            </a:r>
            <a:r>
              <a:rPr lang="en-US" b="1" baseline="0" dirty="0" err="1"/>
              <a:t>Bartolo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Arkansas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200" i="1" dirty="0">
                <a:latin typeface="Trebuchet MS" panose="020B0603020202020204" pitchFamily="34" charset="0"/>
              </a:rPr>
              <a:t>Maritime Transportation Research and Education Center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Improving traffic control systems through the use of connected vehicle and infrastructure technology	</a:t>
            </a:r>
          </a:p>
          <a:p>
            <a:endParaRPr lang="en-US" sz="2000" dirty="0"/>
          </a:p>
          <a:p>
            <a:r>
              <a:rPr lang="en-US" sz="2000" b="1" u="sng" dirty="0"/>
              <a:t>Thesis Title:</a:t>
            </a:r>
          </a:p>
          <a:p>
            <a:endParaRPr lang="en-US" sz="2000" b="1" u="sng" dirty="0"/>
          </a:p>
          <a:p>
            <a:r>
              <a:rPr lang="en-US" sz="2000" dirty="0"/>
              <a:t>Food Deserts Effect on Arkansas’s Rural Residents’ Exposure to Vehicle Crashes</a:t>
            </a:r>
            <a:endParaRPr lang="en-US" sz="2000" u="sng" dirty="0"/>
          </a:p>
        </p:txBody>
      </p:sp>
      <p:pic>
        <p:nvPicPr>
          <p:cNvPr id="7" name="Picture 6" descr="Lizbeth Juarez-Bartolo photo, University of Arkansas"/>
          <p:cNvPicPr>
            <a:picLocks noChangeAspect="1"/>
          </p:cNvPicPr>
          <p:nvPr/>
        </p:nvPicPr>
        <p:blipFill>
          <a:blip r:embed="rId2"/>
          <a:srcRect t="944" b="944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3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Hadi Khoury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North Carolina Agricultural and Technical State University	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200" i="1" dirty="0">
                <a:latin typeface="Trebuchet MS" panose="020B0603020202020204" pitchFamily="34" charset="0"/>
              </a:rPr>
              <a:t>Center for Advanced Transportation Mobility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Designing equitable discounts for express lanes</a:t>
            </a:r>
          </a:p>
          <a:p>
            <a:r>
              <a:rPr lang="en-US" sz="2400" dirty="0"/>
              <a:t>	</a:t>
            </a:r>
          </a:p>
          <a:p>
            <a:r>
              <a:rPr lang="en-US" sz="2400" b="1" u="sng" dirty="0"/>
              <a:t>Research Title:</a:t>
            </a:r>
          </a:p>
          <a:p>
            <a:endParaRPr lang="en-US" sz="2400" b="1" u="sng" dirty="0"/>
          </a:p>
          <a:p>
            <a:r>
              <a:rPr lang="en-US" sz="2400" dirty="0"/>
              <a:t>Model-Driven Equitable Discount Design For Express Lanes</a:t>
            </a:r>
            <a:endParaRPr lang="en-US" sz="2400" u="sng" dirty="0"/>
          </a:p>
        </p:txBody>
      </p:sp>
      <p:pic>
        <p:nvPicPr>
          <p:cNvPr id="7" name="Picture 6" descr="Hadi Khoury photo, North Carolina Agricultural and Technical State University"/>
          <p:cNvPicPr>
            <a:picLocks noChangeAspect="1"/>
          </p:cNvPicPr>
          <p:nvPr/>
        </p:nvPicPr>
        <p:blipFill>
          <a:blip r:embed="rId2"/>
          <a:srcRect l="3752" r="3752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23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Emily Shull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Iowa		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200" i="1" dirty="0">
                <a:latin typeface="Trebuchet MS" panose="020B0603020202020204" pitchFamily="34" charset="0"/>
              </a:rPr>
              <a:t>Safety Research Using Simulation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Conditional automation, human-machine interaction, attention, and human-machine interfaces</a:t>
            </a:r>
          </a:p>
          <a:p>
            <a:r>
              <a:rPr lang="en-US" sz="2000" dirty="0"/>
              <a:t>	</a:t>
            </a:r>
          </a:p>
          <a:p>
            <a:r>
              <a:rPr lang="en-US" sz="2000" b="1" u="sng" dirty="0"/>
              <a:t>Dissertation Title:</a:t>
            </a:r>
          </a:p>
          <a:p>
            <a:endParaRPr lang="en-US" sz="2000" b="1" u="sng" dirty="0"/>
          </a:p>
          <a:p>
            <a:r>
              <a:rPr lang="en-US" sz="2000" dirty="0"/>
              <a:t>Maintaining Attention with Enhanced HMI in Level 3 Driving</a:t>
            </a:r>
            <a:endParaRPr lang="en-US" sz="2000" u="sng" dirty="0"/>
          </a:p>
        </p:txBody>
      </p:sp>
      <p:pic>
        <p:nvPicPr>
          <p:cNvPr id="7" name="Picture 6" descr="Emily Shull photo, University of Iowa"/>
          <p:cNvPicPr>
            <a:picLocks noChangeAspect="1"/>
          </p:cNvPicPr>
          <p:nvPr/>
        </p:nvPicPr>
        <p:blipFill>
          <a:blip r:embed="rId2"/>
          <a:srcRect l="3752" r="3752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42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Josue </a:t>
            </a:r>
            <a:r>
              <a:rPr lang="en-US" b="1" baseline="0" dirty="0" err="1"/>
              <a:t>Vaglienty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San Jose State University		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200" i="1" dirty="0" err="1">
                <a:latin typeface="Trebuchet MS" panose="020B0603020202020204" pitchFamily="34" charset="0"/>
              </a:rPr>
              <a:t>Mineta</a:t>
            </a:r>
            <a:r>
              <a:rPr lang="en-US" sz="2200" i="1" dirty="0">
                <a:latin typeface="Trebuchet MS" panose="020B0603020202020204" pitchFamily="34" charset="0"/>
              </a:rPr>
              <a:t> Consortium for Transportation Mobility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Multimodal transportation</a:t>
            </a:r>
          </a:p>
          <a:p>
            <a:r>
              <a:rPr lang="en-US" sz="2400" dirty="0"/>
              <a:t>	</a:t>
            </a:r>
          </a:p>
          <a:p>
            <a:r>
              <a:rPr lang="en-US" sz="2400" b="1" u="sng" dirty="0"/>
              <a:t>Thesis Title:</a:t>
            </a:r>
          </a:p>
          <a:p>
            <a:endParaRPr lang="en-US" sz="2400" b="1" u="sng" dirty="0"/>
          </a:p>
          <a:p>
            <a:r>
              <a:rPr lang="en-US" sz="2400" dirty="0"/>
              <a:t>Resilience and Climate Change Adaptation of Intercity Rail Corridors </a:t>
            </a:r>
            <a:endParaRPr lang="en-US" sz="2400" u="sng" dirty="0"/>
          </a:p>
        </p:txBody>
      </p:sp>
      <p:pic>
        <p:nvPicPr>
          <p:cNvPr id="7" name="Picture 6" descr="Josue Vaglienty photo, San Jose State University"/>
          <p:cNvPicPr>
            <a:picLocks noChangeAspect="1"/>
          </p:cNvPicPr>
          <p:nvPr/>
        </p:nvPicPr>
        <p:blipFill>
          <a:blip r:embed="rId2"/>
          <a:srcRect l="19285" r="19285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75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Jade Williams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Idaho		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200" i="1" dirty="0">
                <a:latin typeface="Trebuchet MS" panose="020B0603020202020204" pitchFamily="34" charset="0"/>
              </a:rPr>
              <a:t>Center for Safety Equity in Transportation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b="1" u="sng" dirty="0"/>
          </a:p>
          <a:p>
            <a:r>
              <a:rPr lang="en-US" sz="2000" dirty="0"/>
              <a:t>Future technologies in transportation engineering with current focus on opinions of autonomous vehicles in </a:t>
            </a:r>
            <a:r>
              <a:rPr lang="en-US" sz="2000"/>
              <a:t>rural areas</a:t>
            </a:r>
          </a:p>
          <a:p>
            <a:r>
              <a:rPr lang="en-US" sz="2000" dirty="0"/>
              <a:t>	</a:t>
            </a:r>
          </a:p>
          <a:p>
            <a:r>
              <a:rPr lang="en-US" sz="2000" b="1" u="sng" dirty="0"/>
              <a:t>Thesis Title:</a:t>
            </a:r>
          </a:p>
          <a:p>
            <a:endParaRPr lang="en-US" sz="2000" b="1" u="sng" dirty="0"/>
          </a:p>
          <a:p>
            <a:r>
              <a:rPr lang="en-US" sz="2000" dirty="0"/>
              <a:t>The Perception of Autonomous Driving in Rural Communities</a:t>
            </a:r>
          </a:p>
        </p:txBody>
      </p:sp>
      <p:pic>
        <p:nvPicPr>
          <p:cNvPr id="7" name="Picture 6" descr="Jade Williams photo, University of Idaho"/>
          <p:cNvPicPr>
            <a:picLocks noChangeAspect="1"/>
          </p:cNvPicPr>
          <p:nvPr/>
        </p:nvPicPr>
        <p:blipFill>
          <a:blip r:embed="rId2"/>
          <a:srcRect l="19711" r="19711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Django </a:t>
            </a:r>
            <a:r>
              <a:rPr lang="en-US" b="1" baseline="0" dirty="0" err="1"/>
              <a:t>Bergcollins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San Diego State University</a:t>
            </a:r>
          </a:p>
          <a:p>
            <a:pPr marL="0" indent="0">
              <a:buNone/>
            </a:pPr>
            <a:r>
              <a:rPr lang="en-US" sz="11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Safety Through Disruption (Safe-D)</a:t>
            </a:r>
          </a:p>
          <a:p>
            <a:pPr marL="0" indent="0">
              <a:buNone/>
            </a:pPr>
            <a:endParaRPr lang="en-US" sz="2200" i="1" dirty="0"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endParaRPr lang="en-US" sz="2000" u="sng" dirty="0"/>
          </a:p>
          <a:p>
            <a:r>
              <a:rPr lang="en-US" sz="2000" dirty="0"/>
              <a:t>Intelligent Transportation Management Systems</a:t>
            </a:r>
          </a:p>
          <a:p>
            <a:endParaRPr lang="en-US" sz="2000" dirty="0"/>
          </a:p>
          <a:p>
            <a:r>
              <a:rPr lang="en-US" sz="2000" b="1" u="sng" dirty="0"/>
              <a:t>Research Title:</a:t>
            </a:r>
          </a:p>
          <a:p>
            <a:endParaRPr lang="en-US" sz="2000" b="1" u="sng" dirty="0"/>
          </a:p>
          <a:p>
            <a:r>
              <a:rPr lang="en-US" sz="2000" dirty="0"/>
              <a:t>Developing an Intelligent Transportation Management Center (ITMC) with a Safety Evaluation Focus for Smart Cities</a:t>
            </a:r>
          </a:p>
          <a:p>
            <a:endParaRPr lang="en-US" b="1" u="sng" dirty="0"/>
          </a:p>
        </p:txBody>
      </p:sp>
      <p:pic>
        <p:nvPicPr>
          <p:cNvPr id="7" name="Picture 6" descr="Django Bergcollins photo, San Diego State University"/>
          <p:cNvPicPr>
            <a:picLocks noChangeAspect="1"/>
          </p:cNvPicPr>
          <p:nvPr/>
        </p:nvPicPr>
        <p:blipFill>
          <a:blip r:embed="rId2"/>
          <a:srcRect l="15314" r="15314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3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Lauren Brown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000" b="1" dirty="0"/>
              <a:t>University of Texas at El Paso</a:t>
            </a:r>
          </a:p>
          <a:p>
            <a:pPr marL="0" indent="0">
              <a:buNone/>
            </a:pPr>
            <a:r>
              <a:rPr lang="en-US" sz="1600" i="1" dirty="0">
                <a:latin typeface="Trebuchet MS" panose="020B0603020202020204" pitchFamily="34" charset="0"/>
              </a:rPr>
              <a:t>	Connected Cities for Smart Mobility towards Accessible and Resilient Transportation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Smart cities, digital twins, accessibility, safety, equity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endParaRPr lang="en-US" sz="2400" b="1" u="sng" dirty="0"/>
          </a:p>
          <a:p>
            <a:r>
              <a:rPr lang="en-US" sz="2400" dirty="0"/>
              <a:t>Applying Smart Cities Indices to a Multi-Modal Corridor</a:t>
            </a:r>
            <a:endParaRPr lang="en-US" sz="2400" u="sng" dirty="0"/>
          </a:p>
        </p:txBody>
      </p:sp>
      <p:pic>
        <p:nvPicPr>
          <p:cNvPr id="7" name="Picture 6" descr="Lauren Brown photo, University of Texas at El Paso"/>
          <p:cNvPicPr>
            <a:picLocks noChangeAspect="1"/>
          </p:cNvPicPr>
          <p:nvPr/>
        </p:nvPicPr>
        <p:blipFill>
          <a:blip r:embed="rId2"/>
          <a:srcRect l="15314" r="15314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Luisa Castrejon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400" b="1" dirty="0"/>
              <a:t>University of Texas at El Paso</a:t>
            </a:r>
          </a:p>
          <a:p>
            <a:pPr marL="0" indent="0"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Center for Transportation, Environment, and Community Health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Sustainable Infrastructure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endParaRPr lang="en-US" sz="2400" b="1" u="sng" dirty="0"/>
          </a:p>
          <a:p>
            <a:r>
              <a:rPr lang="en-US" sz="2400" dirty="0"/>
              <a:t>Applying Smart Cities Indices to a Multimodal Corridor</a:t>
            </a:r>
            <a:endParaRPr lang="en-US" sz="2400" u="sng" dirty="0"/>
          </a:p>
        </p:txBody>
      </p:sp>
      <p:pic>
        <p:nvPicPr>
          <p:cNvPr id="7" name="Picture 6" descr="Luisa Castrejon photo, University of Texas at El Paso"/>
          <p:cNvPicPr>
            <a:picLocks noChangeAspect="1"/>
          </p:cNvPicPr>
          <p:nvPr/>
        </p:nvPicPr>
        <p:blipFill>
          <a:blip r:embed="rId2"/>
          <a:srcRect l="3752" r="3752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51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Fred Chambers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Univers 57 Condensed"/>
                <a:cs typeface="Univers 57 Condensed"/>
              </a:rPr>
              <a:t>	</a:t>
            </a:r>
            <a:r>
              <a:rPr lang="en-US" b="1" dirty="0"/>
              <a:t>Benedict College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Center for Connected Multimodal Mobility (C2M2)    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endParaRPr lang="en-US" sz="2400" b="1" u="sng" dirty="0"/>
          </a:p>
          <a:p>
            <a:r>
              <a:rPr lang="en-US" sz="2400" dirty="0"/>
              <a:t>Intelligent Transportation Systems</a:t>
            </a:r>
          </a:p>
          <a:p>
            <a:endParaRPr lang="en-US" sz="2400" dirty="0"/>
          </a:p>
          <a:p>
            <a:r>
              <a:rPr lang="en-US" sz="2400" b="1" u="sng" dirty="0"/>
              <a:t>Research Title:</a:t>
            </a:r>
          </a:p>
          <a:p>
            <a:endParaRPr lang="en-US" sz="2400" b="1" u="sng" dirty="0"/>
          </a:p>
          <a:p>
            <a:r>
              <a:rPr lang="en-US" sz="2400" dirty="0"/>
              <a:t>The Effect of Dust and Sand on the Propagating EM Millimeter Plane Wave</a:t>
            </a:r>
            <a:endParaRPr lang="en-US" sz="2400" u="sng" dirty="0"/>
          </a:p>
        </p:txBody>
      </p:sp>
      <p:pic>
        <p:nvPicPr>
          <p:cNvPr id="7" name="Picture 6" descr="Fred Chambers photo, Benedict College"/>
          <p:cNvPicPr>
            <a:picLocks noChangeAspect="1"/>
          </p:cNvPicPr>
          <p:nvPr/>
        </p:nvPicPr>
        <p:blipFill>
          <a:blip r:embed="rId2"/>
          <a:srcRect t="10140" b="10140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3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Taylor Dinehart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South Florida 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National Institute for Congestion Reduction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endParaRPr lang="en-US" sz="2200" b="1" u="sng" dirty="0"/>
          </a:p>
          <a:p>
            <a:r>
              <a:rPr lang="en-US" sz="2200" dirty="0"/>
              <a:t>Public health, resilience, sustainability, equity, safety </a:t>
            </a:r>
          </a:p>
          <a:p>
            <a:endParaRPr lang="en-US" sz="2200" dirty="0"/>
          </a:p>
          <a:p>
            <a:r>
              <a:rPr lang="en-US" sz="2200" b="1" u="sng" dirty="0"/>
              <a:t>Research Title:</a:t>
            </a:r>
          </a:p>
          <a:p>
            <a:endParaRPr lang="en-US" sz="2200" b="1" u="sng" dirty="0"/>
          </a:p>
          <a:p>
            <a:r>
              <a:rPr lang="en-US" sz="2200" dirty="0"/>
              <a:t>Feasibility of a Regional Transportation Systems Management and Operations (TSMO) Program</a:t>
            </a:r>
            <a:endParaRPr lang="en-US" sz="2200" u="sng" dirty="0"/>
          </a:p>
        </p:txBody>
      </p:sp>
      <p:pic>
        <p:nvPicPr>
          <p:cNvPr id="7" name="Picture 6" descr="Taylor Dinehart photo, University of South Florida"/>
          <p:cNvPicPr>
            <a:picLocks noChangeAspect="1"/>
          </p:cNvPicPr>
          <p:nvPr/>
        </p:nvPicPr>
        <p:blipFill>
          <a:blip r:embed="rId2"/>
          <a:srcRect l="18268" r="18268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0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Abbie Dirks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000" b="1" dirty="0"/>
              <a:t> </a:t>
            </a:r>
            <a:r>
              <a:rPr lang="en-US" sz="2600" b="1" dirty="0"/>
              <a:t>Arizona State University</a:t>
            </a:r>
          </a:p>
          <a:p>
            <a:pPr marL="0" indent="0">
              <a:buNone/>
            </a:pPr>
            <a:r>
              <a:rPr lang="en-US" sz="24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Teaching Old Models New Tricks (TOMNET)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Research Area(s):</a:t>
            </a:r>
          </a:p>
          <a:p>
            <a:endParaRPr lang="en-US" b="1" u="sng" dirty="0"/>
          </a:p>
          <a:p>
            <a:r>
              <a:rPr lang="en-US" dirty="0"/>
              <a:t>Travel behavior and attitudes, shared mobility, perceptions towards emerging transportation technologies, and transportation equity</a:t>
            </a:r>
          </a:p>
          <a:p>
            <a:r>
              <a:rPr lang="en-US" dirty="0"/>
              <a:t>	</a:t>
            </a:r>
          </a:p>
          <a:p>
            <a:r>
              <a:rPr lang="en-US" b="1" u="sng" dirty="0"/>
              <a:t>Thesis Title:</a:t>
            </a:r>
          </a:p>
          <a:p>
            <a:endParaRPr lang="en-US" b="1" u="sng" dirty="0"/>
          </a:p>
          <a:p>
            <a:r>
              <a:rPr lang="en-US" dirty="0"/>
              <a:t>Access to Food in a Severe Prolonged Disruption: The Case of Grocery and Meal Shopping During the COVID-19 Pandemic</a:t>
            </a:r>
            <a:endParaRPr lang="en-US" u="sng" dirty="0"/>
          </a:p>
        </p:txBody>
      </p:sp>
      <p:pic>
        <p:nvPicPr>
          <p:cNvPr id="7" name="Picture 6" descr="Abbie Dirks photo, Arizona State University"/>
          <p:cNvPicPr>
            <a:picLocks noChangeAspect="1"/>
          </p:cNvPicPr>
          <p:nvPr/>
        </p:nvPicPr>
        <p:blipFill>
          <a:blip r:embed="rId2"/>
          <a:srcRect t="470" b="470"/>
          <a:stretch/>
        </p:blipFill>
        <p:spPr>
          <a:xfrm>
            <a:off x="5731073" y="2601686"/>
            <a:ext cx="2378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79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16594</TotalTime>
  <Words>1626</Words>
  <Application>Microsoft Office PowerPoint</Application>
  <PresentationFormat>On-screen Show (4:3)</PresentationFormat>
  <Paragraphs>386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Georgia</vt:lpstr>
      <vt:lpstr>Trebuchet MS</vt:lpstr>
      <vt:lpstr>Univers 57 Condensed</vt:lpstr>
      <vt:lpstr>Office Theme</vt:lpstr>
      <vt:lpstr>University Transportation Centers</vt:lpstr>
      <vt:lpstr>Khalid Al-Kady</vt:lpstr>
      <vt:lpstr>Javon Barrett</vt:lpstr>
      <vt:lpstr>Django Bergcollins</vt:lpstr>
      <vt:lpstr>Lauren Brown</vt:lpstr>
      <vt:lpstr>Luisa Castrejon</vt:lpstr>
      <vt:lpstr>Fred Chambers</vt:lpstr>
      <vt:lpstr>Taylor Dinehart</vt:lpstr>
      <vt:lpstr>Abbie Dirks</vt:lpstr>
      <vt:lpstr>Lily Hanig</vt:lpstr>
      <vt:lpstr>Quinn Packer</vt:lpstr>
      <vt:lpstr>Alexandra Pan</vt:lpstr>
      <vt:lpstr>Julene Paul</vt:lpstr>
      <vt:lpstr>Peyton Ratto</vt:lpstr>
      <vt:lpstr>Matteo Saracco</vt:lpstr>
      <vt:lpstr>Margaret Slattery</vt:lpstr>
      <vt:lpstr>William Toledo</vt:lpstr>
      <vt:lpstr>Carrie Tremblatt</vt:lpstr>
      <vt:lpstr>Geoffrey Vega</vt:lpstr>
      <vt:lpstr>Michelle Duren</vt:lpstr>
      <vt:lpstr>Ashley Hightower</vt:lpstr>
      <vt:lpstr>Kurtis Johnson</vt:lpstr>
      <vt:lpstr>Aqshems Nichols</vt:lpstr>
      <vt:lpstr>Sadie Mae Palmatier</vt:lpstr>
      <vt:lpstr>Valencia Stewart</vt:lpstr>
      <vt:lpstr>Helena Breuer</vt:lpstr>
      <vt:lpstr>Milana Cimesa</vt:lpstr>
      <vt:lpstr>Mehrdad Ghyabi</vt:lpstr>
      <vt:lpstr>William Hughes, EIT</vt:lpstr>
      <vt:lpstr>Zachary Jerome</vt:lpstr>
      <vt:lpstr>Lizbeth Juarez-Bartolo</vt:lpstr>
      <vt:lpstr>Hadi Khoury</vt:lpstr>
      <vt:lpstr>Emily Shull</vt:lpstr>
      <vt:lpstr>Josue Vaglienty</vt:lpstr>
      <vt:lpstr>Jade Williams</vt:lpstr>
    </vt:vector>
  </TitlesOfParts>
  <Company>Volpe National Transportation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"Bressette, Benjamin (Volpe)" &lt;Benjamin.Bressette@dot.gov&gt;</dc:creator>
  <cp:lastModifiedBy>Haig, Leslie CTR (OST)</cp:lastModifiedBy>
  <cp:revision>255</cp:revision>
  <dcterms:created xsi:type="dcterms:W3CDTF">2016-12-29T18:52:05Z</dcterms:created>
  <dcterms:modified xsi:type="dcterms:W3CDTF">2023-01-06T18:15:46Z</dcterms:modified>
</cp:coreProperties>
</file>