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78" r:id="rId2"/>
  </p:sldMasterIdLst>
  <p:notesMasterIdLst>
    <p:notesMasterId r:id="rId12"/>
  </p:notesMasterIdLst>
  <p:sldIdLst>
    <p:sldId id="256" r:id="rId3"/>
    <p:sldId id="951" r:id="rId4"/>
    <p:sldId id="2019" r:id="rId5"/>
    <p:sldId id="2020" r:id="rId6"/>
    <p:sldId id="2022" r:id="rId7"/>
    <p:sldId id="2024" r:id="rId8"/>
    <p:sldId id="2025" r:id="rId9"/>
    <p:sldId id="2027" r:id="rId10"/>
    <p:sldId id="2028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062" autoAdjust="0"/>
  </p:normalViewPr>
  <p:slideViewPr>
    <p:cSldViewPr>
      <p:cViewPr varScale="1">
        <p:scale>
          <a:sx n="111" d="100"/>
          <a:sy n="111" d="100"/>
        </p:scale>
        <p:origin x="1536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1EA68-5484-4CFB-B753-6FAF7E15B9D2}" type="datetimeFigureOut">
              <a:rPr lang="en-US" smtClean="0"/>
              <a:t>11/9/2022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C5DC7-8746-4A8D-95B8-4EF31EBC24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8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C49CE-649E-4981-881E-7022129559B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21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spc="-10" dirty="0"/>
              <a:t>UNCLASS</a:t>
            </a:r>
            <a:r>
              <a:rPr spc="-5" dirty="0"/>
              <a:t>I</a:t>
            </a:r>
            <a:r>
              <a:rPr spc="-10" dirty="0"/>
              <a:t>F</a:t>
            </a:r>
            <a:r>
              <a:rPr spc="-5" dirty="0"/>
              <a:t>IED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E6C71-F805-43E6-8B01-C699E38CBEF9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3399"/>
                </a:solidFill>
                <a:latin typeface="Franklin Gothic Medium"/>
                <a:cs typeface="Franklin Gothic Medium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472898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719902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816928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17423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522625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988" y="157163"/>
            <a:ext cx="2057400" cy="6167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157163"/>
            <a:ext cx="6022975" cy="6167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7692052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47B8A-FCC0-4183-99E9-9E0705A1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081" y="157163"/>
            <a:ext cx="8232775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167356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808080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1">
                <a:solidFill>
                  <a:schemeClr val="tx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spc="-10" dirty="0"/>
              <a:t>UNCLASS</a:t>
            </a:r>
            <a:r>
              <a:rPr spc="-5" dirty="0"/>
              <a:t>I</a:t>
            </a:r>
            <a:r>
              <a:rPr spc="-10" dirty="0"/>
              <a:t>F</a:t>
            </a:r>
            <a:r>
              <a:rPr spc="-5" dirty="0"/>
              <a:t>IED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378E7-F383-486E-96CB-4BCD16314BC5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3399"/>
                </a:solidFill>
                <a:latin typeface="Franklin Gothic Medium"/>
                <a:cs typeface="Franklin Gothic Medium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808080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spc="-10" dirty="0"/>
              <a:t>UNCLASS</a:t>
            </a:r>
            <a:r>
              <a:rPr spc="-5" dirty="0"/>
              <a:t>I</a:t>
            </a:r>
            <a:r>
              <a:rPr spc="-10" dirty="0"/>
              <a:t>F</a:t>
            </a:r>
            <a:r>
              <a:rPr spc="-5" dirty="0"/>
              <a:t>IED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8A778-555C-42BC-B850-6B66FBAA6222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3399"/>
                </a:solidFill>
                <a:latin typeface="Franklin Gothic Medium"/>
                <a:cs typeface="Franklin Gothic Medium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808080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spc="-10" dirty="0"/>
              <a:t>UNCLASS</a:t>
            </a:r>
            <a:r>
              <a:rPr spc="-5" dirty="0"/>
              <a:t>I</a:t>
            </a:r>
            <a:r>
              <a:rPr spc="-10" dirty="0"/>
              <a:t>F</a:t>
            </a:r>
            <a:r>
              <a:rPr spc="-5" dirty="0"/>
              <a:t>IED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87B43-D59C-45E9-A45C-07EB1F657EFC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3399"/>
                </a:solidFill>
                <a:latin typeface="Franklin Gothic Medium"/>
                <a:cs typeface="Franklin Gothic Medium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spc="-10" dirty="0"/>
              <a:t>UNCLASS</a:t>
            </a:r>
            <a:r>
              <a:rPr spc="-5" dirty="0"/>
              <a:t>I</a:t>
            </a:r>
            <a:r>
              <a:rPr spc="-10" dirty="0"/>
              <a:t>F</a:t>
            </a:r>
            <a:r>
              <a:rPr spc="-5" dirty="0"/>
              <a:t>IED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8FC0C-2979-48D3-A6DF-3E8AF2566F36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3399"/>
                </a:solidFill>
                <a:latin typeface="Franklin Gothic Medium"/>
                <a:cs typeface="Franklin Gothic Medium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Gold-tile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12" descr="PowerPoint-title-botto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862638"/>
            <a:ext cx="8686800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Title page top (EXCOM)"/>
          <p:cNvPicPr>
            <a:picLocks noChangeAspect="1" noChangeArrowheads="1"/>
          </p:cNvPicPr>
          <p:nvPr userDrawn="1"/>
        </p:nvPicPr>
        <p:blipFill>
          <a:blip r:embed="rId4" cstate="print"/>
          <a:srcRect l="1424"/>
          <a:stretch>
            <a:fillRect/>
          </a:stretch>
        </p:blipFill>
        <p:spPr bwMode="auto">
          <a:xfrm>
            <a:off x="228600" y="228600"/>
            <a:ext cx="8686800" cy="153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552450" y="2047875"/>
            <a:ext cx="8039100" cy="155257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53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552450" y="3609975"/>
            <a:ext cx="8039100" cy="1695450"/>
          </a:xfrm>
        </p:spPr>
        <p:txBody>
          <a:bodyPr anchor="ctr" anchorCtr="1"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Text Box 8"/>
          <p:cNvSpPr txBox="1">
            <a:spLocks noChangeArrowheads="1"/>
          </p:cNvSpPr>
          <p:nvPr userDrawn="1"/>
        </p:nvSpPr>
        <p:spPr bwMode="auto">
          <a:xfrm>
            <a:off x="0" y="6569979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>
                <a:solidFill>
                  <a:srgbClr val="006600"/>
                </a:solidFill>
                <a:latin typeface="Arial" charset="0"/>
              </a:rPr>
              <a:t>CUI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0" y="-28575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>
                <a:solidFill>
                  <a:srgbClr val="006600"/>
                </a:solidFill>
                <a:latin typeface="Arial" charset="0"/>
              </a:rPr>
              <a:t>CUI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779798" y="6569273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B4C873D6-53EF-4420-94F6-8F9B012543A2}" type="slidenum">
              <a:rPr lang="en-US" sz="1400" smtClean="0">
                <a:solidFill>
                  <a:srgbClr val="003399"/>
                </a:solidFill>
              </a:rPr>
              <a:pPr algn="r"/>
              <a:t>‹#›</a:t>
            </a:fld>
            <a:endParaRPr lang="en-US" sz="14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30977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381000"/>
            <a:ext cx="8232775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779798" y="6569273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BA9128B8-F060-46EB-ABE9-12F94851FAF1}" type="slidenum">
              <a:rPr lang="en-US" sz="1400" smtClean="0">
                <a:solidFill>
                  <a:srgbClr val="003399"/>
                </a:solidFill>
              </a:rPr>
              <a:t>‹#›</a:t>
            </a:fld>
            <a:endParaRPr lang="en-US" sz="14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87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2188411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9337331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186170"/>
            <a:ext cx="9143999" cy="6718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115823" y="95250"/>
            <a:ext cx="646175" cy="109194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8253221" y="219456"/>
            <a:ext cx="707897" cy="66673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133350" y="6594347"/>
            <a:ext cx="7477505" cy="17830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20740" y="111696"/>
            <a:ext cx="3901440" cy="789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808080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4500" y="1032775"/>
            <a:ext cx="8125459" cy="4531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1">
                <a:solidFill>
                  <a:schemeClr val="tx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903853" y="6364867"/>
            <a:ext cx="1336675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spc="-10" dirty="0"/>
              <a:t>UNCLASS</a:t>
            </a:r>
            <a:r>
              <a:rPr spc="-5" dirty="0"/>
              <a:t>I</a:t>
            </a:r>
            <a:r>
              <a:rPr spc="-10" dirty="0"/>
              <a:t>F</a:t>
            </a:r>
            <a:r>
              <a:rPr spc="-5" dirty="0"/>
              <a:t>IED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45C1D-01B4-4A19-9BA7-EAFAD37A4415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97988" y="6575890"/>
            <a:ext cx="151129" cy="17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003399"/>
                </a:solidFill>
                <a:latin typeface="Franklin Gothic Medium"/>
                <a:cs typeface="Franklin Gothic Medium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werPoint-title-bottom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539728"/>
            <a:ext cx="9144000" cy="174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685800"/>
            <a:ext cx="82327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030" name="Picture 6" descr="NCO Logo"/>
          <p:cNvPicPr>
            <a:picLocks noChangeAspect="1" noChangeArrowheads="1"/>
          </p:cNvPicPr>
          <p:nvPr/>
        </p:nvPicPr>
        <p:blipFill>
          <a:blip r:embed="rId14" cstate="print"/>
          <a:srcRect r="82474"/>
          <a:stretch>
            <a:fillRect/>
          </a:stretch>
        </p:blipFill>
        <p:spPr bwMode="auto">
          <a:xfrm>
            <a:off x="115888" y="95250"/>
            <a:ext cx="646112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eagl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53413" y="228600"/>
            <a:ext cx="7080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 descr="Footer text (EXCOM)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33350" y="6556375"/>
            <a:ext cx="744855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-28575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>
                <a:solidFill>
                  <a:srgbClr val="006600"/>
                </a:solidFill>
                <a:latin typeface="Arial" charset="0"/>
              </a:rPr>
              <a:t>CUI</a:t>
            </a:r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-76200" y="6324600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400" b="1" dirty="0">
                <a:solidFill>
                  <a:srgbClr val="006600"/>
                </a:solidFill>
                <a:latin typeface="Arial" charset="0"/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215901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 spd="med"/>
  <p:hf hdr="0" ftr="0" dt="0"/>
  <p:txStyles>
    <p:titleStyle>
      <a:lvl1pPr algn="ctr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Franklin Gothic Demi" pitchFamily="34" charset="0"/>
        </a:defRPr>
      </a:lvl2pPr>
      <a:lvl3pPr algn="ctr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Franklin Gothic Demi" pitchFamily="34" charset="0"/>
        </a:defRPr>
      </a:lvl3pPr>
      <a:lvl4pPr algn="ctr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Franklin Gothic Demi" pitchFamily="34" charset="0"/>
        </a:defRPr>
      </a:lvl4pPr>
      <a:lvl5pPr algn="ctr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Franklin Gothic Demi" pitchFamily="34" charset="0"/>
        </a:defRPr>
      </a:lvl5pPr>
      <a:lvl6pPr marL="457200" algn="ctr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Franklin Gothic Demi" pitchFamily="34" charset="0"/>
        </a:defRPr>
      </a:lvl6pPr>
      <a:lvl7pPr marL="914400" algn="ctr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Franklin Gothic Demi" pitchFamily="34" charset="0"/>
        </a:defRPr>
      </a:lvl7pPr>
      <a:lvl8pPr marL="1371600" algn="ctr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Franklin Gothic Demi" pitchFamily="34" charset="0"/>
        </a:defRPr>
      </a:lvl8pPr>
      <a:lvl9pPr marL="1828800" algn="ctr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Franklin Gothic Demi" pitchFamily="34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4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4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4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4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4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80000"/>
        </a:lnSpc>
        <a:spcBef>
          <a:spcPct val="4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80000"/>
        </a:lnSpc>
        <a:spcBef>
          <a:spcPct val="4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80000"/>
        </a:lnSpc>
        <a:spcBef>
          <a:spcPct val="4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80000"/>
        </a:lnSpc>
        <a:spcBef>
          <a:spcPct val="4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28600" y="228600"/>
            <a:ext cx="8686800" cy="6400800"/>
          </a:xfrm>
          <a:custGeom>
            <a:avLst/>
            <a:gdLst/>
            <a:ahLst/>
            <a:cxnLst/>
            <a:rect l="l" t="t" r="r" b="b"/>
            <a:pathLst>
              <a:path w="8686800" h="6400800">
                <a:moveTo>
                  <a:pt x="0" y="0"/>
                </a:moveTo>
                <a:lnTo>
                  <a:pt x="8686800" y="0"/>
                </a:lnTo>
                <a:lnTo>
                  <a:pt x="8686800" y="6400800"/>
                </a:lnTo>
                <a:lnTo>
                  <a:pt x="0" y="6400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228600" y="228600"/>
            <a:ext cx="8686798" cy="15316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228600" y="5862828"/>
            <a:ext cx="8686799" cy="7665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3903853" y="6609303"/>
            <a:ext cx="133667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03853" y="0"/>
            <a:ext cx="1336675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58800" y="1828800"/>
            <a:ext cx="8027670" cy="27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600" i="1" dirty="0">
                <a:latin typeface="Georgia"/>
                <a:cs typeface="Georgia"/>
              </a:rPr>
              <a:t>U.S. Space-Based Positioning,  Navigation and Timing (PNT)</a:t>
            </a:r>
            <a:br>
              <a:rPr lang="en-US" sz="3600" i="1" dirty="0">
                <a:latin typeface="Georgia"/>
                <a:cs typeface="Georgia"/>
              </a:rPr>
            </a:br>
            <a:r>
              <a:rPr lang="en-US" sz="3600" i="1" dirty="0">
                <a:latin typeface="Georgia"/>
                <a:cs typeface="Georgia"/>
              </a:rPr>
              <a:t>Status and Policy Update:</a:t>
            </a:r>
            <a:br>
              <a:rPr lang="en-US" sz="3600" i="1" dirty="0">
                <a:latin typeface="Georgia"/>
                <a:cs typeface="Georgia"/>
              </a:rPr>
            </a:br>
            <a:r>
              <a:rPr lang="en-US" sz="3600" i="1" dirty="0">
                <a:latin typeface="Georgia"/>
                <a:cs typeface="Georgia"/>
              </a:rPr>
              <a:t>Strategic Plan for Potential Interference (SPPI)</a:t>
            </a:r>
            <a:endParaRPr sz="3600" dirty="0">
              <a:latin typeface="Georgia"/>
              <a:cs typeface="Georgia"/>
            </a:endParaRPr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CD7113C3-B9C9-4294-A35C-26343BFEB004}"/>
              </a:ext>
            </a:extLst>
          </p:cNvPr>
          <p:cNvSpPr txBox="1"/>
          <p:nvPr/>
        </p:nvSpPr>
        <p:spPr>
          <a:xfrm>
            <a:off x="593215" y="4329514"/>
            <a:ext cx="7950200" cy="22236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 algn="ctr">
              <a:lnSpc>
                <a:spcPct val="100000"/>
              </a:lnSpc>
            </a:pPr>
            <a:endParaRPr lang="en-US" sz="2600" i="1" spc="-5" dirty="0">
              <a:latin typeface="Georgia"/>
              <a:cs typeface="Georgia"/>
            </a:endParaRPr>
          </a:p>
          <a:p>
            <a:pPr marL="14604" algn="ctr">
              <a:lnSpc>
                <a:spcPct val="100000"/>
              </a:lnSpc>
            </a:pPr>
            <a:r>
              <a:rPr lang="en-US" sz="2600" i="1" spc="-5" dirty="0">
                <a:latin typeface="Georgia"/>
                <a:cs typeface="Georgia"/>
              </a:rPr>
              <a:t>PNTAB: 16 </a:t>
            </a:r>
            <a:r>
              <a:rPr lang="en-US" sz="2600" i="1" spc="-10" dirty="0">
                <a:latin typeface="Georgia"/>
                <a:cs typeface="Georgia"/>
              </a:rPr>
              <a:t>November</a:t>
            </a:r>
            <a:r>
              <a:rPr sz="2600" i="1" spc="15" dirty="0">
                <a:latin typeface="Georgia"/>
                <a:cs typeface="Georgia"/>
              </a:rPr>
              <a:t> </a:t>
            </a:r>
            <a:r>
              <a:rPr lang="en-US" sz="2600" i="1" spc="-5" dirty="0">
                <a:latin typeface="Georgia"/>
                <a:cs typeface="Georgia"/>
              </a:rPr>
              <a:t>2022</a:t>
            </a:r>
            <a:endParaRPr sz="26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500" dirty="0">
              <a:latin typeface="Georgia"/>
              <a:cs typeface="Georgia"/>
            </a:endParaRPr>
          </a:p>
          <a:p>
            <a:pPr marL="2884170" marR="2696210" algn="ctr">
              <a:lnSpc>
                <a:spcPts val="2300"/>
              </a:lnSpc>
            </a:pPr>
            <a:r>
              <a:rPr sz="2000" spc="-10" dirty="0">
                <a:latin typeface="Georgia"/>
                <a:cs typeface="Georgia"/>
              </a:rPr>
              <a:t>Harold </a:t>
            </a:r>
            <a:r>
              <a:rPr sz="2000" spc="-5" dirty="0">
                <a:latin typeface="Georgia"/>
                <a:cs typeface="Georgia"/>
              </a:rPr>
              <a:t>W. </a:t>
            </a:r>
            <a:r>
              <a:rPr sz="2000" spc="-10" dirty="0">
                <a:latin typeface="Georgia"/>
                <a:cs typeface="Georgia"/>
              </a:rPr>
              <a:t>Martin</a:t>
            </a:r>
            <a:r>
              <a:rPr sz="2000" spc="-5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III  </a:t>
            </a:r>
            <a:r>
              <a:rPr sz="2000" spc="-10" dirty="0">
                <a:latin typeface="Georgia"/>
                <a:cs typeface="Georgia"/>
              </a:rPr>
              <a:t>Director</a:t>
            </a:r>
            <a:endParaRPr sz="2000" dirty="0">
              <a:latin typeface="Georgia"/>
              <a:cs typeface="Georgia"/>
            </a:endParaRPr>
          </a:p>
          <a:p>
            <a:pPr marL="170815" algn="ctr">
              <a:lnSpc>
                <a:spcPts val="2140"/>
              </a:lnSpc>
            </a:pPr>
            <a:r>
              <a:rPr sz="2000" spc="-10" dirty="0">
                <a:latin typeface="Georgia"/>
                <a:cs typeface="Georgia"/>
              </a:rPr>
              <a:t>National </a:t>
            </a:r>
            <a:r>
              <a:rPr sz="2000" spc="-5" dirty="0">
                <a:latin typeface="Georgia"/>
                <a:cs typeface="Georgia"/>
              </a:rPr>
              <a:t>Coordination</a:t>
            </a:r>
            <a:r>
              <a:rPr sz="2000" spc="4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Office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54" y="1247775"/>
            <a:ext cx="8684845" cy="4924425"/>
          </a:xfrm>
        </p:spPr>
        <p:txBody>
          <a:bodyPr wrap="square">
            <a:spAutoFit/>
          </a:bodyPr>
          <a:lstStyle/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0" dirty="0"/>
              <a:t>A U.S. </a:t>
            </a:r>
            <a:r>
              <a:rPr lang="en-US" sz="2000" i="0" dirty="0" err="1"/>
              <a:t>telcom</a:t>
            </a:r>
            <a:r>
              <a:rPr lang="en-US" sz="2000" i="0" dirty="0"/>
              <a:t> company, </a:t>
            </a:r>
            <a:r>
              <a:rPr lang="en-US" sz="2000" i="0" dirty="0" err="1"/>
              <a:t>Lightsquared</a:t>
            </a:r>
            <a:r>
              <a:rPr lang="en-US" sz="2000" i="0" dirty="0"/>
              <a:t>, applied to Federal Communications Commission (FCC) for terrestrial communication in spectrum band adjacent to GPS, and FCC granted conditional waiver. 2010 - 2011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0" dirty="0"/>
              <a:t>Testing demonstrated harmful interference to GPS, National Executive Committee for Space-Based Position, Navigation &amp; Timing (EXCOM) letter to National Telecommunications and Information Administrations (NTIA) for FCC, </a:t>
            </a:r>
            <a:r>
              <a:rPr lang="en-US" sz="2000" i="0" dirty="0" err="1"/>
              <a:t>Lightsquared</a:t>
            </a:r>
            <a:r>
              <a:rPr lang="en-US" sz="2000" i="0" dirty="0"/>
              <a:t> filed for bankruptcy. 2011 - 2012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0" dirty="0" err="1"/>
              <a:t>Lightsquared</a:t>
            </a:r>
            <a:r>
              <a:rPr lang="en-US" sz="2000" i="0" dirty="0"/>
              <a:t> emerged from bankruptcy, became </a:t>
            </a:r>
            <a:r>
              <a:rPr lang="en-US" sz="2000" i="0" dirty="0" err="1"/>
              <a:t>Ligado</a:t>
            </a:r>
            <a:r>
              <a:rPr lang="en-US" sz="2000" i="0" dirty="0"/>
              <a:t> Networks, modified the application to FCC for terrestrial comm. 2015 - 2016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0" dirty="0"/>
              <a:t>Department of Transportation (DOT) Adjacent Band Compatibility (ABC) study,  tested many GPS receivers, determined maximum  tolerable adjacent band power limits for GPS receivers. 2018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0" dirty="0"/>
              <a:t>EXCOM letter to NTIA for FCC: proposals to operate services in bands adjacent to GPS should not be approved unless, at a minimum, they do not exceed the tolerable power limits in the DOT ABC study.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 bwMode="auto">
          <a:xfrm>
            <a:off x="8456613" y="6581775"/>
            <a:ext cx="454025" cy="14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003399"/>
                </a:solidFill>
                <a:latin typeface="Franklin Gothic Medium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Franklin Gothic Medium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538FC73-8B4F-4C05-84EE-2179C1E6D46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371600" y="317326"/>
            <a:ext cx="6483350" cy="51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Franklin Gothic Demi"/>
                <a:ea typeface="+mj-ea"/>
                <a:cs typeface="+mj-cs"/>
              </a:rPr>
              <a:t>Background</a:t>
            </a:r>
            <a:endParaRPr lang="en-US" sz="3200" b="1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F7C2E425-F3DD-121C-5D37-45FB232CD937}"/>
              </a:ext>
            </a:extLst>
          </p:cNvPr>
          <p:cNvSpPr txBox="1"/>
          <p:nvPr/>
        </p:nvSpPr>
        <p:spPr>
          <a:xfrm>
            <a:off x="3903853" y="6674736"/>
            <a:ext cx="133667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8FF34508-BD09-8702-58C0-DD1539F476B1}"/>
              </a:ext>
            </a:extLst>
          </p:cNvPr>
          <p:cNvSpPr txBox="1"/>
          <p:nvPr/>
        </p:nvSpPr>
        <p:spPr>
          <a:xfrm>
            <a:off x="3903853" y="0"/>
            <a:ext cx="1336675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9969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740" y="304800"/>
            <a:ext cx="3901440" cy="492443"/>
          </a:xfrm>
        </p:spPr>
        <p:txBody>
          <a:bodyPr/>
          <a:lstStyle/>
          <a:p>
            <a:pPr algn="ctr"/>
            <a:r>
              <a:rPr lang="en-US" dirty="0"/>
              <a:t>Background (cont’d)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E97AA49-CDA1-C9E1-EBC6-05C6CC7C0BF0}"/>
              </a:ext>
            </a:extLst>
          </p:cNvPr>
          <p:cNvSpPr txBox="1">
            <a:spLocks/>
          </p:cNvSpPr>
          <p:nvPr/>
        </p:nvSpPr>
        <p:spPr>
          <a:xfrm>
            <a:off x="401066" y="1219200"/>
            <a:ext cx="8340788" cy="4777910"/>
          </a:xfrm>
          <a:prstGeom prst="rect">
            <a:avLst/>
          </a:prstGeom>
          <a:effectLst/>
        </p:spPr>
        <p:txBody>
          <a:bodyPr wrap="square" lIns="0" tIns="0" rIns="0" bIns="0">
            <a:noAutofit/>
          </a:bodyPr>
          <a:lstStyle>
            <a:lvl1pPr marL="0">
              <a:defRPr sz="2500" b="0" i="1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kern="0" dirty="0">
                <a:latin typeface="Franklin Gothic Medium" panose="020B0603020102020204" pitchFamily="34" charset="0"/>
              </a:rPr>
              <a:t>On April 20, 2020, the Federal Communications Commission (FCC) announced their approval of </a:t>
            </a:r>
            <a:r>
              <a:rPr lang="en-US" sz="2000" kern="0" dirty="0" err="1">
                <a:latin typeface="Franklin Gothic Medium" panose="020B0603020102020204" pitchFamily="34" charset="0"/>
              </a:rPr>
              <a:t>Ligado's</a:t>
            </a:r>
            <a:r>
              <a:rPr lang="en-US" sz="2000" kern="0" dirty="0">
                <a:latin typeface="Franklin Gothic Medium" panose="020B0603020102020204" pitchFamily="34" charset="0"/>
              </a:rPr>
              <a:t> application to deploy "a low-power terrestrial nationwide network in the L-Band that will primarily support 5G and Internet of Things services“ with the following conditions:</a:t>
            </a:r>
          </a:p>
          <a:p>
            <a:endParaRPr lang="en-US" sz="1600" kern="0" dirty="0">
              <a:latin typeface="Franklin Gothic Medium" panose="020B06030201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ysClr val="windowText" lastClr="000000"/>
                </a:solidFill>
                <a:latin typeface="Franklin Gothic Medium" panose="020B0603020102020204" pitchFamily="34" charset="0"/>
              </a:rPr>
              <a:t>“…shall provide no less than six months advance notice regarding the activation of any base station transmitting in the 1526-1536 MHz” (advance notice provided and transmission will start on or after September)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kern="0" dirty="0">
              <a:solidFill>
                <a:sysClr val="windowText" lastClr="000000"/>
              </a:solidFill>
              <a:latin typeface="Franklin Gothic Medium" panose="020B06030201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ysClr val="windowText" lastClr="000000"/>
                </a:solidFill>
                <a:latin typeface="Franklin Gothic Medium" panose="020B0603020102020204" pitchFamily="34" charset="0"/>
              </a:rPr>
              <a:t>“Advance notice must include a coverage map showing, by county, the locations where Ligado’s and its customers’ terrestrial network will provide coverage based upon the base stations”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kern="0" dirty="0">
              <a:solidFill>
                <a:sysClr val="windowText" lastClr="000000"/>
              </a:solidFill>
              <a:latin typeface="Franklin Gothic Medium" panose="020B06030201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kern="0" dirty="0" err="1">
                <a:solidFill>
                  <a:sysClr val="windowText" lastClr="000000"/>
                </a:solidFill>
                <a:latin typeface="Franklin Gothic Medium" panose="020B0603020102020204" pitchFamily="34" charset="0"/>
              </a:rPr>
              <a:t>Ligado</a:t>
            </a:r>
            <a:r>
              <a:rPr lang="en-US" kern="0" dirty="0">
                <a:solidFill>
                  <a:sysClr val="windowText" lastClr="000000"/>
                </a:solidFill>
                <a:latin typeface="Franklin Gothic Medium" panose="020B0603020102020204" pitchFamily="34" charset="0"/>
              </a:rPr>
              <a:t> must provide “base station information at least 30 days before commencing transmission at a base station site”:</a:t>
            </a:r>
          </a:p>
          <a:p>
            <a:pPr marL="1600200" lvl="2" indent="-685800">
              <a:buFont typeface="Courier New" panose="02070309020205020404" pitchFamily="49" charset="0"/>
              <a:buChar char="o"/>
            </a:pPr>
            <a:r>
              <a:rPr lang="en-US" sz="1600" kern="0" dirty="0">
                <a:solidFill>
                  <a:sysClr val="windowText" lastClr="000000"/>
                </a:solidFill>
                <a:latin typeface="Franklin Gothic Medium" panose="020B0603020102020204" pitchFamily="34" charset="0"/>
              </a:rPr>
              <a:t>location of the proposed base station antenna site (latitude and longitude); </a:t>
            </a:r>
          </a:p>
          <a:p>
            <a:pPr marL="1600200" lvl="2" indent="-685800">
              <a:buFont typeface="Courier New" panose="02070309020205020404" pitchFamily="49" charset="0"/>
              <a:buChar char="o"/>
            </a:pPr>
            <a:r>
              <a:rPr lang="en-US" sz="1600" kern="0" dirty="0">
                <a:solidFill>
                  <a:sysClr val="windowText" lastClr="000000"/>
                </a:solidFill>
                <a:latin typeface="Franklin Gothic Medium" panose="020B0603020102020204" pitchFamily="34" charset="0"/>
              </a:rPr>
              <a:t>base station antenna radiation center height above ground level; </a:t>
            </a:r>
          </a:p>
          <a:p>
            <a:pPr marL="1600200" lvl="2" indent="-685800">
              <a:buFont typeface="Courier New" panose="02070309020205020404" pitchFamily="49" charset="0"/>
              <a:buChar char="o"/>
            </a:pPr>
            <a:r>
              <a:rPr lang="en-US" sz="1600" kern="0" dirty="0">
                <a:solidFill>
                  <a:sysClr val="windowText" lastClr="000000"/>
                </a:solidFill>
                <a:latin typeface="Franklin Gothic Medium" panose="020B0603020102020204" pitchFamily="34" charset="0"/>
              </a:rPr>
              <a:t>base station antenna tilt for both mechanical and electrical tilt; and </a:t>
            </a:r>
          </a:p>
          <a:p>
            <a:pPr marL="1600200" lvl="2" indent="-685800">
              <a:buFont typeface="Courier New" panose="02070309020205020404" pitchFamily="49" charset="0"/>
              <a:buChar char="o"/>
            </a:pPr>
            <a:r>
              <a:rPr lang="en-US" sz="1600" kern="0" dirty="0">
                <a:solidFill>
                  <a:sysClr val="windowText" lastClr="000000"/>
                </a:solidFill>
                <a:latin typeface="Franklin Gothic Medium" panose="020B0603020102020204" pitchFamily="34" charset="0"/>
              </a:rPr>
              <a:t>base station antenna specification, including polarization and pattern</a:t>
            </a: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0FF51B59-5D40-558C-ED62-9EA74073DEA4}"/>
              </a:ext>
            </a:extLst>
          </p:cNvPr>
          <p:cNvSpPr txBox="1"/>
          <p:nvPr/>
        </p:nvSpPr>
        <p:spPr>
          <a:xfrm>
            <a:off x="3903853" y="6674736"/>
            <a:ext cx="133667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B4AA87DE-4663-08C6-6598-F48C0FA62333}"/>
              </a:ext>
            </a:extLst>
          </p:cNvPr>
          <p:cNvSpPr txBox="1"/>
          <p:nvPr/>
        </p:nvSpPr>
        <p:spPr>
          <a:xfrm>
            <a:off x="3903853" y="0"/>
            <a:ext cx="1336675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6480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239000" cy="984885"/>
          </a:xfrm>
        </p:spPr>
        <p:txBody>
          <a:bodyPr/>
          <a:lstStyle/>
          <a:p>
            <a:pPr algn="ctr"/>
            <a:r>
              <a:rPr lang="en-US" dirty="0"/>
              <a:t>Strategic Plan for Potential Interference Working Group (SPPIWG)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" y="1219200"/>
            <a:ext cx="8915400" cy="5152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lnSpc>
                <a:spcPct val="120000"/>
              </a:lnSpc>
              <a:spcBef>
                <a:spcPct val="40000"/>
              </a:spcBef>
              <a:spcAft>
                <a:spcPct val="0"/>
              </a:spcAft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Franklin Gothic Medium"/>
              </a:rPr>
              <a:t>In 2020, out of concerns about the potential impact to GPS users across America should </a:t>
            </a:r>
            <a:r>
              <a:rPr lang="en-US" sz="2000" kern="0" dirty="0" err="1">
                <a:solidFill>
                  <a:srgbClr val="000000"/>
                </a:solidFill>
                <a:latin typeface="Franklin Gothic Medium"/>
              </a:rPr>
              <a:t>Ligado</a:t>
            </a:r>
            <a:r>
              <a:rPr lang="en-US" sz="2000" kern="0" dirty="0">
                <a:solidFill>
                  <a:srgbClr val="000000"/>
                </a:solidFill>
                <a:latin typeface="Franklin Gothic Medium"/>
              </a:rPr>
              <a:t> transmissions commence at the FCC approved power level of approximately 10 watts, the EXCOM directed development of a mitigation plan for potential interference from a </a:t>
            </a:r>
            <a:r>
              <a:rPr lang="en-US" sz="2000" kern="0" dirty="0" err="1">
                <a:solidFill>
                  <a:srgbClr val="000000"/>
                </a:solidFill>
                <a:latin typeface="Franklin Gothic Medium"/>
              </a:rPr>
              <a:t>Ligado</a:t>
            </a:r>
            <a:r>
              <a:rPr lang="en-US" sz="2000" kern="0" dirty="0">
                <a:solidFill>
                  <a:srgbClr val="000000"/>
                </a:solidFill>
                <a:latin typeface="Franklin Gothic Medium"/>
              </a:rPr>
              <a:t> deployment</a:t>
            </a:r>
          </a:p>
          <a:p>
            <a:pPr marL="342900" lvl="0" indent="-342900" eaLnBrk="0" fontAlgn="base" hangingPunct="0">
              <a:lnSpc>
                <a:spcPct val="120000"/>
              </a:lnSpc>
              <a:spcBef>
                <a:spcPct val="40000"/>
              </a:spcBef>
              <a:spcAft>
                <a:spcPct val="0"/>
              </a:spcAft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Franklin Gothic Medium"/>
              </a:rPr>
              <a:t>National Coordination Office for Space-Based Position, Navigation &amp; Timing (NCO) established a Strategic Plan for Potential Interference Working Group (SPPIWG), with membership across the EXCOM</a:t>
            </a:r>
          </a:p>
          <a:p>
            <a:pPr marL="342900" lvl="0" indent="-342900" eaLnBrk="0" fontAlgn="base" hangingPunct="0">
              <a:lnSpc>
                <a:spcPct val="120000"/>
              </a:lnSpc>
              <a:spcBef>
                <a:spcPct val="40000"/>
              </a:spcBef>
              <a:spcAft>
                <a:spcPct val="0"/>
              </a:spcAft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Franklin Gothic Medium"/>
              </a:rPr>
              <a:t>The SPPIWG has met numerous times since 2020 to develop and refine the plan, and begin to put the plan into action</a:t>
            </a:r>
          </a:p>
          <a:p>
            <a:pPr marL="342900" lvl="0" indent="-342900" eaLnBrk="0" fontAlgn="base" hangingPunct="0">
              <a:lnSpc>
                <a:spcPct val="120000"/>
              </a:lnSpc>
              <a:spcBef>
                <a:spcPct val="40000"/>
              </a:spcBef>
              <a:spcAft>
                <a:spcPct val="0"/>
              </a:spcAft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Franklin Gothic Medium"/>
              </a:rPr>
              <a:t>NCO SPPIWG plan (the SPPI) includes the following major elements:</a:t>
            </a:r>
          </a:p>
          <a:p>
            <a:pPr marL="742950" lvl="1" indent="-28575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FontTx/>
              <a:buChar char="–"/>
            </a:pPr>
            <a:r>
              <a:rPr lang="en-US" kern="0" dirty="0">
                <a:solidFill>
                  <a:srgbClr val="000000"/>
                </a:solidFill>
                <a:latin typeface="Franklin Gothic Medium"/>
              </a:rPr>
              <a:t>Outreach and Communications</a:t>
            </a:r>
          </a:p>
          <a:p>
            <a:pPr marL="742950" lvl="1" indent="-28575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FontTx/>
              <a:buChar char="–"/>
            </a:pPr>
            <a:r>
              <a:rPr lang="en-US" kern="0" dirty="0">
                <a:solidFill>
                  <a:srgbClr val="000000"/>
                </a:solidFill>
                <a:latin typeface="Franklin Gothic Medium"/>
              </a:rPr>
              <a:t>Spectrum Monitoring</a:t>
            </a:r>
          </a:p>
          <a:p>
            <a:pPr marL="742950" lvl="1" indent="-28575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buFontTx/>
              <a:buChar char="–"/>
            </a:pPr>
            <a:r>
              <a:rPr lang="en-US" kern="0" dirty="0">
                <a:solidFill>
                  <a:srgbClr val="000000"/>
                </a:solidFill>
                <a:latin typeface="Franklin Gothic Medium"/>
              </a:rPr>
              <a:t>Impact Monitoring</a:t>
            </a: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F5CC0951-A5CF-296C-0D0F-055E65D4A469}"/>
              </a:ext>
            </a:extLst>
          </p:cNvPr>
          <p:cNvSpPr txBox="1"/>
          <p:nvPr/>
        </p:nvSpPr>
        <p:spPr>
          <a:xfrm>
            <a:off x="3903853" y="6674736"/>
            <a:ext cx="133667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72A475AE-3594-6D1D-9922-766086885795}"/>
              </a:ext>
            </a:extLst>
          </p:cNvPr>
          <p:cNvSpPr txBox="1"/>
          <p:nvPr/>
        </p:nvSpPr>
        <p:spPr>
          <a:xfrm>
            <a:off x="3903853" y="0"/>
            <a:ext cx="1336675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2247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457201"/>
            <a:ext cx="5562600" cy="685799"/>
          </a:xfrm>
        </p:spPr>
        <p:txBody>
          <a:bodyPr/>
          <a:lstStyle/>
          <a:p>
            <a:r>
              <a:rPr lang="en-US" dirty="0"/>
              <a:t>Outreach and Communications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1348294"/>
            <a:ext cx="89154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Franklin Gothic Medium" pitchFamily="34" charset="0"/>
              </a:rPr>
              <a:t>External communication plan for Federal and non-Federal GPS users includes several potential areas.</a:t>
            </a:r>
          </a:p>
          <a:p>
            <a:pPr marL="628650" lvl="1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Franklin Gothic Medium" pitchFamily="34" charset="0"/>
              </a:rPr>
              <a:t>Create awareness of the issue and reporting processes</a:t>
            </a:r>
          </a:p>
          <a:p>
            <a:pPr marL="628650" lvl="1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Franklin Gothic Medium" pitchFamily="34" charset="0"/>
              </a:rPr>
              <a:t>Identify what capabilities are available for users to determine whether their applications will be affected</a:t>
            </a:r>
          </a:p>
          <a:p>
            <a:pPr marL="1085850" lvl="2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Franklin Gothic Medium" pitchFamily="34" charset="0"/>
              </a:rPr>
              <a:t>Most GPS-enabled devices don't alert users to interference</a:t>
            </a:r>
          </a:p>
          <a:p>
            <a:pPr marL="628650" lvl="1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Franklin Gothic Medium" pitchFamily="34" charset="0"/>
              </a:rPr>
              <a:t>Ensure any interference reports are provided to the government (e.g., USCG Navigation Center) and actions are taken in response </a:t>
            </a:r>
          </a:p>
          <a:p>
            <a:pPr marL="628650" lvl="1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Franklin Gothic Medium" pitchFamily="34" charset="0"/>
              </a:rPr>
              <a:t>Determine potential options to remedy the issue</a:t>
            </a:r>
          </a:p>
          <a:p>
            <a:pPr marL="1085850" lvl="2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Franklin Gothic Medium" pitchFamily="34" charset="0"/>
              </a:rPr>
              <a:t>Government Best Practices document to guide users on how to identify interference</a:t>
            </a:r>
          </a:p>
          <a:p>
            <a:pPr marL="600075" lvl="1" indent="-257175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Franklin Gothic Medium" pitchFamily="34" charset="0"/>
            </a:endParaRPr>
          </a:p>
          <a:p>
            <a:pPr marL="257175" lvl="0" indent="-257175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Franklin Gothic Medium" pitchFamily="34" charset="0"/>
              </a:rPr>
              <a:t>Outreach Mechanisms</a:t>
            </a:r>
          </a:p>
          <a:p>
            <a:pPr marL="628650" lvl="1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Franklin Gothic Medium" pitchFamily="34" charset="0"/>
              </a:rPr>
              <a:t>www.gps.gov</a:t>
            </a:r>
          </a:p>
          <a:p>
            <a:pPr marL="628650" lvl="1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Franklin Gothic Medium" pitchFamily="34" charset="0"/>
              </a:rPr>
              <a:t>Civil GPS Service Interface Committee</a:t>
            </a:r>
          </a:p>
          <a:p>
            <a:pPr marL="628650" lvl="1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Franklin Gothic Medium" pitchFamily="34" charset="0"/>
              </a:rPr>
              <a:t>Webinars, Workshops, and Conferences</a:t>
            </a:r>
          </a:p>
          <a:p>
            <a:pPr marL="628650" lvl="1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Franklin Gothic Medium" pitchFamily="34" charset="0"/>
              </a:rPr>
              <a:t>Federal Register Notice</a:t>
            </a:r>
          </a:p>
          <a:p>
            <a:pPr marL="628650" lvl="1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Franklin Gothic Medium" pitchFamily="34" charset="0"/>
              </a:rPr>
              <a:t>USG Constituent Portals (ex. FAA Safety Team)</a:t>
            </a:r>
          </a:p>
          <a:p>
            <a:pPr marL="628650" lvl="1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Franklin Gothic Medium" pitchFamily="34" charset="0"/>
              </a:rPr>
              <a:t>CISA Regional Outreach and through Sector Risk Management Agencies</a:t>
            </a: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C1BBCA30-EABE-E10E-6BC3-FC1F6F5E7987}"/>
              </a:ext>
            </a:extLst>
          </p:cNvPr>
          <p:cNvSpPr txBox="1"/>
          <p:nvPr/>
        </p:nvSpPr>
        <p:spPr>
          <a:xfrm>
            <a:off x="3903853" y="6674736"/>
            <a:ext cx="133667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F2A35C5F-64F2-73F7-A366-C908B3F7E1E7}"/>
              </a:ext>
            </a:extLst>
          </p:cNvPr>
          <p:cNvSpPr txBox="1"/>
          <p:nvPr/>
        </p:nvSpPr>
        <p:spPr>
          <a:xfrm>
            <a:off x="3903853" y="0"/>
            <a:ext cx="1336675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390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45757"/>
            <a:ext cx="3901440" cy="492443"/>
          </a:xfrm>
        </p:spPr>
        <p:txBody>
          <a:bodyPr/>
          <a:lstStyle/>
          <a:p>
            <a:r>
              <a:rPr lang="en-US" dirty="0"/>
              <a:t>Spectrum Monitoring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7F3E8A7-C7B2-419B-9177-80B4FCA22FEC}"/>
              </a:ext>
            </a:extLst>
          </p:cNvPr>
          <p:cNvSpPr txBox="1">
            <a:spLocks/>
          </p:cNvSpPr>
          <p:nvPr/>
        </p:nvSpPr>
        <p:spPr>
          <a:xfrm>
            <a:off x="346426" y="1295400"/>
            <a:ext cx="8797574" cy="506191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Franklin Gothic Medium"/>
              </a:rPr>
              <a:t>The goal of the spectrum monitoring element is to provide a monitoring system capable of clearly characterizing emissions and attributing Ligado transmissions to GPS equipment performance degradations</a:t>
            </a:r>
          </a:p>
          <a:p>
            <a:pPr fontAlgn="base"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Franklin Gothic Medium"/>
              </a:rPr>
              <a:t>Spectrum monitoring consists of four main tasks:</a:t>
            </a:r>
          </a:p>
          <a:p>
            <a:pPr marL="842963" lvl="1" indent="-385763" fontAlgn="base">
              <a:spcAft>
                <a:spcPct val="0"/>
              </a:spcAft>
              <a:buFont typeface="Arial" panose="020B0604020202020204" pitchFamily="34" charset="0"/>
              <a:buAutoNum type="arabicParenR"/>
            </a:pPr>
            <a:r>
              <a:rPr lang="en-US" sz="1800" dirty="0">
                <a:solidFill>
                  <a:srgbClr val="000000"/>
                </a:solidFill>
                <a:latin typeface="Franklin Gothic Medium"/>
              </a:rPr>
              <a:t>Develop GPS equipment interference effects metrics and equipment identification</a:t>
            </a:r>
          </a:p>
          <a:p>
            <a:pPr marL="842963" lvl="1" indent="-385763" fontAlgn="base">
              <a:spcAft>
                <a:spcPct val="0"/>
              </a:spcAft>
              <a:buFont typeface="Arial" panose="020B0604020202020204" pitchFamily="34" charset="0"/>
              <a:buAutoNum type="arabicParenR"/>
            </a:pPr>
            <a:r>
              <a:rPr lang="en-US" sz="1800" dirty="0">
                <a:solidFill>
                  <a:srgbClr val="000000"/>
                </a:solidFill>
                <a:latin typeface="Franklin Gothic Medium"/>
              </a:rPr>
              <a:t>Validation of effects metrics with laboratory testing</a:t>
            </a:r>
          </a:p>
          <a:p>
            <a:pPr marL="842963" lvl="1" indent="-385763" fontAlgn="base">
              <a:spcAft>
                <a:spcPct val="0"/>
              </a:spcAft>
              <a:buFont typeface="Arial" panose="020B0604020202020204" pitchFamily="34" charset="0"/>
              <a:buAutoNum type="arabicParenR"/>
            </a:pPr>
            <a:r>
              <a:rPr lang="en-US" sz="1800" dirty="0">
                <a:solidFill>
                  <a:srgbClr val="000000"/>
                </a:solidFill>
                <a:latin typeface="Franklin Gothic Medium"/>
              </a:rPr>
              <a:t>Develop field monitoring and measurement recording capability and integration into a deployable test vehicle(s) </a:t>
            </a:r>
          </a:p>
          <a:p>
            <a:pPr marL="842963" lvl="1" indent="-385763" fontAlgn="base">
              <a:spcAft>
                <a:spcPct val="0"/>
              </a:spcAft>
              <a:buFont typeface="Arial" panose="020B0604020202020204" pitchFamily="34" charset="0"/>
              <a:buAutoNum type="arabicParenR"/>
            </a:pPr>
            <a:r>
              <a:rPr lang="en-US" sz="1800" dirty="0">
                <a:solidFill>
                  <a:srgbClr val="000000"/>
                </a:solidFill>
                <a:latin typeface="Franklin Gothic Medium"/>
              </a:rPr>
              <a:t>Pre and post Ligado field deployments and associated data characterizations</a:t>
            </a:r>
          </a:p>
          <a:p>
            <a:pPr fontAlgn="base">
              <a:spcAft>
                <a:spcPct val="0"/>
              </a:spcAft>
            </a:pPr>
            <a:endParaRPr lang="en-US" sz="2100" dirty="0">
              <a:solidFill>
                <a:srgbClr val="000000"/>
              </a:solidFill>
              <a:latin typeface="Franklin Gothic Medium"/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78E5306E-1327-38E6-4D47-514E7D3CD215}"/>
              </a:ext>
            </a:extLst>
          </p:cNvPr>
          <p:cNvSpPr txBox="1"/>
          <p:nvPr/>
        </p:nvSpPr>
        <p:spPr>
          <a:xfrm>
            <a:off x="3903853" y="6674736"/>
            <a:ext cx="133667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CB0B9909-B14A-06AC-EB44-36F666E978A8}"/>
              </a:ext>
            </a:extLst>
          </p:cNvPr>
          <p:cNvSpPr txBox="1"/>
          <p:nvPr/>
        </p:nvSpPr>
        <p:spPr>
          <a:xfrm>
            <a:off x="3903853" y="0"/>
            <a:ext cx="1336675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6474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6705600" cy="984885"/>
          </a:xfrm>
        </p:spPr>
        <p:txBody>
          <a:bodyPr/>
          <a:lstStyle/>
          <a:p>
            <a:r>
              <a:rPr lang="en-US" dirty="0"/>
              <a:t>DOT - Spectrum Monitoring Capability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9270" y="1143000"/>
            <a:ext cx="8125459" cy="5232202"/>
          </a:xfr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spcBef>
                <a:spcPct val="4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i="0" dirty="0">
                <a:solidFill>
                  <a:srgbClr val="000000"/>
                </a:solidFill>
                <a:latin typeface="Franklin Gothic Medium" panose="020B0603020102020204" pitchFamily="34" charset="0"/>
                <a:cs typeface="+mn-cs"/>
              </a:rPr>
              <a:t>Establish spectrum monitoring capability</a:t>
            </a:r>
          </a:p>
          <a:p>
            <a:pPr marL="800100" lvl="1" indent="-342900" algn="l" rtl="0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  <a:defRPr/>
            </a:pPr>
            <a:r>
              <a:rPr lang="en-US" i="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Three variants: lab, mobile, and eventually fixed/leave-behind</a:t>
            </a:r>
          </a:p>
          <a:p>
            <a:pPr marL="800100" lvl="1" indent="-342900" algn="l" rtl="0" eaLnBrk="0" fontAlgn="base" hangingPunct="0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i="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Equipage: spectrum analyzer, directional horn antennae, L-band recording, protected + unprotected RF circuit for suite of GPS user equipment (attribute </a:t>
            </a:r>
            <a:r>
              <a:rPr lang="en-US" i="0" dirty="0" err="1">
                <a:solidFill>
                  <a:srgbClr val="000000"/>
                </a:solidFill>
                <a:latin typeface="Franklin Gothic Medium" panose="020B0603020102020204" pitchFamily="34" charset="0"/>
              </a:rPr>
              <a:t>Ligado</a:t>
            </a:r>
            <a:r>
              <a:rPr lang="en-US" i="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 signal interference to receiver performance impact) </a:t>
            </a:r>
          </a:p>
          <a:p>
            <a:pPr marL="342900" marR="0" lvl="0" indent="-34290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i="0" dirty="0">
                <a:solidFill>
                  <a:srgbClr val="000000"/>
                </a:solidFill>
                <a:latin typeface="Franklin Gothic Medium" panose="020B0603020102020204" pitchFamily="34" charset="0"/>
                <a:cs typeface="+mn-cs"/>
              </a:rPr>
              <a:t>Matured set of harmful interference metrics</a:t>
            </a:r>
          </a:p>
          <a:p>
            <a:pPr marL="800100" lvl="1" indent="-342900" algn="l" rtl="0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  <a:defRPr/>
            </a:pPr>
            <a:r>
              <a:rPr lang="en-US" i="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DOT stands by ITU 1 dB Interference Protection Criteria</a:t>
            </a:r>
          </a:p>
          <a:p>
            <a:pPr marL="800100" lvl="1" indent="-342900" algn="l" rtl="0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  <a:defRPr/>
            </a:pPr>
            <a:r>
              <a:rPr lang="en-US" i="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Technical team has leveraged the GPS </a:t>
            </a:r>
            <a:r>
              <a:rPr lang="en-US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ABC study </a:t>
            </a:r>
            <a:r>
              <a:rPr lang="en-US" i="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data set to develop metrics focused on CNR degradation, loss of lock, increase in acquisition time, ranging error, and positioning error</a:t>
            </a:r>
          </a:p>
          <a:p>
            <a:pPr marL="800100" lvl="1" indent="-342900" algn="l" rtl="0" eaLnBrk="0" fontAlgn="base" hangingPunct="0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i="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Interagency feedback and support through the NCO SPPIWG and coordination with NTIA for use in monitoring</a:t>
            </a:r>
          </a:p>
          <a:p>
            <a:pPr marL="342900" marR="0" lvl="0" indent="-34290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i="0" dirty="0">
                <a:solidFill>
                  <a:srgbClr val="000000"/>
                </a:solidFill>
                <a:latin typeface="Franklin Gothic Medium" panose="020B0603020102020204" pitchFamily="34" charset="0"/>
                <a:cs typeface="+mn-cs"/>
              </a:rPr>
              <a:t>Stakeholder engagement efforts</a:t>
            </a:r>
          </a:p>
          <a:p>
            <a:pPr marL="800100" lvl="1" indent="-342900" algn="l" rtl="0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  <a:defRPr/>
            </a:pPr>
            <a:r>
              <a:rPr lang="en-US" i="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Interagency coordination (DOC, DOE, NASA, FAA, and DHS) on GPS user equipment to include in monitoring capability, as well as terrestrial and space networks for suitability of broad geographic monitoring </a:t>
            </a:r>
          </a:p>
          <a:p>
            <a:pPr marL="800100" lvl="1" indent="-342900" algn="l" rtl="0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  <a:defRPr/>
            </a:pPr>
            <a:r>
              <a:rPr lang="en-US" i="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Vendor outreach on planned or existing protective measures in GPS user equipment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80662905-7F47-454D-A946-2B577B852C03}"/>
              </a:ext>
            </a:extLst>
          </p:cNvPr>
          <p:cNvSpPr txBox="1"/>
          <p:nvPr/>
        </p:nvSpPr>
        <p:spPr>
          <a:xfrm>
            <a:off x="3903853" y="6674736"/>
            <a:ext cx="133667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573E3CAA-0E65-AA72-3473-32D9B6C7D980}"/>
              </a:ext>
            </a:extLst>
          </p:cNvPr>
          <p:cNvSpPr txBox="1"/>
          <p:nvPr/>
        </p:nvSpPr>
        <p:spPr>
          <a:xfrm>
            <a:off x="3903853" y="0"/>
            <a:ext cx="1336675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0266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006C2-4317-4836-A260-BFD95D560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020" y="304800"/>
            <a:ext cx="4464780" cy="574104"/>
          </a:xfrm>
        </p:spPr>
        <p:txBody>
          <a:bodyPr/>
          <a:lstStyle/>
          <a:p>
            <a:r>
              <a:rPr lang="en-US" dirty="0"/>
              <a:t>Recent Items of Interest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B03D5-A52D-4FA9-896B-1691FC18A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259205"/>
            <a:ext cx="8125459" cy="3770263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0" dirty="0" err="1"/>
              <a:t>Ligado</a:t>
            </a:r>
            <a:r>
              <a:rPr lang="en-US" sz="2000" i="0" dirty="0"/>
              <a:t> submitted application to Canada for terrestrial comm in Canada, band adjacent to GPS, at 776 watts (77 times the power of </a:t>
            </a:r>
            <a:r>
              <a:rPr lang="en-US" sz="2000" i="0" dirty="0" err="1"/>
              <a:t>Ligado</a:t>
            </a:r>
            <a:r>
              <a:rPr lang="en-US" sz="2000" i="0" dirty="0"/>
              <a:t> transmissions in U.S.)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rPr>
              <a:t>FY21 NDAA chartered National Academy of Sciences, Engineering, and Medicine (NASEM) technical review of FCC order and NASEM released the study report 9 Sep 2022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000" i="0" dirty="0">
                <a:solidFill>
                  <a:srgbClr val="000000"/>
                </a:solidFill>
                <a:cs typeface="+mn-cs"/>
              </a:rPr>
              <a:t>DoD, NTIA, and the EXCOM released coordinated statements about the NASEM study on 9 Sep 2022.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i="0" dirty="0" err="1"/>
              <a:t>Ligado’s</a:t>
            </a:r>
            <a:r>
              <a:rPr lang="en-US" sz="2000" i="0" dirty="0"/>
              <a:t> September 12 filing notified the FCC it does not intend to move forward with its trial deployment in northern Virginia to allow for resolution of spectrum issues with NTIA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i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88866-C8A3-4853-83F4-F612B95455E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50E7A38B-0D76-A4A4-199F-2E27A194B655}"/>
              </a:ext>
            </a:extLst>
          </p:cNvPr>
          <p:cNvSpPr txBox="1"/>
          <p:nvPr/>
        </p:nvSpPr>
        <p:spPr>
          <a:xfrm>
            <a:off x="3903853" y="6674736"/>
            <a:ext cx="133667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D588215D-80B4-3779-B36E-98A6D367EF59}"/>
              </a:ext>
            </a:extLst>
          </p:cNvPr>
          <p:cNvSpPr txBox="1"/>
          <p:nvPr/>
        </p:nvSpPr>
        <p:spPr>
          <a:xfrm>
            <a:off x="3903853" y="0"/>
            <a:ext cx="1336675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0041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7D4D-71DE-4A6F-B846-C554DF8FB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0740" y="304800"/>
            <a:ext cx="3901440" cy="492443"/>
          </a:xfrm>
        </p:spPr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807B1-2CBE-49BC-9F23-89543BD48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219200"/>
            <a:ext cx="8125459" cy="1742015"/>
          </a:xfrm>
        </p:spPr>
        <p:txBody>
          <a:bodyPr/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0" dirty="0"/>
              <a:t>NCO will continue to lead the SPPIWG in response to potential interference from </a:t>
            </a:r>
            <a:r>
              <a:rPr lang="en-US" sz="2000" i="0" dirty="0" err="1"/>
              <a:t>Ligado</a:t>
            </a:r>
            <a:endParaRPr lang="en-US" sz="2000" i="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0" dirty="0"/>
              <a:t>SPPIWG will continue efforts within the main elements: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dirty="0">
                <a:solidFill>
                  <a:srgbClr val="000000"/>
                </a:solidFill>
                <a:latin typeface="Franklin Gothic Medium"/>
              </a:rPr>
              <a:t>Outreach and Communications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dirty="0">
                <a:solidFill>
                  <a:srgbClr val="000000"/>
                </a:solidFill>
                <a:latin typeface="Franklin Gothic Medium"/>
              </a:rPr>
              <a:t>Spectrum Monitoring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dirty="0">
                <a:solidFill>
                  <a:srgbClr val="000000"/>
                </a:solidFill>
                <a:latin typeface="Franklin Gothic Medium"/>
              </a:rPr>
              <a:t>Impact Monitoring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34B00-9A55-4F23-931F-B82D4EACC7D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3046D9DC-F508-C539-E9E2-AF143F295915}"/>
              </a:ext>
            </a:extLst>
          </p:cNvPr>
          <p:cNvSpPr txBox="1"/>
          <p:nvPr/>
        </p:nvSpPr>
        <p:spPr>
          <a:xfrm>
            <a:off x="3903853" y="6674736"/>
            <a:ext cx="133667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AE6874E9-45CE-6EF5-094B-2ACC70E3D18A}"/>
              </a:ext>
            </a:extLst>
          </p:cNvPr>
          <p:cNvSpPr txBox="1"/>
          <p:nvPr/>
        </p:nvSpPr>
        <p:spPr>
          <a:xfrm>
            <a:off x="3903853" y="0"/>
            <a:ext cx="1336675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UNCLASS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00660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6600"/>
                </a:solidFill>
                <a:latin typeface="Arial"/>
                <a:cs typeface="Arial"/>
              </a:rPr>
              <a:t>IED</a:t>
            </a: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6734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Default Desig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000000"/>
      </a:folHlink>
    </a:clrScheme>
    <a:fontScheme name="3_Default Design">
      <a:majorFont>
        <a:latin typeface="Franklin Gothic Demi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1DF75"/>
            </a:gs>
            <a:gs pos="100000">
              <a:srgbClr val="F1DF75">
                <a:gamma/>
                <a:tint val="0"/>
                <a:invGamma/>
              </a:srgbClr>
            </a:gs>
          </a:gsLst>
          <a:lin ang="5400000" scaled="1"/>
        </a:gra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1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Medium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1DF75"/>
            </a:gs>
            <a:gs pos="100000">
              <a:srgbClr val="F1DF75">
                <a:gamma/>
                <a:tint val="0"/>
                <a:invGamma/>
              </a:srgbClr>
            </a:gs>
          </a:gsLst>
          <a:lin ang="5400000" scaled="1"/>
        </a:gra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1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Medium" pitchFamily="34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1713</TotalTime>
  <Words>1077</Words>
  <Application>Microsoft Office PowerPoint</Application>
  <PresentationFormat>On-screen Show (4:3)</PresentationFormat>
  <Paragraphs>104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Franklin Gothic Demi</vt:lpstr>
      <vt:lpstr>Franklin Gothic Medium</vt:lpstr>
      <vt:lpstr>Georgia</vt:lpstr>
      <vt:lpstr>Office Theme</vt:lpstr>
      <vt:lpstr>3_Default Design</vt:lpstr>
      <vt:lpstr>U.S. Space-Based Positioning,  Navigation and Timing (PNT) Status and Policy Update: Strategic Plan for Potential Interference (SPPI)</vt:lpstr>
      <vt:lpstr>PowerPoint Presentation</vt:lpstr>
      <vt:lpstr>Background (cont’d)</vt:lpstr>
      <vt:lpstr>Strategic Plan for Potential Interference Working Group (SPPIWG)</vt:lpstr>
      <vt:lpstr>Outreach and Communications</vt:lpstr>
      <vt:lpstr>Spectrum Monitoring</vt:lpstr>
      <vt:lpstr>DOT - Spectrum Monitoring Capability</vt:lpstr>
      <vt:lpstr>Recent Items of Interest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NCO PNTAB Update</dc:title>
  <dc:creator>Christopher H. Mindnich</dc:creator>
  <cp:lastModifiedBy>Brandon Beers</cp:lastModifiedBy>
  <cp:revision>100</cp:revision>
  <dcterms:created xsi:type="dcterms:W3CDTF">2021-09-02T19:06:58Z</dcterms:created>
  <dcterms:modified xsi:type="dcterms:W3CDTF">2022-11-09T17:42:56Z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2021-04-08T00:00:00Z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2021-09-02T00:00:00Z</vt:filetime>
  </property>
</Properties>
</file>