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4" r:id="rId5"/>
  </p:sldMasterIdLst>
  <p:notesMasterIdLst>
    <p:notesMasterId r:id="rId10"/>
  </p:notesMasterIdLst>
  <p:sldIdLst>
    <p:sldId id="710" r:id="rId6"/>
    <p:sldId id="646" r:id="rId7"/>
    <p:sldId id="648" r:id="rId8"/>
    <p:sldId id="649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A" initials="USA" lastIdx="10" clrIdx="0">
    <p:extLst>
      <p:ext uri="{19B8F6BF-5375-455C-9EA6-DF929625EA0E}">
        <p15:presenceInfo xmlns:p15="http://schemas.microsoft.com/office/powerpoint/2012/main" userId="USA" providerId="None"/>
      </p:ext>
    </p:extLst>
  </p:cmAuthor>
  <p:cmAuthor id="2" name="Christopher J Hegarty" initials="CJH" lastIdx="2" clrIdx="1">
    <p:extLst>
      <p:ext uri="{19B8F6BF-5375-455C-9EA6-DF929625EA0E}">
        <p15:presenceInfo xmlns:p15="http://schemas.microsoft.com/office/powerpoint/2012/main" userId="S::CHEGARTY@MITRE.ORG::4f0bcabc-3153-4978-9619-92197cdc0621" providerId="AD"/>
      </p:ext>
    </p:extLst>
  </p:cmAuthor>
  <p:cmAuthor id="3" name="Mackey, Stephen (Volpe)" initials="MS(" lastIdx="1" clrIdx="2">
    <p:extLst>
      <p:ext uri="{19B8F6BF-5375-455C-9EA6-DF929625EA0E}">
        <p15:presenceInfo xmlns:p15="http://schemas.microsoft.com/office/powerpoint/2012/main" userId="S-1-5-21-982035342-1880134254-310265210-1120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FD5EA"/>
    <a:srgbClr val="032D9B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256" autoAdjust="0"/>
    <p:restoredTop sz="94660"/>
  </p:normalViewPr>
  <p:slideViewPr>
    <p:cSldViewPr snapToGrid="0">
      <p:cViewPr varScale="1">
        <p:scale>
          <a:sx n="58" d="100"/>
          <a:sy n="58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50E535-97D1-449C-9F16-C201383CFF57}" type="datetimeFigureOut">
              <a:rPr lang="en-US" smtClean="0"/>
              <a:t>8/23/2022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05F128-AF08-4C89-BC1E-EC45B20E22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2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2CF06-BF9D-4E05-9A0E-19F267EF6D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4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these bullets associated with specific</a:t>
            </a:r>
            <a:r>
              <a:rPr lang="en-US" baseline="0" dirty="0"/>
              <a:t> months?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5ABC2-EC95-47DB-855A-79BD96AC15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738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these bullets associated with specific</a:t>
            </a:r>
            <a:r>
              <a:rPr lang="en-US" baseline="0" dirty="0"/>
              <a:t> months?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5ABC2-EC95-47DB-855A-79BD96AC15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9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these bullets associated with specific</a:t>
            </a:r>
            <a:r>
              <a:rPr lang="en-US" baseline="0" dirty="0"/>
              <a:t> months?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5ABC2-EC95-47DB-855A-79BD96AC15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43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47519-28D0-4C91-8A8A-4D72FE0139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EE5203-3AB2-4516-A58A-0F28DEA015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CCC3-7A7C-4FC0-B827-8424F681B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B40E9-6B82-4A4D-8343-1F04EE03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6611D-7000-4D8E-8B24-5D1F3C580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3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34AF-711F-456D-BBAD-3843AF647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BD127B-782E-433E-95DF-A78498E69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C7209-89D5-4641-9CA4-C9D2C6D4E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DC1E7-9263-4AFC-A3A3-B24F62C3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F4118-42CA-4621-B8A8-56E96A0C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58ABE4-5F72-4F77-8824-085C0F2468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D7006-E79F-40A4-B630-ED97743CE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A9B74-F517-4C00-99DD-0CFB28A4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697D-2DDB-4C3E-A246-2546B7011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37269-F143-44C7-9AAD-C97BAD763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18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5036" y="479392"/>
            <a:ext cx="10277149" cy="650699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274239" y="1211580"/>
            <a:ext cx="10267951" cy="5012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2"/>
            <a:r>
              <a:rPr lang="en-US"/>
              <a:t>Second level</a:t>
            </a:r>
          </a:p>
          <a:p>
            <a:pPr lvl="3"/>
            <a:r>
              <a:rPr lang="en-US"/>
              <a:t>Third level</a:t>
            </a:r>
          </a:p>
          <a:p>
            <a:pPr lvl="4"/>
            <a:r>
              <a:rPr lang="en-US"/>
              <a:t>Fourth level</a:t>
            </a:r>
          </a:p>
          <a:p>
            <a:pPr lvl="5"/>
            <a:r>
              <a:rPr lang="en-US"/>
              <a:t>Fifth level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593185" y="6464687"/>
            <a:ext cx="578907" cy="361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70244827-F8C3-2840-93E3-08E2C570A0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7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972800" cy="86836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>
              <a:lnSpc>
                <a:spcPts val="2400"/>
              </a:lnSpc>
              <a:defRPr lang="en-US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21950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J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Manual Input 3"/>
          <p:cNvSpPr/>
          <p:nvPr userDrawn="1"/>
        </p:nvSpPr>
        <p:spPr>
          <a:xfrm>
            <a:off x="-9524" y="6248402"/>
            <a:ext cx="12202744" cy="609599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18"/>
              <a:gd name="connsiteY0" fmla="*/ 4460 h 10000"/>
              <a:gd name="connsiteX1" fmla="*/ 10018 w 10018"/>
              <a:gd name="connsiteY1" fmla="*/ 0 h 10000"/>
              <a:gd name="connsiteX2" fmla="*/ 10018 w 10018"/>
              <a:gd name="connsiteY2" fmla="*/ 10000 h 10000"/>
              <a:gd name="connsiteX3" fmla="*/ 18 w 10018"/>
              <a:gd name="connsiteY3" fmla="*/ 10000 h 10000"/>
              <a:gd name="connsiteX4" fmla="*/ 0 w 10018"/>
              <a:gd name="connsiteY4" fmla="*/ 4460 h 10000"/>
              <a:gd name="connsiteX0" fmla="*/ 0 w 10018"/>
              <a:gd name="connsiteY0" fmla="*/ 5531 h 11071"/>
              <a:gd name="connsiteX1" fmla="*/ 10000 w 10018"/>
              <a:gd name="connsiteY1" fmla="*/ 0 h 11071"/>
              <a:gd name="connsiteX2" fmla="*/ 10018 w 10018"/>
              <a:gd name="connsiteY2" fmla="*/ 11071 h 11071"/>
              <a:gd name="connsiteX3" fmla="*/ 18 w 10018"/>
              <a:gd name="connsiteY3" fmla="*/ 11071 h 11071"/>
              <a:gd name="connsiteX4" fmla="*/ 0 w 10018"/>
              <a:gd name="connsiteY4" fmla="*/ 5531 h 11071"/>
              <a:gd name="connsiteX0" fmla="*/ 7 w 10002"/>
              <a:gd name="connsiteY0" fmla="*/ 5531 h 11071"/>
              <a:gd name="connsiteX1" fmla="*/ 9984 w 10002"/>
              <a:gd name="connsiteY1" fmla="*/ 0 h 11071"/>
              <a:gd name="connsiteX2" fmla="*/ 10002 w 10002"/>
              <a:gd name="connsiteY2" fmla="*/ 11071 h 11071"/>
              <a:gd name="connsiteX3" fmla="*/ 2 w 10002"/>
              <a:gd name="connsiteY3" fmla="*/ 11071 h 11071"/>
              <a:gd name="connsiteX4" fmla="*/ 7 w 10002"/>
              <a:gd name="connsiteY4" fmla="*/ 5531 h 11071"/>
              <a:gd name="connsiteX0" fmla="*/ 13 w 10002"/>
              <a:gd name="connsiteY0" fmla="*/ 5531 h 11071"/>
              <a:gd name="connsiteX1" fmla="*/ 9984 w 10002"/>
              <a:gd name="connsiteY1" fmla="*/ 0 h 11071"/>
              <a:gd name="connsiteX2" fmla="*/ 10002 w 10002"/>
              <a:gd name="connsiteY2" fmla="*/ 11071 h 11071"/>
              <a:gd name="connsiteX3" fmla="*/ 2 w 10002"/>
              <a:gd name="connsiteY3" fmla="*/ 11071 h 11071"/>
              <a:gd name="connsiteX4" fmla="*/ 13 w 10002"/>
              <a:gd name="connsiteY4" fmla="*/ 5531 h 11071"/>
              <a:gd name="connsiteX0" fmla="*/ 1 w 9990"/>
              <a:gd name="connsiteY0" fmla="*/ 5531 h 11071"/>
              <a:gd name="connsiteX1" fmla="*/ 9972 w 9990"/>
              <a:gd name="connsiteY1" fmla="*/ 0 h 11071"/>
              <a:gd name="connsiteX2" fmla="*/ 9990 w 9990"/>
              <a:gd name="connsiteY2" fmla="*/ 11071 h 11071"/>
              <a:gd name="connsiteX3" fmla="*/ 2 w 9990"/>
              <a:gd name="connsiteY3" fmla="*/ 11071 h 11071"/>
              <a:gd name="connsiteX4" fmla="*/ 1 w 9990"/>
              <a:gd name="connsiteY4" fmla="*/ 5531 h 11071"/>
              <a:gd name="connsiteX0" fmla="*/ 1 w 10000"/>
              <a:gd name="connsiteY0" fmla="*/ 4996 h 10000"/>
              <a:gd name="connsiteX1" fmla="*/ 9994 w 10000"/>
              <a:gd name="connsiteY1" fmla="*/ 0 h 10000"/>
              <a:gd name="connsiteX2" fmla="*/ 10000 w 10000"/>
              <a:gd name="connsiteY2" fmla="*/ 10000 h 10000"/>
              <a:gd name="connsiteX3" fmla="*/ 2 w 10000"/>
              <a:gd name="connsiteY3" fmla="*/ 10000 h 10000"/>
              <a:gd name="connsiteX4" fmla="*/ 1 w 10000"/>
              <a:gd name="connsiteY4" fmla="*/ 4996 h 10000"/>
              <a:gd name="connsiteX0" fmla="*/ 1 w 10001"/>
              <a:gd name="connsiteY0" fmla="*/ 5052 h 10056"/>
              <a:gd name="connsiteX1" fmla="*/ 10000 w 10001"/>
              <a:gd name="connsiteY1" fmla="*/ 0 h 10056"/>
              <a:gd name="connsiteX2" fmla="*/ 10000 w 10001"/>
              <a:gd name="connsiteY2" fmla="*/ 10056 h 10056"/>
              <a:gd name="connsiteX3" fmla="*/ 2 w 10001"/>
              <a:gd name="connsiteY3" fmla="*/ 10056 h 10056"/>
              <a:gd name="connsiteX4" fmla="*/ 1 w 10001"/>
              <a:gd name="connsiteY4" fmla="*/ 5052 h 10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1" h="10056">
                <a:moveTo>
                  <a:pt x="1" y="5052"/>
                </a:moveTo>
                <a:lnTo>
                  <a:pt x="10000" y="0"/>
                </a:lnTo>
                <a:cubicBezTo>
                  <a:pt x="10006" y="3333"/>
                  <a:pt x="9994" y="6723"/>
                  <a:pt x="10000" y="10056"/>
                </a:cubicBezTo>
                <a:lnTo>
                  <a:pt x="2" y="10056"/>
                </a:lnTo>
                <a:cubicBezTo>
                  <a:pt x="-4" y="8388"/>
                  <a:pt x="7" y="6720"/>
                  <a:pt x="1" y="5052"/>
                </a:cubicBezTo>
                <a:close/>
              </a:path>
            </a:pathLst>
          </a:custGeom>
          <a:solidFill>
            <a:srgbClr val="B7D2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Rectangle 6"/>
          <p:cNvSpPr/>
          <p:nvPr userDrawn="1"/>
        </p:nvSpPr>
        <p:spPr>
          <a:xfrm>
            <a:off x="0" y="3"/>
            <a:ext cx="12192000" cy="1610372"/>
          </a:xfrm>
          <a:prstGeom prst="rect">
            <a:avLst/>
          </a:prstGeom>
          <a:solidFill>
            <a:srgbClr val="345C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b="1" dirty="0">
              <a:solidFill>
                <a:schemeClr val="bg1">
                  <a:lumMod val="95000"/>
                </a:schemeClr>
              </a:solidFill>
              <a:latin typeface="Gill Sans MT" pitchFamily="34" charset="0"/>
              <a:ea typeface="+mj-ea"/>
              <a:cs typeface="+mj-cs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2901" y="365126"/>
            <a:ext cx="11010900" cy="1139825"/>
          </a:xfrm>
        </p:spPr>
        <p:txBody>
          <a:bodyPr lIns="0" tIns="0" rIns="0" bIns="0" anchor="ctr" anchorCtr="0">
            <a:noAutofit/>
          </a:bodyPr>
          <a:lstStyle>
            <a:lvl1pPr>
              <a:lnSpc>
                <a:spcPts val="4000"/>
              </a:lnSpc>
              <a:defRPr lang="en-US" sz="4000" b="1" kern="1200" cap="none" baseline="0" dirty="0" smtClean="0">
                <a:solidFill>
                  <a:schemeClr val="bg1">
                    <a:lumMod val="95000"/>
                  </a:schemeClr>
                </a:solidFill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This Master Has Slide #S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42901" y="1738284"/>
            <a:ext cx="11010900" cy="494826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/>
              <a:t>Click to edit slide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208" y="6395862"/>
            <a:ext cx="1553937" cy="320798"/>
          </a:xfrm>
          <a:prstGeom prst="rect">
            <a:avLst/>
          </a:prstGeom>
        </p:spPr>
      </p:pic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92876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n-US" dirty="0"/>
              <a:t>Slide </a:t>
            </a:r>
            <a:fld id="{0AB40DA4-FA10-48ED-9ACF-0ECC4D46040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75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0594592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38819-954F-489E-83A1-E9229932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32F09-A090-4B88-AE4C-46D0BC686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CB35A5-DBC6-41BD-AF69-554E26760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B0611-5FBC-4453-9F93-5E1B731D5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404127-F8E3-437A-ABDC-57859934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1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5F469-D4BF-4A92-AA33-A24C5A30A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B0318-5FDC-4835-8466-A17A7F96E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023C7-68A2-45FB-B463-C68036BDB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4D33B-72F3-4F80-BCED-A44FCCC59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79A8-098E-4F9A-B36D-B1027B09E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47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56AC9-E548-44B3-9558-3EF2994D1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6634F-ADDB-40DD-86BA-90C6F9193E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8380AA-AA77-4918-B21D-D4E7BCFA9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BA710D-0F6C-44D2-B9A0-B5D9F2FE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790FDF-1D51-4AB5-A8A3-C7F62A05D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C0F49D-9450-4DF0-ABE1-35492C5A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4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55C19-F468-49CB-ACFE-DF86F0E3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D5B59-7744-4F5C-BE99-95F37AEE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26B3F-2312-4E2D-9F2A-503D8FC1A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8BC0FC-5BCB-432D-ACDB-FE61B8F79C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1A955C-5994-407C-9C3F-5575AEA5E8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854176-A96B-4841-B672-EC1445367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ECD056-2A73-4A44-94B6-E688C3830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3813D-A4B0-49B2-B933-C31B22CD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8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C44A9-B41B-4703-BCBA-419C9676E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504830-F373-47B5-AC9D-2C2B9867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9E8232-1029-4237-B8C6-C61C1D164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4FA60-A1FE-4A16-836D-BF9EAF0A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26BF83-C05C-4629-A65D-2599E6150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1BF946-596A-4148-94C3-33475E93E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7CF86-6413-4FB7-8578-B94E0E73E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8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BD599-38E1-4D49-A2FD-54F41BE8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0E635-807E-4FA5-A83F-DBDD7CA35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F4DA64-C7DF-4FD6-8126-FBA391B13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76C2D4-C88B-4289-B290-8953AF4D5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26320-4255-4344-8561-B7170B07C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F67F5-FEC1-4DCD-A242-57F7AB7A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0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97706-C10C-496D-A042-699692B04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B1FF10-3A39-45C5-A5B1-9A081E9226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38D32E-DE6E-435F-879D-42C6D80B34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EBB33B-8BC2-40E6-B85E-0BF73490E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4ED88-54BF-4AA9-9587-F4EABBF9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E0EF8-7AB4-4289-9FF9-93B77B15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5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2980E-815F-492E-AECD-362C8893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9582DC-D252-427B-8B0B-15BFA401D7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01C26-ABAE-4998-A1E7-61503B4C9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C5A3A-36F1-4D42-9486-A347693D4CFE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6D89A-BFC7-4C43-B299-54985F1C9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28A0A-159F-4B83-819D-2CB2DC952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B6DCC-1724-4399-86D0-44BD59116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4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97" r:id="rId12"/>
    <p:sldLayoutId id="2147483672" r:id="rId13"/>
    <p:sldLayoutId id="2147483676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954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MAIN HEADING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1097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994839" y="3694114"/>
            <a:ext cx="7133167" cy="344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3128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36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86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 spd="slow">
    <p:push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Arial" charset="0"/>
        </a:defRPr>
      </a:lvl5pPr>
      <a:lvl6pPr marL="415641"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Arial" charset="0"/>
        </a:defRPr>
      </a:lvl6pPr>
      <a:lvl7pPr marL="831281"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Arial" charset="0"/>
        </a:defRPr>
      </a:lvl7pPr>
      <a:lvl8pPr marL="1246922"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Arial" charset="0"/>
        </a:defRPr>
      </a:lvl8pPr>
      <a:lvl9pPr marL="1662562" algn="l" rtl="0" eaLnBrk="0" fontAlgn="base" hangingPunct="0">
        <a:spcBef>
          <a:spcPct val="0"/>
        </a:spcBef>
        <a:spcAft>
          <a:spcPct val="0"/>
        </a:spcAft>
        <a:defRPr sz="2545" b="1">
          <a:solidFill>
            <a:schemeClr val="tx2"/>
          </a:solidFill>
          <a:latin typeface="Arial" charset="0"/>
        </a:defRPr>
      </a:lvl9pPr>
    </p:titleStyle>
    <p:bodyStyle>
      <a:lvl1pPr marL="155865" indent="-15586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1455">
          <a:solidFill>
            <a:schemeClr val="tx1"/>
          </a:solidFill>
          <a:latin typeface="+mn-lt"/>
          <a:ea typeface="+mn-ea"/>
          <a:cs typeface="+mn-cs"/>
        </a:defRPr>
      </a:lvl1pPr>
      <a:lvl2pPr marL="356470" indent="-190502" algn="l" rtl="0" eaLnBrk="0" fontAlgn="base" hangingPunct="0">
        <a:spcBef>
          <a:spcPct val="20000"/>
        </a:spcBef>
        <a:spcAft>
          <a:spcPct val="0"/>
        </a:spcAft>
        <a:buSzPct val="65000"/>
        <a:buFont typeface="Arial Unicode MS" pitchFamily="34" charset="-128"/>
        <a:buChar char="□"/>
        <a:defRPr sz="1455">
          <a:solidFill>
            <a:schemeClr val="tx1"/>
          </a:solidFill>
          <a:latin typeface="+mn-lt"/>
        </a:defRPr>
      </a:lvl2pPr>
      <a:lvl3pPr marL="564290" indent="-19050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▪"/>
        <a:defRPr sz="1455">
          <a:solidFill>
            <a:schemeClr val="tx1"/>
          </a:solidFill>
          <a:latin typeface="+mn-lt"/>
        </a:defRPr>
      </a:lvl3pPr>
      <a:lvl4pPr marL="763451" indent="-19050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55">
          <a:solidFill>
            <a:schemeClr val="tx1"/>
          </a:solidFill>
          <a:latin typeface="+mn-lt"/>
        </a:defRPr>
      </a:lvl4pPr>
      <a:lvl5pPr marL="946737" indent="-190502" algn="l" rtl="0" eaLnBrk="0" fontAlgn="base" hangingPunct="0">
        <a:spcBef>
          <a:spcPct val="20000"/>
        </a:spcBef>
        <a:spcAft>
          <a:spcPct val="0"/>
        </a:spcAft>
        <a:buChar char="•"/>
        <a:defRPr sz="1455">
          <a:solidFill>
            <a:schemeClr val="tx1"/>
          </a:solidFill>
          <a:latin typeface="+mn-lt"/>
        </a:defRPr>
      </a:lvl5pPr>
      <a:lvl6pPr marL="2286023" indent="-207820" algn="l" rtl="0" eaLnBrk="0" fontAlgn="base" hangingPunct="0">
        <a:spcBef>
          <a:spcPct val="20000"/>
        </a:spcBef>
        <a:spcAft>
          <a:spcPct val="0"/>
        </a:spcAft>
        <a:buChar char="»"/>
        <a:defRPr sz="1091">
          <a:solidFill>
            <a:schemeClr val="tx1"/>
          </a:solidFill>
          <a:latin typeface="+mn-lt"/>
        </a:defRPr>
      </a:lvl6pPr>
      <a:lvl7pPr marL="2701663" indent="-207820" algn="l" rtl="0" eaLnBrk="0" fontAlgn="base" hangingPunct="0">
        <a:spcBef>
          <a:spcPct val="20000"/>
        </a:spcBef>
        <a:spcAft>
          <a:spcPct val="0"/>
        </a:spcAft>
        <a:buChar char="»"/>
        <a:defRPr sz="1091">
          <a:solidFill>
            <a:schemeClr val="tx1"/>
          </a:solidFill>
          <a:latin typeface="+mn-lt"/>
        </a:defRPr>
      </a:lvl7pPr>
      <a:lvl8pPr marL="3117304" indent="-207820" algn="l" rtl="0" eaLnBrk="0" fontAlgn="base" hangingPunct="0">
        <a:spcBef>
          <a:spcPct val="20000"/>
        </a:spcBef>
        <a:spcAft>
          <a:spcPct val="0"/>
        </a:spcAft>
        <a:buChar char="»"/>
        <a:defRPr sz="1091">
          <a:solidFill>
            <a:schemeClr val="tx1"/>
          </a:solidFill>
          <a:latin typeface="+mn-lt"/>
        </a:defRPr>
      </a:lvl8pPr>
      <a:lvl9pPr marL="3532944" indent="-207820" algn="l" rtl="0" eaLnBrk="0" fontAlgn="base" hangingPunct="0">
        <a:spcBef>
          <a:spcPct val="20000"/>
        </a:spcBef>
        <a:spcAft>
          <a:spcPct val="0"/>
        </a:spcAft>
        <a:buChar char="»"/>
        <a:defRPr sz="109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641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281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922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562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8203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843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9484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5124" algn="l" defTabSz="831281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669" y="312208"/>
            <a:ext cx="10388636" cy="6211019"/>
          </a:xfrm>
        </p:spPr>
        <p:txBody>
          <a:bodyPr>
            <a:normAutofit/>
          </a:bodyPr>
          <a:lstStyle/>
          <a:p>
            <a:br>
              <a:rPr lang="en-US" sz="3600" b="1" dirty="0"/>
            </a:br>
            <a:br>
              <a:rPr lang="en-US" sz="2400" b="1" dirty="0"/>
            </a:br>
            <a:br>
              <a:rPr lang="en-US" sz="4001" b="1" dirty="0"/>
            </a:br>
            <a:br>
              <a:rPr lang="en-US" sz="4001" b="1" dirty="0"/>
            </a:br>
            <a:br>
              <a:rPr lang="en-US" sz="4001" b="1" dirty="0"/>
            </a:br>
            <a:br>
              <a:rPr lang="en-US" sz="4001" b="1" dirty="0"/>
            </a:br>
            <a:br>
              <a:rPr lang="en-US" sz="4001" b="1" dirty="0"/>
            </a:br>
            <a:endParaRPr lang="en-US" sz="3200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63494" y="337785"/>
            <a:ext cx="74948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Department of Transportation</a:t>
            </a:r>
          </a:p>
          <a:p>
            <a:r>
              <a:rPr lang="en-US" sz="2000" dirty="0"/>
              <a:t>Office of the Secretary</a:t>
            </a:r>
          </a:p>
          <a:p>
            <a:r>
              <a:rPr lang="en-US" sz="2000" dirty="0"/>
              <a:t>Office of the Assistant Secretary for Research and Technology (OST-R)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43" y="312208"/>
            <a:ext cx="1054080" cy="1066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61796BE-132C-449D-9FA6-7D239922AEC8}"/>
              </a:ext>
            </a:extLst>
          </p:cNvPr>
          <p:cNvSpPr txBox="1"/>
          <p:nvPr/>
        </p:nvSpPr>
        <p:spPr>
          <a:xfrm>
            <a:off x="2089777" y="3904599"/>
            <a:ext cx="74948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/>
              <a:t>Complementary PNT Industry Roundtable</a:t>
            </a:r>
            <a:br>
              <a:rPr lang="en-US" sz="2800" b="1" dirty="0"/>
            </a:br>
            <a:endParaRPr lang="en-US" sz="2800" b="1" dirty="0"/>
          </a:p>
          <a:p>
            <a:pPr algn="ctr"/>
            <a:r>
              <a:rPr lang="en-US" sz="2800" b="1" dirty="0"/>
              <a:t>August 4, 2022</a:t>
            </a:r>
          </a:p>
          <a:p>
            <a:pPr algn="ctr"/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A7E9B71-C616-4883-B799-9B2D3D4670B8}"/>
              </a:ext>
            </a:extLst>
          </p:cNvPr>
          <p:cNvSpPr txBox="1"/>
          <p:nvPr/>
        </p:nvSpPr>
        <p:spPr>
          <a:xfrm>
            <a:off x="1856850" y="2370725"/>
            <a:ext cx="79606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/>
              <a:t>High-Level Overview of DOT Complementary PNT Demonstration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9972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" y="6199632"/>
            <a:ext cx="12191999" cy="734568"/>
            <a:chOff x="1" y="6199632"/>
            <a:chExt cx="12191999" cy="734568"/>
          </a:xfrm>
        </p:grpSpPr>
        <p:sp>
          <p:nvSpPr>
            <p:cNvPr id="19" name="Rectangle 18"/>
            <p:cNvSpPr/>
            <p:nvPr/>
          </p:nvSpPr>
          <p:spPr>
            <a:xfrm>
              <a:off x="1" y="6199632"/>
              <a:ext cx="12191999" cy="658368"/>
            </a:xfrm>
            <a:prstGeom prst="rect">
              <a:avLst/>
            </a:prstGeom>
            <a:solidFill>
              <a:srgbClr val="0A1F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/>
            <a:srcRect t="4885" r="85790" b="-11007"/>
            <a:stretch/>
          </p:blipFill>
          <p:spPr>
            <a:xfrm>
              <a:off x="2" y="6199632"/>
              <a:ext cx="643300" cy="734568"/>
            </a:xfrm>
            <a:prstGeom prst="rect">
              <a:avLst/>
            </a:prstGeom>
          </p:spPr>
        </p:pic>
      </p:grp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383583" y="0"/>
            <a:ext cx="10515600" cy="132556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GPS Backup/Complementary PNT Demonstration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9286A7-9A46-4FA6-B13B-FF138F5C611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45477" y="930400"/>
            <a:ext cx="11350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AutoShape 4"/>
          <p:cNvSpPr>
            <a:spLocks noChangeArrowheads="1"/>
          </p:cNvSpPr>
          <p:nvPr/>
        </p:nvSpPr>
        <p:spPr bwMode="auto">
          <a:xfrm>
            <a:off x="654444" y="1576173"/>
            <a:ext cx="10772288" cy="681916"/>
          </a:xfrm>
          <a:prstGeom prst="rightArrow">
            <a:avLst>
              <a:gd name="adj1" fmla="val 57741"/>
              <a:gd name="adj2" fmla="val 58998"/>
            </a:avLst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prstClr val="black"/>
              </a:solidFill>
              <a:ea typeface="ＭＳ Ｐゴシック" pitchFamily="1" charset="-128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27549" y="1291524"/>
            <a:ext cx="10246645" cy="1648085"/>
            <a:chOff x="594998" y="5333561"/>
            <a:chExt cx="9315210" cy="1022641"/>
          </a:xfrm>
        </p:grpSpPr>
        <p:grpSp>
          <p:nvGrpSpPr>
            <p:cNvPr id="18" name="Group 17"/>
            <p:cNvGrpSpPr/>
            <p:nvPr/>
          </p:nvGrpSpPr>
          <p:grpSpPr>
            <a:xfrm>
              <a:off x="594998" y="5336483"/>
              <a:ext cx="995353" cy="912772"/>
              <a:chOff x="1097981" y="5193059"/>
              <a:chExt cx="943954" cy="912772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1268536" y="5193059"/>
                <a:ext cx="602844" cy="491219"/>
                <a:chOff x="1272844" y="5203372"/>
                <a:chExt cx="602844" cy="491219"/>
              </a:xfrm>
            </p:grpSpPr>
            <p:sp>
              <p:nvSpPr>
                <p:cNvPr id="64" name="Freeform 33"/>
                <p:cNvSpPr>
                  <a:spLocks/>
                </p:cNvSpPr>
                <p:nvPr/>
              </p:nvSpPr>
              <p:spPr bwMode="auto">
                <a:xfrm>
                  <a:off x="1521814" y="5203372"/>
                  <a:ext cx="228655" cy="184682"/>
                </a:xfrm>
                <a:custGeom>
                  <a:avLst/>
                  <a:gdLst>
                    <a:gd name="T0" fmla="*/ 0 w 516"/>
                    <a:gd name="T1" fmla="*/ 0 h 337"/>
                    <a:gd name="T2" fmla="*/ 0 w 516"/>
                    <a:gd name="T3" fmla="*/ 0 h 337"/>
                    <a:gd name="T4" fmla="*/ 0 w 516"/>
                    <a:gd name="T5" fmla="*/ 0 h 337"/>
                    <a:gd name="T6" fmla="*/ 0 w 516"/>
                    <a:gd name="T7" fmla="*/ 0 h 337"/>
                    <a:gd name="T8" fmla="*/ 0 w 516"/>
                    <a:gd name="T9" fmla="*/ 0 h 337"/>
                    <a:gd name="T10" fmla="*/ 0 w 516"/>
                    <a:gd name="T11" fmla="*/ 0 h 337"/>
                    <a:gd name="T12" fmla="*/ 0 w 516"/>
                    <a:gd name="T13" fmla="*/ 0 h 337"/>
                    <a:gd name="T14" fmla="*/ 0 w 516"/>
                    <a:gd name="T15" fmla="*/ 0 h 337"/>
                    <a:gd name="T16" fmla="*/ 0 w 516"/>
                    <a:gd name="T17" fmla="*/ 0 h 337"/>
                    <a:gd name="T18" fmla="*/ 0 w 516"/>
                    <a:gd name="T19" fmla="*/ 0 h 337"/>
                    <a:gd name="T20" fmla="*/ 0 w 516"/>
                    <a:gd name="T21" fmla="*/ 0 h 337"/>
                    <a:gd name="T22" fmla="*/ 0 w 516"/>
                    <a:gd name="T23" fmla="*/ 0 h 337"/>
                    <a:gd name="T24" fmla="*/ 0 w 516"/>
                    <a:gd name="T25" fmla="*/ 0 h 337"/>
                    <a:gd name="T26" fmla="*/ 0 w 516"/>
                    <a:gd name="T27" fmla="*/ 0 h 337"/>
                    <a:gd name="T28" fmla="*/ 0 w 516"/>
                    <a:gd name="T29" fmla="*/ 0 h 337"/>
                    <a:gd name="T30" fmla="*/ 0 w 516"/>
                    <a:gd name="T31" fmla="*/ 0 h 337"/>
                    <a:gd name="T32" fmla="*/ 0 w 516"/>
                    <a:gd name="T33" fmla="*/ 0 h 337"/>
                    <a:gd name="T34" fmla="*/ 0 w 516"/>
                    <a:gd name="T35" fmla="*/ 0 h 337"/>
                    <a:gd name="T36" fmla="*/ 0 w 516"/>
                    <a:gd name="T37" fmla="*/ 0 h 337"/>
                    <a:gd name="T38" fmla="*/ 0 w 516"/>
                    <a:gd name="T39" fmla="*/ 0 h 337"/>
                    <a:gd name="T40" fmla="*/ 0 w 516"/>
                    <a:gd name="T41" fmla="*/ 0 h 337"/>
                    <a:gd name="T42" fmla="*/ 0 w 516"/>
                    <a:gd name="T43" fmla="*/ 0 h 337"/>
                    <a:gd name="T44" fmla="*/ 0 w 516"/>
                    <a:gd name="T45" fmla="*/ 0 h 337"/>
                    <a:gd name="T46" fmla="*/ 0 w 516"/>
                    <a:gd name="T47" fmla="*/ 0 h 337"/>
                    <a:gd name="T48" fmla="*/ 0 w 516"/>
                    <a:gd name="T49" fmla="*/ 0 h 337"/>
                    <a:gd name="T50" fmla="*/ 0 w 516"/>
                    <a:gd name="T51" fmla="*/ 0 h 337"/>
                    <a:gd name="T52" fmla="*/ 0 w 516"/>
                    <a:gd name="T53" fmla="*/ 0 h 337"/>
                    <a:gd name="T54" fmla="*/ 0 w 516"/>
                    <a:gd name="T55" fmla="*/ 0 h 337"/>
                    <a:gd name="T56" fmla="*/ 0 w 516"/>
                    <a:gd name="T57" fmla="*/ 0 h 337"/>
                    <a:gd name="T58" fmla="*/ 0 w 516"/>
                    <a:gd name="T59" fmla="*/ 0 h 337"/>
                    <a:gd name="T60" fmla="*/ 0 w 516"/>
                    <a:gd name="T61" fmla="*/ 0 h 337"/>
                    <a:gd name="T62" fmla="*/ 0 w 516"/>
                    <a:gd name="T63" fmla="*/ 0 h 337"/>
                    <a:gd name="T64" fmla="*/ 0 w 516"/>
                    <a:gd name="T65" fmla="*/ 0 h 337"/>
                    <a:gd name="T66" fmla="*/ 0 w 516"/>
                    <a:gd name="T67" fmla="*/ 0 h 337"/>
                    <a:gd name="T68" fmla="*/ 0 w 516"/>
                    <a:gd name="T69" fmla="*/ 0 h 337"/>
                    <a:gd name="T70" fmla="*/ 0 w 516"/>
                    <a:gd name="T71" fmla="*/ 0 h 337"/>
                    <a:gd name="T72" fmla="*/ 0 w 516"/>
                    <a:gd name="T73" fmla="*/ 0 h 337"/>
                    <a:gd name="T74" fmla="*/ 0 w 516"/>
                    <a:gd name="T75" fmla="*/ 0 h 337"/>
                    <a:gd name="T76" fmla="*/ 0 w 516"/>
                    <a:gd name="T77" fmla="*/ 0 h 337"/>
                    <a:gd name="T78" fmla="*/ 0 w 516"/>
                    <a:gd name="T79" fmla="*/ 0 h 337"/>
                    <a:gd name="T80" fmla="*/ 0 w 516"/>
                    <a:gd name="T81" fmla="*/ 0 h 337"/>
                    <a:gd name="T82" fmla="*/ 0 w 516"/>
                    <a:gd name="T83" fmla="*/ 0 h 337"/>
                    <a:gd name="T84" fmla="*/ 0 w 516"/>
                    <a:gd name="T85" fmla="*/ 0 h 337"/>
                    <a:gd name="T86" fmla="*/ 0 w 516"/>
                    <a:gd name="T87" fmla="*/ 0 h 337"/>
                    <a:gd name="T88" fmla="*/ 0 w 516"/>
                    <a:gd name="T89" fmla="*/ 0 h 337"/>
                    <a:gd name="T90" fmla="*/ 0 w 516"/>
                    <a:gd name="T91" fmla="*/ 0 h 33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516"/>
                    <a:gd name="T139" fmla="*/ 0 h 337"/>
                    <a:gd name="T140" fmla="*/ 516 w 516"/>
                    <a:gd name="T141" fmla="*/ 337 h 33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516" h="337">
                      <a:moveTo>
                        <a:pt x="516" y="48"/>
                      </a:moveTo>
                      <a:lnTo>
                        <a:pt x="499" y="53"/>
                      </a:lnTo>
                      <a:lnTo>
                        <a:pt x="481" y="60"/>
                      </a:lnTo>
                      <a:lnTo>
                        <a:pt x="462" y="68"/>
                      </a:lnTo>
                      <a:lnTo>
                        <a:pt x="443" y="78"/>
                      </a:lnTo>
                      <a:lnTo>
                        <a:pt x="424" y="88"/>
                      </a:lnTo>
                      <a:lnTo>
                        <a:pt x="406" y="98"/>
                      </a:lnTo>
                      <a:lnTo>
                        <a:pt x="388" y="109"/>
                      </a:lnTo>
                      <a:lnTo>
                        <a:pt x="372" y="118"/>
                      </a:lnTo>
                      <a:lnTo>
                        <a:pt x="354" y="130"/>
                      </a:lnTo>
                      <a:lnTo>
                        <a:pt x="332" y="145"/>
                      </a:lnTo>
                      <a:lnTo>
                        <a:pt x="309" y="163"/>
                      </a:lnTo>
                      <a:lnTo>
                        <a:pt x="285" y="182"/>
                      </a:lnTo>
                      <a:lnTo>
                        <a:pt x="260" y="201"/>
                      </a:lnTo>
                      <a:lnTo>
                        <a:pt x="239" y="219"/>
                      </a:lnTo>
                      <a:lnTo>
                        <a:pt x="221" y="234"/>
                      </a:lnTo>
                      <a:lnTo>
                        <a:pt x="207" y="245"/>
                      </a:lnTo>
                      <a:lnTo>
                        <a:pt x="195" y="254"/>
                      </a:lnTo>
                      <a:lnTo>
                        <a:pt x="185" y="263"/>
                      </a:lnTo>
                      <a:lnTo>
                        <a:pt x="173" y="272"/>
                      </a:lnTo>
                      <a:lnTo>
                        <a:pt x="161" y="282"/>
                      </a:lnTo>
                      <a:lnTo>
                        <a:pt x="148" y="294"/>
                      </a:lnTo>
                      <a:lnTo>
                        <a:pt x="135" y="306"/>
                      </a:lnTo>
                      <a:lnTo>
                        <a:pt x="120" y="321"/>
                      </a:lnTo>
                      <a:lnTo>
                        <a:pt x="103" y="337"/>
                      </a:lnTo>
                      <a:lnTo>
                        <a:pt x="101" y="327"/>
                      </a:lnTo>
                      <a:lnTo>
                        <a:pt x="97" y="318"/>
                      </a:lnTo>
                      <a:lnTo>
                        <a:pt x="92" y="308"/>
                      </a:lnTo>
                      <a:lnTo>
                        <a:pt x="86" y="298"/>
                      </a:lnTo>
                      <a:lnTo>
                        <a:pt x="80" y="288"/>
                      </a:lnTo>
                      <a:lnTo>
                        <a:pt x="74" y="279"/>
                      </a:lnTo>
                      <a:lnTo>
                        <a:pt x="67" y="270"/>
                      </a:lnTo>
                      <a:lnTo>
                        <a:pt x="62" y="262"/>
                      </a:lnTo>
                      <a:lnTo>
                        <a:pt x="56" y="253"/>
                      </a:lnTo>
                      <a:lnTo>
                        <a:pt x="49" y="243"/>
                      </a:lnTo>
                      <a:lnTo>
                        <a:pt x="42" y="232"/>
                      </a:lnTo>
                      <a:lnTo>
                        <a:pt x="34" y="221"/>
                      </a:lnTo>
                      <a:lnTo>
                        <a:pt x="26" y="210"/>
                      </a:lnTo>
                      <a:lnTo>
                        <a:pt x="17" y="198"/>
                      </a:lnTo>
                      <a:lnTo>
                        <a:pt x="9" y="186"/>
                      </a:lnTo>
                      <a:lnTo>
                        <a:pt x="0" y="175"/>
                      </a:lnTo>
                      <a:lnTo>
                        <a:pt x="1" y="171"/>
                      </a:lnTo>
                      <a:lnTo>
                        <a:pt x="7" y="166"/>
                      </a:lnTo>
                      <a:lnTo>
                        <a:pt x="15" y="159"/>
                      </a:lnTo>
                      <a:lnTo>
                        <a:pt x="26" y="151"/>
                      </a:lnTo>
                      <a:lnTo>
                        <a:pt x="38" y="143"/>
                      </a:lnTo>
                      <a:lnTo>
                        <a:pt x="49" y="134"/>
                      </a:lnTo>
                      <a:lnTo>
                        <a:pt x="60" y="126"/>
                      </a:lnTo>
                      <a:lnTo>
                        <a:pt x="67" y="119"/>
                      </a:lnTo>
                      <a:lnTo>
                        <a:pt x="75" y="130"/>
                      </a:lnTo>
                      <a:lnTo>
                        <a:pt x="81" y="141"/>
                      </a:lnTo>
                      <a:lnTo>
                        <a:pt x="88" y="151"/>
                      </a:lnTo>
                      <a:lnTo>
                        <a:pt x="94" y="161"/>
                      </a:lnTo>
                      <a:lnTo>
                        <a:pt x="99" y="170"/>
                      </a:lnTo>
                      <a:lnTo>
                        <a:pt x="106" y="179"/>
                      </a:lnTo>
                      <a:lnTo>
                        <a:pt x="109" y="187"/>
                      </a:lnTo>
                      <a:lnTo>
                        <a:pt x="115" y="193"/>
                      </a:lnTo>
                      <a:lnTo>
                        <a:pt x="121" y="201"/>
                      </a:lnTo>
                      <a:lnTo>
                        <a:pt x="126" y="212"/>
                      </a:lnTo>
                      <a:lnTo>
                        <a:pt x="134" y="226"/>
                      </a:lnTo>
                      <a:lnTo>
                        <a:pt x="141" y="242"/>
                      </a:lnTo>
                      <a:lnTo>
                        <a:pt x="150" y="234"/>
                      </a:lnTo>
                      <a:lnTo>
                        <a:pt x="159" y="225"/>
                      </a:lnTo>
                      <a:lnTo>
                        <a:pt x="168" y="216"/>
                      </a:lnTo>
                      <a:lnTo>
                        <a:pt x="179" y="206"/>
                      </a:lnTo>
                      <a:lnTo>
                        <a:pt x="187" y="197"/>
                      </a:lnTo>
                      <a:lnTo>
                        <a:pt x="196" y="188"/>
                      </a:lnTo>
                      <a:lnTo>
                        <a:pt x="207" y="179"/>
                      </a:lnTo>
                      <a:lnTo>
                        <a:pt x="216" y="170"/>
                      </a:lnTo>
                      <a:lnTo>
                        <a:pt x="226" y="161"/>
                      </a:lnTo>
                      <a:lnTo>
                        <a:pt x="240" y="148"/>
                      </a:lnTo>
                      <a:lnTo>
                        <a:pt x="257" y="133"/>
                      </a:lnTo>
                      <a:lnTo>
                        <a:pt x="274" y="117"/>
                      </a:lnTo>
                      <a:lnTo>
                        <a:pt x="292" y="102"/>
                      </a:lnTo>
                      <a:lnTo>
                        <a:pt x="310" y="87"/>
                      </a:lnTo>
                      <a:lnTo>
                        <a:pt x="326" y="74"/>
                      </a:lnTo>
                      <a:lnTo>
                        <a:pt x="340" y="65"/>
                      </a:lnTo>
                      <a:lnTo>
                        <a:pt x="352" y="57"/>
                      </a:lnTo>
                      <a:lnTo>
                        <a:pt x="366" y="47"/>
                      </a:lnTo>
                      <a:lnTo>
                        <a:pt x="382" y="37"/>
                      </a:lnTo>
                      <a:lnTo>
                        <a:pt x="397" y="28"/>
                      </a:lnTo>
                      <a:lnTo>
                        <a:pt x="412" y="18"/>
                      </a:lnTo>
                      <a:lnTo>
                        <a:pt x="428" y="10"/>
                      </a:lnTo>
                      <a:lnTo>
                        <a:pt x="443" y="4"/>
                      </a:lnTo>
                      <a:lnTo>
                        <a:pt x="456" y="0"/>
                      </a:lnTo>
                      <a:lnTo>
                        <a:pt x="464" y="5"/>
                      </a:lnTo>
                      <a:lnTo>
                        <a:pt x="473" y="11"/>
                      </a:lnTo>
                      <a:lnTo>
                        <a:pt x="483" y="19"/>
                      </a:lnTo>
                      <a:lnTo>
                        <a:pt x="493" y="27"/>
                      </a:lnTo>
                      <a:lnTo>
                        <a:pt x="502" y="35"/>
                      </a:lnTo>
                      <a:lnTo>
                        <a:pt x="510" y="42"/>
                      </a:lnTo>
                      <a:lnTo>
                        <a:pt x="515" y="46"/>
                      </a:lnTo>
                      <a:lnTo>
                        <a:pt x="516" y="4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 w="5715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600" kern="0" dirty="0">
                    <a:solidFill>
                      <a:srgbClr val="CC9900"/>
                    </a:solidFill>
                    <a:latin typeface="Helvetica" pitchFamily="34" charset="0"/>
                    <a:ea typeface="ＭＳ Ｐゴシック" pitchFamily="1" charset="-128"/>
                    <a:cs typeface="Helvetica" pitchFamily="34" charset="0"/>
                  </a:endParaRPr>
                </a:p>
              </p:txBody>
            </p:sp>
            <p:sp>
              <p:nvSpPr>
                <p:cNvPr id="6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72844" y="5503615"/>
                  <a:ext cx="602844" cy="190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en-US" sz="1400" b="1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ＭＳ Ｐゴシック" pitchFamily="1" charset="-128"/>
                      <a:cs typeface="Times New Roman" panose="02020603050405020304" pitchFamily="18" charset="0"/>
                    </a:rPr>
                    <a:t>Feb 19</a:t>
                  </a:r>
                  <a:endParaRPr lang="en-US" sz="1400" b="1" i="1" kern="0" dirty="0">
                    <a:solidFill>
                      <a:schemeClr val="bg1"/>
                    </a:solidFill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63" name="Text Box 10"/>
              <p:cNvSpPr txBox="1">
                <a:spLocks noChangeArrowheads="1"/>
              </p:cNvSpPr>
              <p:nvPr/>
            </p:nvSpPr>
            <p:spPr bwMode="auto">
              <a:xfrm>
                <a:off x="1097981" y="5891938"/>
                <a:ext cx="943954" cy="213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0" bIns="0" anchor="t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defRPr sz="1400" b="1" kern="0"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Team Formed</a:t>
                </a: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1590351" y="5333561"/>
              <a:ext cx="995353" cy="1020869"/>
              <a:chOff x="2096028" y="5193059"/>
              <a:chExt cx="943954" cy="1020869"/>
            </a:xfrm>
          </p:grpSpPr>
          <p:grpSp>
            <p:nvGrpSpPr>
              <p:cNvPr id="58" name="Group 57"/>
              <p:cNvGrpSpPr/>
              <p:nvPr/>
            </p:nvGrpSpPr>
            <p:grpSpPr>
              <a:xfrm>
                <a:off x="2111106" y="5193059"/>
                <a:ext cx="913802" cy="494140"/>
                <a:chOff x="1117366" y="5203372"/>
                <a:chExt cx="913802" cy="494140"/>
              </a:xfrm>
            </p:grpSpPr>
            <p:sp>
              <p:nvSpPr>
                <p:cNvPr id="60" name="Freeform 33"/>
                <p:cNvSpPr>
                  <a:spLocks/>
                </p:cNvSpPr>
                <p:nvPr/>
              </p:nvSpPr>
              <p:spPr bwMode="auto">
                <a:xfrm>
                  <a:off x="1521814" y="5203372"/>
                  <a:ext cx="228655" cy="184682"/>
                </a:xfrm>
                <a:custGeom>
                  <a:avLst/>
                  <a:gdLst>
                    <a:gd name="T0" fmla="*/ 0 w 516"/>
                    <a:gd name="T1" fmla="*/ 0 h 337"/>
                    <a:gd name="T2" fmla="*/ 0 w 516"/>
                    <a:gd name="T3" fmla="*/ 0 h 337"/>
                    <a:gd name="T4" fmla="*/ 0 w 516"/>
                    <a:gd name="T5" fmla="*/ 0 h 337"/>
                    <a:gd name="T6" fmla="*/ 0 w 516"/>
                    <a:gd name="T7" fmla="*/ 0 h 337"/>
                    <a:gd name="T8" fmla="*/ 0 w 516"/>
                    <a:gd name="T9" fmla="*/ 0 h 337"/>
                    <a:gd name="T10" fmla="*/ 0 w 516"/>
                    <a:gd name="T11" fmla="*/ 0 h 337"/>
                    <a:gd name="T12" fmla="*/ 0 w 516"/>
                    <a:gd name="T13" fmla="*/ 0 h 337"/>
                    <a:gd name="T14" fmla="*/ 0 w 516"/>
                    <a:gd name="T15" fmla="*/ 0 h 337"/>
                    <a:gd name="T16" fmla="*/ 0 w 516"/>
                    <a:gd name="T17" fmla="*/ 0 h 337"/>
                    <a:gd name="T18" fmla="*/ 0 w 516"/>
                    <a:gd name="T19" fmla="*/ 0 h 337"/>
                    <a:gd name="T20" fmla="*/ 0 w 516"/>
                    <a:gd name="T21" fmla="*/ 0 h 337"/>
                    <a:gd name="T22" fmla="*/ 0 w 516"/>
                    <a:gd name="T23" fmla="*/ 0 h 337"/>
                    <a:gd name="T24" fmla="*/ 0 w 516"/>
                    <a:gd name="T25" fmla="*/ 0 h 337"/>
                    <a:gd name="T26" fmla="*/ 0 w 516"/>
                    <a:gd name="T27" fmla="*/ 0 h 337"/>
                    <a:gd name="T28" fmla="*/ 0 w 516"/>
                    <a:gd name="T29" fmla="*/ 0 h 337"/>
                    <a:gd name="T30" fmla="*/ 0 w 516"/>
                    <a:gd name="T31" fmla="*/ 0 h 337"/>
                    <a:gd name="T32" fmla="*/ 0 w 516"/>
                    <a:gd name="T33" fmla="*/ 0 h 337"/>
                    <a:gd name="T34" fmla="*/ 0 w 516"/>
                    <a:gd name="T35" fmla="*/ 0 h 337"/>
                    <a:gd name="T36" fmla="*/ 0 w 516"/>
                    <a:gd name="T37" fmla="*/ 0 h 337"/>
                    <a:gd name="T38" fmla="*/ 0 w 516"/>
                    <a:gd name="T39" fmla="*/ 0 h 337"/>
                    <a:gd name="T40" fmla="*/ 0 w 516"/>
                    <a:gd name="T41" fmla="*/ 0 h 337"/>
                    <a:gd name="T42" fmla="*/ 0 w 516"/>
                    <a:gd name="T43" fmla="*/ 0 h 337"/>
                    <a:gd name="T44" fmla="*/ 0 w 516"/>
                    <a:gd name="T45" fmla="*/ 0 h 337"/>
                    <a:gd name="T46" fmla="*/ 0 w 516"/>
                    <a:gd name="T47" fmla="*/ 0 h 337"/>
                    <a:gd name="T48" fmla="*/ 0 w 516"/>
                    <a:gd name="T49" fmla="*/ 0 h 337"/>
                    <a:gd name="T50" fmla="*/ 0 w 516"/>
                    <a:gd name="T51" fmla="*/ 0 h 337"/>
                    <a:gd name="T52" fmla="*/ 0 w 516"/>
                    <a:gd name="T53" fmla="*/ 0 h 337"/>
                    <a:gd name="T54" fmla="*/ 0 w 516"/>
                    <a:gd name="T55" fmla="*/ 0 h 337"/>
                    <a:gd name="T56" fmla="*/ 0 w 516"/>
                    <a:gd name="T57" fmla="*/ 0 h 337"/>
                    <a:gd name="T58" fmla="*/ 0 w 516"/>
                    <a:gd name="T59" fmla="*/ 0 h 337"/>
                    <a:gd name="T60" fmla="*/ 0 w 516"/>
                    <a:gd name="T61" fmla="*/ 0 h 337"/>
                    <a:gd name="T62" fmla="*/ 0 w 516"/>
                    <a:gd name="T63" fmla="*/ 0 h 337"/>
                    <a:gd name="T64" fmla="*/ 0 w 516"/>
                    <a:gd name="T65" fmla="*/ 0 h 337"/>
                    <a:gd name="T66" fmla="*/ 0 w 516"/>
                    <a:gd name="T67" fmla="*/ 0 h 337"/>
                    <a:gd name="T68" fmla="*/ 0 w 516"/>
                    <a:gd name="T69" fmla="*/ 0 h 337"/>
                    <a:gd name="T70" fmla="*/ 0 w 516"/>
                    <a:gd name="T71" fmla="*/ 0 h 337"/>
                    <a:gd name="T72" fmla="*/ 0 w 516"/>
                    <a:gd name="T73" fmla="*/ 0 h 337"/>
                    <a:gd name="T74" fmla="*/ 0 w 516"/>
                    <a:gd name="T75" fmla="*/ 0 h 337"/>
                    <a:gd name="T76" fmla="*/ 0 w 516"/>
                    <a:gd name="T77" fmla="*/ 0 h 337"/>
                    <a:gd name="T78" fmla="*/ 0 w 516"/>
                    <a:gd name="T79" fmla="*/ 0 h 337"/>
                    <a:gd name="T80" fmla="*/ 0 w 516"/>
                    <a:gd name="T81" fmla="*/ 0 h 337"/>
                    <a:gd name="T82" fmla="*/ 0 w 516"/>
                    <a:gd name="T83" fmla="*/ 0 h 337"/>
                    <a:gd name="T84" fmla="*/ 0 w 516"/>
                    <a:gd name="T85" fmla="*/ 0 h 337"/>
                    <a:gd name="T86" fmla="*/ 0 w 516"/>
                    <a:gd name="T87" fmla="*/ 0 h 337"/>
                    <a:gd name="T88" fmla="*/ 0 w 516"/>
                    <a:gd name="T89" fmla="*/ 0 h 337"/>
                    <a:gd name="T90" fmla="*/ 0 w 516"/>
                    <a:gd name="T91" fmla="*/ 0 h 33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516"/>
                    <a:gd name="T139" fmla="*/ 0 h 337"/>
                    <a:gd name="T140" fmla="*/ 516 w 516"/>
                    <a:gd name="T141" fmla="*/ 337 h 33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516" h="337">
                      <a:moveTo>
                        <a:pt x="516" y="48"/>
                      </a:moveTo>
                      <a:lnTo>
                        <a:pt x="499" y="53"/>
                      </a:lnTo>
                      <a:lnTo>
                        <a:pt x="481" y="60"/>
                      </a:lnTo>
                      <a:lnTo>
                        <a:pt x="462" y="68"/>
                      </a:lnTo>
                      <a:lnTo>
                        <a:pt x="443" y="78"/>
                      </a:lnTo>
                      <a:lnTo>
                        <a:pt x="424" y="88"/>
                      </a:lnTo>
                      <a:lnTo>
                        <a:pt x="406" y="98"/>
                      </a:lnTo>
                      <a:lnTo>
                        <a:pt x="388" y="109"/>
                      </a:lnTo>
                      <a:lnTo>
                        <a:pt x="372" y="118"/>
                      </a:lnTo>
                      <a:lnTo>
                        <a:pt x="354" y="130"/>
                      </a:lnTo>
                      <a:lnTo>
                        <a:pt x="332" y="145"/>
                      </a:lnTo>
                      <a:lnTo>
                        <a:pt x="309" y="163"/>
                      </a:lnTo>
                      <a:lnTo>
                        <a:pt x="285" y="182"/>
                      </a:lnTo>
                      <a:lnTo>
                        <a:pt x="260" y="201"/>
                      </a:lnTo>
                      <a:lnTo>
                        <a:pt x="239" y="219"/>
                      </a:lnTo>
                      <a:lnTo>
                        <a:pt x="221" y="234"/>
                      </a:lnTo>
                      <a:lnTo>
                        <a:pt x="207" y="245"/>
                      </a:lnTo>
                      <a:lnTo>
                        <a:pt x="195" y="254"/>
                      </a:lnTo>
                      <a:lnTo>
                        <a:pt x="185" y="263"/>
                      </a:lnTo>
                      <a:lnTo>
                        <a:pt x="173" y="272"/>
                      </a:lnTo>
                      <a:lnTo>
                        <a:pt x="161" y="282"/>
                      </a:lnTo>
                      <a:lnTo>
                        <a:pt x="148" y="294"/>
                      </a:lnTo>
                      <a:lnTo>
                        <a:pt x="135" y="306"/>
                      </a:lnTo>
                      <a:lnTo>
                        <a:pt x="120" y="321"/>
                      </a:lnTo>
                      <a:lnTo>
                        <a:pt x="103" y="337"/>
                      </a:lnTo>
                      <a:lnTo>
                        <a:pt x="101" y="327"/>
                      </a:lnTo>
                      <a:lnTo>
                        <a:pt x="97" y="318"/>
                      </a:lnTo>
                      <a:lnTo>
                        <a:pt x="92" y="308"/>
                      </a:lnTo>
                      <a:lnTo>
                        <a:pt x="86" y="298"/>
                      </a:lnTo>
                      <a:lnTo>
                        <a:pt x="80" y="288"/>
                      </a:lnTo>
                      <a:lnTo>
                        <a:pt x="74" y="279"/>
                      </a:lnTo>
                      <a:lnTo>
                        <a:pt x="67" y="270"/>
                      </a:lnTo>
                      <a:lnTo>
                        <a:pt x="62" y="262"/>
                      </a:lnTo>
                      <a:lnTo>
                        <a:pt x="56" y="253"/>
                      </a:lnTo>
                      <a:lnTo>
                        <a:pt x="49" y="243"/>
                      </a:lnTo>
                      <a:lnTo>
                        <a:pt x="42" y="232"/>
                      </a:lnTo>
                      <a:lnTo>
                        <a:pt x="34" y="221"/>
                      </a:lnTo>
                      <a:lnTo>
                        <a:pt x="26" y="210"/>
                      </a:lnTo>
                      <a:lnTo>
                        <a:pt x="17" y="198"/>
                      </a:lnTo>
                      <a:lnTo>
                        <a:pt x="9" y="186"/>
                      </a:lnTo>
                      <a:lnTo>
                        <a:pt x="0" y="175"/>
                      </a:lnTo>
                      <a:lnTo>
                        <a:pt x="1" y="171"/>
                      </a:lnTo>
                      <a:lnTo>
                        <a:pt x="7" y="166"/>
                      </a:lnTo>
                      <a:lnTo>
                        <a:pt x="15" y="159"/>
                      </a:lnTo>
                      <a:lnTo>
                        <a:pt x="26" y="151"/>
                      </a:lnTo>
                      <a:lnTo>
                        <a:pt x="38" y="143"/>
                      </a:lnTo>
                      <a:lnTo>
                        <a:pt x="49" y="134"/>
                      </a:lnTo>
                      <a:lnTo>
                        <a:pt x="60" y="126"/>
                      </a:lnTo>
                      <a:lnTo>
                        <a:pt x="67" y="119"/>
                      </a:lnTo>
                      <a:lnTo>
                        <a:pt x="75" y="130"/>
                      </a:lnTo>
                      <a:lnTo>
                        <a:pt x="81" y="141"/>
                      </a:lnTo>
                      <a:lnTo>
                        <a:pt x="88" y="151"/>
                      </a:lnTo>
                      <a:lnTo>
                        <a:pt x="94" y="161"/>
                      </a:lnTo>
                      <a:lnTo>
                        <a:pt x="99" y="170"/>
                      </a:lnTo>
                      <a:lnTo>
                        <a:pt x="106" y="179"/>
                      </a:lnTo>
                      <a:lnTo>
                        <a:pt x="109" y="187"/>
                      </a:lnTo>
                      <a:lnTo>
                        <a:pt x="115" y="193"/>
                      </a:lnTo>
                      <a:lnTo>
                        <a:pt x="121" y="201"/>
                      </a:lnTo>
                      <a:lnTo>
                        <a:pt x="126" y="212"/>
                      </a:lnTo>
                      <a:lnTo>
                        <a:pt x="134" y="226"/>
                      </a:lnTo>
                      <a:lnTo>
                        <a:pt x="141" y="242"/>
                      </a:lnTo>
                      <a:lnTo>
                        <a:pt x="150" y="234"/>
                      </a:lnTo>
                      <a:lnTo>
                        <a:pt x="159" y="225"/>
                      </a:lnTo>
                      <a:lnTo>
                        <a:pt x="168" y="216"/>
                      </a:lnTo>
                      <a:lnTo>
                        <a:pt x="179" y="206"/>
                      </a:lnTo>
                      <a:lnTo>
                        <a:pt x="187" y="197"/>
                      </a:lnTo>
                      <a:lnTo>
                        <a:pt x="196" y="188"/>
                      </a:lnTo>
                      <a:lnTo>
                        <a:pt x="207" y="179"/>
                      </a:lnTo>
                      <a:lnTo>
                        <a:pt x="216" y="170"/>
                      </a:lnTo>
                      <a:lnTo>
                        <a:pt x="226" y="161"/>
                      </a:lnTo>
                      <a:lnTo>
                        <a:pt x="240" y="148"/>
                      </a:lnTo>
                      <a:lnTo>
                        <a:pt x="257" y="133"/>
                      </a:lnTo>
                      <a:lnTo>
                        <a:pt x="274" y="117"/>
                      </a:lnTo>
                      <a:lnTo>
                        <a:pt x="292" y="102"/>
                      </a:lnTo>
                      <a:lnTo>
                        <a:pt x="310" y="87"/>
                      </a:lnTo>
                      <a:lnTo>
                        <a:pt x="326" y="74"/>
                      </a:lnTo>
                      <a:lnTo>
                        <a:pt x="340" y="65"/>
                      </a:lnTo>
                      <a:lnTo>
                        <a:pt x="352" y="57"/>
                      </a:lnTo>
                      <a:lnTo>
                        <a:pt x="366" y="47"/>
                      </a:lnTo>
                      <a:lnTo>
                        <a:pt x="382" y="37"/>
                      </a:lnTo>
                      <a:lnTo>
                        <a:pt x="397" y="28"/>
                      </a:lnTo>
                      <a:lnTo>
                        <a:pt x="412" y="18"/>
                      </a:lnTo>
                      <a:lnTo>
                        <a:pt x="428" y="10"/>
                      </a:lnTo>
                      <a:lnTo>
                        <a:pt x="443" y="4"/>
                      </a:lnTo>
                      <a:lnTo>
                        <a:pt x="456" y="0"/>
                      </a:lnTo>
                      <a:lnTo>
                        <a:pt x="464" y="5"/>
                      </a:lnTo>
                      <a:lnTo>
                        <a:pt x="473" y="11"/>
                      </a:lnTo>
                      <a:lnTo>
                        <a:pt x="483" y="19"/>
                      </a:lnTo>
                      <a:lnTo>
                        <a:pt x="493" y="27"/>
                      </a:lnTo>
                      <a:lnTo>
                        <a:pt x="502" y="35"/>
                      </a:lnTo>
                      <a:lnTo>
                        <a:pt x="510" y="42"/>
                      </a:lnTo>
                      <a:lnTo>
                        <a:pt x="515" y="46"/>
                      </a:lnTo>
                      <a:lnTo>
                        <a:pt x="516" y="4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 w="5715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600" kern="0" dirty="0">
                    <a:solidFill>
                      <a:srgbClr val="CC9900"/>
                    </a:solidFill>
                    <a:latin typeface="Helvetica" pitchFamily="34" charset="0"/>
                    <a:ea typeface="ＭＳ Ｐゴシック" pitchFamily="1" charset="-128"/>
                    <a:cs typeface="Helvetica" pitchFamily="34" charset="0"/>
                  </a:endParaRPr>
                </a:p>
              </p:txBody>
            </p:sp>
            <p:sp>
              <p:nvSpPr>
                <p:cNvPr id="61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117366" y="5506536"/>
                  <a:ext cx="913802" cy="190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i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ＭＳ Ｐゴシック" pitchFamily="1" charset="-128"/>
                      <a:cs typeface="Times New Roman" panose="02020603050405020304" pitchFamily="18" charset="0"/>
                    </a:defRPr>
                  </a:lvl1pPr>
                </a:lstStyle>
                <a:p>
                  <a:r>
                    <a:rPr lang="en-US" dirty="0"/>
                    <a:t>Mar/Apr 19</a:t>
                  </a:r>
                </a:p>
              </p:txBody>
            </p:sp>
          </p:grpSp>
          <p:sp>
            <p:nvSpPr>
              <p:cNvPr id="59" name="Text Box 10"/>
              <p:cNvSpPr txBox="1">
                <a:spLocks noChangeArrowheads="1"/>
              </p:cNvSpPr>
              <p:nvPr/>
            </p:nvSpPr>
            <p:spPr bwMode="auto">
              <a:xfrm>
                <a:off x="2096028" y="5893088"/>
                <a:ext cx="943954" cy="320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0" bIns="0" anchor="t">
                <a:spAutoFit/>
              </a:bodyPr>
              <a:lstStyle/>
              <a:p>
                <a:pPr algn="ctr"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400" b="1" kern="0" dirty="0"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rPr>
                  <a:t>Industry Round Table</a:t>
                </a: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601144" y="5336483"/>
              <a:ext cx="995353" cy="913922"/>
              <a:chOff x="3051683" y="5193059"/>
              <a:chExt cx="943954" cy="913922"/>
            </a:xfrm>
          </p:grpSpPr>
          <p:grpSp>
            <p:nvGrpSpPr>
              <p:cNvPr id="54" name="Group 53"/>
              <p:cNvGrpSpPr/>
              <p:nvPr/>
            </p:nvGrpSpPr>
            <p:grpSpPr>
              <a:xfrm>
                <a:off x="3222930" y="5193059"/>
                <a:ext cx="601462" cy="491218"/>
                <a:chOff x="1273535" y="5203372"/>
                <a:chExt cx="601462" cy="491218"/>
              </a:xfrm>
            </p:grpSpPr>
            <p:sp>
              <p:nvSpPr>
                <p:cNvPr id="56" name="Freeform 33"/>
                <p:cNvSpPr>
                  <a:spLocks/>
                </p:cNvSpPr>
                <p:nvPr/>
              </p:nvSpPr>
              <p:spPr bwMode="auto">
                <a:xfrm>
                  <a:off x="1521814" y="5203372"/>
                  <a:ext cx="228655" cy="184682"/>
                </a:xfrm>
                <a:custGeom>
                  <a:avLst/>
                  <a:gdLst>
                    <a:gd name="T0" fmla="*/ 0 w 516"/>
                    <a:gd name="T1" fmla="*/ 0 h 337"/>
                    <a:gd name="T2" fmla="*/ 0 w 516"/>
                    <a:gd name="T3" fmla="*/ 0 h 337"/>
                    <a:gd name="T4" fmla="*/ 0 w 516"/>
                    <a:gd name="T5" fmla="*/ 0 h 337"/>
                    <a:gd name="T6" fmla="*/ 0 w 516"/>
                    <a:gd name="T7" fmla="*/ 0 h 337"/>
                    <a:gd name="T8" fmla="*/ 0 w 516"/>
                    <a:gd name="T9" fmla="*/ 0 h 337"/>
                    <a:gd name="T10" fmla="*/ 0 w 516"/>
                    <a:gd name="T11" fmla="*/ 0 h 337"/>
                    <a:gd name="T12" fmla="*/ 0 w 516"/>
                    <a:gd name="T13" fmla="*/ 0 h 337"/>
                    <a:gd name="T14" fmla="*/ 0 w 516"/>
                    <a:gd name="T15" fmla="*/ 0 h 337"/>
                    <a:gd name="T16" fmla="*/ 0 w 516"/>
                    <a:gd name="T17" fmla="*/ 0 h 337"/>
                    <a:gd name="T18" fmla="*/ 0 w 516"/>
                    <a:gd name="T19" fmla="*/ 0 h 337"/>
                    <a:gd name="T20" fmla="*/ 0 w 516"/>
                    <a:gd name="T21" fmla="*/ 0 h 337"/>
                    <a:gd name="T22" fmla="*/ 0 w 516"/>
                    <a:gd name="T23" fmla="*/ 0 h 337"/>
                    <a:gd name="T24" fmla="*/ 0 w 516"/>
                    <a:gd name="T25" fmla="*/ 0 h 337"/>
                    <a:gd name="T26" fmla="*/ 0 w 516"/>
                    <a:gd name="T27" fmla="*/ 0 h 337"/>
                    <a:gd name="T28" fmla="*/ 0 w 516"/>
                    <a:gd name="T29" fmla="*/ 0 h 337"/>
                    <a:gd name="T30" fmla="*/ 0 w 516"/>
                    <a:gd name="T31" fmla="*/ 0 h 337"/>
                    <a:gd name="T32" fmla="*/ 0 w 516"/>
                    <a:gd name="T33" fmla="*/ 0 h 337"/>
                    <a:gd name="T34" fmla="*/ 0 w 516"/>
                    <a:gd name="T35" fmla="*/ 0 h 337"/>
                    <a:gd name="T36" fmla="*/ 0 w 516"/>
                    <a:gd name="T37" fmla="*/ 0 h 337"/>
                    <a:gd name="T38" fmla="*/ 0 w 516"/>
                    <a:gd name="T39" fmla="*/ 0 h 337"/>
                    <a:gd name="T40" fmla="*/ 0 w 516"/>
                    <a:gd name="T41" fmla="*/ 0 h 337"/>
                    <a:gd name="T42" fmla="*/ 0 w 516"/>
                    <a:gd name="T43" fmla="*/ 0 h 337"/>
                    <a:gd name="T44" fmla="*/ 0 w 516"/>
                    <a:gd name="T45" fmla="*/ 0 h 337"/>
                    <a:gd name="T46" fmla="*/ 0 w 516"/>
                    <a:gd name="T47" fmla="*/ 0 h 337"/>
                    <a:gd name="T48" fmla="*/ 0 w 516"/>
                    <a:gd name="T49" fmla="*/ 0 h 337"/>
                    <a:gd name="T50" fmla="*/ 0 w 516"/>
                    <a:gd name="T51" fmla="*/ 0 h 337"/>
                    <a:gd name="T52" fmla="*/ 0 w 516"/>
                    <a:gd name="T53" fmla="*/ 0 h 337"/>
                    <a:gd name="T54" fmla="*/ 0 w 516"/>
                    <a:gd name="T55" fmla="*/ 0 h 337"/>
                    <a:gd name="T56" fmla="*/ 0 w 516"/>
                    <a:gd name="T57" fmla="*/ 0 h 337"/>
                    <a:gd name="T58" fmla="*/ 0 w 516"/>
                    <a:gd name="T59" fmla="*/ 0 h 337"/>
                    <a:gd name="T60" fmla="*/ 0 w 516"/>
                    <a:gd name="T61" fmla="*/ 0 h 337"/>
                    <a:gd name="T62" fmla="*/ 0 w 516"/>
                    <a:gd name="T63" fmla="*/ 0 h 337"/>
                    <a:gd name="T64" fmla="*/ 0 w 516"/>
                    <a:gd name="T65" fmla="*/ 0 h 337"/>
                    <a:gd name="T66" fmla="*/ 0 w 516"/>
                    <a:gd name="T67" fmla="*/ 0 h 337"/>
                    <a:gd name="T68" fmla="*/ 0 w 516"/>
                    <a:gd name="T69" fmla="*/ 0 h 337"/>
                    <a:gd name="T70" fmla="*/ 0 w 516"/>
                    <a:gd name="T71" fmla="*/ 0 h 337"/>
                    <a:gd name="T72" fmla="*/ 0 w 516"/>
                    <a:gd name="T73" fmla="*/ 0 h 337"/>
                    <a:gd name="T74" fmla="*/ 0 w 516"/>
                    <a:gd name="T75" fmla="*/ 0 h 337"/>
                    <a:gd name="T76" fmla="*/ 0 w 516"/>
                    <a:gd name="T77" fmla="*/ 0 h 337"/>
                    <a:gd name="T78" fmla="*/ 0 w 516"/>
                    <a:gd name="T79" fmla="*/ 0 h 337"/>
                    <a:gd name="T80" fmla="*/ 0 w 516"/>
                    <a:gd name="T81" fmla="*/ 0 h 337"/>
                    <a:gd name="T82" fmla="*/ 0 w 516"/>
                    <a:gd name="T83" fmla="*/ 0 h 337"/>
                    <a:gd name="T84" fmla="*/ 0 w 516"/>
                    <a:gd name="T85" fmla="*/ 0 h 337"/>
                    <a:gd name="T86" fmla="*/ 0 w 516"/>
                    <a:gd name="T87" fmla="*/ 0 h 337"/>
                    <a:gd name="T88" fmla="*/ 0 w 516"/>
                    <a:gd name="T89" fmla="*/ 0 h 337"/>
                    <a:gd name="T90" fmla="*/ 0 w 516"/>
                    <a:gd name="T91" fmla="*/ 0 h 337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w 516"/>
                    <a:gd name="T139" fmla="*/ 0 h 337"/>
                    <a:gd name="T140" fmla="*/ 516 w 516"/>
                    <a:gd name="T141" fmla="*/ 337 h 337"/>
                  </a:gdLst>
                  <a:ahLst/>
                  <a:cxnLst>
                    <a:cxn ang="T92">
                      <a:pos x="T0" y="T1"/>
                    </a:cxn>
                    <a:cxn ang="T93">
                      <a:pos x="T2" y="T3"/>
                    </a:cxn>
                    <a:cxn ang="T94">
                      <a:pos x="T4" y="T5"/>
                    </a:cxn>
                    <a:cxn ang="T95">
                      <a:pos x="T6" y="T7"/>
                    </a:cxn>
                    <a:cxn ang="T96">
                      <a:pos x="T8" y="T9"/>
                    </a:cxn>
                    <a:cxn ang="T97">
                      <a:pos x="T10" y="T11"/>
                    </a:cxn>
                    <a:cxn ang="T98">
                      <a:pos x="T12" y="T13"/>
                    </a:cxn>
                    <a:cxn ang="T99">
                      <a:pos x="T14" y="T15"/>
                    </a:cxn>
                    <a:cxn ang="T100">
                      <a:pos x="T16" y="T17"/>
                    </a:cxn>
                    <a:cxn ang="T101">
                      <a:pos x="T18" y="T19"/>
                    </a:cxn>
                    <a:cxn ang="T102">
                      <a:pos x="T20" y="T21"/>
                    </a:cxn>
                    <a:cxn ang="T103">
                      <a:pos x="T22" y="T23"/>
                    </a:cxn>
                    <a:cxn ang="T104">
                      <a:pos x="T24" y="T25"/>
                    </a:cxn>
                    <a:cxn ang="T105">
                      <a:pos x="T26" y="T27"/>
                    </a:cxn>
                    <a:cxn ang="T106">
                      <a:pos x="T28" y="T29"/>
                    </a:cxn>
                    <a:cxn ang="T107">
                      <a:pos x="T30" y="T31"/>
                    </a:cxn>
                    <a:cxn ang="T108">
                      <a:pos x="T32" y="T33"/>
                    </a:cxn>
                    <a:cxn ang="T109">
                      <a:pos x="T34" y="T35"/>
                    </a:cxn>
                    <a:cxn ang="T110">
                      <a:pos x="T36" y="T37"/>
                    </a:cxn>
                    <a:cxn ang="T111">
                      <a:pos x="T38" y="T39"/>
                    </a:cxn>
                    <a:cxn ang="T112">
                      <a:pos x="T40" y="T41"/>
                    </a:cxn>
                    <a:cxn ang="T113">
                      <a:pos x="T42" y="T43"/>
                    </a:cxn>
                    <a:cxn ang="T114">
                      <a:pos x="T44" y="T45"/>
                    </a:cxn>
                    <a:cxn ang="T115">
                      <a:pos x="T46" y="T47"/>
                    </a:cxn>
                    <a:cxn ang="T116">
                      <a:pos x="T48" y="T49"/>
                    </a:cxn>
                    <a:cxn ang="T117">
                      <a:pos x="T50" y="T51"/>
                    </a:cxn>
                    <a:cxn ang="T118">
                      <a:pos x="T52" y="T53"/>
                    </a:cxn>
                    <a:cxn ang="T119">
                      <a:pos x="T54" y="T55"/>
                    </a:cxn>
                    <a:cxn ang="T120">
                      <a:pos x="T56" y="T57"/>
                    </a:cxn>
                    <a:cxn ang="T121">
                      <a:pos x="T58" y="T59"/>
                    </a:cxn>
                    <a:cxn ang="T122">
                      <a:pos x="T60" y="T61"/>
                    </a:cxn>
                    <a:cxn ang="T123">
                      <a:pos x="T62" y="T63"/>
                    </a:cxn>
                    <a:cxn ang="T124">
                      <a:pos x="T64" y="T65"/>
                    </a:cxn>
                    <a:cxn ang="T125">
                      <a:pos x="T66" y="T67"/>
                    </a:cxn>
                    <a:cxn ang="T126">
                      <a:pos x="T68" y="T69"/>
                    </a:cxn>
                    <a:cxn ang="T127">
                      <a:pos x="T70" y="T71"/>
                    </a:cxn>
                    <a:cxn ang="T128">
                      <a:pos x="T72" y="T73"/>
                    </a:cxn>
                    <a:cxn ang="T129">
                      <a:pos x="T74" y="T75"/>
                    </a:cxn>
                    <a:cxn ang="T130">
                      <a:pos x="T76" y="T77"/>
                    </a:cxn>
                    <a:cxn ang="T131">
                      <a:pos x="T78" y="T79"/>
                    </a:cxn>
                    <a:cxn ang="T132">
                      <a:pos x="T80" y="T81"/>
                    </a:cxn>
                    <a:cxn ang="T133">
                      <a:pos x="T82" y="T83"/>
                    </a:cxn>
                    <a:cxn ang="T134">
                      <a:pos x="T84" y="T85"/>
                    </a:cxn>
                    <a:cxn ang="T135">
                      <a:pos x="T86" y="T87"/>
                    </a:cxn>
                    <a:cxn ang="T136">
                      <a:pos x="T88" y="T89"/>
                    </a:cxn>
                    <a:cxn ang="T137">
                      <a:pos x="T90" y="T91"/>
                    </a:cxn>
                  </a:cxnLst>
                  <a:rect l="T138" t="T139" r="T140" b="T141"/>
                  <a:pathLst>
                    <a:path w="516" h="337">
                      <a:moveTo>
                        <a:pt x="516" y="48"/>
                      </a:moveTo>
                      <a:lnTo>
                        <a:pt x="499" y="53"/>
                      </a:lnTo>
                      <a:lnTo>
                        <a:pt x="481" y="60"/>
                      </a:lnTo>
                      <a:lnTo>
                        <a:pt x="462" y="68"/>
                      </a:lnTo>
                      <a:lnTo>
                        <a:pt x="443" y="78"/>
                      </a:lnTo>
                      <a:lnTo>
                        <a:pt x="424" y="88"/>
                      </a:lnTo>
                      <a:lnTo>
                        <a:pt x="406" y="98"/>
                      </a:lnTo>
                      <a:lnTo>
                        <a:pt x="388" y="109"/>
                      </a:lnTo>
                      <a:lnTo>
                        <a:pt x="372" y="118"/>
                      </a:lnTo>
                      <a:lnTo>
                        <a:pt x="354" y="130"/>
                      </a:lnTo>
                      <a:lnTo>
                        <a:pt x="332" y="145"/>
                      </a:lnTo>
                      <a:lnTo>
                        <a:pt x="309" y="163"/>
                      </a:lnTo>
                      <a:lnTo>
                        <a:pt x="285" y="182"/>
                      </a:lnTo>
                      <a:lnTo>
                        <a:pt x="260" y="201"/>
                      </a:lnTo>
                      <a:lnTo>
                        <a:pt x="239" y="219"/>
                      </a:lnTo>
                      <a:lnTo>
                        <a:pt x="221" y="234"/>
                      </a:lnTo>
                      <a:lnTo>
                        <a:pt x="207" y="245"/>
                      </a:lnTo>
                      <a:lnTo>
                        <a:pt x="195" y="254"/>
                      </a:lnTo>
                      <a:lnTo>
                        <a:pt x="185" y="263"/>
                      </a:lnTo>
                      <a:lnTo>
                        <a:pt x="173" y="272"/>
                      </a:lnTo>
                      <a:lnTo>
                        <a:pt x="161" y="282"/>
                      </a:lnTo>
                      <a:lnTo>
                        <a:pt x="148" y="294"/>
                      </a:lnTo>
                      <a:lnTo>
                        <a:pt x="135" y="306"/>
                      </a:lnTo>
                      <a:lnTo>
                        <a:pt x="120" y="321"/>
                      </a:lnTo>
                      <a:lnTo>
                        <a:pt x="103" y="337"/>
                      </a:lnTo>
                      <a:lnTo>
                        <a:pt x="101" y="327"/>
                      </a:lnTo>
                      <a:lnTo>
                        <a:pt x="97" y="318"/>
                      </a:lnTo>
                      <a:lnTo>
                        <a:pt x="92" y="308"/>
                      </a:lnTo>
                      <a:lnTo>
                        <a:pt x="86" y="298"/>
                      </a:lnTo>
                      <a:lnTo>
                        <a:pt x="80" y="288"/>
                      </a:lnTo>
                      <a:lnTo>
                        <a:pt x="74" y="279"/>
                      </a:lnTo>
                      <a:lnTo>
                        <a:pt x="67" y="270"/>
                      </a:lnTo>
                      <a:lnTo>
                        <a:pt x="62" y="262"/>
                      </a:lnTo>
                      <a:lnTo>
                        <a:pt x="56" y="253"/>
                      </a:lnTo>
                      <a:lnTo>
                        <a:pt x="49" y="243"/>
                      </a:lnTo>
                      <a:lnTo>
                        <a:pt x="42" y="232"/>
                      </a:lnTo>
                      <a:lnTo>
                        <a:pt x="34" y="221"/>
                      </a:lnTo>
                      <a:lnTo>
                        <a:pt x="26" y="210"/>
                      </a:lnTo>
                      <a:lnTo>
                        <a:pt x="17" y="198"/>
                      </a:lnTo>
                      <a:lnTo>
                        <a:pt x="9" y="186"/>
                      </a:lnTo>
                      <a:lnTo>
                        <a:pt x="0" y="175"/>
                      </a:lnTo>
                      <a:lnTo>
                        <a:pt x="1" y="171"/>
                      </a:lnTo>
                      <a:lnTo>
                        <a:pt x="7" y="166"/>
                      </a:lnTo>
                      <a:lnTo>
                        <a:pt x="15" y="159"/>
                      </a:lnTo>
                      <a:lnTo>
                        <a:pt x="26" y="151"/>
                      </a:lnTo>
                      <a:lnTo>
                        <a:pt x="38" y="143"/>
                      </a:lnTo>
                      <a:lnTo>
                        <a:pt x="49" y="134"/>
                      </a:lnTo>
                      <a:lnTo>
                        <a:pt x="60" y="126"/>
                      </a:lnTo>
                      <a:lnTo>
                        <a:pt x="67" y="119"/>
                      </a:lnTo>
                      <a:lnTo>
                        <a:pt x="75" y="130"/>
                      </a:lnTo>
                      <a:lnTo>
                        <a:pt x="81" y="141"/>
                      </a:lnTo>
                      <a:lnTo>
                        <a:pt x="88" y="151"/>
                      </a:lnTo>
                      <a:lnTo>
                        <a:pt x="94" y="161"/>
                      </a:lnTo>
                      <a:lnTo>
                        <a:pt x="99" y="170"/>
                      </a:lnTo>
                      <a:lnTo>
                        <a:pt x="106" y="179"/>
                      </a:lnTo>
                      <a:lnTo>
                        <a:pt x="109" y="187"/>
                      </a:lnTo>
                      <a:lnTo>
                        <a:pt x="115" y="193"/>
                      </a:lnTo>
                      <a:lnTo>
                        <a:pt x="121" y="201"/>
                      </a:lnTo>
                      <a:lnTo>
                        <a:pt x="126" y="212"/>
                      </a:lnTo>
                      <a:lnTo>
                        <a:pt x="134" y="226"/>
                      </a:lnTo>
                      <a:lnTo>
                        <a:pt x="141" y="242"/>
                      </a:lnTo>
                      <a:lnTo>
                        <a:pt x="150" y="234"/>
                      </a:lnTo>
                      <a:lnTo>
                        <a:pt x="159" y="225"/>
                      </a:lnTo>
                      <a:lnTo>
                        <a:pt x="168" y="216"/>
                      </a:lnTo>
                      <a:lnTo>
                        <a:pt x="179" y="206"/>
                      </a:lnTo>
                      <a:lnTo>
                        <a:pt x="187" y="197"/>
                      </a:lnTo>
                      <a:lnTo>
                        <a:pt x="196" y="188"/>
                      </a:lnTo>
                      <a:lnTo>
                        <a:pt x="207" y="179"/>
                      </a:lnTo>
                      <a:lnTo>
                        <a:pt x="216" y="170"/>
                      </a:lnTo>
                      <a:lnTo>
                        <a:pt x="226" y="161"/>
                      </a:lnTo>
                      <a:lnTo>
                        <a:pt x="240" y="148"/>
                      </a:lnTo>
                      <a:lnTo>
                        <a:pt x="257" y="133"/>
                      </a:lnTo>
                      <a:lnTo>
                        <a:pt x="274" y="117"/>
                      </a:lnTo>
                      <a:lnTo>
                        <a:pt x="292" y="102"/>
                      </a:lnTo>
                      <a:lnTo>
                        <a:pt x="310" y="87"/>
                      </a:lnTo>
                      <a:lnTo>
                        <a:pt x="326" y="74"/>
                      </a:lnTo>
                      <a:lnTo>
                        <a:pt x="340" y="65"/>
                      </a:lnTo>
                      <a:lnTo>
                        <a:pt x="352" y="57"/>
                      </a:lnTo>
                      <a:lnTo>
                        <a:pt x="366" y="47"/>
                      </a:lnTo>
                      <a:lnTo>
                        <a:pt x="382" y="37"/>
                      </a:lnTo>
                      <a:lnTo>
                        <a:pt x="397" y="28"/>
                      </a:lnTo>
                      <a:lnTo>
                        <a:pt x="412" y="18"/>
                      </a:lnTo>
                      <a:lnTo>
                        <a:pt x="428" y="10"/>
                      </a:lnTo>
                      <a:lnTo>
                        <a:pt x="443" y="4"/>
                      </a:lnTo>
                      <a:lnTo>
                        <a:pt x="456" y="0"/>
                      </a:lnTo>
                      <a:lnTo>
                        <a:pt x="464" y="5"/>
                      </a:lnTo>
                      <a:lnTo>
                        <a:pt x="473" y="11"/>
                      </a:lnTo>
                      <a:lnTo>
                        <a:pt x="483" y="19"/>
                      </a:lnTo>
                      <a:lnTo>
                        <a:pt x="493" y="27"/>
                      </a:lnTo>
                      <a:lnTo>
                        <a:pt x="502" y="35"/>
                      </a:lnTo>
                      <a:lnTo>
                        <a:pt x="510" y="42"/>
                      </a:lnTo>
                      <a:lnTo>
                        <a:pt x="515" y="46"/>
                      </a:lnTo>
                      <a:lnTo>
                        <a:pt x="516" y="48"/>
                      </a:lnTo>
                      <a:close/>
                    </a:path>
                  </a:pathLst>
                </a:custGeom>
                <a:solidFill>
                  <a:srgbClr val="CC9900"/>
                </a:solidFill>
                <a:ln w="57150">
                  <a:solidFill>
                    <a:srgbClr val="CC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US" sz="1600" kern="0" dirty="0">
                    <a:solidFill>
                      <a:srgbClr val="CC9900"/>
                    </a:solidFill>
                    <a:latin typeface="Helvetica" pitchFamily="34" charset="0"/>
                    <a:ea typeface="ＭＳ Ｐゴシック" pitchFamily="1" charset="-128"/>
                    <a:cs typeface="Helvetica" pitchFamily="34" charset="0"/>
                  </a:endParaRPr>
                </a:p>
              </p:txBody>
            </p:sp>
            <p:sp>
              <p:nvSpPr>
                <p:cNvPr id="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273535" y="5503614"/>
                  <a:ext cx="601462" cy="19097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i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ＭＳ Ｐゴシック" pitchFamily="1" charset="-128"/>
                      <a:cs typeface="Times New Roman" panose="02020603050405020304" pitchFamily="18" charset="0"/>
                    </a:defRPr>
                  </a:lvl1pPr>
                </a:lstStyle>
                <a:p>
                  <a:r>
                    <a:rPr lang="en-US" dirty="0"/>
                    <a:t>Jun 19</a:t>
                  </a:r>
                </a:p>
              </p:txBody>
            </p:sp>
          </p:grpSp>
          <p:sp>
            <p:nvSpPr>
              <p:cNvPr id="55" name="Text Box 10"/>
              <p:cNvSpPr txBox="1">
                <a:spLocks noChangeArrowheads="1"/>
              </p:cNvSpPr>
              <p:nvPr/>
            </p:nvSpPr>
            <p:spPr bwMode="auto">
              <a:xfrm>
                <a:off x="3051683" y="5893088"/>
                <a:ext cx="943954" cy="213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0" bIns="0" anchor="t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defRPr sz="1400" b="1" kern="0"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Vendor RFI</a:t>
                </a: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604217" y="5636726"/>
              <a:ext cx="1202671" cy="612529"/>
              <a:chOff x="3875560" y="5493302"/>
              <a:chExt cx="1140566" cy="612529"/>
            </a:xfrm>
          </p:grpSpPr>
          <p:sp>
            <p:nvSpPr>
              <p:cNvPr id="52" name="Text Box 9"/>
              <p:cNvSpPr txBox="1">
                <a:spLocks noChangeArrowheads="1"/>
              </p:cNvSpPr>
              <p:nvPr/>
            </p:nvSpPr>
            <p:spPr bwMode="auto">
              <a:xfrm>
                <a:off x="4136129" y="5493302"/>
                <a:ext cx="619428" cy="1909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bg1"/>
                    </a:solidFill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Aug 19</a:t>
                </a:r>
              </a:p>
            </p:txBody>
          </p:sp>
          <p:sp>
            <p:nvSpPr>
              <p:cNvPr id="53" name="Text Box 10"/>
              <p:cNvSpPr txBox="1">
                <a:spLocks noChangeArrowheads="1"/>
              </p:cNvSpPr>
              <p:nvPr/>
            </p:nvSpPr>
            <p:spPr bwMode="auto">
              <a:xfrm>
                <a:off x="3875560" y="5891938"/>
                <a:ext cx="1140566" cy="213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0" bIns="0" anchor="t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defRPr sz="1400" b="1" kern="0"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FBO Rapid Acquisition</a:t>
                </a: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4814607" y="5636726"/>
              <a:ext cx="995353" cy="719476"/>
              <a:chOff x="5044345" y="5493302"/>
              <a:chExt cx="943954" cy="719476"/>
            </a:xfrm>
          </p:grpSpPr>
          <p:sp>
            <p:nvSpPr>
              <p:cNvPr id="50" name="Text Box 9"/>
              <p:cNvSpPr txBox="1">
                <a:spLocks noChangeArrowheads="1"/>
              </p:cNvSpPr>
              <p:nvPr/>
            </p:nvSpPr>
            <p:spPr bwMode="auto">
              <a:xfrm>
                <a:off x="5228030" y="5493302"/>
                <a:ext cx="576585" cy="1909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bg1"/>
                    </a:solidFill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Oct 19</a:t>
                </a:r>
              </a:p>
            </p:txBody>
          </p:sp>
          <p:sp>
            <p:nvSpPr>
              <p:cNvPr id="51" name="Text Box 10"/>
              <p:cNvSpPr txBox="1">
                <a:spLocks noChangeArrowheads="1"/>
              </p:cNvSpPr>
              <p:nvPr/>
            </p:nvSpPr>
            <p:spPr bwMode="auto">
              <a:xfrm>
                <a:off x="5044345" y="5891938"/>
                <a:ext cx="943954" cy="320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0" bIns="0" anchor="t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defRPr sz="1400" b="1" kern="0"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Vendor Contract Award</a:t>
                </a:r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6828471" y="5636726"/>
              <a:ext cx="1244938" cy="632634"/>
              <a:chOff x="6927681" y="5493302"/>
              <a:chExt cx="1180651" cy="632634"/>
            </a:xfrm>
          </p:grpSpPr>
          <p:sp>
            <p:nvSpPr>
              <p:cNvPr id="48" name="Text Box 9"/>
              <p:cNvSpPr txBox="1">
                <a:spLocks noChangeArrowheads="1"/>
              </p:cNvSpPr>
              <p:nvPr/>
            </p:nvSpPr>
            <p:spPr bwMode="auto">
              <a:xfrm>
                <a:off x="7161201" y="5493302"/>
                <a:ext cx="629102" cy="1909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bg1"/>
                    </a:solidFill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Mar 20</a:t>
                </a:r>
              </a:p>
            </p:txBody>
          </p:sp>
          <p:sp>
            <p:nvSpPr>
              <p:cNvPr id="49" name="Text Box 10"/>
              <p:cNvSpPr txBox="1">
                <a:spLocks noChangeArrowheads="1"/>
              </p:cNvSpPr>
              <p:nvPr/>
            </p:nvSpPr>
            <p:spPr bwMode="auto">
              <a:xfrm>
                <a:off x="6927681" y="5912043"/>
                <a:ext cx="1180651" cy="2138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0" bIns="0" anchor="t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defRPr sz="1400" b="1" kern="0"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Dry-run &amp; Demonstration</a:t>
                </a: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911782" y="5636726"/>
              <a:ext cx="995353" cy="719476"/>
              <a:chOff x="7993805" y="5493302"/>
              <a:chExt cx="943954" cy="719476"/>
            </a:xfrm>
          </p:grpSpPr>
          <p:sp>
            <p:nvSpPr>
              <p:cNvPr id="46" name="Text Box 9"/>
              <p:cNvSpPr txBox="1">
                <a:spLocks noChangeArrowheads="1"/>
              </p:cNvSpPr>
              <p:nvPr/>
            </p:nvSpPr>
            <p:spPr bwMode="auto">
              <a:xfrm>
                <a:off x="8147085" y="5493302"/>
                <a:ext cx="637395" cy="1909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bg1"/>
                    </a:solidFill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May 20</a:t>
                </a:r>
              </a:p>
            </p:txBody>
          </p:sp>
          <p:sp>
            <p:nvSpPr>
              <p:cNvPr id="47" name="Text Box 10"/>
              <p:cNvSpPr txBox="1">
                <a:spLocks noChangeArrowheads="1"/>
              </p:cNvSpPr>
              <p:nvPr/>
            </p:nvSpPr>
            <p:spPr bwMode="auto">
              <a:xfrm>
                <a:off x="7993805" y="5891938"/>
                <a:ext cx="943954" cy="3208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0" bIns="0" anchor="t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defRPr sz="1400" b="1" kern="0"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Internal Data Analysis</a:t>
                </a:r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8914855" y="5636726"/>
              <a:ext cx="995353" cy="614797"/>
              <a:chOff x="8956332" y="5493302"/>
              <a:chExt cx="943954" cy="614797"/>
            </a:xfrm>
          </p:grpSpPr>
          <p:sp>
            <p:nvSpPr>
              <p:cNvPr id="44" name="Text Box 9"/>
              <p:cNvSpPr txBox="1">
                <a:spLocks noChangeArrowheads="1"/>
              </p:cNvSpPr>
              <p:nvPr/>
            </p:nvSpPr>
            <p:spPr bwMode="auto">
              <a:xfrm>
                <a:off x="9118595" y="5493302"/>
                <a:ext cx="619428" cy="1909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 b="1" i="1">
                    <a:solidFill>
                      <a:schemeClr val="bg1"/>
                    </a:solidFill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Aug 20</a:t>
                </a:r>
              </a:p>
            </p:txBody>
          </p:sp>
          <p:sp>
            <p:nvSpPr>
              <p:cNvPr id="45" name="Text Box 10"/>
              <p:cNvSpPr txBox="1">
                <a:spLocks noChangeArrowheads="1"/>
              </p:cNvSpPr>
              <p:nvPr/>
            </p:nvSpPr>
            <p:spPr bwMode="auto">
              <a:xfrm>
                <a:off x="8956332" y="5891938"/>
                <a:ext cx="943954" cy="2161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40" tIns="0" bIns="0" anchor="t">
                <a:spAutoFit/>
              </a:bodyPr>
              <a:lstStyle>
                <a:defPPr>
                  <a:defRPr lang="en-US"/>
                </a:defPPr>
                <a:lvl1pPr algn="ctr" eaLnBrk="0" fontAlgn="base" hangingPunct="0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  <a:defRPr sz="1400" b="1" kern="0">
                    <a:latin typeface="Times New Roman" panose="02020603050405020304" pitchFamily="18" charset="0"/>
                    <a:ea typeface="ＭＳ Ｐゴシック" pitchFamily="1" charset="-128"/>
                    <a:cs typeface="Times New Roman" panose="02020603050405020304" pitchFamily="18" charset="0"/>
                  </a:defRPr>
                </a:lvl1pPr>
              </a:lstStyle>
              <a:p>
                <a:r>
                  <a:rPr lang="en-US" dirty="0"/>
                  <a:t>PNT EXCOM</a:t>
                </a:r>
              </a:p>
            </p:txBody>
          </p:sp>
        </p:grpSp>
        <p:sp>
          <p:nvSpPr>
            <p:cNvPr id="29" name="Freeform 33"/>
            <p:cNvSpPr>
              <a:spLocks/>
            </p:cNvSpPr>
            <p:nvPr/>
          </p:nvSpPr>
          <p:spPr bwMode="auto">
            <a:xfrm>
              <a:off x="4142115" y="5345759"/>
              <a:ext cx="241105" cy="184682"/>
            </a:xfrm>
            <a:custGeom>
              <a:avLst/>
              <a:gdLst>
                <a:gd name="T0" fmla="*/ 0 w 516"/>
                <a:gd name="T1" fmla="*/ 0 h 337"/>
                <a:gd name="T2" fmla="*/ 0 w 516"/>
                <a:gd name="T3" fmla="*/ 0 h 337"/>
                <a:gd name="T4" fmla="*/ 0 w 516"/>
                <a:gd name="T5" fmla="*/ 0 h 337"/>
                <a:gd name="T6" fmla="*/ 0 w 516"/>
                <a:gd name="T7" fmla="*/ 0 h 337"/>
                <a:gd name="T8" fmla="*/ 0 w 516"/>
                <a:gd name="T9" fmla="*/ 0 h 337"/>
                <a:gd name="T10" fmla="*/ 0 w 516"/>
                <a:gd name="T11" fmla="*/ 0 h 337"/>
                <a:gd name="T12" fmla="*/ 0 w 516"/>
                <a:gd name="T13" fmla="*/ 0 h 337"/>
                <a:gd name="T14" fmla="*/ 0 w 516"/>
                <a:gd name="T15" fmla="*/ 0 h 337"/>
                <a:gd name="T16" fmla="*/ 0 w 516"/>
                <a:gd name="T17" fmla="*/ 0 h 337"/>
                <a:gd name="T18" fmla="*/ 0 w 516"/>
                <a:gd name="T19" fmla="*/ 0 h 337"/>
                <a:gd name="T20" fmla="*/ 0 w 516"/>
                <a:gd name="T21" fmla="*/ 0 h 337"/>
                <a:gd name="T22" fmla="*/ 0 w 516"/>
                <a:gd name="T23" fmla="*/ 0 h 337"/>
                <a:gd name="T24" fmla="*/ 0 w 516"/>
                <a:gd name="T25" fmla="*/ 0 h 337"/>
                <a:gd name="T26" fmla="*/ 0 w 516"/>
                <a:gd name="T27" fmla="*/ 0 h 337"/>
                <a:gd name="T28" fmla="*/ 0 w 516"/>
                <a:gd name="T29" fmla="*/ 0 h 337"/>
                <a:gd name="T30" fmla="*/ 0 w 516"/>
                <a:gd name="T31" fmla="*/ 0 h 337"/>
                <a:gd name="T32" fmla="*/ 0 w 516"/>
                <a:gd name="T33" fmla="*/ 0 h 337"/>
                <a:gd name="T34" fmla="*/ 0 w 516"/>
                <a:gd name="T35" fmla="*/ 0 h 337"/>
                <a:gd name="T36" fmla="*/ 0 w 516"/>
                <a:gd name="T37" fmla="*/ 0 h 337"/>
                <a:gd name="T38" fmla="*/ 0 w 516"/>
                <a:gd name="T39" fmla="*/ 0 h 337"/>
                <a:gd name="T40" fmla="*/ 0 w 516"/>
                <a:gd name="T41" fmla="*/ 0 h 337"/>
                <a:gd name="T42" fmla="*/ 0 w 516"/>
                <a:gd name="T43" fmla="*/ 0 h 337"/>
                <a:gd name="T44" fmla="*/ 0 w 516"/>
                <a:gd name="T45" fmla="*/ 0 h 337"/>
                <a:gd name="T46" fmla="*/ 0 w 516"/>
                <a:gd name="T47" fmla="*/ 0 h 337"/>
                <a:gd name="T48" fmla="*/ 0 w 516"/>
                <a:gd name="T49" fmla="*/ 0 h 337"/>
                <a:gd name="T50" fmla="*/ 0 w 516"/>
                <a:gd name="T51" fmla="*/ 0 h 337"/>
                <a:gd name="T52" fmla="*/ 0 w 516"/>
                <a:gd name="T53" fmla="*/ 0 h 337"/>
                <a:gd name="T54" fmla="*/ 0 w 516"/>
                <a:gd name="T55" fmla="*/ 0 h 337"/>
                <a:gd name="T56" fmla="*/ 0 w 516"/>
                <a:gd name="T57" fmla="*/ 0 h 337"/>
                <a:gd name="T58" fmla="*/ 0 w 516"/>
                <a:gd name="T59" fmla="*/ 0 h 337"/>
                <a:gd name="T60" fmla="*/ 0 w 516"/>
                <a:gd name="T61" fmla="*/ 0 h 337"/>
                <a:gd name="T62" fmla="*/ 0 w 516"/>
                <a:gd name="T63" fmla="*/ 0 h 337"/>
                <a:gd name="T64" fmla="*/ 0 w 516"/>
                <a:gd name="T65" fmla="*/ 0 h 337"/>
                <a:gd name="T66" fmla="*/ 0 w 516"/>
                <a:gd name="T67" fmla="*/ 0 h 337"/>
                <a:gd name="T68" fmla="*/ 0 w 516"/>
                <a:gd name="T69" fmla="*/ 0 h 337"/>
                <a:gd name="T70" fmla="*/ 0 w 516"/>
                <a:gd name="T71" fmla="*/ 0 h 337"/>
                <a:gd name="T72" fmla="*/ 0 w 516"/>
                <a:gd name="T73" fmla="*/ 0 h 337"/>
                <a:gd name="T74" fmla="*/ 0 w 516"/>
                <a:gd name="T75" fmla="*/ 0 h 337"/>
                <a:gd name="T76" fmla="*/ 0 w 516"/>
                <a:gd name="T77" fmla="*/ 0 h 337"/>
                <a:gd name="T78" fmla="*/ 0 w 516"/>
                <a:gd name="T79" fmla="*/ 0 h 337"/>
                <a:gd name="T80" fmla="*/ 0 w 516"/>
                <a:gd name="T81" fmla="*/ 0 h 337"/>
                <a:gd name="T82" fmla="*/ 0 w 516"/>
                <a:gd name="T83" fmla="*/ 0 h 337"/>
                <a:gd name="T84" fmla="*/ 0 w 516"/>
                <a:gd name="T85" fmla="*/ 0 h 337"/>
                <a:gd name="T86" fmla="*/ 0 w 516"/>
                <a:gd name="T87" fmla="*/ 0 h 337"/>
                <a:gd name="T88" fmla="*/ 0 w 516"/>
                <a:gd name="T89" fmla="*/ 0 h 337"/>
                <a:gd name="T90" fmla="*/ 0 w 516"/>
                <a:gd name="T91" fmla="*/ 0 h 3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16"/>
                <a:gd name="T139" fmla="*/ 0 h 337"/>
                <a:gd name="T140" fmla="*/ 516 w 516"/>
                <a:gd name="T141" fmla="*/ 337 h 33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16" h="337">
                  <a:moveTo>
                    <a:pt x="516" y="48"/>
                  </a:moveTo>
                  <a:lnTo>
                    <a:pt x="499" y="53"/>
                  </a:lnTo>
                  <a:lnTo>
                    <a:pt x="481" y="60"/>
                  </a:lnTo>
                  <a:lnTo>
                    <a:pt x="462" y="68"/>
                  </a:lnTo>
                  <a:lnTo>
                    <a:pt x="443" y="78"/>
                  </a:lnTo>
                  <a:lnTo>
                    <a:pt x="424" y="88"/>
                  </a:lnTo>
                  <a:lnTo>
                    <a:pt x="406" y="98"/>
                  </a:lnTo>
                  <a:lnTo>
                    <a:pt x="388" y="109"/>
                  </a:lnTo>
                  <a:lnTo>
                    <a:pt x="372" y="118"/>
                  </a:lnTo>
                  <a:lnTo>
                    <a:pt x="354" y="130"/>
                  </a:lnTo>
                  <a:lnTo>
                    <a:pt x="332" y="145"/>
                  </a:lnTo>
                  <a:lnTo>
                    <a:pt x="309" y="163"/>
                  </a:lnTo>
                  <a:lnTo>
                    <a:pt x="285" y="182"/>
                  </a:lnTo>
                  <a:lnTo>
                    <a:pt x="260" y="201"/>
                  </a:lnTo>
                  <a:lnTo>
                    <a:pt x="239" y="219"/>
                  </a:lnTo>
                  <a:lnTo>
                    <a:pt x="221" y="234"/>
                  </a:lnTo>
                  <a:lnTo>
                    <a:pt x="207" y="245"/>
                  </a:lnTo>
                  <a:lnTo>
                    <a:pt x="195" y="254"/>
                  </a:lnTo>
                  <a:lnTo>
                    <a:pt x="185" y="263"/>
                  </a:lnTo>
                  <a:lnTo>
                    <a:pt x="173" y="272"/>
                  </a:lnTo>
                  <a:lnTo>
                    <a:pt x="161" y="282"/>
                  </a:lnTo>
                  <a:lnTo>
                    <a:pt x="148" y="294"/>
                  </a:lnTo>
                  <a:lnTo>
                    <a:pt x="135" y="306"/>
                  </a:lnTo>
                  <a:lnTo>
                    <a:pt x="120" y="321"/>
                  </a:lnTo>
                  <a:lnTo>
                    <a:pt x="103" y="337"/>
                  </a:lnTo>
                  <a:lnTo>
                    <a:pt x="101" y="327"/>
                  </a:lnTo>
                  <a:lnTo>
                    <a:pt x="97" y="318"/>
                  </a:lnTo>
                  <a:lnTo>
                    <a:pt x="92" y="308"/>
                  </a:lnTo>
                  <a:lnTo>
                    <a:pt x="86" y="298"/>
                  </a:lnTo>
                  <a:lnTo>
                    <a:pt x="80" y="288"/>
                  </a:lnTo>
                  <a:lnTo>
                    <a:pt x="74" y="279"/>
                  </a:lnTo>
                  <a:lnTo>
                    <a:pt x="67" y="270"/>
                  </a:lnTo>
                  <a:lnTo>
                    <a:pt x="62" y="262"/>
                  </a:lnTo>
                  <a:lnTo>
                    <a:pt x="56" y="253"/>
                  </a:lnTo>
                  <a:lnTo>
                    <a:pt x="49" y="243"/>
                  </a:lnTo>
                  <a:lnTo>
                    <a:pt x="42" y="232"/>
                  </a:lnTo>
                  <a:lnTo>
                    <a:pt x="34" y="221"/>
                  </a:lnTo>
                  <a:lnTo>
                    <a:pt x="26" y="210"/>
                  </a:lnTo>
                  <a:lnTo>
                    <a:pt x="17" y="198"/>
                  </a:lnTo>
                  <a:lnTo>
                    <a:pt x="9" y="186"/>
                  </a:lnTo>
                  <a:lnTo>
                    <a:pt x="0" y="175"/>
                  </a:lnTo>
                  <a:lnTo>
                    <a:pt x="1" y="171"/>
                  </a:lnTo>
                  <a:lnTo>
                    <a:pt x="7" y="166"/>
                  </a:lnTo>
                  <a:lnTo>
                    <a:pt x="15" y="159"/>
                  </a:lnTo>
                  <a:lnTo>
                    <a:pt x="26" y="151"/>
                  </a:lnTo>
                  <a:lnTo>
                    <a:pt x="38" y="143"/>
                  </a:lnTo>
                  <a:lnTo>
                    <a:pt x="49" y="134"/>
                  </a:lnTo>
                  <a:lnTo>
                    <a:pt x="60" y="126"/>
                  </a:lnTo>
                  <a:lnTo>
                    <a:pt x="67" y="119"/>
                  </a:lnTo>
                  <a:lnTo>
                    <a:pt x="75" y="130"/>
                  </a:lnTo>
                  <a:lnTo>
                    <a:pt x="81" y="141"/>
                  </a:lnTo>
                  <a:lnTo>
                    <a:pt x="88" y="151"/>
                  </a:lnTo>
                  <a:lnTo>
                    <a:pt x="94" y="161"/>
                  </a:lnTo>
                  <a:lnTo>
                    <a:pt x="99" y="170"/>
                  </a:lnTo>
                  <a:lnTo>
                    <a:pt x="106" y="179"/>
                  </a:lnTo>
                  <a:lnTo>
                    <a:pt x="109" y="187"/>
                  </a:lnTo>
                  <a:lnTo>
                    <a:pt x="115" y="193"/>
                  </a:lnTo>
                  <a:lnTo>
                    <a:pt x="121" y="201"/>
                  </a:lnTo>
                  <a:lnTo>
                    <a:pt x="126" y="212"/>
                  </a:lnTo>
                  <a:lnTo>
                    <a:pt x="134" y="226"/>
                  </a:lnTo>
                  <a:lnTo>
                    <a:pt x="141" y="242"/>
                  </a:lnTo>
                  <a:lnTo>
                    <a:pt x="150" y="234"/>
                  </a:lnTo>
                  <a:lnTo>
                    <a:pt x="159" y="225"/>
                  </a:lnTo>
                  <a:lnTo>
                    <a:pt x="168" y="216"/>
                  </a:lnTo>
                  <a:lnTo>
                    <a:pt x="179" y="206"/>
                  </a:lnTo>
                  <a:lnTo>
                    <a:pt x="187" y="197"/>
                  </a:lnTo>
                  <a:lnTo>
                    <a:pt x="196" y="188"/>
                  </a:lnTo>
                  <a:lnTo>
                    <a:pt x="207" y="179"/>
                  </a:lnTo>
                  <a:lnTo>
                    <a:pt x="216" y="170"/>
                  </a:lnTo>
                  <a:lnTo>
                    <a:pt x="226" y="161"/>
                  </a:lnTo>
                  <a:lnTo>
                    <a:pt x="240" y="148"/>
                  </a:lnTo>
                  <a:lnTo>
                    <a:pt x="257" y="133"/>
                  </a:lnTo>
                  <a:lnTo>
                    <a:pt x="274" y="117"/>
                  </a:lnTo>
                  <a:lnTo>
                    <a:pt x="292" y="102"/>
                  </a:lnTo>
                  <a:lnTo>
                    <a:pt x="310" y="87"/>
                  </a:lnTo>
                  <a:lnTo>
                    <a:pt x="326" y="74"/>
                  </a:lnTo>
                  <a:lnTo>
                    <a:pt x="340" y="65"/>
                  </a:lnTo>
                  <a:lnTo>
                    <a:pt x="352" y="57"/>
                  </a:lnTo>
                  <a:lnTo>
                    <a:pt x="366" y="47"/>
                  </a:lnTo>
                  <a:lnTo>
                    <a:pt x="382" y="37"/>
                  </a:lnTo>
                  <a:lnTo>
                    <a:pt x="397" y="28"/>
                  </a:lnTo>
                  <a:lnTo>
                    <a:pt x="412" y="18"/>
                  </a:lnTo>
                  <a:lnTo>
                    <a:pt x="428" y="10"/>
                  </a:lnTo>
                  <a:lnTo>
                    <a:pt x="443" y="4"/>
                  </a:lnTo>
                  <a:lnTo>
                    <a:pt x="456" y="0"/>
                  </a:lnTo>
                  <a:lnTo>
                    <a:pt x="464" y="5"/>
                  </a:lnTo>
                  <a:lnTo>
                    <a:pt x="473" y="11"/>
                  </a:lnTo>
                  <a:lnTo>
                    <a:pt x="483" y="19"/>
                  </a:lnTo>
                  <a:lnTo>
                    <a:pt x="493" y="27"/>
                  </a:lnTo>
                  <a:lnTo>
                    <a:pt x="502" y="35"/>
                  </a:lnTo>
                  <a:lnTo>
                    <a:pt x="510" y="42"/>
                  </a:lnTo>
                  <a:lnTo>
                    <a:pt x="515" y="46"/>
                  </a:lnTo>
                  <a:lnTo>
                    <a:pt x="516" y="48"/>
                  </a:lnTo>
                  <a:close/>
                </a:path>
              </a:pathLst>
            </a:custGeom>
            <a:solidFill>
              <a:srgbClr val="CC9900"/>
            </a:solidFill>
            <a:ln w="571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kern="0" dirty="0">
                <a:solidFill>
                  <a:srgbClr val="CC9900"/>
                </a:solidFill>
                <a:latin typeface="Helvetica" pitchFamily="34" charset="0"/>
                <a:ea typeface="ＭＳ Ｐゴシック" pitchFamily="1" charset="-128"/>
                <a:cs typeface="Helvetica" pitchFamily="34" charset="0"/>
              </a:endParaRPr>
            </a:p>
          </p:txBody>
        </p:sp>
        <p:sp>
          <p:nvSpPr>
            <p:cNvPr id="30" name="Freeform 33"/>
            <p:cNvSpPr>
              <a:spLocks/>
            </p:cNvSpPr>
            <p:nvPr/>
          </p:nvSpPr>
          <p:spPr bwMode="auto">
            <a:xfrm>
              <a:off x="5263250" y="5345037"/>
              <a:ext cx="241105" cy="184682"/>
            </a:xfrm>
            <a:custGeom>
              <a:avLst/>
              <a:gdLst>
                <a:gd name="T0" fmla="*/ 0 w 516"/>
                <a:gd name="T1" fmla="*/ 0 h 337"/>
                <a:gd name="T2" fmla="*/ 0 w 516"/>
                <a:gd name="T3" fmla="*/ 0 h 337"/>
                <a:gd name="T4" fmla="*/ 0 w 516"/>
                <a:gd name="T5" fmla="*/ 0 h 337"/>
                <a:gd name="T6" fmla="*/ 0 w 516"/>
                <a:gd name="T7" fmla="*/ 0 h 337"/>
                <a:gd name="T8" fmla="*/ 0 w 516"/>
                <a:gd name="T9" fmla="*/ 0 h 337"/>
                <a:gd name="T10" fmla="*/ 0 w 516"/>
                <a:gd name="T11" fmla="*/ 0 h 337"/>
                <a:gd name="T12" fmla="*/ 0 w 516"/>
                <a:gd name="T13" fmla="*/ 0 h 337"/>
                <a:gd name="T14" fmla="*/ 0 w 516"/>
                <a:gd name="T15" fmla="*/ 0 h 337"/>
                <a:gd name="T16" fmla="*/ 0 w 516"/>
                <a:gd name="T17" fmla="*/ 0 h 337"/>
                <a:gd name="T18" fmla="*/ 0 w 516"/>
                <a:gd name="T19" fmla="*/ 0 h 337"/>
                <a:gd name="T20" fmla="*/ 0 w 516"/>
                <a:gd name="T21" fmla="*/ 0 h 337"/>
                <a:gd name="T22" fmla="*/ 0 w 516"/>
                <a:gd name="T23" fmla="*/ 0 h 337"/>
                <a:gd name="T24" fmla="*/ 0 w 516"/>
                <a:gd name="T25" fmla="*/ 0 h 337"/>
                <a:gd name="T26" fmla="*/ 0 w 516"/>
                <a:gd name="T27" fmla="*/ 0 h 337"/>
                <a:gd name="T28" fmla="*/ 0 w 516"/>
                <a:gd name="T29" fmla="*/ 0 h 337"/>
                <a:gd name="T30" fmla="*/ 0 w 516"/>
                <a:gd name="T31" fmla="*/ 0 h 337"/>
                <a:gd name="T32" fmla="*/ 0 w 516"/>
                <a:gd name="T33" fmla="*/ 0 h 337"/>
                <a:gd name="T34" fmla="*/ 0 w 516"/>
                <a:gd name="T35" fmla="*/ 0 h 337"/>
                <a:gd name="T36" fmla="*/ 0 w 516"/>
                <a:gd name="T37" fmla="*/ 0 h 337"/>
                <a:gd name="T38" fmla="*/ 0 w 516"/>
                <a:gd name="T39" fmla="*/ 0 h 337"/>
                <a:gd name="T40" fmla="*/ 0 w 516"/>
                <a:gd name="T41" fmla="*/ 0 h 337"/>
                <a:gd name="T42" fmla="*/ 0 w 516"/>
                <a:gd name="T43" fmla="*/ 0 h 337"/>
                <a:gd name="T44" fmla="*/ 0 w 516"/>
                <a:gd name="T45" fmla="*/ 0 h 337"/>
                <a:gd name="T46" fmla="*/ 0 w 516"/>
                <a:gd name="T47" fmla="*/ 0 h 337"/>
                <a:gd name="T48" fmla="*/ 0 w 516"/>
                <a:gd name="T49" fmla="*/ 0 h 337"/>
                <a:gd name="T50" fmla="*/ 0 w 516"/>
                <a:gd name="T51" fmla="*/ 0 h 337"/>
                <a:gd name="T52" fmla="*/ 0 w 516"/>
                <a:gd name="T53" fmla="*/ 0 h 337"/>
                <a:gd name="T54" fmla="*/ 0 w 516"/>
                <a:gd name="T55" fmla="*/ 0 h 337"/>
                <a:gd name="T56" fmla="*/ 0 w 516"/>
                <a:gd name="T57" fmla="*/ 0 h 337"/>
                <a:gd name="T58" fmla="*/ 0 w 516"/>
                <a:gd name="T59" fmla="*/ 0 h 337"/>
                <a:gd name="T60" fmla="*/ 0 w 516"/>
                <a:gd name="T61" fmla="*/ 0 h 337"/>
                <a:gd name="T62" fmla="*/ 0 w 516"/>
                <a:gd name="T63" fmla="*/ 0 h 337"/>
                <a:gd name="T64" fmla="*/ 0 w 516"/>
                <a:gd name="T65" fmla="*/ 0 h 337"/>
                <a:gd name="T66" fmla="*/ 0 w 516"/>
                <a:gd name="T67" fmla="*/ 0 h 337"/>
                <a:gd name="T68" fmla="*/ 0 w 516"/>
                <a:gd name="T69" fmla="*/ 0 h 337"/>
                <a:gd name="T70" fmla="*/ 0 w 516"/>
                <a:gd name="T71" fmla="*/ 0 h 337"/>
                <a:gd name="T72" fmla="*/ 0 w 516"/>
                <a:gd name="T73" fmla="*/ 0 h 337"/>
                <a:gd name="T74" fmla="*/ 0 w 516"/>
                <a:gd name="T75" fmla="*/ 0 h 337"/>
                <a:gd name="T76" fmla="*/ 0 w 516"/>
                <a:gd name="T77" fmla="*/ 0 h 337"/>
                <a:gd name="T78" fmla="*/ 0 w 516"/>
                <a:gd name="T79" fmla="*/ 0 h 337"/>
                <a:gd name="T80" fmla="*/ 0 w 516"/>
                <a:gd name="T81" fmla="*/ 0 h 337"/>
                <a:gd name="T82" fmla="*/ 0 w 516"/>
                <a:gd name="T83" fmla="*/ 0 h 337"/>
                <a:gd name="T84" fmla="*/ 0 w 516"/>
                <a:gd name="T85" fmla="*/ 0 h 337"/>
                <a:gd name="T86" fmla="*/ 0 w 516"/>
                <a:gd name="T87" fmla="*/ 0 h 337"/>
                <a:gd name="T88" fmla="*/ 0 w 516"/>
                <a:gd name="T89" fmla="*/ 0 h 337"/>
                <a:gd name="T90" fmla="*/ 0 w 516"/>
                <a:gd name="T91" fmla="*/ 0 h 33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516"/>
                <a:gd name="T139" fmla="*/ 0 h 337"/>
                <a:gd name="T140" fmla="*/ 516 w 516"/>
                <a:gd name="T141" fmla="*/ 337 h 33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516" h="337">
                  <a:moveTo>
                    <a:pt x="516" y="48"/>
                  </a:moveTo>
                  <a:lnTo>
                    <a:pt x="499" y="53"/>
                  </a:lnTo>
                  <a:lnTo>
                    <a:pt x="481" y="60"/>
                  </a:lnTo>
                  <a:lnTo>
                    <a:pt x="462" y="68"/>
                  </a:lnTo>
                  <a:lnTo>
                    <a:pt x="443" y="78"/>
                  </a:lnTo>
                  <a:lnTo>
                    <a:pt x="424" y="88"/>
                  </a:lnTo>
                  <a:lnTo>
                    <a:pt x="406" y="98"/>
                  </a:lnTo>
                  <a:lnTo>
                    <a:pt x="388" y="109"/>
                  </a:lnTo>
                  <a:lnTo>
                    <a:pt x="372" y="118"/>
                  </a:lnTo>
                  <a:lnTo>
                    <a:pt x="354" y="130"/>
                  </a:lnTo>
                  <a:lnTo>
                    <a:pt x="332" y="145"/>
                  </a:lnTo>
                  <a:lnTo>
                    <a:pt x="309" y="163"/>
                  </a:lnTo>
                  <a:lnTo>
                    <a:pt x="285" y="182"/>
                  </a:lnTo>
                  <a:lnTo>
                    <a:pt x="260" y="201"/>
                  </a:lnTo>
                  <a:lnTo>
                    <a:pt x="239" y="219"/>
                  </a:lnTo>
                  <a:lnTo>
                    <a:pt x="221" y="234"/>
                  </a:lnTo>
                  <a:lnTo>
                    <a:pt x="207" y="245"/>
                  </a:lnTo>
                  <a:lnTo>
                    <a:pt x="195" y="254"/>
                  </a:lnTo>
                  <a:lnTo>
                    <a:pt x="185" y="263"/>
                  </a:lnTo>
                  <a:lnTo>
                    <a:pt x="173" y="272"/>
                  </a:lnTo>
                  <a:lnTo>
                    <a:pt x="161" y="282"/>
                  </a:lnTo>
                  <a:lnTo>
                    <a:pt x="148" y="294"/>
                  </a:lnTo>
                  <a:lnTo>
                    <a:pt x="135" y="306"/>
                  </a:lnTo>
                  <a:lnTo>
                    <a:pt x="120" y="321"/>
                  </a:lnTo>
                  <a:lnTo>
                    <a:pt x="103" y="337"/>
                  </a:lnTo>
                  <a:lnTo>
                    <a:pt x="101" y="327"/>
                  </a:lnTo>
                  <a:lnTo>
                    <a:pt x="97" y="318"/>
                  </a:lnTo>
                  <a:lnTo>
                    <a:pt x="92" y="308"/>
                  </a:lnTo>
                  <a:lnTo>
                    <a:pt x="86" y="298"/>
                  </a:lnTo>
                  <a:lnTo>
                    <a:pt x="80" y="288"/>
                  </a:lnTo>
                  <a:lnTo>
                    <a:pt x="74" y="279"/>
                  </a:lnTo>
                  <a:lnTo>
                    <a:pt x="67" y="270"/>
                  </a:lnTo>
                  <a:lnTo>
                    <a:pt x="62" y="262"/>
                  </a:lnTo>
                  <a:lnTo>
                    <a:pt x="56" y="253"/>
                  </a:lnTo>
                  <a:lnTo>
                    <a:pt x="49" y="243"/>
                  </a:lnTo>
                  <a:lnTo>
                    <a:pt x="42" y="232"/>
                  </a:lnTo>
                  <a:lnTo>
                    <a:pt x="34" y="221"/>
                  </a:lnTo>
                  <a:lnTo>
                    <a:pt x="26" y="210"/>
                  </a:lnTo>
                  <a:lnTo>
                    <a:pt x="17" y="198"/>
                  </a:lnTo>
                  <a:lnTo>
                    <a:pt x="9" y="186"/>
                  </a:lnTo>
                  <a:lnTo>
                    <a:pt x="0" y="175"/>
                  </a:lnTo>
                  <a:lnTo>
                    <a:pt x="1" y="171"/>
                  </a:lnTo>
                  <a:lnTo>
                    <a:pt x="7" y="166"/>
                  </a:lnTo>
                  <a:lnTo>
                    <a:pt x="15" y="159"/>
                  </a:lnTo>
                  <a:lnTo>
                    <a:pt x="26" y="151"/>
                  </a:lnTo>
                  <a:lnTo>
                    <a:pt x="38" y="143"/>
                  </a:lnTo>
                  <a:lnTo>
                    <a:pt x="49" y="134"/>
                  </a:lnTo>
                  <a:lnTo>
                    <a:pt x="60" y="126"/>
                  </a:lnTo>
                  <a:lnTo>
                    <a:pt x="67" y="119"/>
                  </a:lnTo>
                  <a:lnTo>
                    <a:pt x="75" y="130"/>
                  </a:lnTo>
                  <a:lnTo>
                    <a:pt x="81" y="141"/>
                  </a:lnTo>
                  <a:lnTo>
                    <a:pt x="88" y="151"/>
                  </a:lnTo>
                  <a:lnTo>
                    <a:pt x="94" y="161"/>
                  </a:lnTo>
                  <a:lnTo>
                    <a:pt x="99" y="170"/>
                  </a:lnTo>
                  <a:lnTo>
                    <a:pt x="106" y="179"/>
                  </a:lnTo>
                  <a:lnTo>
                    <a:pt x="109" y="187"/>
                  </a:lnTo>
                  <a:lnTo>
                    <a:pt x="115" y="193"/>
                  </a:lnTo>
                  <a:lnTo>
                    <a:pt x="121" y="201"/>
                  </a:lnTo>
                  <a:lnTo>
                    <a:pt x="126" y="212"/>
                  </a:lnTo>
                  <a:lnTo>
                    <a:pt x="134" y="226"/>
                  </a:lnTo>
                  <a:lnTo>
                    <a:pt x="141" y="242"/>
                  </a:lnTo>
                  <a:lnTo>
                    <a:pt x="150" y="234"/>
                  </a:lnTo>
                  <a:lnTo>
                    <a:pt x="159" y="225"/>
                  </a:lnTo>
                  <a:lnTo>
                    <a:pt x="168" y="216"/>
                  </a:lnTo>
                  <a:lnTo>
                    <a:pt x="179" y="206"/>
                  </a:lnTo>
                  <a:lnTo>
                    <a:pt x="187" y="197"/>
                  </a:lnTo>
                  <a:lnTo>
                    <a:pt x="196" y="188"/>
                  </a:lnTo>
                  <a:lnTo>
                    <a:pt x="207" y="179"/>
                  </a:lnTo>
                  <a:lnTo>
                    <a:pt x="216" y="170"/>
                  </a:lnTo>
                  <a:lnTo>
                    <a:pt x="226" y="161"/>
                  </a:lnTo>
                  <a:lnTo>
                    <a:pt x="240" y="148"/>
                  </a:lnTo>
                  <a:lnTo>
                    <a:pt x="257" y="133"/>
                  </a:lnTo>
                  <a:lnTo>
                    <a:pt x="274" y="117"/>
                  </a:lnTo>
                  <a:lnTo>
                    <a:pt x="292" y="102"/>
                  </a:lnTo>
                  <a:lnTo>
                    <a:pt x="310" y="87"/>
                  </a:lnTo>
                  <a:lnTo>
                    <a:pt x="326" y="74"/>
                  </a:lnTo>
                  <a:lnTo>
                    <a:pt x="340" y="65"/>
                  </a:lnTo>
                  <a:lnTo>
                    <a:pt x="352" y="57"/>
                  </a:lnTo>
                  <a:lnTo>
                    <a:pt x="366" y="47"/>
                  </a:lnTo>
                  <a:lnTo>
                    <a:pt x="382" y="37"/>
                  </a:lnTo>
                  <a:lnTo>
                    <a:pt x="397" y="28"/>
                  </a:lnTo>
                  <a:lnTo>
                    <a:pt x="412" y="18"/>
                  </a:lnTo>
                  <a:lnTo>
                    <a:pt x="428" y="10"/>
                  </a:lnTo>
                  <a:lnTo>
                    <a:pt x="443" y="4"/>
                  </a:lnTo>
                  <a:lnTo>
                    <a:pt x="456" y="0"/>
                  </a:lnTo>
                  <a:lnTo>
                    <a:pt x="464" y="5"/>
                  </a:lnTo>
                  <a:lnTo>
                    <a:pt x="473" y="11"/>
                  </a:lnTo>
                  <a:lnTo>
                    <a:pt x="483" y="19"/>
                  </a:lnTo>
                  <a:lnTo>
                    <a:pt x="493" y="27"/>
                  </a:lnTo>
                  <a:lnTo>
                    <a:pt x="502" y="35"/>
                  </a:lnTo>
                  <a:lnTo>
                    <a:pt x="510" y="42"/>
                  </a:lnTo>
                  <a:lnTo>
                    <a:pt x="515" y="46"/>
                  </a:lnTo>
                  <a:lnTo>
                    <a:pt x="516" y="48"/>
                  </a:lnTo>
                  <a:close/>
                </a:path>
              </a:pathLst>
            </a:custGeom>
            <a:solidFill>
              <a:srgbClr val="CC9900"/>
            </a:solidFill>
            <a:ln w="57150">
              <a:solidFill>
                <a:srgbClr val="CC9900"/>
              </a:solidFill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600" kern="0" dirty="0">
                <a:solidFill>
                  <a:srgbClr val="CC9900"/>
                </a:solidFill>
                <a:latin typeface="Helvetica" pitchFamily="34" charset="0"/>
                <a:ea typeface="ＭＳ Ｐゴシック" pitchFamily="1" charset="-128"/>
                <a:cs typeface="Helvetica" pitchFamily="34" charset="0"/>
              </a:endParaRPr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817680" y="5339494"/>
              <a:ext cx="1083309" cy="1016708"/>
              <a:chOff x="5817680" y="5339494"/>
              <a:chExt cx="1083309" cy="1016708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5817680" y="5636725"/>
                <a:ext cx="1083309" cy="719477"/>
                <a:chOff x="5993121" y="5493301"/>
                <a:chExt cx="1027368" cy="719477"/>
              </a:xfrm>
            </p:grpSpPr>
            <p:sp>
              <p:nvSpPr>
                <p:cNvPr id="34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205385" y="5493301"/>
                  <a:ext cx="602843" cy="1909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>
                  <a:defPPr>
                    <a:defRPr lang="en-US"/>
                  </a:defPPr>
                  <a:lvl1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 b="1" i="1">
                      <a:solidFill>
                        <a:schemeClr val="bg1"/>
                      </a:solidFill>
                      <a:latin typeface="Times New Roman" panose="02020603050405020304" pitchFamily="18" charset="0"/>
                      <a:ea typeface="ＭＳ Ｐゴシック" pitchFamily="1" charset="-128"/>
                      <a:cs typeface="Times New Roman" panose="02020603050405020304" pitchFamily="18" charset="0"/>
                    </a:defRPr>
                  </a:lvl1pPr>
                </a:lstStyle>
                <a:p>
                  <a:r>
                    <a:rPr lang="en-US" dirty="0"/>
                    <a:t>Dec 19</a:t>
                  </a:r>
                </a:p>
              </p:txBody>
            </p:sp>
            <p:sp>
              <p:nvSpPr>
                <p:cNvPr id="3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5993121" y="5891938"/>
                  <a:ext cx="1027368" cy="3208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 lIns="91440" tIns="0" bIns="0" anchor="t">
                  <a:spAutoFit/>
                </a:bodyPr>
                <a:lstStyle>
                  <a:defPPr>
                    <a:defRPr lang="en-US"/>
                  </a:defPPr>
                  <a:lvl1pPr algn="ctr" eaLnBrk="0" fontAlgn="base" hangingPunct="0">
                    <a:lnSpc>
                      <a:spcPct val="80000"/>
                    </a:lnSpc>
                    <a:spcBef>
                      <a:spcPct val="0"/>
                    </a:spcBef>
                    <a:spcAft>
                      <a:spcPct val="0"/>
                    </a:spcAft>
                    <a:defRPr sz="1400" b="1" kern="0">
                      <a:latin typeface="Times New Roman" panose="02020603050405020304" pitchFamily="18" charset="0"/>
                      <a:ea typeface="ＭＳ Ｐゴシック" pitchFamily="1" charset="-128"/>
                      <a:cs typeface="Times New Roman" panose="02020603050405020304" pitchFamily="18" charset="0"/>
                    </a:defRPr>
                  </a:lvl1pPr>
                </a:lstStyle>
                <a:p>
                  <a:r>
                    <a:rPr lang="en-US" dirty="0"/>
                    <a:t>Scenarios &amp; Field Sites Finalized</a:t>
                  </a:r>
                </a:p>
              </p:txBody>
            </p:sp>
          </p:grpSp>
          <p:sp>
            <p:nvSpPr>
              <p:cNvPr id="33" name="Freeform 33"/>
              <p:cNvSpPr>
                <a:spLocks/>
              </p:cNvSpPr>
              <p:nvPr/>
            </p:nvSpPr>
            <p:spPr bwMode="auto">
              <a:xfrm>
                <a:off x="6313422" y="5339494"/>
                <a:ext cx="241105" cy="184682"/>
              </a:xfrm>
              <a:custGeom>
                <a:avLst/>
                <a:gdLst>
                  <a:gd name="T0" fmla="*/ 0 w 516"/>
                  <a:gd name="T1" fmla="*/ 0 h 337"/>
                  <a:gd name="T2" fmla="*/ 0 w 516"/>
                  <a:gd name="T3" fmla="*/ 0 h 337"/>
                  <a:gd name="T4" fmla="*/ 0 w 516"/>
                  <a:gd name="T5" fmla="*/ 0 h 337"/>
                  <a:gd name="T6" fmla="*/ 0 w 516"/>
                  <a:gd name="T7" fmla="*/ 0 h 337"/>
                  <a:gd name="T8" fmla="*/ 0 w 516"/>
                  <a:gd name="T9" fmla="*/ 0 h 337"/>
                  <a:gd name="T10" fmla="*/ 0 w 516"/>
                  <a:gd name="T11" fmla="*/ 0 h 337"/>
                  <a:gd name="T12" fmla="*/ 0 w 516"/>
                  <a:gd name="T13" fmla="*/ 0 h 337"/>
                  <a:gd name="T14" fmla="*/ 0 w 516"/>
                  <a:gd name="T15" fmla="*/ 0 h 337"/>
                  <a:gd name="T16" fmla="*/ 0 w 516"/>
                  <a:gd name="T17" fmla="*/ 0 h 337"/>
                  <a:gd name="T18" fmla="*/ 0 w 516"/>
                  <a:gd name="T19" fmla="*/ 0 h 337"/>
                  <a:gd name="T20" fmla="*/ 0 w 516"/>
                  <a:gd name="T21" fmla="*/ 0 h 337"/>
                  <a:gd name="T22" fmla="*/ 0 w 516"/>
                  <a:gd name="T23" fmla="*/ 0 h 337"/>
                  <a:gd name="T24" fmla="*/ 0 w 516"/>
                  <a:gd name="T25" fmla="*/ 0 h 337"/>
                  <a:gd name="T26" fmla="*/ 0 w 516"/>
                  <a:gd name="T27" fmla="*/ 0 h 337"/>
                  <a:gd name="T28" fmla="*/ 0 w 516"/>
                  <a:gd name="T29" fmla="*/ 0 h 337"/>
                  <a:gd name="T30" fmla="*/ 0 w 516"/>
                  <a:gd name="T31" fmla="*/ 0 h 337"/>
                  <a:gd name="T32" fmla="*/ 0 w 516"/>
                  <a:gd name="T33" fmla="*/ 0 h 337"/>
                  <a:gd name="T34" fmla="*/ 0 w 516"/>
                  <a:gd name="T35" fmla="*/ 0 h 337"/>
                  <a:gd name="T36" fmla="*/ 0 w 516"/>
                  <a:gd name="T37" fmla="*/ 0 h 337"/>
                  <a:gd name="T38" fmla="*/ 0 w 516"/>
                  <a:gd name="T39" fmla="*/ 0 h 337"/>
                  <a:gd name="T40" fmla="*/ 0 w 516"/>
                  <a:gd name="T41" fmla="*/ 0 h 337"/>
                  <a:gd name="T42" fmla="*/ 0 w 516"/>
                  <a:gd name="T43" fmla="*/ 0 h 337"/>
                  <a:gd name="T44" fmla="*/ 0 w 516"/>
                  <a:gd name="T45" fmla="*/ 0 h 337"/>
                  <a:gd name="T46" fmla="*/ 0 w 516"/>
                  <a:gd name="T47" fmla="*/ 0 h 337"/>
                  <a:gd name="T48" fmla="*/ 0 w 516"/>
                  <a:gd name="T49" fmla="*/ 0 h 337"/>
                  <a:gd name="T50" fmla="*/ 0 w 516"/>
                  <a:gd name="T51" fmla="*/ 0 h 337"/>
                  <a:gd name="T52" fmla="*/ 0 w 516"/>
                  <a:gd name="T53" fmla="*/ 0 h 337"/>
                  <a:gd name="T54" fmla="*/ 0 w 516"/>
                  <a:gd name="T55" fmla="*/ 0 h 337"/>
                  <a:gd name="T56" fmla="*/ 0 w 516"/>
                  <a:gd name="T57" fmla="*/ 0 h 337"/>
                  <a:gd name="T58" fmla="*/ 0 w 516"/>
                  <a:gd name="T59" fmla="*/ 0 h 337"/>
                  <a:gd name="T60" fmla="*/ 0 w 516"/>
                  <a:gd name="T61" fmla="*/ 0 h 337"/>
                  <a:gd name="T62" fmla="*/ 0 w 516"/>
                  <a:gd name="T63" fmla="*/ 0 h 337"/>
                  <a:gd name="T64" fmla="*/ 0 w 516"/>
                  <a:gd name="T65" fmla="*/ 0 h 337"/>
                  <a:gd name="T66" fmla="*/ 0 w 516"/>
                  <a:gd name="T67" fmla="*/ 0 h 337"/>
                  <a:gd name="T68" fmla="*/ 0 w 516"/>
                  <a:gd name="T69" fmla="*/ 0 h 337"/>
                  <a:gd name="T70" fmla="*/ 0 w 516"/>
                  <a:gd name="T71" fmla="*/ 0 h 337"/>
                  <a:gd name="T72" fmla="*/ 0 w 516"/>
                  <a:gd name="T73" fmla="*/ 0 h 337"/>
                  <a:gd name="T74" fmla="*/ 0 w 516"/>
                  <a:gd name="T75" fmla="*/ 0 h 337"/>
                  <a:gd name="T76" fmla="*/ 0 w 516"/>
                  <a:gd name="T77" fmla="*/ 0 h 337"/>
                  <a:gd name="T78" fmla="*/ 0 w 516"/>
                  <a:gd name="T79" fmla="*/ 0 h 337"/>
                  <a:gd name="T80" fmla="*/ 0 w 516"/>
                  <a:gd name="T81" fmla="*/ 0 h 337"/>
                  <a:gd name="T82" fmla="*/ 0 w 516"/>
                  <a:gd name="T83" fmla="*/ 0 h 337"/>
                  <a:gd name="T84" fmla="*/ 0 w 516"/>
                  <a:gd name="T85" fmla="*/ 0 h 337"/>
                  <a:gd name="T86" fmla="*/ 0 w 516"/>
                  <a:gd name="T87" fmla="*/ 0 h 337"/>
                  <a:gd name="T88" fmla="*/ 0 w 516"/>
                  <a:gd name="T89" fmla="*/ 0 h 337"/>
                  <a:gd name="T90" fmla="*/ 0 w 516"/>
                  <a:gd name="T91" fmla="*/ 0 h 33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16"/>
                  <a:gd name="T139" fmla="*/ 0 h 337"/>
                  <a:gd name="T140" fmla="*/ 516 w 516"/>
                  <a:gd name="T141" fmla="*/ 337 h 33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16" h="337">
                    <a:moveTo>
                      <a:pt x="516" y="48"/>
                    </a:moveTo>
                    <a:lnTo>
                      <a:pt x="499" y="53"/>
                    </a:lnTo>
                    <a:lnTo>
                      <a:pt x="481" y="60"/>
                    </a:lnTo>
                    <a:lnTo>
                      <a:pt x="462" y="68"/>
                    </a:lnTo>
                    <a:lnTo>
                      <a:pt x="443" y="78"/>
                    </a:lnTo>
                    <a:lnTo>
                      <a:pt x="424" y="88"/>
                    </a:lnTo>
                    <a:lnTo>
                      <a:pt x="406" y="98"/>
                    </a:lnTo>
                    <a:lnTo>
                      <a:pt x="388" y="109"/>
                    </a:lnTo>
                    <a:lnTo>
                      <a:pt x="372" y="118"/>
                    </a:lnTo>
                    <a:lnTo>
                      <a:pt x="354" y="130"/>
                    </a:lnTo>
                    <a:lnTo>
                      <a:pt x="332" y="145"/>
                    </a:lnTo>
                    <a:lnTo>
                      <a:pt x="309" y="163"/>
                    </a:lnTo>
                    <a:lnTo>
                      <a:pt x="285" y="182"/>
                    </a:lnTo>
                    <a:lnTo>
                      <a:pt x="260" y="201"/>
                    </a:lnTo>
                    <a:lnTo>
                      <a:pt x="239" y="219"/>
                    </a:lnTo>
                    <a:lnTo>
                      <a:pt x="221" y="234"/>
                    </a:lnTo>
                    <a:lnTo>
                      <a:pt x="207" y="245"/>
                    </a:lnTo>
                    <a:lnTo>
                      <a:pt x="195" y="254"/>
                    </a:lnTo>
                    <a:lnTo>
                      <a:pt x="185" y="263"/>
                    </a:lnTo>
                    <a:lnTo>
                      <a:pt x="173" y="272"/>
                    </a:lnTo>
                    <a:lnTo>
                      <a:pt x="161" y="282"/>
                    </a:lnTo>
                    <a:lnTo>
                      <a:pt x="148" y="294"/>
                    </a:lnTo>
                    <a:lnTo>
                      <a:pt x="135" y="306"/>
                    </a:lnTo>
                    <a:lnTo>
                      <a:pt x="120" y="321"/>
                    </a:lnTo>
                    <a:lnTo>
                      <a:pt x="103" y="337"/>
                    </a:lnTo>
                    <a:lnTo>
                      <a:pt x="101" y="327"/>
                    </a:lnTo>
                    <a:lnTo>
                      <a:pt x="97" y="318"/>
                    </a:lnTo>
                    <a:lnTo>
                      <a:pt x="92" y="308"/>
                    </a:lnTo>
                    <a:lnTo>
                      <a:pt x="86" y="298"/>
                    </a:lnTo>
                    <a:lnTo>
                      <a:pt x="80" y="288"/>
                    </a:lnTo>
                    <a:lnTo>
                      <a:pt x="74" y="279"/>
                    </a:lnTo>
                    <a:lnTo>
                      <a:pt x="67" y="270"/>
                    </a:lnTo>
                    <a:lnTo>
                      <a:pt x="62" y="262"/>
                    </a:lnTo>
                    <a:lnTo>
                      <a:pt x="56" y="253"/>
                    </a:lnTo>
                    <a:lnTo>
                      <a:pt x="49" y="243"/>
                    </a:lnTo>
                    <a:lnTo>
                      <a:pt x="42" y="232"/>
                    </a:lnTo>
                    <a:lnTo>
                      <a:pt x="34" y="221"/>
                    </a:lnTo>
                    <a:lnTo>
                      <a:pt x="26" y="210"/>
                    </a:lnTo>
                    <a:lnTo>
                      <a:pt x="17" y="198"/>
                    </a:lnTo>
                    <a:lnTo>
                      <a:pt x="9" y="186"/>
                    </a:lnTo>
                    <a:lnTo>
                      <a:pt x="0" y="175"/>
                    </a:lnTo>
                    <a:lnTo>
                      <a:pt x="1" y="171"/>
                    </a:lnTo>
                    <a:lnTo>
                      <a:pt x="7" y="166"/>
                    </a:lnTo>
                    <a:lnTo>
                      <a:pt x="15" y="159"/>
                    </a:lnTo>
                    <a:lnTo>
                      <a:pt x="26" y="151"/>
                    </a:lnTo>
                    <a:lnTo>
                      <a:pt x="38" y="143"/>
                    </a:lnTo>
                    <a:lnTo>
                      <a:pt x="49" y="134"/>
                    </a:lnTo>
                    <a:lnTo>
                      <a:pt x="60" y="126"/>
                    </a:lnTo>
                    <a:lnTo>
                      <a:pt x="67" y="119"/>
                    </a:lnTo>
                    <a:lnTo>
                      <a:pt x="75" y="130"/>
                    </a:lnTo>
                    <a:lnTo>
                      <a:pt x="81" y="141"/>
                    </a:lnTo>
                    <a:lnTo>
                      <a:pt x="88" y="151"/>
                    </a:lnTo>
                    <a:lnTo>
                      <a:pt x="94" y="161"/>
                    </a:lnTo>
                    <a:lnTo>
                      <a:pt x="99" y="170"/>
                    </a:lnTo>
                    <a:lnTo>
                      <a:pt x="106" y="179"/>
                    </a:lnTo>
                    <a:lnTo>
                      <a:pt x="109" y="187"/>
                    </a:lnTo>
                    <a:lnTo>
                      <a:pt x="115" y="193"/>
                    </a:lnTo>
                    <a:lnTo>
                      <a:pt x="121" y="201"/>
                    </a:lnTo>
                    <a:lnTo>
                      <a:pt x="126" y="212"/>
                    </a:lnTo>
                    <a:lnTo>
                      <a:pt x="134" y="226"/>
                    </a:lnTo>
                    <a:lnTo>
                      <a:pt x="141" y="242"/>
                    </a:lnTo>
                    <a:lnTo>
                      <a:pt x="150" y="234"/>
                    </a:lnTo>
                    <a:lnTo>
                      <a:pt x="159" y="225"/>
                    </a:lnTo>
                    <a:lnTo>
                      <a:pt x="168" y="216"/>
                    </a:lnTo>
                    <a:lnTo>
                      <a:pt x="179" y="206"/>
                    </a:lnTo>
                    <a:lnTo>
                      <a:pt x="187" y="197"/>
                    </a:lnTo>
                    <a:lnTo>
                      <a:pt x="196" y="188"/>
                    </a:lnTo>
                    <a:lnTo>
                      <a:pt x="207" y="179"/>
                    </a:lnTo>
                    <a:lnTo>
                      <a:pt x="216" y="170"/>
                    </a:lnTo>
                    <a:lnTo>
                      <a:pt x="226" y="161"/>
                    </a:lnTo>
                    <a:lnTo>
                      <a:pt x="240" y="148"/>
                    </a:lnTo>
                    <a:lnTo>
                      <a:pt x="257" y="133"/>
                    </a:lnTo>
                    <a:lnTo>
                      <a:pt x="274" y="117"/>
                    </a:lnTo>
                    <a:lnTo>
                      <a:pt x="292" y="102"/>
                    </a:lnTo>
                    <a:lnTo>
                      <a:pt x="310" y="87"/>
                    </a:lnTo>
                    <a:lnTo>
                      <a:pt x="326" y="74"/>
                    </a:lnTo>
                    <a:lnTo>
                      <a:pt x="340" y="65"/>
                    </a:lnTo>
                    <a:lnTo>
                      <a:pt x="352" y="57"/>
                    </a:lnTo>
                    <a:lnTo>
                      <a:pt x="366" y="47"/>
                    </a:lnTo>
                    <a:lnTo>
                      <a:pt x="382" y="37"/>
                    </a:lnTo>
                    <a:lnTo>
                      <a:pt x="397" y="28"/>
                    </a:lnTo>
                    <a:lnTo>
                      <a:pt x="412" y="18"/>
                    </a:lnTo>
                    <a:lnTo>
                      <a:pt x="428" y="10"/>
                    </a:lnTo>
                    <a:lnTo>
                      <a:pt x="443" y="4"/>
                    </a:lnTo>
                    <a:lnTo>
                      <a:pt x="456" y="0"/>
                    </a:lnTo>
                    <a:lnTo>
                      <a:pt x="464" y="5"/>
                    </a:lnTo>
                    <a:lnTo>
                      <a:pt x="473" y="11"/>
                    </a:lnTo>
                    <a:lnTo>
                      <a:pt x="483" y="19"/>
                    </a:lnTo>
                    <a:lnTo>
                      <a:pt x="493" y="27"/>
                    </a:lnTo>
                    <a:lnTo>
                      <a:pt x="502" y="35"/>
                    </a:lnTo>
                    <a:lnTo>
                      <a:pt x="510" y="42"/>
                    </a:lnTo>
                    <a:lnTo>
                      <a:pt x="515" y="46"/>
                    </a:lnTo>
                    <a:lnTo>
                      <a:pt x="516" y="48"/>
                    </a:lnTo>
                    <a:close/>
                  </a:path>
                </a:pathLst>
              </a:custGeom>
              <a:solidFill>
                <a:srgbClr val="CC9900"/>
              </a:solidFill>
              <a:ln w="57150">
                <a:solidFill>
                  <a:srgbClr val="CC99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600" kern="0" dirty="0">
                  <a:solidFill>
                    <a:srgbClr val="CC9900"/>
                  </a:solidFill>
                  <a:latin typeface="Helvetica" pitchFamily="34" charset="0"/>
                  <a:ea typeface="ＭＳ Ｐゴシック" pitchFamily="1" charset="-128"/>
                  <a:cs typeface="Helvetica" pitchFamily="34" charset="0"/>
                </a:endParaRPr>
              </a:p>
            </p:txBody>
          </p:sp>
        </p:grpSp>
      </p:grpSp>
      <p:sp>
        <p:nvSpPr>
          <p:cNvPr id="66" name="Freeform 33"/>
          <p:cNvSpPr>
            <a:spLocks/>
          </p:cNvSpPr>
          <p:nvPr/>
        </p:nvSpPr>
        <p:spPr bwMode="auto">
          <a:xfrm>
            <a:off x="7934964" y="1310058"/>
            <a:ext cx="265214" cy="297634"/>
          </a:xfrm>
          <a:custGeom>
            <a:avLst/>
            <a:gdLst>
              <a:gd name="T0" fmla="*/ 0 w 516"/>
              <a:gd name="T1" fmla="*/ 0 h 337"/>
              <a:gd name="T2" fmla="*/ 0 w 516"/>
              <a:gd name="T3" fmla="*/ 0 h 337"/>
              <a:gd name="T4" fmla="*/ 0 w 516"/>
              <a:gd name="T5" fmla="*/ 0 h 337"/>
              <a:gd name="T6" fmla="*/ 0 w 516"/>
              <a:gd name="T7" fmla="*/ 0 h 337"/>
              <a:gd name="T8" fmla="*/ 0 w 516"/>
              <a:gd name="T9" fmla="*/ 0 h 337"/>
              <a:gd name="T10" fmla="*/ 0 w 516"/>
              <a:gd name="T11" fmla="*/ 0 h 337"/>
              <a:gd name="T12" fmla="*/ 0 w 516"/>
              <a:gd name="T13" fmla="*/ 0 h 337"/>
              <a:gd name="T14" fmla="*/ 0 w 516"/>
              <a:gd name="T15" fmla="*/ 0 h 337"/>
              <a:gd name="T16" fmla="*/ 0 w 516"/>
              <a:gd name="T17" fmla="*/ 0 h 337"/>
              <a:gd name="T18" fmla="*/ 0 w 516"/>
              <a:gd name="T19" fmla="*/ 0 h 337"/>
              <a:gd name="T20" fmla="*/ 0 w 516"/>
              <a:gd name="T21" fmla="*/ 0 h 337"/>
              <a:gd name="T22" fmla="*/ 0 w 516"/>
              <a:gd name="T23" fmla="*/ 0 h 337"/>
              <a:gd name="T24" fmla="*/ 0 w 516"/>
              <a:gd name="T25" fmla="*/ 0 h 337"/>
              <a:gd name="T26" fmla="*/ 0 w 516"/>
              <a:gd name="T27" fmla="*/ 0 h 337"/>
              <a:gd name="T28" fmla="*/ 0 w 516"/>
              <a:gd name="T29" fmla="*/ 0 h 337"/>
              <a:gd name="T30" fmla="*/ 0 w 516"/>
              <a:gd name="T31" fmla="*/ 0 h 337"/>
              <a:gd name="T32" fmla="*/ 0 w 516"/>
              <a:gd name="T33" fmla="*/ 0 h 337"/>
              <a:gd name="T34" fmla="*/ 0 w 516"/>
              <a:gd name="T35" fmla="*/ 0 h 337"/>
              <a:gd name="T36" fmla="*/ 0 w 516"/>
              <a:gd name="T37" fmla="*/ 0 h 337"/>
              <a:gd name="T38" fmla="*/ 0 w 516"/>
              <a:gd name="T39" fmla="*/ 0 h 337"/>
              <a:gd name="T40" fmla="*/ 0 w 516"/>
              <a:gd name="T41" fmla="*/ 0 h 337"/>
              <a:gd name="T42" fmla="*/ 0 w 516"/>
              <a:gd name="T43" fmla="*/ 0 h 337"/>
              <a:gd name="T44" fmla="*/ 0 w 516"/>
              <a:gd name="T45" fmla="*/ 0 h 337"/>
              <a:gd name="T46" fmla="*/ 0 w 516"/>
              <a:gd name="T47" fmla="*/ 0 h 337"/>
              <a:gd name="T48" fmla="*/ 0 w 516"/>
              <a:gd name="T49" fmla="*/ 0 h 337"/>
              <a:gd name="T50" fmla="*/ 0 w 516"/>
              <a:gd name="T51" fmla="*/ 0 h 337"/>
              <a:gd name="T52" fmla="*/ 0 w 516"/>
              <a:gd name="T53" fmla="*/ 0 h 337"/>
              <a:gd name="T54" fmla="*/ 0 w 516"/>
              <a:gd name="T55" fmla="*/ 0 h 337"/>
              <a:gd name="T56" fmla="*/ 0 w 516"/>
              <a:gd name="T57" fmla="*/ 0 h 337"/>
              <a:gd name="T58" fmla="*/ 0 w 516"/>
              <a:gd name="T59" fmla="*/ 0 h 337"/>
              <a:gd name="T60" fmla="*/ 0 w 516"/>
              <a:gd name="T61" fmla="*/ 0 h 337"/>
              <a:gd name="T62" fmla="*/ 0 w 516"/>
              <a:gd name="T63" fmla="*/ 0 h 337"/>
              <a:gd name="T64" fmla="*/ 0 w 516"/>
              <a:gd name="T65" fmla="*/ 0 h 337"/>
              <a:gd name="T66" fmla="*/ 0 w 516"/>
              <a:gd name="T67" fmla="*/ 0 h 337"/>
              <a:gd name="T68" fmla="*/ 0 w 516"/>
              <a:gd name="T69" fmla="*/ 0 h 337"/>
              <a:gd name="T70" fmla="*/ 0 w 516"/>
              <a:gd name="T71" fmla="*/ 0 h 337"/>
              <a:gd name="T72" fmla="*/ 0 w 516"/>
              <a:gd name="T73" fmla="*/ 0 h 337"/>
              <a:gd name="T74" fmla="*/ 0 w 516"/>
              <a:gd name="T75" fmla="*/ 0 h 337"/>
              <a:gd name="T76" fmla="*/ 0 w 516"/>
              <a:gd name="T77" fmla="*/ 0 h 337"/>
              <a:gd name="T78" fmla="*/ 0 w 516"/>
              <a:gd name="T79" fmla="*/ 0 h 337"/>
              <a:gd name="T80" fmla="*/ 0 w 516"/>
              <a:gd name="T81" fmla="*/ 0 h 337"/>
              <a:gd name="T82" fmla="*/ 0 w 516"/>
              <a:gd name="T83" fmla="*/ 0 h 337"/>
              <a:gd name="T84" fmla="*/ 0 w 516"/>
              <a:gd name="T85" fmla="*/ 0 h 337"/>
              <a:gd name="T86" fmla="*/ 0 w 516"/>
              <a:gd name="T87" fmla="*/ 0 h 337"/>
              <a:gd name="T88" fmla="*/ 0 w 516"/>
              <a:gd name="T89" fmla="*/ 0 h 337"/>
              <a:gd name="T90" fmla="*/ 0 w 516"/>
              <a:gd name="T91" fmla="*/ 0 h 33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16"/>
              <a:gd name="T139" fmla="*/ 0 h 337"/>
              <a:gd name="T140" fmla="*/ 516 w 516"/>
              <a:gd name="T141" fmla="*/ 337 h 33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16" h="337">
                <a:moveTo>
                  <a:pt x="516" y="48"/>
                </a:moveTo>
                <a:lnTo>
                  <a:pt x="499" y="53"/>
                </a:lnTo>
                <a:lnTo>
                  <a:pt x="481" y="60"/>
                </a:lnTo>
                <a:lnTo>
                  <a:pt x="462" y="68"/>
                </a:lnTo>
                <a:lnTo>
                  <a:pt x="443" y="78"/>
                </a:lnTo>
                <a:lnTo>
                  <a:pt x="424" y="88"/>
                </a:lnTo>
                <a:lnTo>
                  <a:pt x="406" y="98"/>
                </a:lnTo>
                <a:lnTo>
                  <a:pt x="388" y="109"/>
                </a:lnTo>
                <a:lnTo>
                  <a:pt x="372" y="118"/>
                </a:lnTo>
                <a:lnTo>
                  <a:pt x="354" y="130"/>
                </a:lnTo>
                <a:lnTo>
                  <a:pt x="332" y="145"/>
                </a:lnTo>
                <a:lnTo>
                  <a:pt x="309" y="163"/>
                </a:lnTo>
                <a:lnTo>
                  <a:pt x="285" y="182"/>
                </a:lnTo>
                <a:lnTo>
                  <a:pt x="260" y="201"/>
                </a:lnTo>
                <a:lnTo>
                  <a:pt x="239" y="219"/>
                </a:lnTo>
                <a:lnTo>
                  <a:pt x="221" y="234"/>
                </a:lnTo>
                <a:lnTo>
                  <a:pt x="207" y="245"/>
                </a:lnTo>
                <a:lnTo>
                  <a:pt x="195" y="254"/>
                </a:lnTo>
                <a:lnTo>
                  <a:pt x="185" y="263"/>
                </a:lnTo>
                <a:lnTo>
                  <a:pt x="173" y="272"/>
                </a:lnTo>
                <a:lnTo>
                  <a:pt x="161" y="282"/>
                </a:lnTo>
                <a:lnTo>
                  <a:pt x="148" y="294"/>
                </a:lnTo>
                <a:lnTo>
                  <a:pt x="135" y="306"/>
                </a:lnTo>
                <a:lnTo>
                  <a:pt x="120" y="321"/>
                </a:lnTo>
                <a:lnTo>
                  <a:pt x="103" y="337"/>
                </a:lnTo>
                <a:lnTo>
                  <a:pt x="101" y="327"/>
                </a:lnTo>
                <a:lnTo>
                  <a:pt x="97" y="318"/>
                </a:lnTo>
                <a:lnTo>
                  <a:pt x="92" y="308"/>
                </a:lnTo>
                <a:lnTo>
                  <a:pt x="86" y="298"/>
                </a:lnTo>
                <a:lnTo>
                  <a:pt x="80" y="288"/>
                </a:lnTo>
                <a:lnTo>
                  <a:pt x="74" y="279"/>
                </a:lnTo>
                <a:lnTo>
                  <a:pt x="67" y="270"/>
                </a:lnTo>
                <a:lnTo>
                  <a:pt x="62" y="262"/>
                </a:lnTo>
                <a:lnTo>
                  <a:pt x="56" y="253"/>
                </a:lnTo>
                <a:lnTo>
                  <a:pt x="49" y="243"/>
                </a:lnTo>
                <a:lnTo>
                  <a:pt x="42" y="232"/>
                </a:lnTo>
                <a:lnTo>
                  <a:pt x="34" y="221"/>
                </a:lnTo>
                <a:lnTo>
                  <a:pt x="26" y="210"/>
                </a:lnTo>
                <a:lnTo>
                  <a:pt x="17" y="198"/>
                </a:lnTo>
                <a:lnTo>
                  <a:pt x="9" y="186"/>
                </a:lnTo>
                <a:lnTo>
                  <a:pt x="0" y="175"/>
                </a:lnTo>
                <a:lnTo>
                  <a:pt x="1" y="171"/>
                </a:lnTo>
                <a:lnTo>
                  <a:pt x="7" y="166"/>
                </a:lnTo>
                <a:lnTo>
                  <a:pt x="15" y="159"/>
                </a:lnTo>
                <a:lnTo>
                  <a:pt x="26" y="151"/>
                </a:lnTo>
                <a:lnTo>
                  <a:pt x="38" y="143"/>
                </a:lnTo>
                <a:lnTo>
                  <a:pt x="49" y="134"/>
                </a:lnTo>
                <a:lnTo>
                  <a:pt x="60" y="126"/>
                </a:lnTo>
                <a:lnTo>
                  <a:pt x="67" y="119"/>
                </a:lnTo>
                <a:lnTo>
                  <a:pt x="75" y="130"/>
                </a:lnTo>
                <a:lnTo>
                  <a:pt x="81" y="141"/>
                </a:lnTo>
                <a:lnTo>
                  <a:pt x="88" y="151"/>
                </a:lnTo>
                <a:lnTo>
                  <a:pt x="94" y="161"/>
                </a:lnTo>
                <a:lnTo>
                  <a:pt x="99" y="170"/>
                </a:lnTo>
                <a:lnTo>
                  <a:pt x="106" y="179"/>
                </a:lnTo>
                <a:lnTo>
                  <a:pt x="109" y="187"/>
                </a:lnTo>
                <a:lnTo>
                  <a:pt x="115" y="193"/>
                </a:lnTo>
                <a:lnTo>
                  <a:pt x="121" y="201"/>
                </a:lnTo>
                <a:lnTo>
                  <a:pt x="126" y="212"/>
                </a:lnTo>
                <a:lnTo>
                  <a:pt x="134" y="226"/>
                </a:lnTo>
                <a:lnTo>
                  <a:pt x="141" y="242"/>
                </a:lnTo>
                <a:lnTo>
                  <a:pt x="150" y="234"/>
                </a:lnTo>
                <a:lnTo>
                  <a:pt x="159" y="225"/>
                </a:lnTo>
                <a:lnTo>
                  <a:pt x="168" y="216"/>
                </a:lnTo>
                <a:lnTo>
                  <a:pt x="179" y="206"/>
                </a:lnTo>
                <a:lnTo>
                  <a:pt x="187" y="197"/>
                </a:lnTo>
                <a:lnTo>
                  <a:pt x="196" y="188"/>
                </a:lnTo>
                <a:lnTo>
                  <a:pt x="207" y="179"/>
                </a:lnTo>
                <a:lnTo>
                  <a:pt x="216" y="170"/>
                </a:lnTo>
                <a:lnTo>
                  <a:pt x="226" y="161"/>
                </a:lnTo>
                <a:lnTo>
                  <a:pt x="240" y="148"/>
                </a:lnTo>
                <a:lnTo>
                  <a:pt x="257" y="133"/>
                </a:lnTo>
                <a:lnTo>
                  <a:pt x="274" y="117"/>
                </a:lnTo>
                <a:lnTo>
                  <a:pt x="292" y="102"/>
                </a:lnTo>
                <a:lnTo>
                  <a:pt x="310" y="87"/>
                </a:lnTo>
                <a:lnTo>
                  <a:pt x="326" y="74"/>
                </a:lnTo>
                <a:lnTo>
                  <a:pt x="340" y="65"/>
                </a:lnTo>
                <a:lnTo>
                  <a:pt x="352" y="57"/>
                </a:lnTo>
                <a:lnTo>
                  <a:pt x="366" y="47"/>
                </a:lnTo>
                <a:lnTo>
                  <a:pt x="382" y="37"/>
                </a:lnTo>
                <a:lnTo>
                  <a:pt x="397" y="28"/>
                </a:lnTo>
                <a:lnTo>
                  <a:pt x="412" y="18"/>
                </a:lnTo>
                <a:lnTo>
                  <a:pt x="428" y="10"/>
                </a:lnTo>
                <a:lnTo>
                  <a:pt x="443" y="4"/>
                </a:lnTo>
                <a:lnTo>
                  <a:pt x="456" y="0"/>
                </a:lnTo>
                <a:lnTo>
                  <a:pt x="464" y="5"/>
                </a:lnTo>
                <a:lnTo>
                  <a:pt x="473" y="11"/>
                </a:lnTo>
                <a:lnTo>
                  <a:pt x="483" y="19"/>
                </a:lnTo>
                <a:lnTo>
                  <a:pt x="493" y="27"/>
                </a:lnTo>
                <a:lnTo>
                  <a:pt x="502" y="35"/>
                </a:lnTo>
                <a:lnTo>
                  <a:pt x="510" y="42"/>
                </a:lnTo>
                <a:lnTo>
                  <a:pt x="515" y="46"/>
                </a:lnTo>
                <a:lnTo>
                  <a:pt x="516" y="48"/>
                </a:lnTo>
                <a:close/>
              </a:path>
            </a:pathLst>
          </a:custGeom>
          <a:solidFill>
            <a:srgbClr val="CC9900"/>
          </a:solidFill>
          <a:ln w="5715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>
              <a:solidFill>
                <a:srgbClr val="CC9900"/>
              </a:solidFill>
              <a:latin typeface="Helvetica" pitchFamily="34" charset="0"/>
              <a:ea typeface="ＭＳ Ｐゴシック" pitchFamily="1" charset="-128"/>
              <a:cs typeface="Helvetica" pitchFamily="34" charset="0"/>
            </a:endParaRPr>
          </a:p>
        </p:txBody>
      </p:sp>
      <p:sp>
        <p:nvSpPr>
          <p:cNvPr id="67" name="Freeform 33"/>
          <p:cNvSpPr>
            <a:spLocks/>
          </p:cNvSpPr>
          <p:nvPr/>
        </p:nvSpPr>
        <p:spPr bwMode="auto">
          <a:xfrm>
            <a:off x="9052167" y="1301085"/>
            <a:ext cx="265214" cy="297634"/>
          </a:xfrm>
          <a:custGeom>
            <a:avLst/>
            <a:gdLst>
              <a:gd name="T0" fmla="*/ 0 w 516"/>
              <a:gd name="T1" fmla="*/ 0 h 337"/>
              <a:gd name="T2" fmla="*/ 0 w 516"/>
              <a:gd name="T3" fmla="*/ 0 h 337"/>
              <a:gd name="T4" fmla="*/ 0 w 516"/>
              <a:gd name="T5" fmla="*/ 0 h 337"/>
              <a:gd name="T6" fmla="*/ 0 w 516"/>
              <a:gd name="T7" fmla="*/ 0 h 337"/>
              <a:gd name="T8" fmla="*/ 0 w 516"/>
              <a:gd name="T9" fmla="*/ 0 h 337"/>
              <a:gd name="T10" fmla="*/ 0 w 516"/>
              <a:gd name="T11" fmla="*/ 0 h 337"/>
              <a:gd name="T12" fmla="*/ 0 w 516"/>
              <a:gd name="T13" fmla="*/ 0 h 337"/>
              <a:gd name="T14" fmla="*/ 0 w 516"/>
              <a:gd name="T15" fmla="*/ 0 h 337"/>
              <a:gd name="T16" fmla="*/ 0 w 516"/>
              <a:gd name="T17" fmla="*/ 0 h 337"/>
              <a:gd name="T18" fmla="*/ 0 w 516"/>
              <a:gd name="T19" fmla="*/ 0 h 337"/>
              <a:gd name="T20" fmla="*/ 0 w 516"/>
              <a:gd name="T21" fmla="*/ 0 h 337"/>
              <a:gd name="T22" fmla="*/ 0 w 516"/>
              <a:gd name="T23" fmla="*/ 0 h 337"/>
              <a:gd name="T24" fmla="*/ 0 w 516"/>
              <a:gd name="T25" fmla="*/ 0 h 337"/>
              <a:gd name="T26" fmla="*/ 0 w 516"/>
              <a:gd name="T27" fmla="*/ 0 h 337"/>
              <a:gd name="T28" fmla="*/ 0 w 516"/>
              <a:gd name="T29" fmla="*/ 0 h 337"/>
              <a:gd name="T30" fmla="*/ 0 w 516"/>
              <a:gd name="T31" fmla="*/ 0 h 337"/>
              <a:gd name="T32" fmla="*/ 0 w 516"/>
              <a:gd name="T33" fmla="*/ 0 h 337"/>
              <a:gd name="T34" fmla="*/ 0 w 516"/>
              <a:gd name="T35" fmla="*/ 0 h 337"/>
              <a:gd name="T36" fmla="*/ 0 w 516"/>
              <a:gd name="T37" fmla="*/ 0 h 337"/>
              <a:gd name="T38" fmla="*/ 0 w 516"/>
              <a:gd name="T39" fmla="*/ 0 h 337"/>
              <a:gd name="T40" fmla="*/ 0 w 516"/>
              <a:gd name="T41" fmla="*/ 0 h 337"/>
              <a:gd name="T42" fmla="*/ 0 w 516"/>
              <a:gd name="T43" fmla="*/ 0 h 337"/>
              <a:gd name="T44" fmla="*/ 0 w 516"/>
              <a:gd name="T45" fmla="*/ 0 h 337"/>
              <a:gd name="T46" fmla="*/ 0 w 516"/>
              <a:gd name="T47" fmla="*/ 0 h 337"/>
              <a:gd name="T48" fmla="*/ 0 w 516"/>
              <a:gd name="T49" fmla="*/ 0 h 337"/>
              <a:gd name="T50" fmla="*/ 0 w 516"/>
              <a:gd name="T51" fmla="*/ 0 h 337"/>
              <a:gd name="T52" fmla="*/ 0 w 516"/>
              <a:gd name="T53" fmla="*/ 0 h 337"/>
              <a:gd name="T54" fmla="*/ 0 w 516"/>
              <a:gd name="T55" fmla="*/ 0 h 337"/>
              <a:gd name="T56" fmla="*/ 0 w 516"/>
              <a:gd name="T57" fmla="*/ 0 h 337"/>
              <a:gd name="T58" fmla="*/ 0 w 516"/>
              <a:gd name="T59" fmla="*/ 0 h 337"/>
              <a:gd name="T60" fmla="*/ 0 w 516"/>
              <a:gd name="T61" fmla="*/ 0 h 337"/>
              <a:gd name="T62" fmla="*/ 0 w 516"/>
              <a:gd name="T63" fmla="*/ 0 h 337"/>
              <a:gd name="T64" fmla="*/ 0 w 516"/>
              <a:gd name="T65" fmla="*/ 0 h 337"/>
              <a:gd name="T66" fmla="*/ 0 w 516"/>
              <a:gd name="T67" fmla="*/ 0 h 337"/>
              <a:gd name="T68" fmla="*/ 0 w 516"/>
              <a:gd name="T69" fmla="*/ 0 h 337"/>
              <a:gd name="T70" fmla="*/ 0 w 516"/>
              <a:gd name="T71" fmla="*/ 0 h 337"/>
              <a:gd name="T72" fmla="*/ 0 w 516"/>
              <a:gd name="T73" fmla="*/ 0 h 337"/>
              <a:gd name="T74" fmla="*/ 0 w 516"/>
              <a:gd name="T75" fmla="*/ 0 h 337"/>
              <a:gd name="T76" fmla="*/ 0 w 516"/>
              <a:gd name="T77" fmla="*/ 0 h 337"/>
              <a:gd name="T78" fmla="*/ 0 w 516"/>
              <a:gd name="T79" fmla="*/ 0 h 337"/>
              <a:gd name="T80" fmla="*/ 0 w 516"/>
              <a:gd name="T81" fmla="*/ 0 h 337"/>
              <a:gd name="T82" fmla="*/ 0 w 516"/>
              <a:gd name="T83" fmla="*/ 0 h 337"/>
              <a:gd name="T84" fmla="*/ 0 w 516"/>
              <a:gd name="T85" fmla="*/ 0 h 337"/>
              <a:gd name="T86" fmla="*/ 0 w 516"/>
              <a:gd name="T87" fmla="*/ 0 h 337"/>
              <a:gd name="T88" fmla="*/ 0 w 516"/>
              <a:gd name="T89" fmla="*/ 0 h 337"/>
              <a:gd name="T90" fmla="*/ 0 w 516"/>
              <a:gd name="T91" fmla="*/ 0 h 33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16"/>
              <a:gd name="T139" fmla="*/ 0 h 337"/>
              <a:gd name="T140" fmla="*/ 516 w 516"/>
              <a:gd name="T141" fmla="*/ 337 h 33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16" h="337">
                <a:moveTo>
                  <a:pt x="516" y="48"/>
                </a:moveTo>
                <a:lnTo>
                  <a:pt x="499" y="53"/>
                </a:lnTo>
                <a:lnTo>
                  <a:pt x="481" y="60"/>
                </a:lnTo>
                <a:lnTo>
                  <a:pt x="462" y="68"/>
                </a:lnTo>
                <a:lnTo>
                  <a:pt x="443" y="78"/>
                </a:lnTo>
                <a:lnTo>
                  <a:pt x="424" y="88"/>
                </a:lnTo>
                <a:lnTo>
                  <a:pt x="406" y="98"/>
                </a:lnTo>
                <a:lnTo>
                  <a:pt x="388" y="109"/>
                </a:lnTo>
                <a:lnTo>
                  <a:pt x="372" y="118"/>
                </a:lnTo>
                <a:lnTo>
                  <a:pt x="354" y="130"/>
                </a:lnTo>
                <a:lnTo>
                  <a:pt x="332" y="145"/>
                </a:lnTo>
                <a:lnTo>
                  <a:pt x="309" y="163"/>
                </a:lnTo>
                <a:lnTo>
                  <a:pt x="285" y="182"/>
                </a:lnTo>
                <a:lnTo>
                  <a:pt x="260" y="201"/>
                </a:lnTo>
                <a:lnTo>
                  <a:pt x="239" y="219"/>
                </a:lnTo>
                <a:lnTo>
                  <a:pt x="221" y="234"/>
                </a:lnTo>
                <a:lnTo>
                  <a:pt x="207" y="245"/>
                </a:lnTo>
                <a:lnTo>
                  <a:pt x="195" y="254"/>
                </a:lnTo>
                <a:lnTo>
                  <a:pt x="185" y="263"/>
                </a:lnTo>
                <a:lnTo>
                  <a:pt x="173" y="272"/>
                </a:lnTo>
                <a:lnTo>
                  <a:pt x="161" y="282"/>
                </a:lnTo>
                <a:lnTo>
                  <a:pt x="148" y="294"/>
                </a:lnTo>
                <a:lnTo>
                  <a:pt x="135" y="306"/>
                </a:lnTo>
                <a:lnTo>
                  <a:pt x="120" y="321"/>
                </a:lnTo>
                <a:lnTo>
                  <a:pt x="103" y="337"/>
                </a:lnTo>
                <a:lnTo>
                  <a:pt x="101" y="327"/>
                </a:lnTo>
                <a:lnTo>
                  <a:pt x="97" y="318"/>
                </a:lnTo>
                <a:lnTo>
                  <a:pt x="92" y="308"/>
                </a:lnTo>
                <a:lnTo>
                  <a:pt x="86" y="298"/>
                </a:lnTo>
                <a:lnTo>
                  <a:pt x="80" y="288"/>
                </a:lnTo>
                <a:lnTo>
                  <a:pt x="74" y="279"/>
                </a:lnTo>
                <a:lnTo>
                  <a:pt x="67" y="270"/>
                </a:lnTo>
                <a:lnTo>
                  <a:pt x="62" y="262"/>
                </a:lnTo>
                <a:lnTo>
                  <a:pt x="56" y="253"/>
                </a:lnTo>
                <a:lnTo>
                  <a:pt x="49" y="243"/>
                </a:lnTo>
                <a:lnTo>
                  <a:pt x="42" y="232"/>
                </a:lnTo>
                <a:lnTo>
                  <a:pt x="34" y="221"/>
                </a:lnTo>
                <a:lnTo>
                  <a:pt x="26" y="210"/>
                </a:lnTo>
                <a:lnTo>
                  <a:pt x="17" y="198"/>
                </a:lnTo>
                <a:lnTo>
                  <a:pt x="9" y="186"/>
                </a:lnTo>
                <a:lnTo>
                  <a:pt x="0" y="175"/>
                </a:lnTo>
                <a:lnTo>
                  <a:pt x="1" y="171"/>
                </a:lnTo>
                <a:lnTo>
                  <a:pt x="7" y="166"/>
                </a:lnTo>
                <a:lnTo>
                  <a:pt x="15" y="159"/>
                </a:lnTo>
                <a:lnTo>
                  <a:pt x="26" y="151"/>
                </a:lnTo>
                <a:lnTo>
                  <a:pt x="38" y="143"/>
                </a:lnTo>
                <a:lnTo>
                  <a:pt x="49" y="134"/>
                </a:lnTo>
                <a:lnTo>
                  <a:pt x="60" y="126"/>
                </a:lnTo>
                <a:lnTo>
                  <a:pt x="67" y="119"/>
                </a:lnTo>
                <a:lnTo>
                  <a:pt x="75" y="130"/>
                </a:lnTo>
                <a:lnTo>
                  <a:pt x="81" y="141"/>
                </a:lnTo>
                <a:lnTo>
                  <a:pt x="88" y="151"/>
                </a:lnTo>
                <a:lnTo>
                  <a:pt x="94" y="161"/>
                </a:lnTo>
                <a:lnTo>
                  <a:pt x="99" y="170"/>
                </a:lnTo>
                <a:lnTo>
                  <a:pt x="106" y="179"/>
                </a:lnTo>
                <a:lnTo>
                  <a:pt x="109" y="187"/>
                </a:lnTo>
                <a:lnTo>
                  <a:pt x="115" y="193"/>
                </a:lnTo>
                <a:lnTo>
                  <a:pt x="121" y="201"/>
                </a:lnTo>
                <a:lnTo>
                  <a:pt x="126" y="212"/>
                </a:lnTo>
                <a:lnTo>
                  <a:pt x="134" y="226"/>
                </a:lnTo>
                <a:lnTo>
                  <a:pt x="141" y="242"/>
                </a:lnTo>
                <a:lnTo>
                  <a:pt x="150" y="234"/>
                </a:lnTo>
                <a:lnTo>
                  <a:pt x="159" y="225"/>
                </a:lnTo>
                <a:lnTo>
                  <a:pt x="168" y="216"/>
                </a:lnTo>
                <a:lnTo>
                  <a:pt x="179" y="206"/>
                </a:lnTo>
                <a:lnTo>
                  <a:pt x="187" y="197"/>
                </a:lnTo>
                <a:lnTo>
                  <a:pt x="196" y="188"/>
                </a:lnTo>
                <a:lnTo>
                  <a:pt x="207" y="179"/>
                </a:lnTo>
                <a:lnTo>
                  <a:pt x="216" y="170"/>
                </a:lnTo>
                <a:lnTo>
                  <a:pt x="226" y="161"/>
                </a:lnTo>
                <a:lnTo>
                  <a:pt x="240" y="148"/>
                </a:lnTo>
                <a:lnTo>
                  <a:pt x="257" y="133"/>
                </a:lnTo>
                <a:lnTo>
                  <a:pt x="274" y="117"/>
                </a:lnTo>
                <a:lnTo>
                  <a:pt x="292" y="102"/>
                </a:lnTo>
                <a:lnTo>
                  <a:pt x="310" y="87"/>
                </a:lnTo>
                <a:lnTo>
                  <a:pt x="326" y="74"/>
                </a:lnTo>
                <a:lnTo>
                  <a:pt x="340" y="65"/>
                </a:lnTo>
                <a:lnTo>
                  <a:pt x="352" y="57"/>
                </a:lnTo>
                <a:lnTo>
                  <a:pt x="366" y="47"/>
                </a:lnTo>
                <a:lnTo>
                  <a:pt x="382" y="37"/>
                </a:lnTo>
                <a:lnTo>
                  <a:pt x="397" y="28"/>
                </a:lnTo>
                <a:lnTo>
                  <a:pt x="412" y="18"/>
                </a:lnTo>
                <a:lnTo>
                  <a:pt x="428" y="10"/>
                </a:lnTo>
                <a:lnTo>
                  <a:pt x="443" y="4"/>
                </a:lnTo>
                <a:lnTo>
                  <a:pt x="456" y="0"/>
                </a:lnTo>
                <a:lnTo>
                  <a:pt x="464" y="5"/>
                </a:lnTo>
                <a:lnTo>
                  <a:pt x="473" y="11"/>
                </a:lnTo>
                <a:lnTo>
                  <a:pt x="483" y="19"/>
                </a:lnTo>
                <a:lnTo>
                  <a:pt x="493" y="27"/>
                </a:lnTo>
                <a:lnTo>
                  <a:pt x="502" y="35"/>
                </a:lnTo>
                <a:lnTo>
                  <a:pt x="510" y="42"/>
                </a:lnTo>
                <a:lnTo>
                  <a:pt x="515" y="46"/>
                </a:lnTo>
                <a:lnTo>
                  <a:pt x="516" y="48"/>
                </a:lnTo>
                <a:close/>
              </a:path>
            </a:pathLst>
          </a:custGeom>
          <a:solidFill>
            <a:srgbClr val="CC9900"/>
          </a:solidFill>
          <a:ln w="5715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>
              <a:solidFill>
                <a:srgbClr val="CC9900"/>
              </a:solidFill>
              <a:latin typeface="Helvetica" pitchFamily="34" charset="0"/>
              <a:ea typeface="ＭＳ Ｐゴシック" pitchFamily="1" charset="-128"/>
              <a:cs typeface="Helvetica" pitchFamily="34" charset="0"/>
            </a:endParaRPr>
          </a:p>
        </p:txBody>
      </p:sp>
      <p:sp>
        <p:nvSpPr>
          <p:cNvPr id="68" name="Freeform 33"/>
          <p:cNvSpPr>
            <a:spLocks/>
          </p:cNvSpPr>
          <p:nvPr/>
        </p:nvSpPr>
        <p:spPr bwMode="auto">
          <a:xfrm>
            <a:off x="10111439" y="1306391"/>
            <a:ext cx="265214" cy="297634"/>
          </a:xfrm>
          <a:custGeom>
            <a:avLst/>
            <a:gdLst>
              <a:gd name="T0" fmla="*/ 0 w 516"/>
              <a:gd name="T1" fmla="*/ 0 h 337"/>
              <a:gd name="T2" fmla="*/ 0 w 516"/>
              <a:gd name="T3" fmla="*/ 0 h 337"/>
              <a:gd name="T4" fmla="*/ 0 w 516"/>
              <a:gd name="T5" fmla="*/ 0 h 337"/>
              <a:gd name="T6" fmla="*/ 0 w 516"/>
              <a:gd name="T7" fmla="*/ 0 h 337"/>
              <a:gd name="T8" fmla="*/ 0 w 516"/>
              <a:gd name="T9" fmla="*/ 0 h 337"/>
              <a:gd name="T10" fmla="*/ 0 w 516"/>
              <a:gd name="T11" fmla="*/ 0 h 337"/>
              <a:gd name="T12" fmla="*/ 0 w 516"/>
              <a:gd name="T13" fmla="*/ 0 h 337"/>
              <a:gd name="T14" fmla="*/ 0 w 516"/>
              <a:gd name="T15" fmla="*/ 0 h 337"/>
              <a:gd name="T16" fmla="*/ 0 w 516"/>
              <a:gd name="T17" fmla="*/ 0 h 337"/>
              <a:gd name="T18" fmla="*/ 0 w 516"/>
              <a:gd name="T19" fmla="*/ 0 h 337"/>
              <a:gd name="T20" fmla="*/ 0 w 516"/>
              <a:gd name="T21" fmla="*/ 0 h 337"/>
              <a:gd name="T22" fmla="*/ 0 w 516"/>
              <a:gd name="T23" fmla="*/ 0 h 337"/>
              <a:gd name="T24" fmla="*/ 0 w 516"/>
              <a:gd name="T25" fmla="*/ 0 h 337"/>
              <a:gd name="T26" fmla="*/ 0 w 516"/>
              <a:gd name="T27" fmla="*/ 0 h 337"/>
              <a:gd name="T28" fmla="*/ 0 w 516"/>
              <a:gd name="T29" fmla="*/ 0 h 337"/>
              <a:gd name="T30" fmla="*/ 0 w 516"/>
              <a:gd name="T31" fmla="*/ 0 h 337"/>
              <a:gd name="T32" fmla="*/ 0 w 516"/>
              <a:gd name="T33" fmla="*/ 0 h 337"/>
              <a:gd name="T34" fmla="*/ 0 w 516"/>
              <a:gd name="T35" fmla="*/ 0 h 337"/>
              <a:gd name="T36" fmla="*/ 0 w 516"/>
              <a:gd name="T37" fmla="*/ 0 h 337"/>
              <a:gd name="T38" fmla="*/ 0 w 516"/>
              <a:gd name="T39" fmla="*/ 0 h 337"/>
              <a:gd name="T40" fmla="*/ 0 w 516"/>
              <a:gd name="T41" fmla="*/ 0 h 337"/>
              <a:gd name="T42" fmla="*/ 0 w 516"/>
              <a:gd name="T43" fmla="*/ 0 h 337"/>
              <a:gd name="T44" fmla="*/ 0 w 516"/>
              <a:gd name="T45" fmla="*/ 0 h 337"/>
              <a:gd name="T46" fmla="*/ 0 w 516"/>
              <a:gd name="T47" fmla="*/ 0 h 337"/>
              <a:gd name="T48" fmla="*/ 0 w 516"/>
              <a:gd name="T49" fmla="*/ 0 h 337"/>
              <a:gd name="T50" fmla="*/ 0 w 516"/>
              <a:gd name="T51" fmla="*/ 0 h 337"/>
              <a:gd name="T52" fmla="*/ 0 w 516"/>
              <a:gd name="T53" fmla="*/ 0 h 337"/>
              <a:gd name="T54" fmla="*/ 0 w 516"/>
              <a:gd name="T55" fmla="*/ 0 h 337"/>
              <a:gd name="T56" fmla="*/ 0 w 516"/>
              <a:gd name="T57" fmla="*/ 0 h 337"/>
              <a:gd name="T58" fmla="*/ 0 w 516"/>
              <a:gd name="T59" fmla="*/ 0 h 337"/>
              <a:gd name="T60" fmla="*/ 0 w 516"/>
              <a:gd name="T61" fmla="*/ 0 h 337"/>
              <a:gd name="T62" fmla="*/ 0 w 516"/>
              <a:gd name="T63" fmla="*/ 0 h 337"/>
              <a:gd name="T64" fmla="*/ 0 w 516"/>
              <a:gd name="T65" fmla="*/ 0 h 337"/>
              <a:gd name="T66" fmla="*/ 0 w 516"/>
              <a:gd name="T67" fmla="*/ 0 h 337"/>
              <a:gd name="T68" fmla="*/ 0 w 516"/>
              <a:gd name="T69" fmla="*/ 0 h 337"/>
              <a:gd name="T70" fmla="*/ 0 w 516"/>
              <a:gd name="T71" fmla="*/ 0 h 337"/>
              <a:gd name="T72" fmla="*/ 0 w 516"/>
              <a:gd name="T73" fmla="*/ 0 h 337"/>
              <a:gd name="T74" fmla="*/ 0 w 516"/>
              <a:gd name="T75" fmla="*/ 0 h 337"/>
              <a:gd name="T76" fmla="*/ 0 w 516"/>
              <a:gd name="T77" fmla="*/ 0 h 337"/>
              <a:gd name="T78" fmla="*/ 0 w 516"/>
              <a:gd name="T79" fmla="*/ 0 h 337"/>
              <a:gd name="T80" fmla="*/ 0 w 516"/>
              <a:gd name="T81" fmla="*/ 0 h 337"/>
              <a:gd name="T82" fmla="*/ 0 w 516"/>
              <a:gd name="T83" fmla="*/ 0 h 337"/>
              <a:gd name="T84" fmla="*/ 0 w 516"/>
              <a:gd name="T85" fmla="*/ 0 h 337"/>
              <a:gd name="T86" fmla="*/ 0 w 516"/>
              <a:gd name="T87" fmla="*/ 0 h 337"/>
              <a:gd name="T88" fmla="*/ 0 w 516"/>
              <a:gd name="T89" fmla="*/ 0 h 337"/>
              <a:gd name="T90" fmla="*/ 0 w 516"/>
              <a:gd name="T91" fmla="*/ 0 h 337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516"/>
              <a:gd name="T139" fmla="*/ 0 h 337"/>
              <a:gd name="T140" fmla="*/ 516 w 516"/>
              <a:gd name="T141" fmla="*/ 337 h 337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516" h="337">
                <a:moveTo>
                  <a:pt x="516" y="48"/>
                </a:moveTo>
                <a:lnTo>
                  <a:pt x="499" y="53"/>
                </a:lnTo>
                <a:lnTo>
                  <a:pt x="481" y="60"/>
                </a:lnTo>
                <a:lnTo>
                  <a:pt x="462" y="68"/>
                </a:lnTo>
                <a:lnTo>
                  <a:pt x="443" y="78"/>
                </a:lnTo>
                <a:lnTo>
                  <a:pt x="424" y="88"/>
                </a:lnTo>
                <a:lnTo>
                  <a:pt x="406" y="98"/>
                </a:lnTo>
                <a:lnTo>
                  <a:pt x="388" y="109"/>
                </a:lnTo>
                <a:lnTo>
                  <a:pt x="372" y="118"/>
                </a:lnTo>
                <a:lnTo>
                  <a:pt x="354" y="130"/>
                </a:lnTo>
                <a:lnTo>
                  <a:pt x="332" y="145"/>
                </a:lnTo>
                <a:lnTo>
                  <a:pt x="309" y="163"/>
                </a:lnTo>
                <a:lnTo>
                  <a:pt x="285" y="182"/>
                </a:lnTo>
                <a:lnTo>
                  <a:pt x="260" y="201"/>
                </a:lnTo>
                <a:lnTo>
                  <a:pt x="239" y="219"/>
                </a:lnTo>
                <a:lnTo>
                  <a:pt x="221" y="234"/>
                </a:lnTo>
                <a:lnTo>
                  <a:pt x="207" y="245"/>
                </a:lnTo>
                <a:lnTo>
                  <a:pt x="195" y="254"/>
                </a:lnTo>
                <a:lnTo>
                  <a:pt x="185" y="263"/>
                </a:lnTo>
                <a:lnTo>
                  <a:pt x="173" y="272"/>
                </a:lnTo>
                <a:lnTo>
                  <a:pt x="161" y="282"/>
                </a:lnTo>
                <a:lnTo>
                  <a:pt x="148" y="294"/>
                </a:lnTo>
                <a:lnTo>
                  <a:pt x="135" y="306"/>
                </a:lnTo>
                <a:lnTo>
                  <a:pt x="120" y="321"/>
                </a:lnTo>
                <a:lnTo>
                  <a:pt x="103" y="337"/>
                </a:lnTo>
                <a:lnTo>
                  <a:pt x="101" y="327"/>
                </a:lnTo>
                <a:lnTo>
                  <a:pt x="97" y="318"/>
                </a:lnTo>
                <a:lnTo>
                  <a:pt x="92" y="308"/>
                </a:lnTo>
                <a:lnTo>
                  <a:pt x="86" y="298"/>
                </a:lnTo>
                <a:lnTo>
                  <a:pt x="80" y="288"/>
                </a:lnTo>
                <a:lnTo>
                  <a:pt x="74" y="279"/>
                </a:lnTo>
                <a:lnTo>
                  <a:pt x="67" y="270"/>
                </a:lnTo>
                <a:lnTo>
                  <a:pt x="62" y="262"/>
                </a:lnTo>
                <a:lnTo>
                  <a:pt x="56" y="253"/>
                </a:lnTo>
                <a:lnTo>
                  <a:pt x="49" y="243"/>
                </a:lnTo>
                <a:lnTo>
                  <a:pt x="42" y="232"/>
                </a:lnTo>
                <a:lnTo>
                  <a:pt x="34" y="221"/>
                </a:lnTo>
                <a:lnTo>
                  <a:pt x="26" y="210"/>
                </a:lnTo>
                <a:lnTo>
                  <a:pt x="17" y="198"/>
                </a:lnTo>
                <a:lnTo>
                  <a:pt x="9" y="186"/>
                </a:lnTo>
                <a:lnTo>
                  <a:pt x="0" y="175"/>
                </a:lnTo>
                <a:lnTo>
                  <a:pt x="1" y="171"/>
                </a:lnTo>
                <a:lnTo>
                  <a:pt x="7" y="166"/>
                </a:lnTo>
                <a:lnTo>
                  <a:pt x="15" y="159"/>
                </a:lnTo>
                <a:lnTo>
                  <a:pt x="26" y="151"/>
                </a:lnTo>
                <a:lnTo>
                  <a:pt x="38" y="143"/>
                </a:lnTo>
                <a:lnTo>
                  <a:pt x="49" y="134"/>
                </a:lnTo>
                <a:lnTo>
                  <a:pt x="60" y="126"/>
                </a:lnTo>
                <a:lnTo>
                  <a:pt x="67" y="119"/>
                </a:lnTo>
                <a:lnTo>
                  <a:pt x="75" y="130"/>
                </a:lnTo>
                <a:lnTo>
                  <a:pt x="81" y="141"/>
                </a:lnTo>
                <a:lnTo>
                  <a:pt x="88" y="151"/>
                </a:lnTo>
                <a:lnTo>
                  <a:pt x="94" y="161"/>
                </a:lnTo>
                <a:lnTo>
                  <a:pt x="99" y="170"/>
                </a:lnTo>
                <a:lnTo>
                  <a:pt x="106" y="179"/>
                </a:lnTo>
                <a:lnTo>
                  <a:pt x="109" y="187"/>
                </a:lnTo>
                <a:lnTo>
                  <a:pt x="115" y="193"/>
                </a:lnTo>
                <a:lnTo>
                  <a:pt x="121" y="201"/>
                </a:lnTo>
                <a:lnTo>
                  <a:pt x="126" y="212"/>
                </a:lnTo>
                <a:lnTo>
                  <a:pt x="134" y="226"/>
                </a:lnTo>
                <a:lnTo>
                  <a:pt x="141" y="242"/>
                </a:lnTo>
                <a:lnTo>
                  <a:pt x="150" y="234"/>
                </a:lnTo>
                <a:lnTo>
                  <a:pt x="159" y="225"/>
                </a:lnTo>
                <a:lnTo>
                  <a:pt x="168" y="216"/>
                </a:lnTo>
                <a:lnTo>
                  <a:pt x="179" y="206"/>
                </a:lnTo>
                <a:lnTo>
                  <a:pt x="187" y="197"/>
                </a:lnTo>
                <a:lnTo>
                  <a:pt x="196" y="188"/>
                </a:lnTo>
                <a:lnTo>
                  <a:pt x="207" y="179"/>
                </a:lnTo>
                <a:lnTo>
                  <a:pt x="216" y="170"/>
                </a:lnTo>
                <a:lnTo>
                  <a:pt x="226" y="161"/>
                </a:lnTo>
                <a:lnTo>
                  <a:pt x="240" y="148"/>
                </a:lnTo>
                <a:lnTo>
                  <a:pt x="257" y="133"/>
                </a:lnTo>
                <a:lnTo>
                  <a:pt x="274" y="117"/>
                </a:lnTo>
                <a:lnTo>
                  <a:pt x="292" y="102"/>
                </a:lnTo>
                <a:lnTo>
                  <a:pt x="310" y="87"/>
                </a:lnTo>
                <a:lnTo>
                  <a:pt x="326" y="74"/>
                </a:lnTo>
                <a:lnTo>
                  <a:pt x="340" y="65"/>
                </a:lnTo>
                <a:lnTo>
                  <a:pt x="352" y="57"/>
                </a:lnTo>
                <a:lnTo>
                  <a:pt x="366" y="47"/>
                </a:lnTo>
                <a:lnTo>
                  <a:pt x="382" y="37"/>
                </a:lnTo>
                <a:lnTo>
                  <a:pt x="397" y="28"/>
                </a:lnTo>
                <a:lnTo>
                  <a:pt x="412" y="18"/>
                </a:lnTo>
                <a:lnTo>
                  <a:pt x="428" y="10"/>
                </a:lnTo>
                <a:lnTo>
                  <a:pt x="443" y="4"/>
                </a:lnTo>
                <a:lnTo>
                  <a:pt x="456" y="0"/>
                </a:lnTo>
                <a:lnTo>
                  <a:pt x="464" y="5"/>
                </a:lnTo>
                <a:lnTo>
                  <a:pt x="473" y="11"/>
                </a:lnTo>
                <a:lnTo>
                  <a:pt x="483" y="19"/>
                </a:lnTo>
                <a:lnTo>
                  <a:pt x="493" y="27"/>
                </a:lnTo>
                <a:lnTo>
                  <a:pt x="502" y="35"/>
                </a:lnTo>
                <a:lnTo>
                  <a:pt x="510" y="42"/>
                </a:lnTo>
                <a:lnTo>
                  <a:pt x="515" y="46"/>
                </a:lnTo>
                <a:lnTo>
                  <a:pt x="516" y="48"/>
                </a:lnTo>
                <a:close/>
              </a:path>
            </a:pathLst>
          </a:custGeom>
          <a:solidFill>
            <a:srgbClr val="CC9900"/>
          </a:solidFill>
          <a:ln w="57150">
            <a:solidFill>
              <a:srgbClr val="CC99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kern="0" dirty="0">
              <a:solidFill>
                <a:srgbClr val="CC9900"/>
              </a:solidFill>
              <a:latin typeface="Helvetica" pitchFamily="34" charset="0"/>
              <a:ea typeface="ＭＳ Ｐゴシック" pitchFamily="1" charset="-128"/>
              <a:cs typeface="Helvetica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81A12F4-4919-4A9F-BC0A-D9974171F78D}"/>
              </a:ext>
            </a:extLst>
          </p:cNvPr>
          <p:cNvSpPr/>
          <p:nvPr/>
        </p:nvSpPr>
        <p:spPr>
          <a:xfrm>
            <a:off x="643301" y="6325215"/>
            <a:ext cx="11411918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Transportation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3567BC-692B-465F-8540-C14814649A25}"/>
              </a:ext>
            </a:extLst>
          </p:cNvPr>
          <p:cNvSpPr/>
          <p:nvPr/>
        </p:nvSpPr>
        <p:spPr>
          <a:xfrm>
            <a:off x="151522" y="2701006"/>
            <a:ext cx="117781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Awarded 11</a:t>
            </a:r>
            <a:r>
              <a:rPr lang="en-US" sz="2400" i="1" dirty="0"/>
              <a:t> </a:t>
            </a:r>
            <a:r>
              <a:rPr lang="en-US" sz="2400" dirty="0"/>
              <a:t>PNT technology vendor demonstration contracts on rapid acquisition purchase orders through OST-R/Volpe Center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Technologies included: Terrestrial RF, Low Earth Orbit, Fiber Optic, and Map Match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Executed field campaigns, technology demonstration, and analysis and assessment of data against 14 Measures of Effectiveness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Report to Congress submitted on January 15, 2021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7848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110041" y="342263"/>
            <a:ext cx="12191999" cy="1325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Observations from the Complementary PNT Demonstration </a:t>
            </a:r>
            <a:b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/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89281" y="630815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9286A7-9A46-4FA6-B13B-FF138F5C611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9993" y="1005045"/>
            <a:ext cx="11350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381A12F4-4919-4A9F-BC0A-D9974171F78D}"/>
              </a:ext>
            </a:extLst>
          </p:cNvPr>
          <p:cNvSpPr/>
          <p:nvPr/>
        </p:nvSpPr>
        <p:spPr>
          <a:xfrm>
            <a:off x="643301" y="6325215"/>
            <a:ext cx="11411918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Transportation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F5428-52BA-46D2-A1D6-94C58A1B221B}"/>
              </a:ext>
            </a:extLst>
          </p:cNvPr>
          <p:cNvSpPr txBox="1"/>
          <p:nvPr/>
        </p:nvSpPr>
        <p:spPr>
          <a:xfrm>
            <a:off x="389993" y="1256467"/>
            <a:ext cx="1090726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FY’18 NDAA GPS Backup and Complementary PNT Demonstration results indicate there are suitable and mature private-sector PNT technologies that have the potential to meet a diversity of application-specific needs.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FY’18 NDAA demonstration was designed to showcase technologies in the “best light”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Complementary PNT technologies were not stress-tested.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 transportation sector has some of the most stringent PNT performance requirements in terms of accuracy, integrity, availability, and reliability.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Not all safety-critical transportation requirements may be met by market-based business models for PNT technologies.</a:t>
            </a:r>
          </a:p>
          <a:p>
            <a:pPr lvl="1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Open specifications and standards that have made GPS such a critical and widely adopted service.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 similar level of standards, resiliency and vulnerability testing, and performance monitoring must be developed for these technologies. </a:t>
            </a:r>
          </a:p>
          <a:p>
            <a:endParaRPr lang="en-US" sz="2000" dirty="0"/>
          </a:p>
          <a:p>
            <a:endParaRPr lang="en-US" sz="2000" dirty="0"/>
          </a:p>
          <a:p>
            <a:r>
              <a:rPr lang="en-US" dirty="0"/>
              <a:t>O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660676C5-BF14-4F21-9694-71F07617D900}"/>
              </a:ext>
            </a:extLst>
          </p:cNvPr>
          <p:cNvGrpSpPr/>
          <p:nvPr/>
        </p:nvGrpSpPr>
        <p:grpSpPr>
          <a:xfrm>
            <a:off x="1" y="6216139"/>
            <a:ext cx="12191999" cy="734568"/>
            <a:chOff x="1" y="6199632"/>
            <a:chExt cx="12191999" cy="73456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56FB633-A178-49CD-98D2-69560EB0A06C}"/>
                </a:ext>
              </a:extLst>
            </p:cNvPr>
            <p:cNvSpPr/>
            <p:nvPr/>
          </p:nvSpPr>
          <p:spPr>
            <a:xfrm>
              <a:off x="1" y="6199632"/>
              <a:ext cx="12191999" cy="658368"/>
            </a:xfrm>
            <a:prstGeom prst="rect">
              <a:avLst/>
            </a:prstGeom>
            <a:solidFill>
              <a:srgbClr val="0A1F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A464636-5928-49EC-A99A-D8136CF4E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4885" r="85790" b="-11007"/>
            <a:stretch/>
          </p:blipFill>
          <p:spPr>
            <a:xfrm>
              <a:off x="2" y="6199632"/>
              <a:ext cx="643300" cy="734568"/>
            </a:xfrm>
            <a:prstGeom prst="rect">
              <a:avLst/>
            </a:prstGeom>
          </p:spPr>
        </p:pic>
      </p:grp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8B15D9B4-FC4D-4985-8460-D39B19D49487}"/>
              </a:ext>
            </a:extLst>
          </p:cNvPr>
          <p:cNvSpPr txBox="1">
            <a:spLocks/>
          </p:cNvSpPr>
          <p:nvPr/>
        </p:nvSpPr>
        <p:spPr>
          <a:xfrm>
            <a:off x="8610600" y="63728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89286A7-9A46-4FA6-B13B-FF138F5C6110}" type="slidenum">
              <a:rPr lang="en-US" sz="140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en-US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D35C12-FCE1-4AB9-BC77-9F153EED93C3}"/>
              </a:ext>
            </a:extLst>
          </p:cNvPr>
          <p:cNvSpPr/>
          <p:nvPr/>
        </p:nvSpPr>
        <p:spPr>
          <a:xfrm>
            <a:off x="643301" y="6341722"/>
            <a:ext cx="11411918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040485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22B8F1-14A0-461D-B124-6FAE3E910738}"/>
              </a:ext>
            </a:extLst>
          </p:cNvPr>
          <p:cNvSpPr/>
          <p:nvPr/>
        </p:nvSpPr>
        <p:spPr>
          <a:xfrm>
            <a:off x="1183127" y="5357091"/>
            <a:ext cx="9172728" cy="73065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389993" y="342263"/>
            <a:ext cx="12191999" cy="1325563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Complementary PNT Demonstration Recommendations</a:t>
            </a:r>
            <a:b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/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89281" y="6308153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9286A7-9A46-4FA6-B13B-FF138F5C611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89993" y="1005045"/>
            <a:ext cx="11350024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381A12F4-4919-4A9F-BC0A-D9974171F78D}"/>
              </a:ext>
            </a:extLst>
          </p:cNvPr>
          <p:cNvSpPr/>
          <p:nvPr/>
        </p:nvSpPr>
        <p:spPr>
          <a:xfrm>
            <a:off x="643301" y="6325215"/>
            <a:ext cx="11411918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Transportation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5F5428-52BA-46D2-A1D6-94C58A1B221B}"/>
              </a:ext>
            </a:extLst>
          </p:cNvPr>
          <p:cNvSpPr txBox="1"/>
          <p:nvPr/>
        </p:nvSpPr>
        <p:spPr>
          <a:xfrm>
            <a:off x="506520" y="851275"/>
            <a:ext cx="1090726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pPr marL="971550" lvl="1" indent="-514350">
              <a:buAutoNum type="arabicPeriod"/>
            </a:pPr>
            <a:r>
              <a:rPr lang="en-US" sz="2400" dirty="0"/>
              <a:t>Safety-critical PNT requirements and standards development</a:t>
            </a:r>
          </a:p>
          <a:p>
            <a:pPr marL="971550" lvl="1" indent="-514350">
              <a:buAutoNum type="arabicPeriod"/>
            </a:pPr>
            <a:endParaRPr lang="en-US" sz="2400" dirty="0"/>
          </a:p>
          <a:p>
            <a:pPr marL="971550" lvl="1" indent="-514350">
              <a:buAutoNum type="arabicPeriod"/>
            </a:pPr>
            <a:r>
              <a:rPr lang="en-US" sz="2400" dirty="0"/>
              <a:t>PNT vulnerability and performance testing framework for demonstrated and suitable complementary technologies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Procedures, facilities, and platforms for testing PNT performance and resilience to threats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/>
              <a:t>Certification protocols for safety-critical PNT functions</a:t>
            </a:r>
          </a:p>
          <a:p>
            <a:pPr marL="809625" lvl="1" indent="-352425">
              <a:buNone/>
            </a:pPr>
            <a:endParaRPr lang="en-US" sz="2400" dirty="0"/>
          </a:p>
          <a:p>
            <a:pPr marL="963613" lvl="1" indent="-498475">
              <a:buAutoNum type="arabicPeriod" startAt="3"/>
            </a:pPr>
            <a:r>
              <a:rPr lang="en-US" sz="2400" dirty="0"/>
              <a:t>PNT performance monitoring capabilities to ensure operational PNT services provide resilience and achieve safety-critical standards for transportation and critical infrastructure applications</a:t>
            </a:r>
          </a:p>
          <a:p>
            <a:pPr marL="465138" lvl="1"/>
            <a:endParaRPr lang="en-US" sz="800" dirty="0"/>
          </a:p>
          <a:p>
            <a:pPr marL="465138" lvl="1"/>
            <a:endParaRPr lang="en-US" sz="2000" dirty="0"/>
          </a:p>
          <a:p>
            <a:pPr marL="465138" lvl="1"/>
            <a:r>
              <a:rPr lang="en-US" sz="2400" dirty="0"/>
              <a:t>        </a:t>
            </a:r>
            <a:r>
              <a:rPr lang="en-US" sz="2400" b="1" dirty="0"/>
              <a:t>Focus on widespread </a:t>
            </a:r>
            <a:r>
              <a:rPr lang="en-US" sz="2400" b="1" u="sng" dirty="0"/>
              <a:t>adoption</a:t>
            </a:r>
            <a:r>
              <a:rPr lang="en-US" sz="2400" b="1" dirty="0"/>
              <a:t> of Complementary PNT capabilities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B8377DC-689A-46B8-A7CF-71D497BE8796}"/>
              </a:ext>
            </a:extLst>
          </p:cNvPr>
          <p:cNvGrpSpPr/>
          <p:nvPr/>
        </p:nvGrpSpPr>
        <p:grpSpPr>
          <a:xfrm>
            <a:off x="1" y="6216139"/>
            <a:ext cx="12191999" cy="734568"/>
            <a:chOff x="1" y="6199632"/>
            <a:chExt cx="12191999" cy="73456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4F09E91-0820-49D4-B32C-175F2C69039A}"/>
                </a:ext>
              </a:extLst>
            </p:cNvPr>
            <p:cNvSpPr/>
            <p:nvPr/>
          </p:nvSpPr>
          <p:spPr>
            <a:xfrm>
              <a:off x="1" y="6199632"/>
              <a:ext cx="12191999" cy="658368"/>
            </a:xfrm>
            <a:prstGeom prst="rect">
              <a:avLst/>
            </a:prstGeom>
            <a:solidFill>
              <a:srgbClr val="0A1F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C7614A5-0F80-4824-8E34-4EAB01D9745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4885" r="85790" b="-11007"/>
            <a:stretch/>
          </p:blipFill>
          <p:spPr>
            <a:xfrm>
              <a:off x="2" y="6199632"/>
              <a:ext cx="643300" cy="734568"/>
            </a:xfrm>
            <a:prstGeom prst="rect">
              <a:avLst/>
            </a:prstGeom>
          </p:spPr>
        </p:pic>
      </p:grp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D89AF351-FFC2-4AF8-8D5F-72F3CE38895D}"/>
              </a:ext>
            </a:extLst>
          </p:cNvPr>
          <p:cNvSpPr txBox="1">
            <a:spLocks/>
          </p:cNvSpPr>
          <p:nvPr/>
        </p:nvSpPr>
        <p:spPr>
          <a:xfrm>
            <a:off x="8610600" y="63728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89286A7-9A46-4FA6-B13B-FF138F5C6110}" type="slidenum">
              <a:rPr lang="en-US" sz="140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en-US" sz="1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2DF7EFB-5538-4FCA-82D4-F4417B07A2ED}"/>
              </a:ext>
            </a:extLst>
          </p:cNvPr>
          <p:cNvSpPr/>
          <p:nvPr/>
        </p:nvSpPr>
        <p:spPr>
          <a:xfrm>
            <a:off x="643301" y="6341722"/>
            <a:ext cx="11411918" cy="406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U.S. Department of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36949287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RITA_Template_rev_2">
  <a:themeElements>
    <a:clrScheme name="1_RITA_Template_rev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RITA_Template_rev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600" i="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1_RITA_Template_rev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TA_Template_rev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TA_Template_rev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2759A5F3DC1A4882C625D0A832465B" ma:contentTypeVersion="2" ma:contentTypeDescription="Create a new document." ma:contentTypeScope="" ma:versionID="54c19bd794591e8fe550cbc8ad3c5ce5">
  <xsd:schema xmlns:xsd="http://www.w3.org/2001/XMLSchema" xmlns:xs="http://www.w3.org/2001/XMLSchema" xmlns:p="http://schemas.microsoft.com/office/2006/metadata/properties" xmlns:ns2="dcaf9488-ff66-4b0c-9901-2fc3b0a7b238" targetNamespace="http://schemas.microsoft.com/office/2006/metadata/properties" ma:root="true" ma:fieldsID="2cf19d32e89a89274a1e727e7280524e" ns2:_="">
    <xsd:import namespace="dcaf9488-ff66-4b0c-9901-2fc3b0a7b2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f9488-ff66-4b0c-9901-2fc3b0a7b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1DE4F8-FEF2-474C-B923-DCA4115378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af9488-ff66-4b0c-9901-2fc3b0a7b2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BC026C-7B18-49CC-BA9F-FF6ECE8E9BAF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dcaf9488-ff66-4b0c-9901-2fc3b0a7b238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293D26E-34A7-4B4A-9B88-631BFDE24EF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61101</TotalTime>
  <Words>437</Words>
  <Application>Microsoft Office PowerPoint</Application>
  <PresentationFormat>Widescreen</PresentationFormat>
  <Paragraphs>78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Arial Unicode MS</vt:lpstr>
      <vt:lpstr>Calibri</vt:lpstr>
      <vt:lpstr>Calibri Light</vt:lpstr>
      <vt:lpstr>Gill Sans MT</vt:lpstr>
      <vt:lpstr>Helvetica</vt:lpstr>
      <vt:lpstr>Times New Roman</vt:lpstr>
      <vt:lpstr>Wingdings</vt:lpstr>
      <vt:lpstr>1_Office Theme</vt:lpstr>
      <vt:lpstr>3_RITA_Template_rev_2</vt:lpstr>
      <vt:lpstr>       </vt:lpstr>
      <vt:lpstr>GPS Backup/Complementary PNT Demonstration</vt:lpstr>
      <vt:lpstr>Observations from the Complementary PNT Demonstration   </vt:lpstr>
      <vt:lpstr>Complementary PNT Demonstration Recommendations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Ragan, Eric (OST)</dc:creator>
  <cp:lastModifiedBy>Karen Van Dyke</cp:lastModifiedBy>
  <cp:revision>544</cp:revision>
  <cp:lastPrinted>2020-08-12T16:57:13Z</cp:lastPrinted>
  <dcterms:created xsi:type="dcterms:W3CDTF">2020-01-22T19:52:03Z</dcterms:created>
  <dcterms:modified xsi:type="dcterms:W3CDTF">2022-08-23T20:27:30Z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0x010100C52759A5F3DC1A4882C625D0A832465B</vt:lpwstr>
  </property>
</Properties>
</file>