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  <p:sldMasterId id="2147483653" r:id="rId5"/>
    <p:sldMasterId id="2147483674" r:id="rId6"/>
  </p:sldMasterIdLst>
  <p:notesMasterIdLst>
    <p:notesMasterId r:id="rId52"/>
  </p:notesMasterIdLst>
  <p:handoutMasterIdLst>
    <p:handoutMasterId r:id="rId53"/>
  </p:handoutMasterIdLst>
  <p:sldIdLst>
    <p:sldId id="267" r:id="rId7"/>
    <p:sldId id="331" r:id="rId8"/>
    <p:sldId id="386" r:id="rId9"/>
    <p:sldId id="344" r:id="rId10"/>
    <p:sldId id="348" r:id="rId11"/>
    <p:sldId id="349" r:id="rId12"/>
    <p:sldId id="350" r:id="rId13"/>
    <p:sldId id="351" r:id="rId14"/>
    <p:sldId id="352" r:id="rId15"/>
    <p:sldId id="353" r:id="rId16"/>
    <p:sldId id="355" r:id="rId17"/>
    <p:sldId id="354" r:id="rId18"/>
    <p:sldId id="357" r:id="rId19"/>
    <p:sldId id="358" r:id="rId20"/>
    <p:sldId id="359" r:id="rId21"/>
    <p:sldId id="360" r:id="rId22"/>
    <p:sldId id="361" r:id="rId23"/>
    <p:sldId id="362" r:id="rId24"/>
    <p:sldId id="320" r:id="rId25"/>
    <p:sldId id="363" r:id="rId26"/>
    <p:sldId id="364" r:id="rId27"/>
    <p:sldId id="365" r:id="rId28"/>
    <p:sldId id="366" r:id="rId29"/>
    <p:sldId id="367" r:id="rId30"/>
    <p:sldId id="38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91" r:id="rId48"/>
    <p:sldId id="390" r:id="rId49"/>
    <p:sldId id="332" r:id="rId50"/>
    <p:sldId id="385" r:id="rId5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17A06F-11DF-436B-87DE-CDA532D868B9}">
          <p14:sldIdLst>
            <p14:sldId id="267"/>
            <p14:sldId id="331"/>
            <p14:sldId id="386"/>
            <p14:sldId id="344"/>
            <p14:sldId id="348"/>
            <p14:sldId id="349"/>
            <p14:sldId id="350"/>
            <p14:sldId id="351"/>
            <p14:sldId id="352"/>
            <p14:sldId id="353"/>
            <p14:sldId id="355"/>
            <p14:sldId id="354"/>
            <p14:sldId id="357"/>
            <p14:sldId id="358"/>
            <p14:sldId id="359"/>
            <p14:sldId id="360"/>
            <p14:sldId id="361"/>
            <p14:sldId id="362"/>
            <p14:sldId id="320"/>
            <p14:sldId id="363"/>
            <p14:sldId id="364"/>
            <p14:sldId id="365"/>
            <p14:sldId id="366"/>
            <p14:sldId id="367"/>
            <p14:sldId id="38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91"/>
            <p14:sldId id="390"/>
            <p14:sldId id="332"/>
            <p14:sldId id="385"/>
          </p14:sldIdLst>
        </p14:section>
        <p14:section name="Untitled Section" id="{413B149D-75A9-4103-A975-130597F100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A"/>
    <a:srgbClr val="053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761" autoAdjust="0"/>
  </p:normalViewPr>
  <p:slideViewPr>
    <p:cSldViewPr snapToGrid="0" snapToObjects="1">
      <p:cViewPr varScale="1">
        <p:scale>
          <a:sx n="115" d="100"/>
          <a:sy n="115" d="100"/>
        </p:scale>
        <p:origin x="32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55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6C22532-AA32-453B-9986-FB580C467F79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D47CEE2-FF3C-4254-9AC5-EF6BCD462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0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9DECD733-F3AF-4E79-9967-B3099670A580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2528471-E0E7-4A71-A9E6-F5732F8EED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8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8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8471-E0E7-4A71-A9E6-F5732F8EED4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8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5325-8DCD-46EA-87D2-D618A0D3E5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1040"/>
            <a:ext cx="7772400" cy="142860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830" y="349727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3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028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99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748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997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1262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6408"/>
            <a:ext cx="8229600" cy="2870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>
                <a:solidFill>
                  <a:srgbClr val="053687"/>
                </a:solidFill>
                <a:latin typeface="Futura Md BT"/>
              </a:rPr>
              <a:t>Click to edit Master text styles</a:t>
            </a: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0" y="4911115"/>
            <a:ext cx="9144000" cy="23238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BF0B828-AFDC-4E41-99D9-7D6D53EBE115}" type="slidenum">
              <a:rPr lang="en-US" sz="1000" smtClean="0"/>
              <a:pPr algn="ctr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0503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108"/>
            <a:ext cx="8229600" cy="287051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z="2800">
                <a:solidFill>
                  <a:srgbClr val="053687"/>
                </a:solidFill>
                <a:latin typeface="Futura Md B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44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194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423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83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628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595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36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0"/>
            <a:ext cx="9143283" cy="51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5" r:id="rId13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ast.faa.gov/docs/procurementGuidance/guidanceT3.8.6.pdf" TargetMode="External"/><Relationship Id="rId2" Type="http://schemas.openxmlformats.org/officeDocument/2006/relationships/hyperlink" Target="https://sbo.faa.gov/Inline.cfm?PageName=Doing%20Business%20with%20the%20FAA%20as%20a%20Small%20Busines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bo.faa.gov/Inline.cfm?PageName=FAA%20Subcontracting%20Directory" TargetMode="External"/><Relationship Id="rId4" Type="http://schemas.openxmlformats.org/officeDocument/2006/relationships/hyperlink" Target="https://fast.faa.gov/docs/acquisitionManagementPolicy/acquisitionManagementPolicy_3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irginiaptac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ptac-us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ctrTitle"/>
          </p:nvPr>
        </p:nvSpPr>
        <p:spPr>
          <a:xfrm>
            <a:off x="5047500" y="479322"/>
            <a:ext cx="3609804" cy="2764512"/>
          </a:xfrm>
        </p:spPr>
        <p:txBody>
          <a:bodyPr>
            <a:normAutofit/>
          </a:bodyPr>
          <a:lstStyle/>
          <a:p>
            <a:pPr algn="ctr"/>
            <a:br>
              <a:rPr lang="en-US" sz="2400" dirty="0">
                <a:latin typeface="Century Gothic" panose="020B0502020202020204" pitchFamily="34" charset="0"/>
              </a:rPr>
            </a:b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Lisa Wood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Procurement Technical Assistance Center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PTAC</a:t>
            </a:r>
            <a:br>
              <a:rPr lang="en-US" sz="2400" dirty="0">
                <a:latin typeface="Century Gothic" panose="020B0502020202020204" pitchFamily="34" charset="0"/>
              </a:rPr>
            </a:b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lwood22@gmu.edu</a:t>
            </a:r>
          </a:p>
        </p:txBody>
      </p:sp>
      <p:pic>
        <p:nvPicPr>
          <p:cNvPr id="1026" name="Picture 2" descr="Logo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934986"/>
            <a:ext cx="4096501" cy="28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325755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22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" y="271906"/>
            <a:ext cx="7886700" cy="79207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F: Deliveries and Performance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4410" y="1397886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Where, when and how line items are to be delivered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Refer to “B” as reference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Make sure you have adequate time to deliver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040"/>
            <a:ext cx="7886700" cy="8892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G: Contract Administration</a:t>
            </a:r>
            <a:br>
              <a:rPr lang="en-US" sz="2800" b="1" dirty="0">
                <a:latin typeface="Century Gothic" panose="020B0502020202020204" pitchFamily="34" charset="0"/>
              </a:rPr>
            </a:b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38844" y="1384301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Status and other reporting requirements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Accounting information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Required forms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How and when you will be paid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Contact Information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Clarifies the terms of your relationship with the Agency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9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80" y="605809"/>
            <a:ext cx="7886700" cy="47468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H: Special Contract Requirements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Catch-all for items not already covered in previous sections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233"/>
            <a:ext cx="7886700" cy="796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Part 2- I: Contract Clauses</a:t>
            </a:r>
            <a:br>
              <a:rPr lang="en-US" sz="2800" b="1" dirty="0">
                <a:latin typeface="Century Gothic" panose="020B0502020202020204" pitchFamily="34" charset="0"/>
              </a:rPr>
            </a:b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1550" y="1384301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All regulations required by law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Length depends on the type of contract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Written in Government speak, review with your attorney </a:t>
            </a:r>
          </a:p>
          <a:p>
            <a:pPr marL="0" indent="0" defTabSz="950384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  if you are uncomfortable with the language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Once you sign, you are bound by these clauses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9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1679"/>
            <a:ext cx="7886700" cy="7665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Part 3 - J: List of Attachments</a:t>
            </a:r>
            <a:br>
              <a:rPr lang="en-US" sz="2800" b="1" dirty="0">
                <a:latin typeface="Century Gothic" panose="020B0502020202020204" pitchFamily="34" charset="0"/>
              </a:rPr>
            </a:b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0778" y="1384301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Calibri Light" panose="020F0302020204030204" pitchFamily="34" charset="0"/>
              </a:rPr>
              <a:t>Cross sectioned reference table of contents for any appendices and/or supplementary materials  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8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9502"/>
            <a:ext cx="7886700" cy="837363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cs typeface="Calibri" panose="020F0502020204030204" pitchFamily="34" charset="0"/>
              </a:rPr>
              <a:t>Part 4 - K: Representation &amp; Certifications</a:t>
            </a:r>
            <a:br>
              <a:rPr lang="fr-FR" b="1" dirty="0">
                <a:latin typeface="Century Gothic" panose="020B0502020202020204" pitchFamily="34" charset="0"/>
              </a:rPr>
            </a:b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1550" y="1384301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fr-FR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Eligibility to bid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Certification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Socio economic status documentation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Income tax returns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Hiring and employment practices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Make sure you qualify to respond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9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0375"/>
            <a:ext cx="7886700" cy="860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L: Proposal Preparation Instructions</a:t>
            </a:r>
            <a:br>
              <a:rPr lang="en-US" sz="2800" b="1" dirty="0">
                <a:latin typeface="Century Gothic" panose="020B0502020202020204" pitchFamily="34" charset="0"/>
              </a:rPr>
            </a:b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2990" y="1297249"/>
            <a:ext cx="7366115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fr-FR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How to prepare the proposal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Formatting, packaging and submission of the proposal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Policies on amendments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Length of specific sections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Proposal delivery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Deviation will cost you the contract</a:t>
            </a:r>
            <a:endParaRPr lang="fr-FR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8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41679"/>
            <a:ext cx="7886700" cy="87275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M: Evaluation Factors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1303" y="1190760"/>
            <a:ext cx="6243897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fr-FR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Calibri Light" panose="020F0302020204030204" pitchFamily="34" charset="0"/>
              </a:rPr>
              <a:t>This is how you will be scored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Calibri Light" panose="020F0302020204030204" pitchFamily="34" charset="0"/>
              </a:rPr>
              <a:t>Points assigned to each section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Calibri Light" panose="020F0302020204030204" pitchFamily="34" charset="0"/>
              </a:rPr>
              <a:t>Use this to evaluate your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Calibri Light" panose="020F0302020204030204" pitchFamily="34" charset="0"/>
              </a:rPr>
              <a:t>Highest scoring offer, wins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4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187"/>
            <a:ext cx="7886700" cy="6622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Go- No- Go Decision</a:t>
            </a:r>
            <a:br>
              <a:rPr lang="en-US" sz="2800" b="1" dirty="0">
                <a:latin typeface="Century Gothic" panose="020B0502020202020204" pitchFamily="34" charset="0"/>
              </a:rPr>
            </a:b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5592" y="1268016"/>
            <a:ext cx="6600306" cy="33921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Resources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Time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Capacity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Finances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Technical Skill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Experience</a:t>
            </a:r>
          </a:p>
          <a:p>
            <a:pPr defTabSz="95038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tx1"/>
                </a:solidFill>
                <a:cs typeface="Calibri Light" panose="020F0302020204030204" pitchFamily="34" charset="0"/>
              </a:rPr>
              <a:t>If “NO” to any of these, PASS!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i="1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8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360"/>
            <a:ext cx="7886700" cy="34247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No-Go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54" y="1375354"/>
            <a:ext cx="7500351" cy="358041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If you decide to not submit a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 Stay in the Game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 Submit No Offer letter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 Explain why</a:t>
            </a:r>
          </a:p>
          <a:p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 Stay on their list for future opportunity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 Prove interest and capability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 Possible modification to Solicitation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365761"/>
            <a:ext cx="9108259" cy="615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+mj-lt"/>
                <a:cs typeface="Calibri" panose="020F0502020204030204" pitchFamily="34" charset="0"/>
              </a:rPr>
              <a:t>Agenda</a:t>
            </a:r>
            <a:endParaRPr lang="en-US" sz="4400" b="1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2108" y="1456936"/>
            <a:ext cx="8529345" cy="32958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Understand Uniform Contract Format – RFP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Things to consider before writing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 Proposal writing tips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 Typical evaluation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 Win Theme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 Keys to proposal success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 Typical elements of successful proposals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 Why proposals lose points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2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7886700" cy="46635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Go! Now Consider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796" y="1391387"/>
            <a:ext cx="7134051" cy="326350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Who is your audience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Why you are writing to them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What are you trying to say to them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How will you say what it is that you’re trying to say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What are the most important things to tell them </a:t>
            </a:r>
          </a:p>
          <a:p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8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125"/>
            <a:ext cx="7886700" cy="43686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Capture Strategy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232" y="1378187"/>
            <a:ext cx="7685809" cy="31411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Perform comprehensive examination of solicitation package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Consider market research information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Develop key reason why the Customer should purchase from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  you rather than competitor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400" i="1" dirty="0">
                <a:solidFill>
                  <a:schemeClr val="accent1"/>
                </a:solidFill>
                <a:cs typeface="Calibri Light" panose="020F0302020204030204" pitchFamily="34" charset="0"/>
              </a:rPr>
              <a:t>(Capture strategy)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Capture Strategy woven throughout proposal reminding buyer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  yours is best solution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400" i="1" dirty="0">
                <a:solidFill>
                  <a:schemeClr val="accent1"/>
                </a:solidFill>
                <a:cs typeface="Calibri Light" panose="020F0302020204030204" pitchFamily="34" charset="0"/>
              </a:rPr>
              <a:t>(Win Theme)</a:t>
            </a:r>
          </a:p>
          <a:p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5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1674"/>
            <a:ext cx="7886700" cy="37786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Preparing to Respond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927" y="1423710"/>
            <a:ext cx="8686800" cy="371979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Review: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Directions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Evaluation criteria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Deliverables, Pricing Documents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Fill-ins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Items that will need attention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Add-ins you might need to prepare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Standard Forms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Clauses</a:t>
            </a:r>
          </a:p>
          <a:p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3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6762"/>
            <a:ext cx="7886700" cy="295275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Organize!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042" y="1480737"/>
            <a:ext cx="7757507" cy="299958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Duplicate working copies of solicitations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Create storyboard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Review solicitation with key players and delegate tasks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Engineering, Production, Accounting, Pricing,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Use a Proposal Preparation Checklist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Monitor solicitation changes; “Watch this Opportunity” , if on SAM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cs typeface="Calibri Light" panose="020F0302020204030204" pitchFamily="34" charset="0"/>
              </a:rPr>
              <a:t>Amendments</a:t>
            </a:r>
          </a:p>
          <a:p>
            <a:pPr algn="ctr"/>
            <a:r>
              <a:rPr lang="en-US" altLang="en-US" sz="2800" b="1" i="1" dirty="0">
                <a:solidFill>
                  <a:schemeClr val="tx1"/>
                </a:solidFill>
                <a:cs typeface="Calibri Light" panose="020F0302020204030204" pitchFamily="34" charset="0"/>
              </a:rPr>
              <a:t>READ, READ, READ!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2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0863"/>
            <a:ext cx="7886700" cy="28347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Win Themes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7" y="1401208"/>
            <a:ext cx="7448204" cy="2996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Tell the Buyer You: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Understand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Know what is important to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Have the capability to satisfy Customer’s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Are the best value to the Customer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Why you are better qualified than the competition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Why you are the best candidate for the project</a:t>
            </a:r>
          </a:p>
          <a:p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7FD0-3C82-4605-8952-FB75BA4F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9" y="74724"/>
            <a:ext cx="7543800" cy="1088068"/>
          </a:xfrm>
        </p:spPr>
        <p:txBody>
          <a:bodyPr/>
          <a:lstStyle/>
          <a:p>
            <a:pPr algn="ctr"/>
            <a:r>
              <a:rPr lang="en-US" b="1" dirty="0"/>
              <a:t>Win Theme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49828-853C-447E-8CC4-FE6E2CA42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b="1" dirty="0">
                <a:solidFill>
                  <a:schemeClr val="tx1"/>
                </a:solidFill>
                <a:cs typeface="Calibri Light" panose="020F0302020204030204" pitchFamily="34" charset="0"/>
              </a:rPr>
              <a:t>Strengths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Know how to articulate your strengths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Experienced leadership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Technically sound 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Well-developed strategies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Strong commitment to quality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06238-74D3-480F-8372-035A80C3DD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 b="1" dirty="0">
                <a:solidFill>
                  <a:schemeClr val="tx1"/>
                </a:solidFill>
                <a:cs typeface="Calibri Light" panose="020F0302020204030204" pitchFamily="34" charset="0"/>
              </a:rPr>
              <a:t>Differentiators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What separates you from the pack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How you will provide </a:t>
            </a:r>
            <a:r>
              <a:rPr lang="en-US" altLang="en-US" sz="2000" dirty="0">
                <a:solidFill>
                  <a:schemeClr val="tx1"/>
                </a:solidFill>
                <a:highlight>
                  <a:srgbClr val="FFFF00"/>
                </a:highlight>
                <a:cs typeface="Calibri Light" panose="020F0302020204030204" pitchFamily="34" charset="0"/>
              </a:rPr>
              <a:t>Best Value</a:t>
            </a:r>
          </a:p>
          <a:p>
            <a:r>
              <a:rPr lang="en-US" altLang="en-US" sz="2000" b="1" dirty="0">
                <a:solidFill>
                  <a:schemeClr val="tx1"/>
                </a:solidFill>
                <a:cs typeface="Calibri Light" panose="020F0302020204030204" pitchFamily="34" charset="0"/>
              </a:rPr>
              <a:t>Document your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Value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Quality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cs typeface="Calibri Light" panose="020F0302020204030204" pitchFamily="34" charset="0"/>
              </a:rPr>
              <a:t>Past Performance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2FD20-C5ED-455D-A183-7B6F0F24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78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421"/>
            <a:ext cx="7886700" cy="401463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Past Performance Narrative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45" y="1456467"/>
            <a:ext cx="8686800" cy="3824885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Should also include: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Any problems that occurred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Subsequent resolutions, lessons learned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Key players, names, contact info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Key agency/company people, info, contacts</a:t>
            </a:r>
          </a:p>
          <a:p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32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1511"/>
            <a:ext cx="7886700" cy="324772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Past Performance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232" y="1336208"/>
            <a:ext cx="7886700" cy="41846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If the solicitation requires Past Performance (PP) references: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Each PP document created should: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Meet the requirements of that particular solicitation </a:t>
            </a:r>
          </a:p>
          <a:p>
            <a:pPr marL="150876" lvl="1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   (page limitations, font size)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Follow all instructions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Align with the particular project focus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Provide the appropriate personnel point of contact information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Ultimate Goal </a:t>
            </a: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– project the exact type of capabilities required for the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proposed project</a:t>
            </a: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64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360"/>
            <a:ext cx="7886700" cy="34247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a typeface="+mn-ea"/>
                <a:cs typeface="Calibri" panose="020F0502020204030204" pitchFamily="34" charset="0"/>
              </a:rPr>
              <a:t>Proposal Evaluation Goals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610" y="1362215"/>
            <a:ext cx="7444740" cy="35292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Experience with supplies/services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Technical Capabilities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Soundness of quality control program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Management Capabilities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Caliber of purchasing process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Past performance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History of “on time” delivery</a:t>
            </a: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1F497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83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8660"/>
            <a:ext cx="7886700" cy="32962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Proposal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04" y="1560662"/>
            <a:ext cx="7543800" cy="276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Criteria used to eliminate contractors who are not qualified to perform the work or who did not explicitly follow the solicitation instructions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Elements of Risk Management and Risk Mitigation</a:t>
            </a: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Proposal evaluation criteria is specified in </a:t>
            </a:r>
            <a:r>
              <a:rPr lang="en-US" altLang="en-US" sz="2400" b="1" dirty="0">
                <a:solidFill>
                  <a:schemeClr val="tx1"/>
                </a:solidFill>
                <a:cs typeface="Calibri Light" panose="020F0302020204030204" pitchFamily="34" charset="0"/>
              </a:rPr>
              <a:t>Section M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F671-7BD1-4150-9281-B0AD88A3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77023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Anatomy of an RFP (Federal)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DD42-6258-4B90-B841-B80D45487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Calibri Light" panose="020F0302020204030204" pitchFamily="34" charset="0"/>
              </a:rPr>
              <a:t>Uniform Contract Format (FAR Part 15)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Tahoma" panose="020B0604030504040204" pitchFamily="34" charset="0"/>
                <a:cs typeface="Calibri Light" panose="020F0302020204030204" pitchFamily="34" charset="0"/>
              </a:rPr>
              <a:t>Part I -The Schedule (Sections A -H)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Tahoma" panose="020B0604030504040204" pitchFamily="34" charset="0"/>
                <a:cs typeface="Calibri Light" panose="020F0302020204030204" pitchFamily="34" charset="0"/>
              </a:rPr>
              <a:t>Part II -Contract Clauses (Section I)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Tahoma" panose="020B0604030504040204" pitchFamily="34" charset="0"/>
                <a:cs typeface="Calibri Light" panose="020F0302020204030204" pitchFamily="34" charset="0"/>
              </a:rPr>
              <a:t>Part III -Attachments/Exhibits (Section J)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Tahoma" panose="020B0604030504040204" pitchFamily="34" charset="0"/>
                <a:cs typeface="Calibri Light" panose="020F0302020204030204" pitchFamily="34" charset="0"/>
              </a:rPr>
              <a:t>Part IV –Representations, Instructions, Selection Criteria (Sections K -M)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C495-2D84-4A28-BABC-E2C7F98D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7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5603"/>
            <a:ext cx="7886700" cy="34167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011" y="1380377"/>
            <a:ext cx="6883977" cy="30175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Past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References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Financial stability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Approach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Qualifications of staff and team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Management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Safety, delivery, warranty,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55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062"/>
            <a:ext cx="7886700" cy="6135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Successful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469" y="1600599"/>
            <a:ext cx="7543800" cy="283259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Convince the Buyer-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you understand requirements 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you can solve their problem(s)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 you can provide </a:t>
            </a:r>
            <a:r>
              <a:rPr lang="en-US" sz="2400" b="1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Best Value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you can do the job 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(facts, figures, references, insights, and resumes)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7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571"/>
            <a:ext cx="7886700" cy="6522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Elements of Successful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6" y="1388689"/>
            <a:ext cx="7543800" cy="30175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Followed Instructions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Understood the problem and scope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Submitted on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Professional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Formatted properly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Understood evaluation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Cost/Budget reasonable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18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5424"/>
            <a:ext cx="7886700" cy="6548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Proposals Lose Because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045" y="1390158"/>
            <a:ext cx="7543800" cy="293487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Failure to follow instructions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Questionable understanding of requirements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Incomplete responses—no specifics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Noncompliance with specification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Insufficient resources or insufficient information about resources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Technical/price imbalance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Poor proposal organization –not logical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Wordiness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8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0972"/>
            <a:ext cx="7886700" cy="45253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Why Proposals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04" y="1559858"/>
            <a:ext cx="7543800" cy="2726404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Failure to show relevance of past performance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Unsubstantiated rationale for approaches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Restating (parroting) requirements without explaining how they will be performed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Unprofessional appearance, typos, unnumbered pages, smudges, poor grammar, white out,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0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059"/>
            <a:ext cx="7886700" cy="7466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Your Proposal Will Fail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17" y="1372064"/>
            <a:ext cx="7543800" cy="30175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If you do not show: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Experienced personnel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Understanding of technical aspects of SOW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Address safety concerns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Have adequate facilities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Relevant past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Have documented quality assurance, process and  accounting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1"/>
                </a:solidFill>
                <a:cs typeface="Calibri Light" panose="020F0302020204030204" pitchFamily="34" charset="0"/>
              </a:rPr>
              <a:t>Sufficient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75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63" y="474700"/>
            <a:ext cx="7886700" cy="58145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Final Prep-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1360551"/>
            <a:ext cx="7543800" cy="3017520"/>
          </a:xfrm>
        </p:spPr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Follow Requirements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Directions – task list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Evaluation criteria – copy to every writer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Deliverables – checklist, timeline, responsibility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Fill-ins – assign main person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Items that will need attention - list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Standard Forms – how many, for what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cs typeface="Calibri Light" panose="020F0302020204030204" pitchFamily="34" charset="0"/>
              </a:rPr>
              <a:t>Add-ins you must prepare – what, who, when</a:t>
            </a:r>
          </a:p>
          <a:p>
            <a:r>
              <a:rPr lang="en-US" sz="18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Critical Element: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Make clear that you understand the Customer’s needs and explain in specific detail how your company will meet their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75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6513"/>
            <a:ext cx="7886700" cy="27384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Final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380377"/>
            <a:ext cx="7543800" cy="30175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Check for any added amendments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Make sure: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Directions – font, sizes, page limitations, margins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Evaluation criteria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Deliverables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Fill-ins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Punctuation, grammar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55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61" y="580576"/>
            <a:ext cx="7886700" cy="5822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Final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8" y="1384301"/>
            <a:ext cx="7543800" cy="301752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Review the Solicitation again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Directions – anything missed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Evaluation criteria – met all requirements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Deliverables – all present and accounted for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Fill-ins - complete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Items that will need attention - checked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Add-ins you might need to prepare – done?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Standard Forms – filled in, dated, signed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Clauses – filled in?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09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5389"/>
            <a:ext cx="7886700" cy="5755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Proposal Package -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63" y="1384301"/>
            <a:ext cx="7543800" cy="30175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According to directions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Electronic, Paper, Paper &amp; Electronic, # copies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Cover, bind, not bind, envelope, clip, staples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Date, time stamped, receipts, proof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Deliverables – all present and accounted for?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In order?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Standard Forms – filled in, dated, signed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5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64501"/>
            <a:ext cx="7886700" cy="65278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Calibri Light" panose="020F0302020204030204" pitchFamily="34" charset="0"/>
              </a:rPr>
              <a:t>Part 1: The Schedule (A-H)</a:t>
            </a:r>
            <a:br>
              <a:rPr lang="en-US" b="1" dirty="0">
                <a:cs typeface="Calibri Light" panose="020F0302020204030204" pitchFamily="34" charset="0"/>
              </a:rPr>
            </a:br>
            <a:endParaRPr lang="en-US" b="1" dirty="0">
              <a:cs typeface="Calibri Light" panose="020F03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2960" y="1195279"/>
            <a:ext cx="7543800" cy="3017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kern="0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Describes the need, technical specifications, deliverables, period of performance, schedule, personnel requirements, any government provided property, and any special requirements.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  </a:t>
            </a:r>
          </a:p>
          <a:p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Read it, read it again, then have someone else read it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4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91" y="563662"/>
            <a:ext cx="7886700" cy="54349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If You Lose - Ask for a Debriefing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1534492"/>
            <a:ext cx="7543800" cy="2773599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Learn from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What was missing?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Where can you improve?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What would have made it a winner?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Thank the CO for their time and consideration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95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50399"/>
            <a:ext cx="7886700" cy="52832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If You Win - Ask for a Debriefing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990" y="1578442"/>
            <a:ext cx="7543800" cy="26025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Clarify packaging, delivery, inspection and labeling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Schedule a kick-off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Request milestone payments if necessary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Thank the CO for their time and consideration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A6E3-D5B4-4B38-B2FC-7FCC23AD229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41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D3B-089C-4A82-BD2D-8E944EF76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Doing Business with the FAA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34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1683-A707-4037-A82D-6C30FEC2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669C4-8D19-4BC2-AECE-175BDE60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39433"/>
            <a:ext cx="7543800" cy="25623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Small Business Office (SBO): Doing Business with the FAA as a Small Business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guidanceT3.8.6.pdf (faa.gov)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acquisitionManagementPolicy_3.pdf (faa.gov)</a:t>
            </a:r>
            <a:r>
              <a:rPr lang="en-US" sz="2400" dirty="0"/>
              <a:t> (AMS)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Small Business Office (SBO): FAA Subcontracting Directory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8F00-7202-4608-9E2F-90B3D3EA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80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4830"/>
            <a:ext cx="5600700" cy="59412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Open sans"/>
              </a:rPr>
              <a:t>Next Step? Ask your local PTAC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9919" y="1342204"/>
          <a:ext cx="8621486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rgbClr val="0067B2"/>
                        </a:solidFill>
                        <a:latin typeface="Open sans"/>
                      </a:endParaRPr>
                    </a:p>
                  </a:txBody>
                  <a:tcPr marL="68580" marR="68580" marT="34290" marB="34290">
                    <a:solidFill>
                      <a:srgbClr val="0067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Open sans"/>
                      </a:endParaRPr>
                    </a:p>
                  </a:txBody>
                  <a:tcPr marL="68580" marR="68580" marT="34290" marB="34290">
                    <a:solidFill>
                      <a:srgbClr val="006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Open san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1000" dirty="0">
                        <a:latin typeface="Open san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>
                        <a:latin typeface="Open san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05647"/>
              </p:ext>
            </p:extLst>
          </p:nvPr>
        </p:nvGraphicFramePr>
        <p:xfrm>
          <a:off x="308344" y="1616347"/>
          <a:ext cx="8593059" cy="295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019"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Open sans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74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/>
                        </a:rPr>
                        <a:t>SAM/DSBS</a:t>
                      </a:r>
                    </a:p>
                    <a:p>
                      <a:r>
                        <a:rPr lang="en-US" sz="1800" dirty="0">
                          <a:latin typeface="Open sans"/>
                        </a:rPr>
                        <a:t>Certifications</a:t>
                      </a:r>
                      <a:r>
                        <a:rPr lang="en-US" sz="1800" baseline="0" dirty="0">
                          <a:latin typeface="Open sans"/>
                        </a:rPr>
                        <a:t> &amp; set-asides: 8(a), EDWOSB, WOSB, VOSB, SDVOSB, HUBZone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NAICS Codes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State &amp; Local 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CMMC 2.0</a:t>
                      </a:r>
                      <a:endParaRPr lang="en-US" sz="1800" dirty="0">
                        <a:latin typeface="Open san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/>
                        </a:rPr>
                        <a:t>Capabilities statements</a:t>
                      </a:r>
                    </a:p>
                    <a:p>
                      <a:r>
                        <a:rPr lang="en-US" sz="1800" dirty="0">
                          <a:latin typeface="Open sans"/>
                        </a:rPr>
                        <a:t>Marketing</a:t>
                      </a:r>
                      <a:r>
                        <a:rPr lang="en-US" sz="1800" baseline="0" dirty="0">
                          <a:latin typeface="Open sans"/>
                        </a:rPr>
                        <a:t> to the government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Market research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Business development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Proposals / RFP responses</a:t>
                      </a: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Security clearances</a:t>
                      </a:r>
                      <a:endParaRPr lang="en-US" sz="1800" dirty="0">
                        <a:latin typeface="Open san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/>
                        </a:rPr>
                        <a:t>Compliance</a:t>
                      </a:r>
                    </a:p>
                    <a:p>
                      <a:r>
                        <a:rPr lang="en-US" sz="1800" dirty="0">
                          <a:latin typeface="Open sans"/>
                        </a:rPr>
                        <a:t>Teaming / subcontracting strategies</a:t>
                      </a:r>
                    </a:p>
                    <a:p>
                      <a:r>
                        <a:rPr lang="en-US" sz="1800" dirty="0">
                          <a:latin typeface="Open sans"/>
                        </a:rPr>
                        <a:t>GSA Schedules</a:t>
                      </a:r>
                    </a:p>
                    <a:p>
                      <a:r>
                        <a:rPr lang="en-US" sz="1800" dirty="0">
                          <a:latin typeface="Open sans"/>
                        </a:rPr>
                        <a:t>Pricing </a:t>
                      </a:r>
                    </a:p>
                    <a:p>
                      <a:r>
                        <a:rPr lang="en-US" sz="1800" dirty="0">
                          <a:latin typeface="Open sans"/>
                        </a:rPr>
                        <a:t>Contract management</a:t>
                      </a:r>
                      <a:endParaRPr lang="en-US" sz="1800" baseline="0" dirty="0">
                        <a:latin typeface="Open sans"/>
                      </a:endParaRPr>
                    </a:p>
                    <a:p>
                      <a:r>
                        <a:rPr lang="en-US" sz="1800" baseline="0" dirty="0">
                          <a:latin typeface="Open sans"/>
                        </a:rPr>
                        <a:t>Contract performance</a:t>
                      </a:r>
                      <a:endParaRPr lang="en-US" sz="1800" dirty="0">
                        <a:latin typeface="Open san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1428750" y="557374"/>
            <a:ext cx="6457950" cy="677064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dirty="0">
                <a:latin typeface="Open sans"/>
              </a:rPr>
              <a:t>Full training calendar: </a:t>
            </a:r>
            <a:r>
              <a:rPr lang="en-US" sz="1575" dirty="0">
                <a:latin typeface="Open sans"/>
                <a:hlinkClick r:id="rId2"/>
              </a:rPr>
              <a:t>www.virginiaptac.org</a:t>
            </a:r>
            <a:r>
              <a:rPr lang="en-US" sz="1575" dirty="0">
                <a:latin typeface="Open sans"/>
              </a:rPr>
              <a:t> </a:t>
            </a:r>
          </a:p>
          <a:p>
            <a:r>
              <a:rPr lang="en-US" sz="1575" b="1" dirty="0">
                <a:latin typeface="Open sans"/>
              </a:rPr>
              <a:t>Bid Match Service </a:t>
            </a:r>
            <a:r>
              <a:rPr lang="en-US" sz="1575" dirty="0">
                <a:latin typeface="Open sans"/>
              </a:rPr>
              <a:t>Subscription (110+ Federal, State, Local, International)</a:t>
            </a:r>
          </a:p>
          <a:p>
            <a:r>
              <a:rPr lang="en-US" sz="1575" dirty="0">
                <a:latin typeface="Open sans"/>
              </a:rPr>
              <a:t>Free, confidential counseling</a:t>
            </a:r>
          </a:p>
          <a:p>
            <a:pPr marL="342900" lvl="1" indent="0">
              <a:buNone/>
            </a:pPr>
            <a:endParaRPr lang="en-US" sz="2100" dirty="0"/>
          </a:p>
        </p:txBody>
      </p:sp>
      <p:pic>
        <p:nvPicPr>
          <p:cNvPr id="1026" name="Picture 2" descr="Image result for hel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7680"/>
            <a:ext cx="566546" cy="4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4650" y="1766982"/>
            <a:ext cx="5380074" cy="36933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50" b="1" dirty="0"/>
              <a:t>Outside Virginia, visit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www.aptac-us.org</a:t>
            </a:r>
            <a:r>
              <a:rPr lang="en-US" sz="1350" b="1" dirty="0"/>
              <a:t> to find your local PTAC</a:t>
            </a:r>
          </a:p>
        </p:txBody>
      </p:sp>
    </p:spTree>
    <p:extLst>
      <p:ext uri="{BB962C8B-B14F-4D97-AF65-F5344CB8AC3E}">
        <p14:creationId xmlns:p14="http://schemas.microsoft.com/office/powerpoint/2010/main" val="2527911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02A6E3-D5B4-4B38-B2FC-7FCC23AD229D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2050" y="941751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  <a:cs typeface="Calibri" panose="020F0502020204030204" pitchFamily="34" charset="0"/>
              </a:rPr>
              <a:t>Thank you for Your Time and Consideration!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75E72849-DD7A-44ED-8BF4-83219FC157FD}"/>
              </a:ext>
            </a:extLst>
          </p:cNvPr>
          <p:cNvSpPr txBox="1">
            <a:spLocks/>
          </p:cNvSpPr>
          <p:nvPr/>
        </p:nvSpPr>
        <p:spPr>
          <a:xfrm>
            <a:off x="2836315" y="2162191"/>
            <a:ext cx="3609804" cy="2764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400" dirty="0">
                <a:latin typeface="Century Gothic" panose="020B0502020202020204" pitchFamily="34" charset="0"/>
              </a:rPr>
            </a:b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1600" b="1" dirty="0">
                <a:latin typeface="Century Gothic" panose="020B0502020202020204" pitchFamily="34" charset="0"/>
              </a:rPr>
              <a:t>Lisa Wood</a:t>
            </a:r>
            <a:br>
              <a:rPr lang="en-US" sz="1600" b="1" dirty="0">
                <a:latin typeface="Century Gothic" panose="020B0502020202020204" pitchFamily="34" charset="0"/>
              </a:rPr>
            </a:br>
            <a:r>
              <a:rPr lang="en-US" sz="1600" b="1" dirty="0">
                <a:latin typeface="Century Gothic" panose="020B0502020202020204" pitchFamily="34" charset="0"/>
              </a:rPr>
              <a:t>Procurement Technical Assistance Center (PTAC)</a:t>
            </a:r>
            <a:br>
              <a:rPr lang="en-US" sz="1600" b="1" dirty="0">
                <a:latin typeface="Century Gothic" panose="020B0502020202020204" pitchFamily="34" charset="0"/>
              </a:rPr>
            </a:br>
            <a:br>
              <a:rPr lang="en-US" sz="1600" b="1" dirty="0">
                <a:latin typeface="Century Gothic" panose="020B0502020202020204" pitchFamily="34" charset="0"/>
              </a:rPr>
            </a:br>
            <a:r>
              <a:rPr lang="en-US" sz="1600" b="1" dirty="0">
                <a:latin typeface="Century Gothic" panose="020B0502020202020204" pitchFamily="34" charset="0"/>
              </a:rPr>
              <a:t>lwood22@gmu.edu</a:t>
            </a:r>
          </a:p>
        </p:txBody>
      </p:sp>
    </p:spTree>
    <p:extLst>
      <p:ext uri="{BB962C8B-B14F-4D97-AF65-F5344CB8AC3E}">
        <p14:creationId xmlns:p14="http://schemas.microsoft.com/office/powerpoint/2010/main" val="106029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445"/>
            <a:ext cx="8229600" cy="52504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A: General Information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9091" y="1527397"/>
            <a:ext cx="8229600" cy="2870515"/>
          </a:xfrm>
        </p:spPr>
        <p:txBody>
          <a:bodyPr>
            <a:noAutofit/>
          </a:bodyPr>
          <a:lstStyle/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One-page solicitation form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Where and when to submit the proposal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Contact information for the agency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May include special instructions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191" y="980856"/>
            <a:ext cx="7886700" cy="4746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  <a:cs typeface="Calibri" panose="020F0502020204030204" pitchFamily="34" charset="0"/>
              </a:rPr>
              <a:t>B: Supplies or Services and Price/Costs</a:t>
            </a:r>
            <a:br>
              <a:rPr lang="en-US" sz="2800" b="1" dirty="0">
                <a:latin typeface="Century Gothic" panose="020B0502020202020204" pitchFamily="34" charset="0"/>
              </a:rPr>
            </a:b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9091" y="1353663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Period of Performance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Line by line list of deliverables, contract line items (CLINS)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Specifies pricing structure for the contract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Make sure you are using the correct pricing format (as prescribed in the solicitation)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These line items are what you get paid for; make sure they are priced correctly and that you can deliver as defined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547"/>
            <a:ext cx="7886700" cy="54863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C: Statement of Work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1550" y="1384301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Heart of the proposal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Specifies the Agency need, supplies and/or services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Detail of supplies and/or services requirements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May reference supplements in Section J Attachments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Do not deviate  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Use the headings in “C” for outline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1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151"/>
            <a:ext cx="7886700" cy="6235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D: Packaging and Marking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2990" y="1217128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Sometimes found in Section “F” or “G” 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How items are to be packaged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How items are to be labeled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RFID or IUID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Read the packaging specs (MIL-STD-129, MIL-STD-2073, ASTM D3951 Commercial Packaging)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Be mindful of the cost to deliver or package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1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" y="605809"/>
            <a:ext cx="9108259" cy="3750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2837"/>
            <a:ext cx="7886700" cy="831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cs typeface="Calibri" panose="020F0502020204030204" pitchFamily="34" charset="0"/>
              </a:rPr>
              <a:t>E: Inspection and Acceptance</a:t>
            </a:r>
            <a:br>
              <a:rPr lang="en-US" sz="2800" dirty="0">
                <a:cs typeface="Calibri" panose="020F0502020204030204" pitchFamily="34" charset="0"/>
              </a:rPr>
            </a:b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22218" y="1384301"/>
            <a:ext cx="7543800" cy="3017520"/>
          </a:xfrm>
        </p:spPr>
        <p:txBody>
          <a:bodyPr>
            <a:noAutofit/>
          </a:bodyPr>
          <a:lstStyle/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If, where and when inspection will occur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May require a quality assurance process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Allow time for inspection in order to meet deadlines</a:t>
            </a: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defTabSz="950384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If DoD, know your DCMA inspection POC</a:t>
            </a: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  <a:p>
            <a:pPr marL="0" indent="0" defTabSz="950384">
              <a:spcBef>
                <a:spcPts val="0"/>
              </a:spcBef>
              <a:buNone/>
            </a:pPr>
            <a:endParaRPr lang="en-US" sz="2000" dirty="0">
              <a:solidFill>
                <a:srgbClr val="0536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9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ustom Design">
  <a:themeElements>
    <a:clrScheme name="Title and content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AEC3B3CF18C43478BA6F8FCC6E44E94" ma:contentTypeVersion="1" ma:contentTypeDescription="Upload an image." ma:contentTypeScope="" ma:versionID="84b1f1277e48b318f853226511a12dd5">
  <xsd:schema xmlns:xsd="http://www.w3.org/2001/XMLSchema" xmlns:xs="http://www.w3.org/2001/XMLSchema" xmlns:p="http://schemas.microsoft.com/office/2006/metadata/properties" xmlns:ns1="http://schemas.microsoft.com/sharepoint/v3" xmlns:ns2="4F8BBA84-3C2E-42BC-BAE2-BA2565E70BBE" xmlns:ns3="http://schemas.microsoft.com/sharepoint/v3/fields" xmlns:ns4="4f8bba84-3c2e-42bc-bae2-ba2565e70bbe" targetNamespace="http://schemas.microsoft.com/office/2006/metadata/properties" ma:root="true" ma:fieldsID="c96a1bc51f88b47ca8fb7df4d1a84ad3" ns1:_="" ns2:_="" ns3:_="" ns4:_="">
    <xsd:import namespace="http://schemas.microsoft.com/sharepoint/v3"/>
    <xsd:import namespace="4F8BBA84-3C2E-42BC-BAE2-BA2565E70BBE"/>
    <xsd:import namespace="http://schemas.microsoft.com/sharepoint/v3/fields"/>
    <xsd:import namespace="4f8bba84-3c2e-42bc-bae2-ba2565e70bbe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BBA84-3C2E-42BC-BAE2-BA2565E70B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bba84-3c2e-42bc-bae2-ba2565e70bbe" elementFormDefault="qualified">
    <xsd:import namespace="http://schemas.microsoft.com/office/2006/documentManagement/types"/>
    <xsd:import namespace="http://schemas.microsoft.com/office/infopath/2007/PartnerControls"/>
    <xsd:element name="Category" ma:index="27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f8bba84-3c2e-42bc-bae2-ba2565e70bbe">PowerPoint</Category>
    <ImageCreateDate xmlns="4F8BBA84-3C2E-42BC-BAE2-BA2565E70BBE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AA27C8F-798E-4934-A344-857DE1D1A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8BBA84-3C2E-42BC-BAE2-BA2565E70BBE"/>
    <ds:schemaRef ds:uri="http://schemas.microsoft.com/sharepoint/v3/fields"/>
    <ds:schemaRef ds:uri="4f8bba84-3c2e-42bc-bae2-ba2565e70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8708B3-492A-41FB-A4DC-8D9CF18C2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E8303-8224-46EF-A3D0-1C9552792914}">
  <ds:schemaRefs>
    <ds:schemaRef ds:uri="http://purl.org/dc/elements/1.1/"/>
    <ds:schemaRef ds:uri="http://schemas.microsoft.com/office/2006/metadata/properties"/>
    <ds:schemaRef ds:uri="4F8BBA84-3C2E-42BC-BAE2-BA2565E70BBE"/>
    <ds:schemaRef ds:uri="http://schemas.microsoft.com/sharepoint/v3"/>
    <ds:schemaRef ds:uri="http://purl.org/dc/terms/"/>
    <ds:schemaRef ds:uri="4f8bba84-3c2e-42bc-bae2-ba2565e70bb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September 2017 - Quarterly Acquisition Report - Wide Format</Template>
  <TotalTime>27215</TotalTime>
  <Words>1846</Words>
  <Application>Microsoft Office PowerPoint</Application>
  <PresentationFormat>On-screen Show (16:9)</PresentationFormat>
  <Paragraphs>432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Century Gothic</vt:lpstr>
      <vt:lpstr>Futura Md BT</vt:lpstr>
      <vt:lpstr>Open sans</vt:lpstr>
      <vt:lpstr>Wingdings</vt:lpstr>
      <vt:lpstr>Custom Design</vt:lpstr>
      <vt:lpstr>Back cover</vt:lpstr>
      <vt:lpstr>Retrospect</vt:lpstr>
      <vt:lpstr>  Lisa Wood Procurement Technical Assistance Center  PTAC  lwood22@gmu.edu</vt:lpstr>
      <vt:lpstr>PowerPoint Presentation</vt:lpstr>
      <vt:lpstr>Anatomy of an RFP (Federal)</vt:lpstr>
      <vt:lpstr>Part 1: The Schedule (A-H) </vt:lpstr>
      <vt:lpstr>Section A: General Information</vt:lpstr>
      <vt:lpstr> B: Supplies or Services and Price/Costs </vt:lpstr>
      <vt:lpstr>C: Statement of Work</vt:lpstr>
      <vt:lpstr>D: Packaging and Marking</vt:lpstr>
      <vt:lpstr>E: Inspection and Acceptance </vt:lpstr>
      <vt:lpstr>F: Deliveries and Performance</vt:lpstr>
      <vt:lpstr>G: Contract Administration </vt:lpstr>
      <vt:lpstr>H: Special Contract Requirements</vt:lpstr>
      <vt:lpstr>Part 2- I: Contract Clauses </vt:lpstr>
      <vt:lpstr>Part 3 - J: List of Attachments </vt:lpstr>
      <vt:lpstr>Part 4 - K: Representation &amp; Certifications </vt:lpstr>
      <vt:lpstr>L: Proposal Preparation Instructions </vt:lpstr>
      <vt:lpstr>M: Evaluation Factors </vt:lpstr>
      <vt:lpstr>Go- No- Go Decision </vt:lpstr>
      <vt:lpstr>No-Go</vt:lpstr>
      <vt:lpstr>Go! Now Consider</vt:lpstr>
      <vt:lpstr>Capture Strategy</vt:lpstr>
      <vt:lpstr>Preparing to Respond</vt:lpstr>
      <vt:lpstr>Organize!</vt:lpstr>
      <vt:lpstr>Win Themes</vt:lpstr>
      <vt:lpstr>Win Theme Development</vt:lpstr>
      <vt:lpstr>Past Performance Narrative</vt:lpstr>
      <vt:lpstr>Past Performance</vt:lpstr>
      <vt:lpstr>Proposal Evaluation Goals</vt:lpstr>
      <vt:lpstr>Proposal Evaluation</vt:lpstr>
      <vt:lpstr>Evaluation Factors</vt:lpstr>
      <vt:lpstr>Successful Proposals</vt:lpstr>
      <vt:lpstr>Elements of Successful Proposals</vt:lpstr>
      <vt:lpstr>Proposals Lose Because</vt:lpstr>
      <vt:lpstr>Why Proposals Fail</vt:lpstr>
      <vt:lpstr>Your Proposal Will Fail </vt:lpstr>
      <vt:lpstr>Final Prep- Responses</vt:lpstr>
      <vt:lpstr>Final Prep</vt:lpstr>
      <vt:lpstr>Final Prep</vt:lpstr>
      <vt:lpstr>Proposal Package - Delivery</vt:lpstr>
      <vt:lpstr>If You Lose - Ask for a Debriefing</vt:lpstr>
      <vt:lpstr>If You Win - Ask for a Debriefing</vt:lpstr>
      <vt:lpstr>Doing Business with the FAA</vt:lpstr>
      <vt:lpstr>Getting Started</vt:lpstr>
      <vt:lpstr>Next Step? Ask your local PTAC</vt:lpstr>
      <vt:lpstr>PowerPoint Presentation</vt:lpstr>
    </vt:vector>
  </TitlesOfParts>
  <Company>MWAA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the  Business Administration Committee  Quarterly Acquisition Report  September 2017</dc:title>
  <dc:creator>Giardina, Mike</dc:creator>
  <cp:keywords>wide format</cp:keywords>
  <cp:lastModifiedBy>Leone, Lisa (OST)</cp:lastModifiedBy>
  <cp:revision>424</cp:revision>
  <cp:lastPrinted>2019-02-11T16:02:41Z</cp:lastPrinted>
  <dcterms:created xsi:type="dcterms:W3CDTF">2017-08-23T20:18:42Z</dcterms:created>
  <dcterms:modified xsi:type="dcterms:W3CDTF">2022-02-23T16:30:05Z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0x0101009148F5A04DDD49CBA7127AADA5FB792B00AADE34325A8B49CDA8BB4DB53328F214009AEC3B3CF18C43478BA6F8FCC6E44E94</vt:lpwstr>
  </property>
</Properties>
</file>