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62" r:id="rId3"/>
    <p:sldId id="302" r:id="rId4"/>
    <p:sldId id="363" r:id="rId5"/>
    <p:sldId id="364" r:id="rId6"/>
    <p:sldId id="366" r:id="rId7"/>
    <p:sldId id="365" r:id="rId8"/>
    <p:sldId id="367" r:id="rId9"/>
    <p:sldId id="369" r:id="rId10"/>
    <p:sldId id="368" r:id="rId11"/>
    <p:sldId id="370" r:id="rId12"/>
    <p:sldId id="371" r:id="rId13"/>
    <p:sldId id="372" r:id="rId14"/>
    <p:sldId id="374" r:id="rId15"/>
    <p:sldId id="373" r:id="rId16"/>
    <p:sldId id="396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F88CEA-1197-88AA-E433-7275F7A56B23}" name="Bartinique, Ingrid CTR (Volpe)" initials="BIC(" userId="S::I.Bartinique.CTR@ad.dot.gov::97212aed-3b3b-48e5-93c4-b8742d56bb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53C"/>
    <a:srgbClr val="FFCC00"/>
    <a:srgbClr val="5590C3"/>
    <a:srgbClr val="F6CA67"/>
    <a:srgbClr val="143E5E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6" autoAdjust="0"/>
    <p:restoredTop sz="94695" autoAdjust="0"/>
  </p:normalViewPr>
  <p:slideViewPr>
    <p:cSldViewPr snapToGrid="0" snapToObjects="1">
      <p:cViewPr varScale="1">
        <p:scale>
          <a:sx n="100" d="100"/>
          <a:sy n="100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82E1C-92D0-4DB7-B709-D17C5C3C2F5A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18CC8-8DE9-4A53-9B82-792EDE52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2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8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5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18CC8-8DE9-4A53-9B82-792EDE523A0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8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0772" y="6324798"/>
            <a:ext cx="35666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798"/>
            <a:ext cx="158707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28DDC-CC16-6A44-8FCC-94A5E4198BA6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798"/>
            <a:ext cx="158707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958067D-7733-074E-BE5A-C59A3FF906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4433718" y="6007843"/>
            <a:ext cx="559892" cy="64417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457200" y="275434"/>
            <a:ext cx="8230394" cy="279745"/>
            <a:chOff x="457200" y="275434"/>
            <a:chExt cx="8230394" cy="571498"/>
          </a:xfrm>
        </p:grpSpPr>
        <p:cxnSp>
          <p:nvCxnSpPr>
            <p:cNvPr id="22" name="Straight Connector 21"/>
            <p:cNvCxnSpPr>
              <a:stCxn id="2" idx="1"/>
            </p:cNvCxnSpPr>
            <p:nvPr userDrawn="1"/>
          </p:nvCxnSpPr>
          <p:spPr>
            <a:xfrm rot="10800000" flipH="1">
              <a:off x="457200" y="275434"/>
              <a:ext cx="2" cy="570704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2" y="276225"/>
              <a:ext cx="8229598" cy="1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" idx="3"/>
            </p:cNvCxnSpPr>
            <p:nvPr userDrawn="1"/>
          </p:nvCxnSpPr>
          <p:spPr>
            <a:xfrm rot="5400000">
              <a:off x="8401844" y="561182"/>
              <a:ext cx="569912" cy="1588"/>
            </a:xfrm>
            <a:prstGeom prst="line">
              <a:avLst/>
            </a:prstGeom>
            <a:ln>
              <a:solidFill>
                <a:schemeClr val="tx1">
                  <a:alpha val="6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6118" y="6324798"/>
            <a:ext cx="36613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kern="1200" baseline="30000" smtClean="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Univers 57 Condensed"/>
          <a:ea typeface="+mn-ea"/>
          <a:cs typeface="Univers 57 Condense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Univers 57 Condensed"/>
          <a:ea typeface="+mn-ea"/>
          <a:cs typeface="Univers 57 Condense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nivers 57 Condensed"/>
          <a:ea typeface="+mn-ea"/>
          <a:cs typeface="Univers 57 Condense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nivers 57 Condensed"/>
          <a:ea typeface="+mn-ea"/>
          <a:cs typeface="Univers 57 Condense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Univers 57 Condensed"/>
          <a:ea typeface="+mn-ea"/>
          <a:cs typeface="Univers 57 Condense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84867"/>
            <a:ext cx="9144000" cy="20997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descr="University Transportation Centers Title"/>
          <p:cNvSpPr>
            <a:spLocks noGrp="1"/>
          </p:cNvSpPr>
          <p:nvPr>
            <p:ph type="ctrTitle"/>
          </p:nvPr>
        </p:nvSpPr>
        <p:spPr>
          <a:xfrm>
            <a:off x="685800" y="199284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aseline="0" dirty="0">
                <a:solidFill>
                  <a:srgbClr val="34553C"/>
                </a:solidFill>
                <a:latin typeface="Georgia"/>
                <a:cs typeface="Georgia"/>
              </a:rPr>
              <a:t>University Transportation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5662"/>
            <a:ext cx="8001000" cy="916531"/>
          </a:xfrm>
        </p:spPr>
        <p:txBody>
          <a:bodyPr>
            <a:noAutofit/>
          </a:bodyPr>
          <a:lstStyle/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Presented by: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USDOT’s University Transportation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Centers (UTC) Program and the Council of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University Transportation Centers (CUTC)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3937000"/>
            <a:ext cx="8001000" cy="728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pPr algn="ctr"/>
            <a:r>
              <a:rPr lang="en-US" sz="4000" b="1" baseline="30000" dirty="0"/>
              <a:t>31st Annual</a:t>
            </a:r>
            <a:r>
              <a:rPr lang="en-US" sz="4000" b="1" dirty="0"/>
              <a:t> </a:t>
            </a:r>
            <a:r>
              <a:rPr lang="en-US" sz="4000" b="1" baseline="30000" dirty="0"/>
              <a:t>Outstanding Student</a:t>
            </a:r>
            <a:r>
              <a:rPr lang="en-US" sz="4000" b="1" dirty="0"/>
              <a:t> </a:t>
            </a:r>
            <a:r>
              <a:rPr lang="en-US" sz="4000" b="1" baseline="30000" dirty="0"/>
              <a:t>of the Year Awards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Kelly Rodgers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Portland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Institute for Transportation and Communities (NITC)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453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300" dirty="0"/>
              <a:t>Evidence-based policy; travel and the built environment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300" dirty="0"/>
              <a:t>The Use and Influence of Health Indicators in Municipal Transportation Plans</a:t>
            </a:r>
          </a:p>
        </p:txBody>
      </p:sp>
      <p:pic>
        <p:nvPicPr>
          <p:cNvPr id="7" name="Picture 6" descr="Kelly Rodgers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871" y="3059380"/>
            <a:ext cx="2410725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Matthew Stanley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Clemson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Connected Multimodal Mobility (C</a:t>
            </a:r>
            <a:r>
              <a:rPr lang="en-US" sz="2200" i="1" baseline="30000" dirty="0">
                <a:latin typeface="Trebuchet MS" panose="020B0603020202020204" pitchFamily="34" charset="0"/>
              </a:rPr>
              <a:t>2</a:t>
            </a:r>
            <a:r>
              <a:rPr lang="en-US" sz="2200" i="1" dirty="0">
                <a:latin typeface="Trebuchet MS" panose="020B0603020202020204" pitchFamily="34" charset="0"/>
              </a:rPr>
              <a:t>M</a:t>
            </a:r>
            <a:r>
              <a:rPr lang="en-US" sz="2200" i="1" baseline="30000" dirty="0">
                <a:latin typeface="Trebuchet MS" panose="020B0603020202020204" pitchFamily="34" charset="0"/>
              </a:rPr>
              <a:t>2</a:t>
            </a:r>
            <a:r>
              <a:rPr lang="en-US" sz="2200" i="1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Fatal crash analysis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Chasing Target Zero: Contributing Factors of Fatal Crashes in South Carolina</a:t>
            </a:r>
          </a:p>
        </p:txBody>
      </p:sp>
      <p:pic>
        <p:nvPicPr>
          <p:cNvPr id="7" name="Picture 6" descr="Matthew Stanley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2560" y="3059380"/>
            <a:ext cx="2271346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9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Alexander Sundt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Michigan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Connected Automated Transportation (CCAT)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Emerging mobility systems for mixed-use applications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Improving the Efficiency of Ride-Hailing Systems Using Ride-Pooling</a:t>
            </a:r>
          </a:p>
        </p:txBody>
      </p:sp>
      <p:pic>
        <p:nvPicPr>
          <p:cNvPr id="7" name="Picture 6" descr="Alexander Sundt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3833" y="3059380"/>
            <a:ext cx="2408801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Carly Venditti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Texas A&amp;M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Institute for Congestion Reduction (NICR)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Housing, equity/access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N/A</a:t>
            </a:r>
          </a:p>
        </p:txBody>
      </p:sp>
      <p:pic>
        <p:nvPicPr>
          <p:cNvPr id="7" name="Picture 6" descr="Carly Venditti photo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6377" y="3138728"/>
            <a:ext cx="2423713" cy="24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Emma Vinella-Brusher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North Carolina at Chapel Hill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Collaborative Sciences Center for Road Safety (CSCRS)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barriers to food and healthcare access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Reckoning with Food Apartheid: A Case Study of Four U.S. Cities</a:t>
            </a:r>
          </a:p>
        </p:txBody>
      </p:sp>
      <p:pic>
        <p:nvPicPr>
          <p:cNvPr id="7" name="Picture 6" descr="Emma Vinella-Brusher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73418"/>
            <a:ext cx="2423713" cy="25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Brittany Nicole Waggener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New Orleans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100" i="1" dirty="0">
                <a:latin typeface="Trebuchet MS" panose="020B0603020202020204" pitchFamily="34" charset="0"/>
              </a:rPr>
              <a:t>Maritime Transportation Research and Education Center (MarTREC)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5535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Vital infrastructure reconstruction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Reconstructing Wren’s City of London Churches and the Shaping of National Identity 1941–1969</a:t>
            </a:r>
          </a:p>
        </p:txBody>
      </p:sp>
      <p:pic>
        <p:nvPicPr>
          <p:cNvPr id="7" name="Picture 6" descr="Brittany Nicole Waggener photo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6377" y="3085264"/>
            <a:ext cx="2423713" cy="25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2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Zakhary Mallett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Southern California (USC)</a:t>
            </a:r>
            <a:endParaRPr lang="en-US" sz="2200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Pacific Southwest Region University Transportation Center (PSR)</a:t>
            </a:r>
            <a:endParaRPr lang="en-US" sz="2000" i="1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1315" y="274638"/>
            <a:ext cx="2512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569878"/>
            <a:ext cx="5159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finance; the transportation-land use connect; urban economics; disruptive transportation technologies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Equity and Demand Implications of Rail Transit Fare Policies</a:t>
            </a:r>
          </a:p>
        </p:txBody>
      </p:sp>
      <p:pic>
        <p:nvPicPr>
          <p:cNvPr id="7" name="Picture 6" descr="Zakhary Mallett photo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6377" y="3084304"/>
            <a:ext cx="2423713" cy="25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Bianca Mers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Georgia Institute of Technology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700" spc="-100" dirty="0">
                <a:latin typeface="Trebuchet MS" panose="020B0603020202020204" pitchFamily="34" charset="0"/>
              </a:rPr>
              <a:t>Transit-Serving Communities Optimally, Responsively, and Efficiently (T-SCORE)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1571" y="274638"/>
            <a:ext cx="26325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Transit ridership and equity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Not yet initiated</a:t>
            </a:r>
          </a:p>
        </p:txBody>
      </p:sp>
      <p:pic>
        <p:nvPicPr>
          <p:cNvPr id="7" name="Picture 6" descr="Bianca Mers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61843"/>
            <a:ext cx="2423713" cy="2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Christian David Sprague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Cornell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200" i="1" kern="2000" spc="-100" dirty="0">
                <a:latin typeface="Trebuchet MS" panose="020B0603020202020204" pitchFamily="34" charset="0"/>
              </a:rPr>
              <a:t>Center for Transportation, Environment, and Community Health (CTECH)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4487" y="274638"/>
            <a:ext cx="27196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PUBLIC TRANSIT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1380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Education policy and economics; human behavior; accessibility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Convenience is King: School Choice, Student Outcomes, and the Role of Education Policy</a:t>
            </a:r>
          </a:p>
        </p:txBody>
      </p:sp>
      <p:pic>
        <p:nvPicPr>
          <p:cNvPr id="7" name="Picture 6" descr="Christian David Sprague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70807"/>
            <a:ext cx="2423713" cy="25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2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Dunsin Fadojutimi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Morgan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Urban Mobility &amp; Equity Center (UMEC)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Connected and automated vehicles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Not required for bachelor’s degree</a:t>
            </a:r>
          </a:p>
        </p:txBody>
      </p:sp>
      <p:pic>
        <p:nvPicPr>
          <p:cNvPr id="7" name="Picture 6" descr="Dunsin Fadojutimi photo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6377" y="3084788"/>
            <a:ext cx="2423713" cy="25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Marissa Brown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San Jose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100" i="1" dirty="0">
                <a:latin typeface="Trebuchet MS" panose="020B0603020202020204" pitchFamily="34" charset="0"/>
              </a:rPr>
              <a:t>	</a:t>
            </a:r>
            <a:r>
              <a:rPr lang="en-US" sz="2200" i="1" dirty="0">
                <a:latin typeface="Trebuchet MS" panose="020B0603020202020204" pitchFamily="34" charset="0"/>
              </a:rPr>
              <a:t>Mineta Consortium for Transportation Mobility (MCTM)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5391" y="274638"/>
            <a:ext cx="22187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  <a:p>
            <a:pPr algn="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269769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200" dirty="0"/>
              <a:t>Achieving reductions in vehicle miles traveled through enhanced traveler access to public transportation, and improved safety and connectivity for active transportation</a:t>
            </a:r>
          </a:p>
          <a:p>
            <a:endParaRPr lang="en-US" sz="22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200" dirty="0"/>
              <a:t>N/A</a:t>
            </a:r>
          </a:p>
        </p:txBody>
      </p:sp>
      <p:pic>
        <p:nvPicPr>
          <p:cNvPr id="7" name="Picture 6" descr="Marissa Brow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9826" y="2616505"/>
            <a:ext cx="2348364" cy="31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Saman Farhangdoust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Florida International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000" i="1" kern="1800" spc="-100" dirty="0">
                <a:latin typeface="Trebuchet MS" panose="020B0603020202020204" pitchFamily="34" charset="0"/>
              </a:rPr>
              <a:t>Accelerated Bridge Construction University Transportation Center (ABC-UTC)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Smart and resilient infrastructure systems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Epoxy GFRP-Dowel Splice for Prestressed Precast Concrete Pile</a:t>
            </a:r>
          </a:p>
        </p:txBody>
      </p:sp>
      <p:pic>
        <p:nvPicPr>
          <p:cNvPr id="7" name="Picture 6" descr="Saman Farhangdoust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70807"/>
            <a:ext cx="2423713" cy="25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0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Diarmuid Gregory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Vermont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fr-FR" sz="2400" i="1" dirty="0">
                <a:latin typeface="Trebuchet MS" panose="020B0603020202020204" pitchFamily="34" charset="0"/>
              </a:rPr>
              <a:t>Transportation Infrastructure </a:t>
            </a:r>
            <a:r>
              <a:rPr lang="en-US" sz="2400" i="1" dirty="0">
                <a:latin typeface="Trebuchet MS" panose="020B0603020202020204" pitchFamily="34" charset="0"/>
              </a:rPr>
              <a:t>Durability</a:t>
            </a:r>
            <a:r>
              <a:rPr lang="fr-FR" sz="2400" i="1" dirty="0">
                <a:latin typeface="Trebuchet MS" panose="020B0603020202020204" pitchFamily="34" charset="0"/>
              </a:rPr>
              <a:t> Center (TIDC)</a:t>
            </a:r>
            <a:endParaRPr lang="en-US" sz="2400" i="1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8" y="2697696"/>
            <a:ext cx="51380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Durability; energy harvesting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Chitosan-Based Shrinking Fibers for Post-Cure Stressing to Increase Durability of Concrete</a:t>
            </a:r>
          </a:p>
        </p:txBody>
      </p:sp>
      <p:pic>
        <p:nvPicPr>
          <p:cNvPr id="7" name="Picture 6" descr="Diarmuid Gregory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99272"/>
            <a:ext cx="2423713" cy="25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Kal Hart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South Dakota State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600" spc="-100" dirty="0">
                <a:latin typeface="Trebuchet MS" panose="020B0603020202020204" pitchFamily="34" charset="0"/>
              </a:rPr>
              <a:t>National Center for Transportation Infrastructure Durability &amp; Life-Extension (TriDurLE)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Repairable precast bridge bents for extreme events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Repairable Precast Bridge Bents for Seismic Events</a:t>
            </a:r>
          </a:p>
        </p:txBody>
      </p:sp>
      <p:pic>
        <p:nvPicPr>
          <p:cNvPr id="7" name="Picture 6" descr="Kal Hart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110463"/>
            <a:ext cx="2423713" cy="24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Hana Herndon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Georgia Institute of Technology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600" i="1" dirty="0">
                <a:latin typeface="Trebuchet MS" panose="020B0603020202020204" pitchFamily="34" charset="0"/>
              </a:rPr>
              <a:t>	</a:t>
            </a:r>
            <a:r>
              <a:rPr lang="en-US" sz="2000" i="1" kern="1800" spc="-100" dirty="0">
                <a:latin typeface="Trebuchet MS" panose="020B0603020202020204" pitchFamily="34" charset="0"/>
              </a:rPr>
              <a:t>Inspecting and Preserving Infrastructure through Robotic Exploration (INSPIRE)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Machine learning and computer vision approaches for assessing bridge degradation and structural reliability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Not required for M.S.</a:t>
            </a:r>
          </a:p>
        </p:txBody>
      </p:sp>
      <p:pic>
        <p:nvPicPr>
          <p:cNvPr id="7" name="Picture 6" descr="Hana Herndo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62615" y="3059380"/>
            <a:ext cx="1871237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John Higgins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Wyoming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400" i="1" dirty="0">
                <a:latin typeface="Trebuchet MS" panose="020B0603020202020204" pitchFamily="34" charset="0"/>
              </a:rPr>
              <a:t>Mountains-Plains Consortium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Infrastructure systems; materials; roadway construction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N/A</a:t>
            </a:r>
          </a:p>
        </p:txBody>
      </p:sp>
      <p:pic>
        <p:nvPicPr>
          <p:cNvPr id="7" name="Picture 6" descr="John Higgins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3591" y="3059380"/>
            <a:ext cx="2409286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Lauren Hill-Beaton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Rutgers, The State University of New Jersey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100" i="1" dirty="0">
                <a:latin typeface="Trebuchet MS" panose="020B0603020202020204" pitchFamily="34" charset="0"/>
              </a:rPr>
              <a:t>Center for Advanced Infrastructure and Transportation (CAIT)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Climate change impacts on road infrastructure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Identifying and Interpreting Double Intertropical Convergence Zone Occurrence in the Western Pacific</a:t>
            </a:r>
          </a:p>
        </p:txBody>
      </p:sp>
      <p:pic>
        <p:nvPicPr>
          <p:cNvPr id="7" name="Picture 6" descr="Lauren Hill-Beato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29393" y="3059380"/>
            <a:ext cx="1937680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Oscar Huang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Texas A&amp;M University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Transportation Consortium of South-Central States (Tran-SET)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Geopolymer, mortars and concretes, rebar corrosion, soil stabilization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Geopolymer for Eco-Friendly Transportation Infrastructure Applications</a:t>
            </a:r>
          </a:p>
        </p:txBody>
      </p:sp>
      <p:pic>
        <p:nvPicPr>
          <p:cNvPr id="7" name="Picture 6" descr="Oscar Huang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10505" y="3059380"/>
            <a:ext cx="2175457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Hailee Kulich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Pittsburgh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600" i="1" kern="1400" spc="-100" dirty="0">
                <a:latin typeface="Trebuchet MS" panose="020B0603020202020204" pitchFamily="34" charset="0"/>
              </a:rPr>
              <a:t>Automated Vehicle Services for People with Disabilities–Involved Responsive Engineering (ASPIRE) Center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421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Accessibility of vehicles and transportation systems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Development of the Caregiver Assisted Transfer Technique Instrument</a:t>
            </a:r>
          </a:p>
        </p:txBody>
      </p:sp>
      <p:pic>
        <p:nvPicPr>
          <p:cNvPr id="7" name="Picture 6" descr="Hailee Kulich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74946"/>
            <a:ext cx="2423713" cy="25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Daniel F. Ortiz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Rutgers, The State University of New Jersey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700" i="1" kern="1500" spc="-100" dirty="0">
                <a:latin typeface="Trebuchet MS" panose="020B0603020202020204" pitchFamily="34" charset="0"/>
              </a:rPr>
              <a:t>Connected Cities for Smart Mobility toward Accessible and Resilient Transportation (C2SMART)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UHPC; prestressed concrete; carbon fiber reinforced polymer (CFRP) tendons; resiliency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Flexural Behavior of Prestressed UHPC Beams with Hybrid (Steel-CFRP) Tendons</a:t>
            </a:r>
          </a:p>
        </p:txBody>
      </p:sp>
      <p:pic>
        <p:nvPicPr>
          <p:cNvPr id="7" name="Picture 6" descr="Daniel F. Ortiz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0685" y="3059380"/>
            <a:ext cx="2415097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28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Bo Qiu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North Carolina at Charlotte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000" i="1" kern="1800" spc="-100" dirty="0">
                <a:latin typeface="Trebuchet MS" panose="020B0603020202020204" pitchFamily="34" charset="0"/>
              </a:rPr>
              <a:t>Center for Advanced Multimodal Mobility and Solutions and Education (CAMMSE)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300" dirty="0"/>
              <a:t>Travel time forecasting and safety data analysis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300" dirty="0"/>
              <a:t>Travel Time Forecasting on a Freeway Corridor: A Dynamic Information Fusion Model Based on the Machine Learning Approach</a:t>
            </a:r>
          </a:p>
        </p:txBody>
      </p:sp>
      <p:pic>
        <p:nvPicPr>
          <p:cNvPr id="7" name="Picture 6" descr="Bo Qiu photo"/>
          <p:cNvPicPr>
            <a:picLocks noChangeAspect="1"/>
          </p:cNvPicPr>
          <p:nvPr/>
        </p:nvPicPr>
        <p:blipFill rotWithShape="1">
          <a:blip r:embed="rId2"/>
          <a:srcRect r="17161"/>
          <a:stretch/>
        </p:blipFill>
        <p:spPr>
          <a:xfrm>
            <a:off x="6156492" y="3249456"/>
            <a:ext cx="2007794" cy="22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Regan Buchanan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Georgia Institute of Technology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Center for Teaching Old Models New Tricks (TOMNET)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Travel behavior and attitudes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Thesis not required. Instead, Regan is writing a research paper on car ownership patterns during and</a:t>
            </a:r>
          </a:p>
          <a:p>
            <a:r>
              <a:rPr lang="en-US" sz="2400" dirty="0"/>
              <a:t>after COVID-19.</a:t>
            </a:r>
          </a:p>
        </p:txBody>
      </p:sp>
      <p:pic>
        <p:nvPicPr>
          <p:cNvPr id="7" name="Picture 6" descr="Regan Buchana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3245" y="3059380"/>
            <a:ext cx="2449977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Alexandria Rossi-Alvarez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kern="2400" spc="-100" dirty="0"/>
              <a:t>Virginia Polytechnic Institute and State University (Virginia Tech)</a:t>
            </a:r>
            <a:r>
              <a:rPr lang="en-US" sz="24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	</a:t>
            </a:r>
            <a:r>
              <a:rPr lang="en-US" sz="2200" i="1" dirty="0">
                <a:latin typeface="Trebuchet MS" panose="020B0603020202020204" pitchFamily="34" charset="0"/>
              </a:rPr>
              <a:t>Safety Through Disruption (Safe-D): Goal Zero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Connected and automated vehicles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Impact of Highly Automated Vehicle External Communication on Other Road User Behavior</a:t>
            </a:r>
          </a:p>
        </p:txBody>
      </p:sp>
      <p:pic>
        <p:nvPicPr>
          <p:cNvPr id="7" name="Picture 6" descr="Alexandria Rossi-Alvarez photo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6377" y="3062533"/>
            <a:ext cx="2423713" cy="25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6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Riley Ruskamp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Nebraska–Lincoln</a:t>
            </a:r>
            <a:r>
              <a:rPr lang="en-US" sz="26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	</a:t>
            </a:r>
            <a:r>
              <a:rPr lang="en-US" sz="2200" i="1" dirty="0">
                <a:latin typeface="Trebuchet MS" panose="020B0603020202020204" pitchFamily="34" charset="0"/>
              </a:rPr>
              <a:t>Mid-America Transportation Center (MATC)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Finite element analysis in roadside safety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Evaluation of Next-Generation Non-Proprietary Portable Concrete Barrier Design Concepts</a:t>
            </a:r>
          </a:p>
        </p:txBody>
      </p:sp>
      <p:pic>
        <p:nvPicPr>
          <p:cNvPr id="7" name="Picture 6" descr="Riley Ruskamp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62533"/>
            <a:ext cx="2423713" cy="25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4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Kristen Sanchez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Texas A&amp;M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600" spc="-100" dirty="0">
                <a:latin typeface="Trebuchet MS" panose="020B0603020202020204" pitchFamily="34" charset="0"/>
              </a:rPr>
              <a:t>Center for Advancing Research in Transportation Emissions, Energy, and Health (CARTEEH)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Transportation, air quality, and health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Not required for M.P.H.</a:t>
            </a:r>
          </a:p>
        </p:txBody>
      </p:sp>
      <p:pic>
        <p:nvPicPr>
          <p:cNvPr id="7" name="Picture 6" descr="Kristen Sanchez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3833" y="3059380"/>
            <a:ext cx="2408801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Brandt Souvenir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5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Idaho</a:t>
            </a:r>
            <a:r>
              <a:rPr lang="en-US" sz="26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	</a:t>
            </a:r>
            <a:r>
              <a:rPr lang="en-US" sz="2200" i="1" dirty="0">
                <a:latin typeface="Trebuchet MS" panose="020B0603020202020204" pitchFamily="34" charset="0"/>
              </a:rPr>
              <a:t>Center for Safety Equity in Transportation (CSET)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Risks associated with school transportation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Examining Present-Day School Travel Risks</a:t>
            </a:r>
          </a:p>
        </p:txBody>
      </p:sp>
      <p:pic>
        <p:nvPicPr>
          <p:cNvPr id="7" name="Picture 6" descr="Brandt Souvenir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81021"/>
            <a:ext cx="2423713" cy="25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54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Brian Staes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53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Oregon State University</a:t>
            </a:r>
            <a:r>
              <a:rPr lang="en-US" sz="245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	</a:t>
            </a:r>
            <a:r>
              <a:rPr lang="en-US" sz="2200" i="1" dirty="0">
                <a:latin typeface="Trebuchet MS" panose="020B0603020202020204" pitchFamily="34" charset="0"/>
              </a:rPr>
              <a:t>Pacific Northwest Transportation Consortium (PacTrans)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4428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dirty="0"/>
              <a:t>Research Area(s):</a:t>
            </a:r>
          </a:p>
          <a:p>
            <a:r>
              <a:rPr lang="en-US" sz="2100" dirty="0"/>
              <a:t>Understanding the traffic flow theory behind extensive and heavy gridlock on freeways for</a:t>
            </a:r>
          </a:p>
          <a:p>
            <a:r>
              <a:rPr lang="en-US" sz="2100" dirty="0"/>
              <a:t>urban congestion relief, and integrating traffic flow theory principles into multidisciplinary</a:t>
            </a:r>
          </a:p>
          <a:p>
            <a:r>
              <a:rPr lang="en-US" sz="2100" dirty="0"/>
              <a:t>evacuation modeling</a:t>
            </a:r>
          </a:p>
          <a:p>
            <a:endParaRPr lang="en-US" sz="2000" dirty="0"/>
          </a:p>
          <a:p>
            <a:r>
              <a:rPr lang="en-US" sz="2100" b="1" u="sng" dirty="0"/>
              <a:t>Thesis Title:</a:t>
            </a:r>
          </a:p>
          <a:p>
            <a:r>
              <a:rPr lang="en-US" sz="2100" dirty="0"/>
              <a:t>Diagnosis of Freeway Bottlenecks During the Mass Evacuation for Hurricane Irma on Florida’s</a:t>
            </a:r>
          </a:p>
          <a:p>
            <a:r>
              <a:rPr lang="en-US" sz="2100" dirty="0"/>
              <a:t>Turnpike Mainline</a:t>
            </a:r>
          </a:p>
        </p:txBody>
      </p:sp>
      <p:pic>
        <p:nvPicPr>
          <p:cNvPr id="7" name="Picture 6" descr="Brian Staes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62533"/>
            <a:ext cx="2423713" cy="25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3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Mohhammad Afsar Sujon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West Virginia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600" i="1" kern="1600" spc="-100" dirty="0">
                <a:latin typeface="Trebuchet MS" panose="020B0603020202020204" pitchFamily="34" charset="0"/>
              </a:rPr>
              <a:t>Center for Integrated Asset Management for MultiModal Transportation Infrastructure Systems (CIAMTIS)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1380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dirty="0"/>
              <a:t>Research Area(s):</a:t>
            </a:r>
          </a:p>
          <a:p>
            <a:r>
              <a:rPr lang="en-US" sz="2100" dirty="0"/>
              <a:t>Applications of big data by utilizing machine learning and computer vision techniques for cost effective transportation infrastructure asset management</a:t>
            </a:r>
          </a:p>
          <a:p>
            <a:endParaRPr lang="en-US" sz="2100" dirty="0"/>
          </a:p>
          <a:p>
            <a:r>
              <a:rPr lang="en-US" sz="2100" b="1" u="sng" dirty="0"/>
              <a:t>Thesis Title:</a:t>
            </a:r>
          </a:p>
          <a:p>
            <a:r>
              <a:rPr lang="en-US" sz="2100" dirty="0"/>
              <a:t>Virtual Weigh-In-Motion Data-Driven Pavement Performance Prediction Models for Optimizing Pavement Inspection Schedule</a:t>
            </a:r>
          </a:p>
        </p:txBody>
      </p:sp>
      <p:pic>
        <p:nvPicPr>
          <p:cNvPr id="7" name="Picture 6" descr="Mohhammad Afsar Sujo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138728"/>
            <a:ext cx="2423713" cy="24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Jorge Ugan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Central Florida</a:t>
            </a:r>
            <a:r>
              <a:rPr lang="en-US" sz="26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	</a:t>
            </a:r>
            <a:r>
              <a:rPr lang="en-US" sz="2200" i="1" dirty="0">
                <a:latin typeface="Trebuchet MS" panose="020B0603020202020204" pitchFamily="34" charset="0"/>
              </a:rPr>
              <a:t>Safety Research Using Simulation (SAFER-SIM)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ROAD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human factors and safety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Effect of Various Speed Management Strategies on Bicycle Crashes for Urban Roads in Central Florida</a:t>
            </a:r>
          </a:p>
        </p:txBody>
      </p:sp>
      <p:pic>
        <p:nvPicPr>
          <p:cNvPr id="7" name="Picture 6" descr="Jorge Uga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69583"/>
            <a:ext cx="2423713" cy="25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84867"/>
            <a:ext cx="9144000" cy="20997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descr="University Transportation Centers Title"/>
          <p:cNvSpPr>
            <a:spLocks noGrp="1"/>
          </p:cNvSpPr>
          <p:nvPr>
            <p:ph type="ctrTitle"/>
          </p:nvPr>
        </p:nvSpPr>
        <p:spPr>
          <a:xfrm>
            <a:off x="685800" y="1992843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aseline="0" dirty="0">
                <a:solidFill>
                  <a:srgbClr val="34553C"/>
                </a:solidFill>
                <a:latin typeface="Georgia"/>
                <a:cs typeface="Georgia"/>
              </a:rPr>
              <a:t>University Transportation Centers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65663"/>
            <a:ext cx="8001000" cy="495300"/>
          </a:xfrm>
        </p:spPr>
        <p:txBody>
          <a:bodyPr>
            <a:noAutofit/>
          </a:bodyPr>
          <a:lstStyle/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Presented by: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USDOT’s University Transportation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Centers (UTC) Program and the Council of</a:t>
            </a:r>
          </a:p>
          <a:p>
            <a:r>
              <a:rPr lang="en-US" sz="2400" b="1" baseline="30000" dirty="0">
                <a:solidFill>
                  <a:srgbClr val="F6CA67"/>
                </a:solidFill>
                <a:latin typeface="+mn-lt"/>
                <a:cs typeface="+mn-cs"/>
              </a:rPr>
              <a:t>University Transportation Centers (CUTC)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3937000"/>
            <a:ext cx="8001000" cy="728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pPr algn="ctr"/>
            <a:r>
              <a:rPr lang="en-US" sz="4000" b="1" baseline="30000" dirty="0"/>
              <a:t>31st Annual</a:t>
            </a:r>
            <a:r>
              <a:rPr lang="en-US" sz="4000" b="1" dirty="0"/>
              <a:t> </a:t>
            </a:r>
            <a:r>
              <a:rPr lang="en-US" sz="4000" b="1" baseline="30000" dirty="0"/>
              <a:t>Outstanding Student</a:t>
            </a:r>
            <a:r>
              <a:rPr lang="en-US" sz="4000" b="1" dirty="0"/>
              <a:t> </a:t>
            </a:r>
            <a:r>
              <a:rPr lang="en-US" sz="4000" b="1" baseline="30000" dirty="0"/>
              <a:t>of the Year Awards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567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Joshua H. Davidson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Pennsylvania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Cooperative Mobility for Competitive Megaregions (CM</a:t>
            </a:r>
            <a:r>
              <a:rPr lang="en-US" sz="2200" i="1" baseline="30000" dirty="0">
                <a:latin typeface="Trebuchet MS" panose="020B0603020202020204" pitchFamily="34" charset="0"/>
              </a:rPr>
              <a:t>2</a:t>
            </a:r>
            <a:r>
              <a:rPr lang="en-US" sz="2200" i="1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Transportation geography and methods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Commute Change: The Effect of Exogenous Shocks in the Transit, Residential, and Public Health</a:t>
            </a:r>
          </a:p>
          <a:p>
            <a:r>
              <a:rPr lang="en-US" sz="2400" dirty="0"/>
              <a:t>Systems on Individual-Level Commutes</a:t>
            </a:r>
          </a:p>
        </p:txBody>
      </p:sp>
      <p:pic>
        <p:nvPicPr>
          <p:cNvPr id="7" name="Picture 6" descr="Joshua H. Davidso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3590" y="3059380"/>
            <a:ext cx="2409286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Mitchell P. Fisher II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Auburn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spcBef>
                <a:spcPts val="828"/>
              </a:spcBef>
              <a:buNone/>
            </a:pPr>
            <a:r>
              <a:rPr lang="en-US" sz="1400" i="1" dirty="0">
                <a:latin typeface="Trebuchet MS" panose="020B0603020202020204" pitchFamily="34" charset="0"/>
              </a:rPr>
              <a:t>	</a:t>
            </a:r>
            <a:r>
              <a:rPr lang="en-US" sz="1700" i="1" kern="1500" spc="-100" dirty="0">
                <a:latin typeface="Trebuchet MS" panose="020B0603020202020204" pitchFamily="34" charset="0"/>
              </a:rPr>
              <a:t>Southeastern Transportation Research, Innovation, Development and Education Center (STRIDE)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/>
              <a:t>Research Area(s):</a:t>
            </a:r>
          </a:p>
          <a:p>
            <a:r>
              <a:rPr lang="en-US" sz="2200" dirty="0"/>
              <a:t>Long-distance travel behavior and Mobility as a Service (MaaS) in rural communities</a:t>
            </a:r>
          </a:p>
          <a:p>
            <a:endParaRPr lang="en-US" sz="2200" b="1" u="sng" dirty="0"/>
          </a:p>
          <a:p>
            <a:r>
              <a:rPr lang="en-US" sz="2200" b="1" u="sng" dirty="0"/>
              <a:t>Thesis Title:</a:t>
            </a:r>
          </a:p>
          <a:p>
            <a:r>
              <a:rPr lang="en-US" sz="2200" dirty="0"/>
              <a:t>Evaluating Long-Distance Travel Survey Demographic, Tripmaking, and Geographic Representativeness to Improve Design and Collection</a:t>
            </a:r>
          </a:p>
        </p:txBody>
      </p:sp>
      <p:pic>
        <p:nvPicPr>
          <p:cNvPr id="7" name="Picture 6" descr="Mitchell P. Fisher II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3245" y="3126096"/>
            <a:ext cx="2449977" cy="24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6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Rick Grahn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Carnegie Mellon University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dirty="0">
                <a:latin typeface="Trebuchet MS" panose="020B0603020202020204" pitchFamily="34" charset="0"/>
              </a:rPr>
              <a:t>National University Transportation Center for Improving Mobility (Mobility21)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Emerging technologies and public transit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Evaluating and Optimizing Shared Mobility Services to Improve Public Transit Efficiency, Accessibility, and Reliability</a:t>
            </a:r>
          </a:p>
        </p:txBody>
      </p:sp>
      <p:pic>
        <p:nvPicPr>
          <p:cNvPr id="7" name="Picture 6" descr="Rick Grahn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3098" y="3059380"/>
            <a:ext cx="2310271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Sarah Grajdura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California, Davis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National Center for Sustainable Transportation (NCST)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105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Evacuation modeling and disaster resilience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Wildfire Evacuation and Transportation Equity: Mixed Methods Approaches</a:t>
            </a:r>
          </a:p>
        </p:txBody>
      </p:sp>
      <p:pic>
        <p:nvPicPr>
          <p:cNvPr id="7" name="Picture 6" descr="Sarah Grajdura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6725" y="3059380"/>
            <a:ext cx="2443017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Nadim Khairallah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University of California, Irvine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1800" i="1" kern="1600" spc="-100" dirty="0">
                <a:latin typeface="Trebuchet MS" panose="020B0603020202020204" pitchFamily="34" charset="0"/>
              </a:rPr>
              <a:t>CARMEN: Center for Automated Vehicles Research with Multimodal AssurEd Navigation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2033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sng" dirty="0"/>
              <a:t>Research Area(s):</a:t>
            </a:r>
          </a:p>
          <a:p>
            <a:r>
              <a:rPr lang="en-US" sz="2300" dirty="0"/>
              <a:t>Positioning, navigation, and timing; connected and automated vehicles; sensor fusion</a:t>
            </a:r>
          </a:p>
          <a:p>
            <a:endParaRPr lang="en-US" sz="2300" dirty="0"/>
          </a:p>
          <a:p>
            <a:r>
              <a:rPr lang="en-US" sz="2300" b="1" u="sng" dirty="0"/>
              <a:t>Thesis Title:</a:t>
            </a:r>
          </a:p>
          <a:p>
            <a:r>
              <a:rPr lang="en-US" sz="2300" dirty="0"/>
              <a:t>Simultaneous Tracking and Navigation with Megaconstellation LEO Satellites: Models, Implementation, and Performance</a:t>
            </a:r>
          </a:p>
        </p:txBody>
      </p:sp>
      <p:pic>
        <p:nvPicPr>
          <p:cNvPr id="7" name="Picture 6" descr="Nadim Khairallah photo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86377" y="3059380"/>
            <a:ext cx="2423713" cy="25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baseline="0" dirty="0"/>
              <a:t>Rachael Thompson Panik</a:t>
            </a:r>
            <a:endParaRPr lang="en-US" sz="4400" b="1" baseline="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69455"/>
            <a:ext cx="9144000" cy="938465"/>
          </a:xfrm>
          <a:solidFill>
            <a:srgbClr val="34553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Univers 57 Condensed"/>
                <a:cs typeface="Univers 57 Condensed"/>
              </a:rPr>
              <a:t>	</a:t>
            </a:r>
            <a:r>
              <a:rPr lang="en-US" sz="2600" b="1" dirty="0"/>
              <a:t>Georgia Institute of Technology</a:t>
            </a:r>
            <a:r>
              <a:rPr lang="en-US" sz="2200" i="1" dirty="0">
                <a:latin typeface="Trebuchet MS" panose="020B0603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i="1" dirty="0">
                <a:latin typeface="Trebuchet MS" panose="020B0603020202020204" pitchFamily="34" charset="0"/>
              </a:rPr>
              <a:t>	</a:t>
            </a:r>
            <a:r>
              <a:rPr lang="en-US" sz="2000" i="1" dirty="0">
                <a:latin typeface="Trebuchet MS" panose="020B0603020202020204" pitchFamily="34" charset="0"/>
              </a:rPr>
              <a:t>Center for Transportation Equity, Decisions and Dollars (CTEDD)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6500" y="6350000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CA67"/>
                </a:solidFill>
              </a:defRPr>
            </a:lvl1pPr>
          </a:lstStyle>
          <a:p>
            <a:r>
              <a:rPr lang="en-US" baseline="30000" dirty="0"/>
              <a:t>31st Annual Outstanding Student</a:t>
            </a:r>
            <a:r>
              <a:rPr lang="en-US" dirty="0"/>
              <a:t> </a:t>
            </a:r>
            <a:r>
              <a:rPr lang="en-US" baseline="30000" dirty="0"/>
              <a:t>of the Year Awards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274638"/>
            <a:ext cx="1982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MULTIMODAL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2697696"/>
            <a:ext cx="5305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Research Area(s):</a:t>
            </a:r>
          </a:p>
          <a:p>
            <a:r>
              <a:rPr lang="en-US" sz="2400" dirty="0"/>
              <a:t>Bicycle/pedestrian safety, human factors, and crash/collision risk mitigation</a:t>
            </a:r>
          </a:p>
          <a:p>
            <a:endParaRPr lang="en-US" sz="2400" dirty="0"/>
          </a:p>
          <a:p>
            <a:r>
              <a:rPr lang="en-US" sz="2400" b="1" u="sng" dirty="0"/>
              <a:t>Thesis Title:</a:t>
            </a:r>
          </a:p>
          <a:p>
            <a:r>
              <a:rPr lang="en-US" sz="2400" dirty="0"/>
              <a:t>Creating a Situation-Aware Sensing Environment for Cyclists: An Innovative and Cost-Effective Smartphone-Based Approach</a:t>
            </a:r>
          </a:p>
        </p:txBody>
      </p:sp>
      <p:pic>
        <p:nvPicPr>
          <p:cNvPr id="8" name="Picture 7" descr="Rachael Thompson Panik  photo">
            <a:extLst>
              <a:ext uri="{FF2B5EF4-FFF2-40B4-BE49-F238E27FC236}">
                <a16:creationId xmlns:a16="http://schemas.microsoft.com/office/drawing/2014/main" id="{B1B427E1-65E1-4556-8438-FEBEBCEE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25" y="2891472"/>
            <a:ext cx="266065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6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7171</TotalTime>
  <Words>2012</Words>
  <Application>Microsoft Office PowerPoint</Application>
  <PresentationFormat>On-screen Show (4:3)</PresentationFormat>
  <Paragraphs>372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Trebuchet MS</vt:lpstr>
      <vt:lpstr>Univers 57 Condensed</vt:lpstr>
      <vt:lpstr>Office Theme</vt:lpstr>
      <vt:lpstr>University Transportation Centers</vt:lpstr>
      <vt:lpstr>Marissa Brown</vt:lpstr>
      <vt:lpstr>Regan Buchanan</vt:lpstr>
      <vt:lpstr>Joshua H. Davidson</vt:lpstr>
      <vt:lpstr>Mitchell P. Fisher II</vt:lpstr>
      <vt:lpstr>Rick Grahn</vt:lpstr>
      <vt:lpstr>Sarah Grajdura</vt:lpstr>
      <vt:lpstr>Nadim Khairallah</vt:lpstr>
      <vt:lpstr>Rachael Thompson Panik</vt:lpstr>
      <vt:lpstr>Kelly Rodgers</vt:lpstr>
      <vt:lpstr>Matthew Stanley</vt:lpstr>
      <vt:lpstr>Alexander Sundt</vt:lpstr>
      <vt:lpstr>Carly Venditti</vt:lpstr>
      <vt:lpstr>Emma Vinella-Brusher</vt:lpstr>
      <vt:lpstr>Brittany Nicole Waggener</vt:lpstr>
      <vt:lpstr>Zakhary Mallett</vt:lpstr>
      <vt:lpstr>Bianca Mers</vt:lpstr>
      <vt:lpstr>Christian David Sprague</vt:lpstr>
      <vt:lpstr>Dunsin Fadojutimi</vt:lpstr>
      <vt:lpstr>Saman Farhangdoust</vt:lpstr>
      <vt:lpstr>Diarmuid Gregory</vt:lpstr>
      <vt:lpstr>Kal Hart</vt:lpstr>
      <vt:lpstr>Hana Herndon</vt:lpstr>
      <vt:lpstr>John Higgins</vt:lpstr>
      <vt:lpstr>Lauren Hill-Beaton</vt:lpstr>
      <vt:lpstr>Oscar Huang</vt:lpstr>
      <vt:lpstr>Hailee Kulich</vt:lpstr>
      <vt:lpstr>Daniel F. Ortiz</vt:lpstr>
      <vt:lpstr>Bo Qiu</vt:lpstr>
      <vt:lpstr>Alexandria Rossi-Alvarez</vt:lpstr>
      <vt:lpstr>Riley Ruskamp</vt:lpstr>
      <vt:lpstr>Kristen Sanchez</vt:lpstr>
      <vt:lpstr>Brandt Souvenir</vt:lpstr>
      <vt:lpstr>Brian Staes</vt:lpstr>
      <vt:lpstr>Mohhammad Afsar Sujon</vt:lpstr>
      <vt:lpstr>Jorge Ugan</vt:lpstr>
      <vt:lpstr>University Transportation Centers</vt:lpstr>
    </vt:vector>
  </TitlesOfParts>
  <Company>Volpe National Transportation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"Bressette, Benjamin (Volpe)" &lt;Benjamin.Bressette@dot.gov&gt;</dc:creator>
  <cp:lastModifiedBy>Haig, Leslie CTR (OST)</cp:lastModifiedBy>
  <cp:revision>254</cp:revision>
  <dcterms:created xsi:type="dcterms:W3CDTF">2016-12-29T18:52:05Z</dcterms:created>
  <dcterms:modified xsi:type="dcterms:W3CDTF">2022-02-03T16:48:57Z</dcterms:modified>
</cp:coreProperties>
</file>