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6" r:id="rId3"/>
    <p:sldId id="302" r:id="rId4"/>
    <p:sldId id="347" r:id="rId5"/>
    <p:sldId id="345" r:id="rId6"/>
    <p:sldId id="349" r:id="rId7"/>
    <p:sldId id="352" r:id="rId8"/>
    <p:sldId id="354" r:id="rId9"/>
    <p:sldId id="356" r:id="rId10"/>
    <p:sldId id="303" r:id="rId11"/>
    <p:sldId id="362" r:id="rId12"/>
    <p:sldId id="344" r:id="rId13"/>
    <p:sldId id="368" r:id="rId14"/>
    <p:sldId id="371" r:id="rId15"/>
    <p:sldId id="372" r:id="rId16"/>
    <p:sldId id="364" r:id="rId17"/>
    <p:sldId id="305" r:id="rId18"/>
    <p:sldId id="377" r:id="rId19"/>
    <p:sldId id="379" r:id="rId20"/>
    <p:sldId id="381" r:id="rId21"/>
    <p:sldId id="384" r:id="rId22"/>
    <p:sldId id="386" r:id="rId23"/>
    <p:sldId id="388" r:id="rId24"/>
    <p:sldId id="390" r:id="rId25"/>
    <p:sldId id="392" r:id="rId26"/>
    <p:sldId id="394" r:id="rId27"/>
    <p:sldId id="396" r:id="rId28"/>
    <p:sldId id="397" r:id="rId29"/>
    <p:sldId id="399" r:id="rId30"/>
    <p:sldId id="403" r:id="rId31"/>
    <p:sldId id="405" r:id="rId32"/>
    <p:sldId id="309" r:id="rId33"/>
    <p:sldId id="407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53C"/>
    <a:srgbClr val="FFCC00"/>
    <a:srgbClr val="5590C3"/>
    <a:srgbClr val="F6CA67"/>
    <a:srgbClr val="143E5E"/>
    <a:srgbClr val="0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6" autoAdjust="0"/>
    <p:restoredTop sz="94695" autoAdjust="0"/>
  </p:normalViewPr>
  <p:slideViewPr>
    <p:cSldViewPr snapToGrid="0" snapToObjects="1">
      <p:cViewPr varScale="1">
        <p:scale>
          <a:sx n="69" d="100"/>
          <a:sy n="69" d="100"/>
        </p:scale>
        <p:origin x="12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50772" y="6324798"/>
            <a:ext cx="35666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728DDC-CC16-6A44-8FCC-94A5E4198BA6}" type="datetimeFigureOut">
              <a:rPr lang="en-US" smtClean="0"/>
              <a:pPr/>
              <a:t>10/19/2021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dirty="0"/>
              <a:t>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24798"/>
            <a:ext cx="1587072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E958067D-7733-074E-BE5A-C59A3FF9068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tc_logo_torch_2020_colors_0.jpe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235483" y="6007843"/>
            <a:ext cx="686539" cy="644170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457200" y="275434"/>
            <a:ext cx="8230394" cy="279745"/>
            <a:chOff x="457200" y="275434"/>
            <a:chExt cx="8230394" cy="571498"/>
          </a:xfrm>
        </p:grpSpPr>
        <p:cxnSp>
          <p:nvCxnSpPr>
            <p:cNvPr id="22" name="Straight Connector 21"/>
            <p:cNvCxnSpPr>
              <a:stCxn id="2" idx="1"/>
            </p:cNvCxnSpPr>
            <p:nvPr userDrawn="1"/>
          </p:nvCxnSpPr>
          <p:spPr>
            <a:xfrm rot="10800000" flipH="1">
              <a:off x="457200" y="275434"/>
              <a:ext cx="2" cy="570704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457202" y="276225"/>
              <a:ext cx="8229598" cy="1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2" idx="3"/>
            </p:cNvCxnSpPr>
            <p:nvPr userDrawn="1"/>
          </p:nvCxnSpPr>
          <p:spPr>
            <a:xfrm rot="5400000">
              <a:off x="8401844" y="561182"/>
              <a:ext cx="569912" cy="1588"/>
            </a:xfrm>
            <a:prstGeom prst="line">
              <a:avLst/>
            </a:prstGeom>
            <a:ln>
              <a:solidFill>
                <a:schemeClr val="tx1">
                  <a:alpha val="67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6118" y="6324798"/>
            <a:ext cx="366133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4400" kern="1200" baseline="30000" smtClean="0">
          <a:solidFill>
            <a:srgbClr val="FFFFFF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Univers 57 Condensed"/>
          <a:ea typeface="+mn-ea"/>
          <a:cs typeface="Univers 57 Condense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Univers 57 Condensed"/>
          <a:ea typeface="+mn-ea"/>
          <a:cs typeface="Univers 57 Condense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Univers 57 Condensed"/>
          <a:ea typeface="+mn-ea"/>
          <a:cs typeface="Univers 57 Condense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Univers 57 Condensed"/>
          <a:ea typeface="+mn-ea"/>
          <a:cs typeface="Univers 57 Condense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84867"/>
            <a:ext cx="9144000" cy="2099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284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aseline="0" dirty="0">
                <a:solidFill>
                  <a:srgbClr val="34553C"/>
                </a:solidFill>
                <a:latin typeface="Georgia"/>
                <a:cs typeface="Georgia"/>
              </a:rPr>
              <a:t>University Transportation Centers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65662"/>
            <a:ext cx="8001000" cy="916531"/>
          </a:xfrm>
        </p:spPr>
        <p:txBody>
          <a:bodyPr>
            <a:noAutofit/>
          </a:bodyPr>
          <a:lstStyle/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Presented by: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USDOT’s University Transportation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Centers (UTC) Program and the Council of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University Transportation Centers (CUTC)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3937000"/>
            <a:ext cx="8001000" cy="728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pPr algn="ctr"/>
            <a:r>
              <a:rPr lang="en-US" sz="4000" b="1" baseline="30000" dirty="0"/>
              <a:t>30th Annual</a:t>
            </a:r>
            <a:r>
              <a:rPr lang="en-US" sz="4000" b="1" dirty="0"/>
              <a:t> </a:t>
            </a:r>
            <a:r>
              <a:rPr lang="en-US" sz="4000" b="1" baseline="30000" dirty="0"/>
              <a:t>Outstanding Student</a:t>
            </a:r>
            <a:r>
              <a:rPr lang="en-US" sz="4000" b="1" dirty="0"/>
              <a:t> </a:t>
            </a:r>
            <a:r>
              <a:rPr lang="en-US" sz="4000" b="1" baseline="30000" dirty="0"/>
              <a:t>of the Year Awards</a:t>
            </a:r>
            <a:endParaRPr lang="en-US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Rydell </a:t>
            </a:r>
            <a:r>
              <a:rPr lang="en-US" b="1" baseline="0" dirty="0">
                <a:solidFill>
                  <a:schemeClr val="tx1"/>
                </a:solidFill>
              </a:rPr>
              <a:t>Walthall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Texas at Austin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400" i="1" dirty="0">
                <a:latin typeface="Trebuchet MS" panose="020B0603020202020204" pitchFamily="34" charset="0"/>
              </a:rPr>
              <a:t>Cooperative Mobility for Competitive Megaregions (CM2)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6807" y="274638"/>
            <a:ext cx="20072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economics and policy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Rail Electrification’s Potential for Emissions Abatement in the Freight Industry: A Case Study of a Transcontinental Rail Corridor</a:t>
            </a:r>
          </a:p>
        </p:txBody>
      </p:sp>
      <p:pic>
        <p:nvPicPr>
          <p:cNvPr id="6" name="Picture 5" descr="A person smiling for the camera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2094" y="2983028"/>
            <a:ext cx="3722486" cy="279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1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Amy Wyman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Oregon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1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Pacific Northwest Transportation Consortium (</a:t>
            </a:r>
            <a:r>
              <a:rPr lang="en-US" sz="1600" i="1" dirty="0" err="1">
                <a:latin typeface="Trebuchet MS" panose="020B0603020202020204" pitchFamily="34" charset="0"/>
              </a:rPr>
              <a:t>PacTrans</a:t>
            </a:r>
            <a:r>
              <a:rPr lang="en-US" sz="1600" i="1" dirty="0">
                <a:latin typeface="Trebuchet MS" panose="020B0603020202020204" pitchFamily="34" charset="0"/>
              </a:rPr>
              <a:t>) led by the University of Washington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  <a:p>
            <a:pPr algn="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/>
              <a:t>Research Area(s):</a:t>
            </a:r>
          </a:p>
          <a:p>
            <a:r>
              <a:rPr lang="en-US" sz="2200" dirty="0"/>
              <a:t>Transportation Human Factors and Safety</a:t>
            </a:r>
          </a:p>
          <a:p>
            <a:endParaRPr lang="en-US" sz="2200" dirty="0"/>
          </a:p>
          <a:p>
            <a:r>
              <a:rPr lang="en-US" sz="2200" dirty="0"/>
              <a:t>Thesis Title:</a:t>
            </a:r>
          </a:p>
          <a:p>
            <a:r>
              <a:rPr lang="en-US" sz="2200" dirty="0"/>
              <a:t>Integrating Active Transportation Modes into Connected and Automated Transportation Systems: Conceptual Design and Evaluation of Human Machine Interfaces</a:t>
            </a:r>
          </a:p>
        </p:txBody>
      </p:sp>
      <p:pic>
        <p:nvPicPr>
          <p:cNvPr id="7" name="Picture 6" descr="A person with long hair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629" y="2616505"/>
            <a:ext cx="2950758" cy="31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Camille </a:t>
            </a:r>
            <a:r>
              <a:rPr lang="en-US" b="1" baseline="0" dirty="0" err="1"/>
              <a:t>Boggan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1099574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Pennsylvania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400" i="1" dirty="0">
                <a:latin typeface="Trebuchet MS" panose="020B0603020202020204" pitchFamily="34" charset="0"/>
              </a:rPr>
              <a:t>Mobility21, A National University Transportation Center for Improving Mobility of People and Goods led 	by Carnegie Mellon University</a:t>
            </a:r>
            <a:endParaRPr lang="en-US" sz="20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Women-centered transit planning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Encumbered Journeys: Evaluating Mobility of Transit-Reliant Female Caregivers</a:t>
            </a:r>
          </a:p>
        </p:txBody>
      </p:sp>
      <p:pic>
        <p:nvPicPr>
          <p:cNvPr id="6" name="Picture 5" descr="A person smiling for the camera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13" y="2675110"/>
            <a:ext cx="2555773" cy="34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79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Alex Eisenhart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3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San Jose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200" i="1" dirty="0" err="1">
                <a:latin typeface="Trebuchet MS" panose="020B0603020202020204" pitchFamily="34" charset="0"/>
              </a:rPr>
              <a:t>Mineta</a:t>
            </a:r>
            <a:r>
              <a:rPr lang="en-US" sz="2200" i="1" dirty="0">
                <a:latin typeface="Trebuchet MS" panose="020B0603020202020204" pitchFamily="34" charset="0"/>
              </a:rPr>
              <a:t> Transportation Institute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Reimagining transportation planning and marketing strategies to foster increased</a:t>
            </a:r>
          </a:p>
          <a:p>
            <a:r>
              <a:rPr lang="en-US" sz="2400" dirty="0"/>
              <a:t>public transit ridership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Evaluating the Launch of </a:t>
            </a:r>
            <a:r>
              <a:rPr lang="en-US" sz="2400" dirty="0" err="1"/>
              <a:t>SamTrans</a:t>
            </a:r>
            <a:r>
              <a:rPr lang="en-US" sz="2400" dirty="0"/>
              <a:t>’ Foster City Commuter Express (Route FCX)</a:t>
            </a:r>
          </a:p>
        </p:txBody>
      </p:sp>
      <p:pic>
        <p:nvPicPr>
          <p:cNvPr id="6" name="Picture 5" descr="A person wearing glasses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70" y="2675110"/>
            <a:ext cx="2270459" cy="34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2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Lori </a:t>
            </a:r>
            <a:r>
              <a:rPr lang="en-US" b="1" baseline="0" dirty="0" err="1"/>
              <a:t>Palaio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3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South Florida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Center for Teaching Old Models New Tricks (TOMNET) led by Arizona State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System-level </a:t>
            </a:r>
            <a:r>
              <a:rPr lang="en-US" sz="2400" dirty="0" err="1"/>
              <a:t>bikeshare</a:t>
            </a:r>
            <a:r>
              <a:rPr lang="en-US" sz="2400" dirty="0"/>
              <a:t> ridership analysis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 Multi-City Investigation of the Effect of Holidays on Bikeshare System Ridership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70" y="2951384"/>
            <a:ext cx="2270459" cy="28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Prarthana Raja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3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Rutgers, The State University of New Jersey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Advanced Infrastructure and Transportation (CAIT)</a:t>
            </a:r>
            <a:endParaRPr lang="en-US" sz="1600" i="1" dirty="0">
              <a:latin typeface="Trebuchet MS" panose="020B0603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Remote sensing; Building/Civil Information Modeling (BIM); coastal hazards and climate risk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Asset and Infrastructure Vulnerability Assessment of Hazards in Coastal</a:t>
            </a:r>
          </a:p>
          <a:p>
            <a:r>
              <a:rPr lang="en-US" sz="2400" dirty="0"/>
              <a:t>Communities</a:t>
            </a:r>
          </a:p>
        </p:txBody>
      </p:sp>
      <p:pic>
        <p:nvPicPr>
          <p:cNvPr id="6" name="Picture 5" descr="A person in a suit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63" y="2951384"/>
            <a:ext cx="1903673" cy="285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93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Ali Rahim-Taleqani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North Dakota State University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Small Urban, Rural and Tribal Center on Mobility (SURCOM) led by Montana State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PUBLIC TRANSIT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network analysis; machine learning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Next-Visiting Location Prediction Using Encoder-Decoder Long Short-Term Memory (LSTM)</a:t>
            </a:r>
          </a:p>
        </p:txBody>
      </p:sp>
      <p:pic>
        <p:nvPicPr>
          <p:cNvPr id="6" name="Picture 5" descr="A person with a beard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89" y="2675110"/>
            <a:ext cx="2633222" cy="34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Autofit/>
          </a:bodyPr>
          <a:lstStyle/>
          <a:p>
            <a:r>
              <a:rPr lang="en-US" b="1" baseline="0" dirty="0"/>
              <a:t>Ruwa </a:t>
            </a:r>
            <a:r>
              <a:rPr lang="en-US" b="1" baseline="0" dirty="0">
                <a:solidFill>
                  <a:schemeClr val="tx1"/>
                </a:solidFill>
              </a:rPr>
              <a:t>AbuFarsakh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Louisiana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800" i="1" dirty="0">
                <a:latin typeface="Trebuchet MS" panose="020B0603020202020204" pitchFamily="34" charset="0"/>
              </a:rPr>
              <a:t>Transportation Consortium of South-Central States (Tran-SET) (a FAST Act UTC)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6060" y="274638"/>
            <a:ext cx="20980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516635"/>
            <a:ext cx="52400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Engineered geopolymer composites (EGCs) for sustainable transportation infrastructure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Novel Metakaolin Based Engineered Geopolymer Composites for Transportation Applications</a:t>
            </a:r>
          </a:p>
        </p:txBody>
      </p:sp>
      <p:pic>
        <p:nvPicPr>
          <p:cNvPr id="6" name="Picture 5" descr="A person wearing a red scarf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57" y="2677907"/>
            <a:ext cx="2551579" cy="340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7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Autofit/>
          </a:bodyPr>
          <a:lstStyle/>
          <a:p>
            <a:r>
              <a:rPr lang="en-US" b="1" baseline="0" dirty="0"/>
              <a:t>Katherine Asmussen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17171"/>
            <a:ext cx="9144000" cy="1199464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Texas at Austin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800" i="1" dirty="0">
                <a:latin typeface="Trebuchet MS" panose="020B0603020202020204" pitchFamily="34" charset="0"/>
              </a:rPr>
              <a:t>Data-Supported Transportation Operations and Planning (D-STOP) Center led by 	the University of Austin (a MAP-21 UTC)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76060" y="274638"/>
            <a:ext cx="20980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516635"/>
            <a:ext cx="52400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Connected and automated vehicles; behavior analysis; travel behavior and demand modeling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 Socio-Technical Model of Autonomous Vehicle Adoption Using Ranked Choice Stated Preference Data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57" y="3101946"/>
            <a:ext cx="2551579" cy="25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99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Benjamin </a:t>
            </a:r>
            <a:r>
              <a:rPr lang="en-US" b="1" baseline="0" dirty="0" err="1"/>
              <a:t>Bauchwitz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Duke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Collaborative Sciences Center for Road Safety (CSCRS) led by the University 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>
                <a:latin typeface="Trebuchet MS" panose="020B0603020202020204" pitchFamily="34" charset="0"/>
              </a:rPr>
              <a:t>	North Carolina, Chapel Hill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Technology, methods, and analytics for certification of autonomous vehicles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Formal Methods for Rigorous Autonomous Systems Certification</a:t>
            </a:r>
          </a:p>
        </p:txBody>
      </p:sp>
      <p:pic>
        <p:nvPicPr>
          <p:cNvPr id="7" name="Picture 6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94" y="2666961"/>
            <a:ext cx="2671800" cy="27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8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Kaley Collins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University of </a:t>
            </a:r>
            <a:r>
              <a:rPr lang="en-US" sz="2600" b="1" dirty="0"/>
              <a:t>Arkansas</a:t>
            </a:r>
            <a:r>
              <a:rPr lang="en-US" sz="2200" i="1" dirty="0">
                <a:solidFill>
                  <a:srgbClr val="FF0000"/>
                </a:solidFill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Maritime Transportation Research and Education Center (MarTREC)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69380" y="274638"/>
            <a:ext cx="22047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MARITIME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Numerical modeling of materials to determine failure conditions under different loads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Port Infrastructure Resilience through Combined Wind-Surge Demand Characterization</a:t>
            </a:r>
          </a:p>
        </p:txBody>
      </p:sp>
      <p:pic>
        <p:nvPicPr>
          <p:cNvPr id="6" name="Picture 5" descr="A person with long hair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400" y="2744947"/>
            <a:ext cx="2593299" cy="32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7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 err="1"/>
              <a:t>Maha</a:t>
            </a:r>
            <a:r>
              <a:rPr lang="en-US" b="1" baseline="0" dirty="0"/>
              <a:t> </a:t>
            </a:r>
            <a:r>
              <a:rPr lang="en-US" b="1" baseline="0" dirty="0" err="1"/>
              <a:t>Elouni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Virginia Tech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Urban Mobility &amp; Equity Center led by Morgan State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Traffic flow and speed control for urban networks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Traffic Flow and Speed Control on a Large-Scale Network with the Geographical Self-Organizing Maps (Geo SOM) Clustering Algorithm</a:t>
            </a:r>
          </a:p>
        </p:txBody>
      </p:sp>
      <p:pic>
        <p:nvPicPr>
          <p:cNvPr id="7" name="Picture 6" descr="A person wearing a head scarf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94" y="2719009"/>
            <a:ext cx="2671800" cy="26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Patrick Emami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Florida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Southeastern Transportation Research, Innovation, Development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Education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da-DK" sz="2400" dirty="0"/>
              <a:t>Computer vision for traffic scene understanding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On Representation Learning for Multi-Object Video Understanding</a:t>
            </a:r>
          </a:p>
        </p:txBody>
      </p:sp>
      <p:pic>
        <p:nvPicPr>
          <p:cNvPr id="6" name="Picture 5" descr="A person in a white shirt and blue tie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71" y="2647858"/>
            <a:ext cx="2919991" cy="29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7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Sydney James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Nebraska-Lincoln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400" i="1" dirty="0">
                <a:latin typeface="Trebuchet MS" panose="020B0603020202020204" pitchFamily="34" charset="0"/>
              </a:rPr>
              <a:t>Mid-America Transportation Center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Transportation safety for vehicles transporting hazardous material in rural and tribal areas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Risk and Safety Associated with Hazardous Materials Transport: A Case Study of Rural and Native American Communities in Nebraska</a:t>
            </a:r>
          </a:p>
        </p:txBody>
      </p:sp>
      <p:pic>
        <p:nvPicPr>
          <p:cNvPr id="6" name="Picture 5" descr="A person smiling at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4" y="2647858"/>
            <a:ext cx="1988144" cy="298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77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Trevor Looney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Oklahoma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Accelerated Bridge Construction University Transportation Center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(ABC-UTC) led by Florida International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Multiaxial stress behavior of and constitutive models for non-proprietary UHPC intended for bridge infrastructure</a:t>
            </a:r>
          </a:p>
          <a:p>
            <a:endParaRPr lang="en-US" sz="2200" b="1" u="sng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Tensile Failure Criteria of Ultra-High Performance Concrete at Different Fiber</a:t>
            </a:r>
          </a:p>
          <a:p>
            <a:r>
              <a:rPr lang="en-US" sz="2200" dirty="0"/>
              <a:t>Percentages</a:t>
            </a:r>
          </a:p>
        </p:txBody>
      </p:sp>
      <p:pic>
        <p:nvPicPr>
          <p:cNvPr id="7" name="Picture 6" descr="A person wearing glasses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973" y="2622455"/>
            <a:ext cx="2998558" cy="31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93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Daniel McCabe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Washington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Connected Cities for Smart Mobility towards Accessible and Resilient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Transportation (C2SMART) Center led by New York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network optimization; electric vehicles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Optimization Model for Battery-Electric Bus Charging Infrastructure</a:t>
            </a:r>
          </a:p>
        </p:txBody>
      </p:sp>
      <p:pic>
        <p:nvPicPr>
          <p:cNvPr id="7" name="Picture 6" descr="A person in a suit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73" y="2992642"/>
            <a:ext cx="2998558" cy="239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22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Cadence Motley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Nevada at Reno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INSPIRE University Transportation Center led by Missouri University 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Science and Technology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Robotics research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Climbing Robot Design, Development, and Manufacturing for Steel Bridge</a:t>
            </a:r>
          </a:p>
          <a:p>
            <a:r>
              <a:rPr lang="en-US" sz="2400" dirty="0"/>
              <a:t>Inspection</a:t>
            </a:r>
          </a:p>
        </p:txBody>
      </p:sp>
      <p:pic>
        <p:nvPicPr>
          <p:cNvPr id="7" name="Picture 6" descr="A person with curly hair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8" y="2654649"/>
            <a:ext cx="2021584" cy="303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88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Abdullah Jalal </a:t>
            </a:r>
            <a:r>
              <a:rPr lang="en-US" b="1" baseline="0" dirty="0" err="1"/>
              <a:t>Nafakh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Purdue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for Connected and Automated Transportation (CCAT) led by the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University of Michigan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Pedestrian infrastructure to improve safety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Optimal Selection of Pedestrian Crossing Treatments</a:t>
            </a:r>
          </a:p>
        </p:txBody>
      </p:sp>
      <p:pic>
        <p:nvPicPr>
          <p:cNvPr id="7" name="Picture 6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08" y="2920008"/>
            <a:ext cx="2021584" cy="250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8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Campbell Neighborgall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Virginia Tech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Improving Rail Transportation Infrastructure Sustainability and Durability 	(RailTEAM) led by the University of Nevada, Las Vegas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57183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Roll stability of heavy trucks; vehicle dynamic-control system testing; long combination vehicle maneuverability; sensor fusion</a:t>
            </a:r>
          </a:p>
          <a:p>
            <a:endParaRPr lang="en-US" sz="2200" b="1" u="sng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An Investigation on Low-Speed Off-Tracking, High-Speed Roll-Stability, and Brake Type Performance of Class 8 Trucks with 33-ft A-Double Trailers</a:t>
            </a:r>
          </a:p>
        </p:txBody>
      </p:sp>
      <p:pic>
        <p:nvPicPr>
          <p:cNvPr id="7" name="Picture 6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75" y="2808700"/>
            <a:ext cx="2832740" cy="28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93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Samuel (Sam) </a:t>
            </a:r>
            <a:r>
              <a:rPr lang="en-US" b="1" baseline="0" dirty="0" err="1"/>
              <a:t>Ricord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Washington (UW)</a:t>
            </a:r>
            <a:r>
              <a:rPr lang="en-US" sz="20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for Safety Equity in Transportation (C-SET) led by the University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of Alaska Fairbanks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Traffic safety; smart sensing; rural transportation planning; transportation justice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Impact of Homeless Encampments on State Department of Transportation Right of Way</a:t>
            </a:r>
          </a:p>
        </p:txBody>
      </p:sp>
      <p:pic>
        <p:nvPicPr>
          <p:cNvPr id="7" name="Picture 6" descr="A person smiling for the camera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6" y="2656962"/>
            <a:ext cx="2345569" cy="305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2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Emiliano Ruiz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20136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Texas at El Paso</a:t>
            </a:r>
            <a:r>
              <a:rPr lang="en-US" sz="20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Center for Transportation, Environment, and Community Health (CTECH) 	led by Cornell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Parking, simulation, and health impacts of transportation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Assessing the Impacts of Health Benefits and Carbon Footprint in Student Parking Decisions at a University Campus</a:t>
            </a:r>
          </a:p>
        </p:txBody>
      </p:sp>
      <p:pic>
        <p:nvPicPr>
          <p:cNvPr id="8" name="Picture 7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72" y="2673310"/>
            <a:ext cx="3338528" cy="356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9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Gabriella </a:t>
            </a:r>
            <a:r>
              <a:rPr lang="en-US" b="1" baseline="0" dirty="0" err="1"/>
              <a:t>Abou-Zeid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Portland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National Institute of Transportation and Communities (NITC)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53058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Transportation, land use, and travel behavior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Household Provisioning and COVID-19: Transportation Impacts, Technology Adoption, and Barriers to Food Access</a:t>
            </a:r>
          </a:p>
        </p:txBody>
      </p:sp>
      <p:pic>
        <p:nvPicPr>
          <p:cNvPr id="7" name="Picture 6" descr="A person standing at a podium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5" y="3059380"/>
            <a:ext cx="2470417" cy="25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8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Theodore </a:t>
            </a:r>
            <a:r>
              <a:rPr lang="en-US" b="1" baseline="0" dirty="0" err="1"/>
              <a:t>Sjurseth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84766"/>
            <a:ext cx="9144000" cy="1007497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South Dakota State University</a:t>
            </a:r>
            <a:r>
              <a:rPr lang="en-US" sz="20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i="1" dirty="0">
                <a:latin typeface="Trebuchet MS" panose="020B0603020202020204" pitchFamily="34" charset="0"/>
              </a:rPr>
              <a:t>	Mountain-Plains Consortium (MPC) led by North Dakota State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486133"/>
            <a:ext cx="488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Accelerated bridge construction</a:t>
            </a:r>
          </a:p>
          <a:p>
            <a:endParaRPr lang="en-US" sz="2400" b="1" u="sng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Seismic Performance of Mechanically Spliced Bridge Columns through Experimental Studies</a:t>
            </a:r>
          </a:p>
        </p:txBody>
      </p:sp>
      <p:pic>
        <p:nvPicPr>
          <p:cNvPr id="7" name="Picture 6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53" y="2654649"/>
            <a:ext cx="2927902" cy="29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Samuel </a:t>
            </a:r>
            <a:r>
              <a:rPr lang="en-US" b="1" baseline="0" dirty="0" err="1"/>
              <a:t>Speroni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California, Los Angeles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1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Pacific Southwest Region UTC(PSR-UTC) led by the University of Southern California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  <a:p>
            <a:pPr algn="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u="sng" dirty="0"/>
              <a:t>Research Area(s):</a:t>
            </a:r>
          </a:p>
          <a:p>
            <a:r>
              <a:rPr lang="en-US" sz="2000" dirty="0"/>
              <a:t>School transportation; travel behavior; transportation equity; politics and finance</a:t>
            </a:r>
          </a:p>
          <a:p>
            <a:endParaRPr lang="en-US" sz="2000" dirty="0"/>
          </a:p>
          <a:p>
            <a:r>
              <a:rPr lang="en-US" sz="2000" b="1" u="sng" dirty="0"/>
              <a:t>Thesis Title:</a:t>
            </a:r>
          </a:p>
          <a:p>
            <a:r>
              <a:rPr lang="en-US" sz="2000" dirty="0"/>
              <a:t>School Transportation Equity for Vulnerable Student Populations through</a:t>
            </a:r>
          </a:p>
          <a:p>
            <a:r>
              <a:rPr lang="en-US" sz="2000" dirty="0" err="1"/>
              <a:t>Ridehailing</a:t>
            </a:r>
            <a:r>
              <a:rPr lang="en-US" sz="2000" dirty="0"/>
              <a:t>: An Analysis of </a:t>
            </a:r>
            <a:r>
              <a:rPr lang="en-US" sz="2000" dirty="0" err="1"/>
              <a:t>HopSkipDrive</a:t>
            </a:r>
            <a:r>
              <a:rPr lang="en-US" sz="2000" dirty="0"/>
              <a:t> and Other Trips to School in Los Angeles</a:t>
            </a:r>
          </a:p>
          <a:p>
            <a:r>
              <a:rPr lang="en-US" sz="2000" dirty="0"/>
              <a:t>County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56" y="2640560"/>
            <a:ext cx="3324889" cy="34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7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Christian Viniarski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	University of Delaware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400" i="1" dirty="0">
                <a:latin typeface="Trebuchet MS" panose="020B0603020202020204" pitchFamily="34" charset="0"/>
              </a:rPr>
              <a:t>	Center for Integrated Asset Management for Multimodal Transportation Infrastructure Systems (CIAMTIS) 	led by Pennsylvania State University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Carbon fiber reinforced polymers and concrete structures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Design of Anchors for Rapid and Durable Strengthening of Bridges with Externally Bonded Carbon Fiber Reinforced Polymers</a:t>
            </a:r>
          </a:p>
        </p:txBody>
      </p:sp>
      <p:pic>
        <p:nvPicPr>
          <p:cNvPr id="6" name="Picture 5" descr="A person in a suit smiling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18" y="2697696"/>
            <a:ext cx="2185563" cy="32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2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Yan Zhang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	Washington State University</a:t>
            </a:r>
            <a:r>
              <a:rPr lang="en-US" sz="1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14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National Center for Transportation Infrastructure Durability &amp; Life-Extension (</a:t>
            </a:r>
            <a:r>
              <a:rPr lang="en-US" sz="1600" i="1" dirty="0" err="1">
                <a:latin typeface="Trebuchet MS" panose="020B0603020202020204" pitchFamily="34" charset="0"/>
              </a:rPr>
              <a:t>TriDurLE</a:t>
            </a:r>
            <a:r>
              <a:rPr lang="en-US" sz="1600" i="1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5391" y="274638"/>
            <a:ext cx="22187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ROAD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2697696"/>
            <a:ext cx="50667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Anti-icing pavement, snow and ice control, environmentally friendly pavement, sustainable materials, and metallic corrosion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Development, Assessment, and Modeling of an Anti-Icing Asphalt Pavement</a:t>
            </a:r>
          </a:p>
        </p:txBody>
      </p:sp>
      <p:pic>
        <p:nvPicPr>
          <p:cNvPr id="6" name="Picture 5" descr="A person smiling for the camera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18" y="2767418"/>
            <a:ext cx="2454600" cy="30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32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684867"/>
            <a:ext cx="9144000" cy="20997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284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aseline="0" dirty="0">
                <a:solidFill>
                  <a:srgbClr val="34553C"/>
                </a:solidFill>
                <a:latin typeface="Georgia"/>
                <a:cs typeface="Georgia"/>
              </a:rPr>
              <a:t>University Transportation Centers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665663"/>
            <a:ext cx="8001000" cy="495300"/>
          </a:xfrm>
        </p:spPr>
        <p:txBody>
          <a:bodyPr>
            <a:noAutofit/>
          </a:bodyPr>
          <a:lstStyle/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Presented by: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USDOT’s University Transportation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Centers (UTC) Program and the Council of</a:t>
            </a:r>
          </a:p>
          <a:p>
            <a:r>
              <a:rPr lang="en-US" sz="2400" b="1" baseline="30000" dirty="0">
                <a:solidFill>
                  <a:srgbClr val="F6CA67"/>
                </a:solidFill>
                <a:latin typeface="+mn-lt"/>
                <a:cs typeface="+mn-cs"/>
              </a:rPr>
              <a:t>University Transportation Centers (CUTC)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3937000"/>
            <a:ext cx="8001000" cy="728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pPr algn="ctr"/>
            <a:r>
              <a:rPr lang="en-US" sz="4000" b="1" baseline="30000" dirty="0"/>
              <a:t>30th Annual</a:t>
            </a:r>
            <a:r>
              <a:rPr lang="en-US" sz="4000" b="1" dirty="0"/>
              <a:t> </a:t>
            </a:r>
            <a:r>
              <a:rPr lang="en-US" sz="4000" b="1" baseline="30000" dirty="0"/>
              <a:t>Outstanding Student</a:t>
            </a:r>
            <a:r>
              <a:rPr lang="en-US" sz="4000" b="1" dirty="0"/>
              <a:t> </a:t>
            </a:r>
            <a:r>
              <a:rPr lang="en-US" sz="4000" b="1" baseline="30000" dirty="0"/>
              <a:t>of the Year Awards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4567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Jennifer Hall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07065"/>
            <a:ext cx="9144000" cy="1116991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The University of Texas at Austin</a:t>
            </a:r>
            <a:r>
              <a:rPr lang="en-US" sz="2200" i="1" dirty="0">
                <a:latin typeface="Trebuchet MS" panose="020B0603020202020204" pitchFamily="34" charset="0"/>
              </a:rPr>
              <a:t>	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Center for Advanced Multimodal Mobility Solutions and Education 	(CAMMSE) led by the University of North Carolina, Charlotte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8130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Active transportation; traffic operations; public transportation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Forecasting Off-Street Bicycle Facility Demands</a:t>
            </a:r>
          </a:p>
        </p:txBody>
      </p:sp>
      <p:pic>
        <p:nvPicPr>
          <p:cNvPr id="8" name="Picture 7" descr="A person wearing a graduation cap 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889" y="2930979"/>
            <a:ext cx="2652564" cy="277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>
                <a:solidFill>
                  <a:schemeClr val="tx1"/>
                </a:solidFill>
              </a:rPr>
              <a:t>Amy Lee</a:t>
            </a:r>
            <a:endParaRPr lang="en-US" sz="4400" b="1" baseline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California, Davis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National Center for Sustainable Transportation (NCST)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81306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Transportation and land use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Big Structural Change: A Mixed-Methods Investigation into the Policy and Politics of Land Use and Transportation Infrastructure in California</a:t>
            </a:r>
          </a:p>
        </p:txBody>
      </p:sp>
      <p:pic>
        <p:nvPicPr>
          <p:cNvPr id="7" name="Picture 6" descr="A person in a suit jacket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5" y="3115376"/>
            <a:ext cx="2470417" cy="24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3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 err="1"/>
              <a:t>Ladan</a:t>
            </a:r>
            <a:r>
              <a:rPr lang="en-US" b="1" baseline="0" dirty="0"/>
              <a:t> </a:t>
            </a:r>
            <a:r>
              <a:rPr lang="en-US" b="1" baseline="0" dirty="0" err="1"/>
              <a:t>Mozaffarian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University of Texas at Arlington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Center for Transportation Equity, Decisions, and Dollars (CTEDD)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6482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The intersection of innovation, equity, and transportation policy in cities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The Role of Built Environment Attributes and Transportation in Enhancing Innovation and Productivity in Urban Areas</a:t>
            </a:r>
          </a:p>
        </p:txBody>
      </p:sp>
      <p:pic>
        <p:nvPicPr>
          <p:cNvPr id="6" name="Picture 5" descr="A person smiling for the camera&#10;&#10;Description automatically generated with low confidence"/>
          <p:cNvPicPr>
            <a:picLocks noChangeAspect="1"/>
          </p:cNvPicPr>
          <p:nvPr/>
        </p:nvPicPr>
        <p:blipFill rotWithShape="1">
          <a:blip r:embed="rId2"/>
          <a:srcRect r="2673" b="751"/>
          <a:stretch/>
        </p:blipFill>
        <p:spPr>
          <a:xfrm>
            <a:off x="5518084" y="2697696"/>
            <a:ext cx="2972774" cy="31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Adam Novotny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600" b="1" dirty="0"/>
              <a:t>Virginia Tech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Safety Through Disruption (Safe-D)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6482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Research Area(s):</a:t>
            </a:r>
          </a:p>
          <a:p>
            <a:r>
              <a:rPr lang="en-US" sz="2200" dirty="0"/>
              <a:t>Human factors and biomechanics in advanced vehicle safety systems; automated and connected vehicle technology development</a:t>
            </a:r>
          </a:p>
          <a:p>
            <a:endParaRPr lang="en-US" sz="2200" dirty="0"/>
          </a:p>
          <a:p>
            <a:r>
              <a:rPr lang="en-US" sz="2200" b="1" u="sng" dirty="0"/>
              <a:t>Thesis Title:</a:t>
            </a:r>
          </a:p>
          <a:p>
            <a:r>
              <a:rPr lang="en-US" sz="2200" dirty="0"/>
              <a:t>E-Scooter Safety Improvements through Design and Training</a:t>
            </a:r>
          </a:p>
        </p:txBody>
      </p:sp>
      <p:pic>
        <p:nvPicPr>
          <p:cNvPr id="6" name="Picture 5" descr="A person smiling for the camera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89" y="2697696"/>
            <a:ext cx="2091364" cy="313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96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Nigel Pugh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000" b="1" dirty="0"/>
              <a:t>North Carolina Agricultural and Technical State University</a:t>
            </a:r>
            <a:r>
              <a:rPr lang="en-US" sz="22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2000" i="1" dirty="0">
                <a:latin typeface="Trebuchet MS" panose="020B0603020202020204" pitchFamily="34" charset="0"/>
              </a:rPr>
              <a:t>Center for Advanced Transportation Mobility (CATM)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648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Research Area(s):</a:t>
            </a:r>
          </a:p>
          <a:p>
            <a:r>
              <a:rPr lang="en-US" sz="2400" dirty="0"/>
              <a:t>Emergency planning, emergency evacuations, and safety</a:t>
            </a:r>
          </a:p>
          <a:p>
            <a:endParaRPr lang="en-US" sz="2400" dirty="0"/>
          </a:p>
          <a:p>
            <a:r>
              <a:rPr lang="en-US" sz="2400" b="1" u="sng" dirty="0"/>
              <a:t>Thesis Title:</a:t>
            </a:r>
          </a:p>
          <a:p>
            <a:r>
              <a:rPr lang="en-US" sz="2400" dirty="0"/>
              <a:t>AI-Based Decision Making in Human-In-the-Loop</a:t>
            </a:r>
          </a:p>
        </p:txBody>
      </p:sp>
      <p:pic>
        <p:nvPicPr>
          <p:cNvPr id="6" name="Picture 5" descr="A person wearing glasses and a suit&#10;&#10;Description automatically generated with medium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89" y="2697696"/>
            <a:ext cx="2091364" cy="31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3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baseline="0" dirty="0"/>
              <a:t>Rachel </a:t>
            </a:r>
            <a:r>
              <a:rPr lang="en-US" b="1" baseline="0" dirty="0" err="1"/>
              <a:t>Seigel</a:t>
            </a:r>
            <a:endParaRPr lang="en-US" sz="4400" b="1" baseline="0" dirty="0">
              <a:latin typeface="Georgia"/>
              <a:cs typeface="Georg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69455"/>
            <a:ext cx="9144000" cy="938465"/>
          </a:xfrm>
          <a:solidFill>
            <a:srgbClr val="34553C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Univers 57 Condensed"/>
                <a:cs typeface="Univers 57 Condensed"/>
              </a:rPr>
              <a:t>	</a:t>
            </a:r>
            <a:r>
              <a:rPr lang="en-US" sz="2400" b="1" dirty="0"/>
              <a:t>University of Vermont</a:t>
            </a:r>
            <a:r>
              <a:rPr lang="en-US" sz="2400" i="1" dirty="0">
                <a:latin typeface="Trebuchet MS" panose="020B0603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2200" i="1" dirty="0">
                <a:latin typeface="Trebuchet MS" panose="020B0603020202020204" pitchFamily="34" charset="0"/>
              </a:rPr>
              <a:t>	</a:t>
            </a:r>
            <a:r>
              <a:rPr lang="en-US" sz="1600" i="1" dirty="0">
                <a:latin typeface="Trebuchet MS" panose="020B0603020202020204" pitchFamily="34" charset="0"/>
              </a:rPr>
              <a:t>Transportation Infrastructure Durability Center (TDIC) led by the University of Maine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500" y="6350000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6CA67"/>
                </a:solidFill>
              </a:defRPr>
            </a:lvl1pPr>
          </a:lstStyle>
          <a:p>
            <a:r>
              <a:rPr lang="en-US" baseline="30000" dirty="0"/>
              <a:t>30th Annual Outstanding Student</a:t>
            </a:r>
            <a:r>
              <a:rPr lang="en-US" dirty="0"/>
              <a:t> </a:t>
            </a:r>
            <a:r>
              <a:rPr lang="en-US" baseline="30000" dirty="0"/>
              <a:t>of the Year Awards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91745" y="274638"/>
            <a:ext cx="19823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MULTIMODAL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199" y="2697696"/>
            <a:ext cx="464820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Research Area(s):</a:t>
            </a:r>
          </a:p>
          <a:p>
            <a:r>
              <a:rPr lang="en-US" dirty="0"/>
              <a:t>Modeling bridge-stream network interactions under transient conditions, and evaluating these interactions to frame bridge risk assessments and flood mitigation</a:t>
            </a:r>
          </a:p>
          <a:p>
            <a:endParaRPr lang="en-US" dirty="0"/>
          </a:p>
          <a:p>
            <a:r>
              <a:rPr lang="en-US" b="1" u="sng" dirty="0"/>
              <a:t>Thesis Title:</a:t>
            </a:r>
          </a:p>
          <a:p>
            <a:r>
              <a:rPr lang="en-US" dirty="0"/>
              <a:t>Bridge-Stream Network Analysis across Multiple Sites to Identify Sensitive Structural and Hydraulic Parameters for Flood Risk Assessment and Floodplain Reconnection</a:t>
            </a:r>
          </a:p>
        </p:txBody>
      </p:sp>
      <p:pic>
        <p:nvPicPr>
          <p:cNvPr id="7" name="Picture 6" descr="A person with long hair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382" y="2566273"/>
            <a:ext cx="2959131" cy="31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80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4053</TotalTime>
  <Words>2047</Words>
  <Application>Microsoft Office PowerPoint</Application>
  <PresentationFormat>On-screen Show (4:3)</PresentationFormat>
  <Paragraphs>345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Georgia</vt:lpstr>
      <vt:lpstr>Trebuchet MS</vt:lpstr>
      <vt:lpstr>Univers 57 Condensed</vt:lpstr>
      <vt:lpstr>Office Theme</vt:lpstr>
      <vt:lpstr>University Transportation Centers</vt:lpstr>
      <vt:lpstr>Kaley Collins</vt:lpstr>
      <vt:lpstr>Gabriella Abou-Zeid</vt:lpstr>
      <vt:lpstr>Jennifer Hall</vt:lpstr>
      <vt:lpstr>Amy Lee</vt:lpstr>
      <vt:lpstr>Ladan Mozaffarian</vt:lpstr>
      <vt:lpstr>Adam Novotny</vt:lpstr>
      <vt:lpstr>Nigel Pugh</vt:lpstr>
      <vt:lpstr>Rachel Seigel</vt:lpstr>
      <vt:lpstr>Rydell Walthall</vt:lpstr>
      <vt:lpstr>Amy Wyman</vt:lpstr>
      <vt:lpstr>Camille Boggan</vt:lpstr>
      <vt:lpstr>Alex Eisenhart</vt:lpstr>
      <vt:lpstr>Lori Palaio</vt:lpstr>
      <vt:lpstr>Prarthana Raja</vt:lpstr>
      <vt:lpstr>Ali Rahim-Taleqani</vt:lpstr>
      <vt:lpstr>Ruwa AbuFarsakh</vt:lpstr>
      <vt:lpstr>Katherine Asmussen</vt:lpstr>
      <vt:lpstr>Benjamin Bauchwitz</vt:lpstr>
      <vt:lpstr>Maha Elouni</vt:lpstr>
      <vt:lpstr>Patrick Emami</vt:lpstr>
      <vt:lpstr>Sydney James</vt:lpstr>
      <vt:lpstr>Trevor Looney</vt:lpstr>
      <vt:lpstr>Daniel McCabe</vt:lpstr>
      <vt:lpstr>Cadence Motley</vt:lpstr>
      <vt:lpstr>Abdullah Jalal Nafakh</vt:lpstr>
      <vt:lpstr>Campbell Neighborgall</vt:lpstr>
      <vt:lpstr>Samuel (Sam) Ricord</vt:lpstr>
      <vt:lpstr>Emiliano Ruiz</vt:lpstr>
      <vt:lpstr>Theodore Sjurseth</vt:lpstr>
      <vt:lpstr>Samuel Speroni</vt:lpstr>
      <vt:lpstr>Christian Viniarski</vt:lpstr>
      <vt:lpstr>Yan Zhang</vt:lpstr>
      <vt:lpstr>University Transportation Centers</vt:lpstr>
    </vt:vector>
  </TitlesOfParts>
  <Company>Volpe National Transportation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"Bressette, Benjamin (Volpe)" &lt;Benjamin.Bressette@dot.gov&gt;</dc:creator>
  <cp:lastModifiedBy>Haig, Leslie CTR (OST)</cp:lastModifiedBy>
  <cp:revision>194</cp:revision>
  <dcterms:created xsi:type="dcterms:W3CDTF">2016-12-29T18:52:05Z</dcterms:created>
  <dcterms:modified xsi:type="dcterms:W3CDTF">2021-10-19T17:37:04Z</dcterms:modified>
</cp:coreProperties>
</file>