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43" r:id="rId3"/>
    <p:sldId id="302" r:id="rId4"/>
    <p:sldId id="329" r:id="rId5"/>
    <p:sldId id="309" r:id="rId6"/>
    <p:sldId id="306" r:id="rId7"/>
    <p:sldId id="305" r:id="rId8"/>
    <p:sldId id="303" r:id="rId9"/>
    <p:sldId id="304" r:id="rId10"/>
    <p:sldId id="308" r:id="rId11"/>
    <p:sldId id="340" r:id="rId12"/>
    <p:sldId id="315" r:id="rId13"/>
    <p:sldId id="312" r:id="rId14"/>
    <p:sldId id="330" r:id="rId15"/>
    <p:sldId id="313" r:id="rId16"/>
    <p:sldId id="314" r:id="rId17"/>
    <p:sldId id="317" r:id="rId18"/>
    <p:sldId id="338" r:id="rId19"/>
    <p:sldId id="335" r:id="rId20"/>
    <p:sldId id="328" r:id="rId21"/>
    <p:sldId id="321" r:id="rId22"/>
    <p:sldId id="333" r:id="rId23"/>
    <p:sldId id="336" r:id="rId24"/>
    <p:sldId id="337" r:id="rId25"/>
    <p:sldId id="339" r:id="rId26"/>
    <p:sldId id="323" r:id="rId27"/>
    <p:sldId id="320" r:id="rId28"/>
    <p:sldId id="322" r:id="rId29"/>
    <p:sldId id="325" r:id="rId30"/>
    <p:sldId id="341" r:id="rId31"/>
    <p:sldId id="332" r:id="rId32"/>
    <p:sldId id="326" r:id="rId33"/>
    <p:sldId id="331" r:id="rId34"/>
    <p:sldId id="334" r:id="rId35"/>
    <p:sldId id="324" r:id="rId36"/>
    <p:sldId id="298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553C"/>
    <a:srgbClr val="FFCC00"/>
    <a:srgbClr val="5590C3"/>
    <a:srgbClr val="F6CA67"/>
    <a:srgbClr val="143E5E"/>
    <a:srgbClr val="0000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5" autoAdjust="0"/>
    <p:restoredTop sz="94695" autoAdjust="0"/>
  </p:normalViewPr>
  <p:slideViewPr>
    <p:cSldViewPr snapToGrid="0" snapToObjects="1">
      <p:cViewPr varScale="1">
        <p:scale>
          <a:sx n="93" d="100"/>
          <a:sy n="93" d="100"/>
        </p:scale>
        <p:origin x="57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4800"/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50772" y="6324798"/>
            <a:ext cx="356667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baseline="30000" dirty="0"/>
              <a:t>29th Annual Outstanding Student</a:t>
            </a:r>
            <a:r>
              <a:rPr lang="en-US" dirty="0"/>
              <a:t> </a:t>
            </a:r>
            <a:r>
              <a:rPr lang="en-US" baseline="30000" dirty="0"/>
              <a:t>of the Year Awards</a:t>
            </a:r>
            <a:endParaRPr lang="en-US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24798"/>
            <a:ext cx="1587072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E958067D-7733-074E-BE5A-C59A3FF9068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728DDC-CC16-6A44-8FCC-94A5E4198BA6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958067D-7733-074E-BE5A-C59A3FF906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728DDC-CC16-6A44-8FCC-94A5E4198BA6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958067D-7733-074E-BE5A-C59A3FF906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728DDC-CC16-6A44-8FCC-94A5E4198BA6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958067D-7733-074E-BE5A-C59A3FF906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728DDC-CC16-6A44-8FCC-94A5E4198BA6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958067D-7733-074E-BE5A-C59A3FF906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728DDC-CC16-6A44-8FCC-94A5E4198BA6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958067D-7733-074E-BE5A-C59A3FF906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728DDC-CC16-6A44-8FCC-94A5E4198BA6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958067D-7733-074E-BE5A-C59A3FF906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728DDC-CC16-6A44-8FCC-94A5E4198BA6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958067D-7733-074E-BE5A-C59A3FF906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728DDC-CC16-6A44-8FCC-94A5E4198BA6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958067D-7733-074E-BE5A-C59A3FF906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728DDC-CC16-6A44-8FCC-94A5E4198BA6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958067D-7733-074E-BE5A-C59A3FF906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728DDC-CC16-6A44-8FCC-94A5E4198BA6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958067D-7733-074E-BE5A-C59A3FF906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n-US" dirty="0"/>
              <a:t>Title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24798"/>
            <a:ext cx="1587072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E958067D-7733-074E-BE5A-C59A3FF9068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 descr="utc_logo_torch_2020_colors_0.jpe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235483" y="6007843"/>
            <a:ext cx="686539" cy="644170"/>
          </a:xfrm>
          <a:prstGeom prst="rect">
            <a:avLst/>
          </a:prstGeom>
        </p:spPr>
      </p:pic>
      <p:grpSp>
        <p:nvGrpSpPr>
          <p:cNvPr id="32" name="Group 31"/>
          <p:cNvGrpSpPr/>
          <p:nvPr userDrawn="1"/>
        </p:nvGrpSpPr>
        <p:grpSpPr>
          <a:xfrm>
            <a:off x="457200" y="275434"/>
            <a:ext cx="8230394" cy="279745"/>
            <a:chOff x="457200" y="275434"/>
            <a:chExt cx="8230394" cy="571498"/>
          </a:xfrm>
        </p:grpSpPr>
        <p:cxnSp>
          <p:nvCxnSpPr>
            <p:cNvPr id="22" name="Straight Connector 21"/>
            <p:cNvCxnSpPr>
              <a:stCxn id="2" idx="1"/>
            </p:cNvCxnSpPr>
            <p:nvPr userDrawn="1"/>
          </p:nvCxnSpPr>
          <p:spPr>
            <a:xfrm rot="10800000" flipH="1">
              <a:off x="457200" y="275434"/>
              <a:ext cx="2" cy="570704"/>
            </a:xfrm>
            <a:prstGeom prst="line">
              <a:avLst/>
            </a:prstGeom>
            <a:ln>
              <a:solidFill>
                <a:schemeClr val="tx1">
                  <a:alpha val="67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 userDrawn="1"/>
          </p:nvCxnSpPr>
          <p:spPr>
            <a:xfrm>
              <a:off x="457202" y="276225"/>
              <a:ext cx="8229598" cy="1"/>
            </a:xfrm>
            <a:prstGeom prst="line">
              <a:avLst/>
            </a:prstGeom>
            <a:ln>
              <a:solidFill>
                <a:schemeClr val="tx1">
                  <a:alpha val="67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endCxn id="2" idx="3"/>
            </p:cNvCxnSpPr>
            <p:nvPr userDrawn="1"/>
          </p:nvCxnSpPr>
          <p:spPr>
            <a:xfrm rot="5400000">
              <a:off x="8401844" y="561182"/>
              <a:ext cx="569912" cy="1588"/>
            </a:xfrm>
            <a:prstGeom prst="line">
              <a:avLst/>
            </a:prstGeom>
            <a:ln>
              <a:solidFill>
                <a:schemeClr val="tx1">
                  <a:alpha val="67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56118" y="6324798"/>
            <a:ext cx="36613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CA67"/>
                </a:solidFill>
              </a:defRPr>
            </a:lvl1pPr>
          </a:lstStyle>
          <a:p>
            <a:r>
              <a:rPr lang="en-US" baseline="30000" dirty="0"/>
              <a:t>29th Annual Outstanding Student</a:t>
            </a:r>
            <a:r>
              <a:rPr lang="en-US" dirty="0"/>
              <a:t> </a:t>
            </a:r>
            <a:r>
              <a:rPr lang="en-US" baseline="30000" dirty="0"/>
              <a:t>of the Year Awards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lang="en-US" sz="4400" kern="1200" baseline="30000" smtClean="0">
          <a:solidFill>
            <a:srgbClr val="FFFFFF"/>
          </a:solidFill>
          <a:latin typeface="Georgia"/>
          <a:ea typeface="+mj-ea"/>
          <a:cs typeface="Georgi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Univers 57 Condensed"/>
          <a:ea typeface="+mn-ea"/>
          <a:cs typeface="Univers 57 Condensed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Univers 57 Condensed"/>
          <a:ea typeface="+mn-ea"/>
          <a:cs typeface="Univers 57 Condensed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Univers 57 Condensed"/>
          <a:ea typeface="+mn-ea"/>
          <a:cs typeface="Univers 57 Condensed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Univers 57 Condensed"/>
          <a:ea typeface="+mn-ea"/>
          <a:cs typeface="Univers 57 Condensed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Univers 57 Condensed"/>
          <a:ea typeface="+mn-ea"/>
          <a:cs typeface="Univers 57 Condensed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684867"/>
            <a:ext cx="9144000" cy="209973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92843"/>
            <a:ext cx="77724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aseline="0" dirty="0">
                <a:solidFill>
                  <a:srgbClr val="34553C"/>
                </a:solidFill>
                <a:latin typeface="Georgia"/>
                <a:cs typeface="Georgia"/>
              </a:rPr>
              <a:t>University Transportation Centers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665663"/>
            <a:ext cx="8001000" cy="49530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F6CA67"/>
                </a:solidFill>
                <a:latin typeface="Univers 57 Condensed"/>
                <a:cs typeface="Univers 57 Condensed"/>
              </a:rPr>
              <a:t>Transportation Research Board 99th Annual Meeting</a:t>
            </a: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1500" y="3937000"/>
            <a:ext cx="8001000" cy="728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CA67"/>
                </a:solidFill>
              </a:defRPr>
            </a:lvl1pPr>
          </a:lstStyle>
          <a:p>
            <a:pPr algn="ctr"/>
            <a:r>
              <a:rPr lang="en-US" sz="4000" b="1" baseline="30000" dirty="0"/>
              <a:t>29th Annual</a:t>
            </a:r>
            <a:r>
              <a:rPr lang="en-US" sz="4000" b="1" dirty="0"/>
              <a:t> </a:t>
            </a:r>
            <a:r>
              <a:rPr lang="en-US" sz="4000" b="1" baseline="30000" dirty="0"/>
              <a:t>Outstanding Student</a:t>
            </a:r>
            <a:r>
              <a:rPr lang="en-US" sz="4000" b="1" dirty="0"/>
              <a:t> </a:t>
            </a:r>
            <a:r>
              <a:rPr lang="en-US" sz="4000" b="1" baseline="30000" dirty="0"/>
              <a:t>of the Year Awards</a:t>
            </a:r>
            <a:endParaRPr lang="en-US" sz="40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/>
              <a:t>Logan </a:t>
            </a:r>
            <a:r>
              <a:rPr lang="en-US" b="1" baseline="0" dirty="0" err="1"/>
              <a:t>Verkamp</a:t>
            </a:r>
            <a:endParaRPr lang="en-US" sz="4400" b="1" baseline="0" dirty="0">
              <a:latin typeface="Georgia"/>
              <a:cs typeface="Georg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69455"/>
            <a:ext cx="9144000" cy="938465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>
                <a:latin typeface="Univers 57 Condensed"/>
                <a:cs typeface="Univers 57 Condensed"/>
              </a:rPr>
              <a:t>	</a:t>
            </a:r>
            <a:r>
              <a:rPr lang="en-US" sz="2600" b="1" dirty="0"/>
              <a:t>University of Arkansas</a:t>
            </a:r>
            <a:endParaRPr lang="en-US" sz="2600" b="1" dirty="0">
              <a:latin typeface="Univers 57 Condensed"/>
              <a:cs typeface="Univers 57 Condensed"/>
            </a:endParaRPr>
          </a:p>
          <a:p>
            <a:pPr marL="0" indent="0">
              <a:buNone/>
            </a:pPr>
            <a:r>
              <a:rPr lang="en-US" sz="2200" i="1" dirty="0">
                <a:latin typeface="Trebuchet MS" panose="020B0603020202020204" pitchFamily="34" charset="0"/>
              </a:rPr>
              <a:t>	Maritime Transportation Research and Education Center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16500" y="6350000"/>
            <a:ext cx="355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CA67"/>
                </a:solidFill>
              </a:defRPr>
            </a:lvl1pPr>
          </a:lstStyle>
          <a:p>
            <a:r>
              <a:rPr lang="en-US" baseline="30000" dirty="0"/>
              <a:t>29th Annual Outstanding Student</a:t>
            </a:r>
            <a:r>
              <a:rPr lang="en-US" dirty="0"/>
              <a:t> </a:t>
            </a:r>
            <a:r>
              <a:rPr lang="en-US" baseline="30000" dirty="0"/>
              <a:t>of the Year Awards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385560" y="274638"/>
            <a:ext cx="228854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MULTIMODAL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2697696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u="sng" dirty="0"/>
              <a:t>Research Area(s):</a:t>
            </a:r>
          </a:p>
          <a:p>
            <a:r>
              <a:rPr lang="en-US" sz="2400" dirty="0"/>
              <a:t>Fatigue of steel components subject to multi-axial loading</a:t>
            </a:r>
          </a:p>
          <a:p>
            <a:endParaRPr lang="en-US" sz="2400" dirty="0"/>
          </a:p>
          <a:p>
            <a:r>
              <a:rPr lang="en-US" sz="2400" b="1" u="sng" dirty="0"/>
              <a:t>Thesis Title:</a:t>
            </a:r>
          </a:p>
          <a:p>
            <a:r>
              <a:rPr lang="en-US" sz="2400" dirty="0"/>
              <a:t>Effective fatigue retrofit strategies for multi-axially loaded lock-gate </a:t>
            </a:r>
            <a:r>
              <a:rPr lang="en-US" sz="2400" dirty="0" err="1"/>
              <a:t>pintles</a:t>
            </a:r>
            <a:endParaRPr lang="en-US" sz="2400" dirty="0"/>
          </a:p>
        </p:txBody>
      </p:sp>
      <p:pic>
        <p:nvPicPr>
          <p:cNvPr id="6" name="Picture 5" descr="A person smiling for the camera&#10;&#10;Description automatically generated with medium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090" y="2784553"/>
            <a:ext cx="3100454" cy="288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1426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/>
              <a:t>Mary Wolfe</a:t>
            </a:r>
            <a:endParaRPr lang="en-US" sz="4400" b="1" baseline="0" dirty="0">
              <a:latin typeface="Georgia"/>
              <a:cs typeface="Georg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69455"/>
            <a:ext cx="9144000" cy="938465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>
                <a:latin typeface="Univers 57 Condensed"/>
                <a:cs typeface="Univers 57 Condensed"/>
              </a:rPr>
              <a:t>	</a:t>
            </a:r>
            <a:r>
              <a:rPr lang="en-US" sz="2600" b="1" dirty="0"/>
              <a:t>University of North Carolina at Chapel Hill</a:t>
            </a:r>
            <a:r>
              <a:rPr lang="en-US" sz="1600" i="1" dirty="0">
                <a:latin typeface="Trebuchet MS" panose="020B0603020202020204" pitchFamily="34" charset="0"/>
              </a:rPr>
              <a:t>	</a:t>
            </a:r>
          </a:p>
          <a:p>
            <a:pPr marL="0" indent="0">
              <a:buNone/>
            </a:pPr>
            <a:r>
              <a:rPr lang="en-US" sz="1600" i="1" dirty="0">
                <a:latin typeface="Trebuchet MS" panose="020B0603020202020204" pitchFamily="34" charset="0"/>
              </a:rPr>
              <a:t>	Collaborative Sciences Center for Road Safety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16500" y="6350000"/>
            <a:ext cx="355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CA67"/>
                </a:solidFill>
              </a:defRPr>
            </a:lvl1pPr>
          </a:lstStyle>
          <a:p>
            <a:r>
              <a:rPr lang="en-US" baseline="30000" dirty="0"/>
              <a:t>29th Annual Outstanding Student</a:t>
            </a:r>
            <a:r>
              <a:rPr lang="en-US" dirty="0"/>
              <a:t> </a:t>
            </a:r>
            <a:r>
              <a:rPr lang="en-US" baseline="30000" dirty="0"/>
              <a:t>of the Year Awards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55391" y="274638"/>
            <a:ext cx="22187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MULTIMODAL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2697696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u="sng" dirty="0"/>
              <a:t>Research Area(s):</a:t>
            </a:r>
          </a:p>
          <a:p>
            <a:r>
              <a:rPr lang="en-US" sz="2400" dirty="0"/>
              <a:t>Connections between the built environment and travel behavior, emphasizing transportation health implications</a:t>
            </a:r>
          </a:p>
          <a:p>
            <a:endParaRPr lang="en-US" sz="2400" dirty="0"/>
          </a:p>
          <a:p>
            <a:r>
              <a:rPr lang="en-US" sz="2400" b="1" u="sng" dirty="0"/>
              <a:t>Thesis Title:</a:t>
            </a:r>
          </a:p>
          <a:p>
            <a:r>
              <a:rPr lang="en-US" sz="2400" dirty="0"/>
              <a:t>Three Essays on Access to Healthcare</a:t>
            </a:r>
          </a:p>
        </p:txBody>
      </p:sp>
      <p:pic>
        <p:nvPicPr>
          <p:cNvPr id="6" name="Picture 5" descr="A person smiling for the camera&#10;&#10;Description automatically generated with low confidenc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18156"/>
          <a:stretch/>
        </p:blipFill>
        <p:spPr>
          <a:xfrm>
            <a:off x="5447979" y="2697696"/>
            <a:ext cx="3132789" cy="341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4498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/>
              <a:t>Kevin James Dennis</a:t>
            </a:r>
            <a:endParaRPr lang="en-US" sz="4400" b="1" baseline="0" dirty="0">
              <a:latin typeface="Georgia"/>
              <a:cs typeface="Georg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69455"/>
            <a:ext cx="9144000" cy="938465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>
                <a:latin typeface="Univers 57 Condensed"/>
                <a:cs typeface="Univers 57 Condensed"/>
              </a:rPr>
              <a:t>	</a:t>
            </a:r>
            <a:r>
              <a:rPr lang="en-US" sz="2600" b="1" dirty="0"/>
              <a:t>University of South Florida</a:t>
            </a:r>
            <a:r>
              <a:rPr lang="en-US" sz="2200" i="1" dirty="0">
                <a:latin typeface="Trebuchet MS" panose="020B0603020202020204" pitchFamily="34" charset="0"/>
              </a:rPr>
              <a:t>	</a:t>
            </a:r>
          </a:p>
          <a:p>
            <a:pPr marL="0" indent="0">
              <a:buNone/>
            </a:pPr>
            <a:r>
              <a:rPr lang="en-US" sz="2200" i="1" dirty="0">
                <a:latin typeface="Trebuchet MS" panose="020B0603020202020204" pitchFamily="34" charset="0"/>
              </a:rPr>
              <a:t>	National Center for Transit Research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16500" y="6350000"/>
            <a:ext cx="355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CA67"/>
                </a:solidFill>
              </a:defRPr>
            </a:lvl1pPr>
          </a:lstStyle>
          <a:p>
            <a:r>
              <a:rPr lang="en-US" baseline="30000" dirty="0"/>
              <a:t>29th Annual Outstanding Student</a:t>
            </a:r>
            <a:r>
              <a:rPr lang="en-US" dirty="0"/>
              <a:t> </a:t>
            </a:r>
            <a:r>
              <a:rPr lang="en-US" baseline="30000" dirty="0"/>
              <a:t>of the Year Awards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55391" y="274638"/>
            <a:ext cx="22187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PUBLIC TRANSIT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269769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u="sng" dirty="0"/>
              <a:t>Research Area(s):</a:t>
            </a:r>
          </a:p>
          <a:p>
            <a:r>
              <a:rPr lang="en-US" sz="2400" dirty="0"/>
              <a:t>Cybersecurity</a:t>
            </a:r>
          </a:p>
        </p:txBody>
      </p:sp>
      <p:pic>
        <p:nvPicPr>
          <p:cNvPr id="6" name="Picture 5" descr="A person in a suit smiling&#10;&#10;Description automatically generated with low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240" y="2637858"/>
            <a:ext cx="2579410" cy="348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8320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/>
              <a:t>Luke Hassall</a:t>
            </a:r>
            <a:endParaRPr lang="en-US" sz="4400" b="1" baseline="0" dirty="0">
              <a:latin typeface="Georgia"/>
              <a:cs typeface="Georg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69455"/>
            <a:ext cx="9144000" cy="938465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>
                <a:latin typeface="Univers 57 Condensed"/>
                <a:cs typeface="Univers 57 Condensed"/>
              </a:rPr>
              <a:t>	</a:t>
            </a:r>
            <a:r>
              <a:rPr lang="en-US" sz="2600" b="1" dirty="0"/>
              <a:t>University of Pennsylvania</a:t>
            </a:r>
            <a:endParaRPr lang="en-US" sz="2600" b="1" dirty="0">
              <a:latin typeface="Univers 57 Condensed"/>
              <a:cs typeface="Univers 57 Condensed"/>
            </a:endParaRPr>
          </a:p>
          <a:p>
            <a:pPr marL="0" indent="0">
              <a:buNone/>
            </a:pPr>
            <a:r>
              <a:rPr lang="en-US" sz="2200" i="1" dirty="0">
                <a:latin typeface="Trebuchet MS" panose="020B0603020202020204" pitchFamily="34" charset="0"/>
              </a:rPr>
              <a:t>	Cooperative Mobility for Competitive Megaregions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16500" y="6350000"/>
            <a:ext cx="355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CA67"/>
                </a:solidFill>
              </a:defRPr>
            </a:lvl1pPr>
          </a:lstStyle>
          <a:p>
            <a:r>
              <a:rPr lang="en-US" baseline="30000" dirty="0"/>
              <a:t>29th Annual Outstanding Student</a:t>
            </a:r>
            <a:r>
              <a:rPr lang="en-US" dirty="0"/>
              <a:t> </a:t>
            </a:r>
            <a:r>
              <a:rPr lang="en-US" baseline="30000" dirty="0"/>
              <a:t>of the Year Awards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55391" y="274638"/>
            <a:ext cx="22187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PUBLIC TRANSIT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2697696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u="sng" dirty="0"/>
              <a:t>Research Area(s):</a:t>
            </a:r>
          </a:p>
          <a:p>
            <a:r>
              <a:rPr lang="en-US" sz="2400" dirty="0"/>
              <a:t>Comparative rail tunnel costs, transit agency institutional design, bus network redesign</a:t>
            </a:r>
          </a:p>
          <a:p>
            <a:endParaRPr lang="en-US" sz="2400" dirty="0"/>
          </a:p>
          <a:p>
            <a:r>
              <a:rPr lang="en-US" sz="2400" b="1" u="sng" dirty="0"/>
              <a:t>Thesis Title:</a:t>
            </a:r>
          </a:p>
          <a:p>
            <a:r>
              <a:rPr lang="en-US" sz="2400" dirty="0"/>
              <a:t>Congestion Pricing in New York</a:t>
            </a:r>
          </a:p>
        </p:txBody>
      </p:sp>
      <p:pic>
        <p:nvPicPr>
          <p:cNvPr id="6" name="Picture 5" descr="A person smiling in front of a brick wall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5"/>
          <a:stretch/>
        </p:blipFill>
        <p:spPr>
          <a:xfrm>
            <a:off x="5309075" y="2698364"/>
            <a:ext cx="3365025" cy="311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0949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/>
              <a:t>Samuel Jensen</a:t>
            </a:r>
            <a:endParaRPr lang="en-US" sz="4400" b="1" baseline="0" dirty="0">
              <a:latin typeface="Georgia"/>
              <a:cs typeface="Georg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69455"/>
            <a:ext cx="9144000" cy="938465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>
                <a:latin typeface="Univers 57 Condensed"/>
                <a:cs typeface="Univers 57 Condensed"/>
              </a:rPr>
              <a:t>	</a:t>
            </a:r>
            <a:r>
              <a:rPr lang="en-US" sz="2600" b="1" dirty="0"/>
              <a:t>University of Arizona</a:t>
            </a:r>
          </a:p>
          <a:p>
            <a:pPr marL="0" indent="0">
              <a:buNone/>
            </a:pPr>
            <a:r>
              <a:rPr lang="en-US" sz="2200" i="1" dirty="0">
                <a:latin typeface="Trebuchet MS" panose="020B0603020202020204" pitchFamily="34" charset="0"/>
              </a:rPr>
              <a:t>	National Institute for Transportation and Communities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16500" y="6350000"/>
            <a:ext cx="355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CA67"/>
                </a:solidFill>
              </a:defRPr>
            </a:lvl1pPr>
          </a:lstStyle>
          <a:p>
            <a:r>
              <a:rPr lang="en-US" baseline="30000" dirty="0"/>
              <a:t>29th Annual Outstanding Student</a:t>
            </a:r>
            <a:r>
              <a:rPr lang="en-US" dirty="0"/>
              <a:t> </a:t>
            </a:r>
            <a:r>
              <a:rPr lang="en-US" baseline="30000" dirty="0"/>
              <a:t>of the Year Awards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55391" y="274638"/>
            <a:ext cx="221870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PUBLIC TRANSIT</a:t>
            </a:r>
          </a:p>
          <a:p>
            <a:pPr algn="r"/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457200" y="2697696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u="sng" dirty="0"/>
              <a:t>Research Area(s):</a:t>
            </a:r>
          </a:p>
          <a:p>
            <a:r>
              <a:rPr lang="en-US" sz="2400" dirty="0"/>
              <a:t>Bicycle and Pedestrian Planning and Safety, Racial and Social Equity</a:t>
            </a:r>
          </a:p>
          <a:p>
            <a:endParaRPr lang="en-US" sz="2400" dirty="0"/>
          </a:p>
          <a:p>
            <a:r>
              <a:rPr lang="en-US" sz="2400" b="1" u="sng" dirty="0"/>
              <a:t>Thesis Title:</a:t>
            </a:r>
          </a:p>
          <a:p>
            <a:r>
              <a:rPr lang="en-US" sz="2400" dirty="0"/>
              <a:t>An Inventory of Bus Stop Amenity Guidelines at U.S. Transit Agencies</a:t>
            </a:r>
          </a:p>
        </p:txBody>
      </p:sp>
      <p:pic>
        <p:nvPicPr>
          <p:cNvPr id="6" name="Picture 5" descr="A person with glasses and a mustache&#10;&#10;Description automatically generated with low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675" y="2475000"/>
            <a:ext cx="2220723" cy="366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6128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/>
              <a:t>Reza </a:t>
            </a:r>
            <a:r>
              <a:rPr lang="en-US" b="1" baseline="0" dirty="0" err="1"/>
              <a:t>Nasouri</a:t>
            </a:r>
            <a:endParaRPr lang="en-US" sz="4400" b="1" baseline="0" dirty="0">
              <a:latin typeface="Georgia"/>
              <a:cs typeface="Georg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69455"/>
            <a:ext cx="9144000" cy="938465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>
                <a:latin typeface="Univers 57 Condensed"/>
                <a:cs typeface="Univers 57 Condensed"/>
              </a:rPr>
              <a:t>	University of Texas at San Antonio</a:t>
            </a:r>
          </a:p>
          <a:p>
            <a:pPr marL="0" indent="0">
              <a:buNone/>
            </a:pPr>
            <a:r>
              <a:rPr lang="en-US" sz="2200" i="1" dirty="0">
                <a:latin typeface="Trebuchet MS" panose="020B0603020202020204" pitchFamily="34" charset="0"/>
              </a:rPr>
              <a:t>	Transportation Consortium of Southcentral States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16500" y="6350000"/>
            <a:ext cx="355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CA67"/>
                </a:solidFill>
              </a:defRPr>
            </a:lvl1pPr>
          </a:lstStyle>
          <a:p>
            <a:r>
              <a:rPr lang="en-US" baseline="30000" dirty="0"/>
              <a:t>29th Annual Outstanding Student</a:t>
            </a:r>
            <a:r>
              <a:rPr lang="en-US" dirty="0"/>
              <a:t> </a:t>
            </a:r>
            <a:r>
              <a:rPr lang="en-US" baseline="30000" dirty="0"/>
              <a:t>of the Year Awards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55391" y="274638"/>
            <a:ext cx="22187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PUBLIC TRANSIT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2697696"/>
            <a:ext cx="4406793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/>
              <a:t>Research Area(s):</a:t>
            </a:r>
          </a:p>
          <a:p>
            <a:r>
              <a:rPr lang="en-US" sz="2200" dirty="0"/>
              <a:t>Public transit infrastructure, sustainable energy, structural integrity assessment, finite element analysis</a:t>
            </a:r>
          </a:p>
          <a:p>
            <a:endParaRPr lang="en-US" sz="600" dirty="0"/>
          </a:p>
          <a:p>
            <a:r>
              <a:rPr lang="en-US" sz="2400" b="1" u="sng" dirty="0"/>
              <a:t>Thesis Title:</a:t>
            </a:r>
          </a:p>
          <a:p>
            <a:r>
              <a:rPr lang="en-US" sz="2200" dirty="0"/>
              <a:t>Prognosis and Mitigation of Weldment Cracking in High-Mast Illumination Poles due to Hot-Dip Galvanization</a:t>
            </a:r>
          </a:p>
        </p:txBody>
      </p:sp>
      <p:pic>
        <p:nvPicPr>
          <p:cNvPr id="8" name="Content Placeholder 7" descr="A person in a suit and tie&#10;&#10;Description automatically generated with medium confidence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9"/>
          <a:stretch/>
        </p:blipFill>
        <p:spPr>
          <a:xfrm>
            <a:off x="5029200" y="2697696"/>
            <a:ext cx="3733906" cy="3045432"/>
          </a:xfrm>
        </p:spPr>
      </p:pic>
    </p:spTree>
    <p:extLst>
      <p:ext uri="{BB962C8B-B14F-4D97-AF65-F5344CB8AC3E}">
        <p14:creationId xmlns:p14="http://schemas.microsoft.com/office/powerpoint/2010/main" val="1852082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/>
              <a:t>Hannah </a:t>
            </a:r>
            <a:r>
              <a:rPr lang="en-US" b="1" baseline="0" dirty="0" err="1"/>
              <a:t>Younes</a:t>
            </a:r>
            <a:endParaRPr lang="en-US" sz="4400" b="1" baseline="0" dirty="0">
              <a:latin typeface="Georgia"/>
              <a:cs typeface="Georg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69455"/>
            <a:ext cx="9144000" cy="938465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>
                <a:latin typeface="Univers 57 Condensed"/>
                <a:cs typeface="Univers 57 Condensed"/>
              </a:rPr>
              <a:t>	</a:t>
            </a:r>
            <a:r>
              <a:rPr lang="en-US" sz="2600" b="1" dirty="0"/>
              <a:t>University of Maryland College Park</a:t>
            </a:r>
            <a:r>
              <a:rPr lang="en-US" sz="2200" i="1" dirty="0">
                <a:latin typeface="Trebuchet MS" panose="020B0603020202020204" pitchFamily="34" charset="0"/>
              </a:rPr>
              <a:t>	</a:t>
            </a:r>
          </a:p>
          <a:p>
            <a:pPr marL="0" indent="0">
              <a:buNone/>
            </a:pPr>
            <a:r>
              <a:rPr lang="en-US" sz="2200" i="1" dirty="0">
                <a:latin typeface="Trebuchet MS" panose="020B0603020202020204" pitchFamily="34" charset="0"/>
              </a:rPr>
              <a:t>	Urban Mobility &amp; Equity Center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16500" y="6350000"/>
            <a:ext cx="355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CA67"/>
                </a:solidFill>
              </a:defRPr>
            </a:lvl1pPr>
          </a:lstStyle>
          <a:p>
            <a:r>
              <a:rPr lang="en-US" baseline="30000" dirty="0"/>
              <a:t>29th Annual Outstanding Student</a:t>
            </a:r>
            <a:r>
              <a:rPr lang="en-US" dirty="0"/>
              <a:t> </a:t>
            </a:r>
            <a:r>
              <a:rPr lang="en-US" baseline="30000" dirty="0"/>
              <a:t>of the Year Awards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55391" y="274638"/>
            <a:ext cx="22187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PUBLIC TRANSIT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7200" y="2697696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u="sng" dirty="0"/>
              <a:t>Research Area(s):</a:t>
            </a:r>
          </a:p>
          <a:p>
            <a:r>
              <a:rPr lang="en-US" sz="2400" dirty="0"/>
              <a:t>Low-carbon mobility, modal shifts, emerging modes of transportation</a:t>
            </a:r>
          </a:p>
          <a:p>
            <a:endParaRPr lang="en-US" sz="2400" dirty="0"/>
          </a:p>
          <a:p>
            <a:r>
              <a:rPr lang="en-US" sz="2400" b="1" u="sng" dirty="0"/>
              <a:t>Thesis Title:</a:t>
            </a:r>
          </a:p>
          <a:p>
            <a:r>
              <a:rPr lang="en-US" sz="2400" dirty="0"/>
              <a:t>Shifting toward </a:t>
            </a:r>
            <a:r>
              <a:rPr lang="en-US" sz="2400" dirty="0" err="1"/>
              <a:t>Micromobility</a:t>
            </a:r>
            <a:r>
              <a:rPr lang="en-US" sz="2400" dirty="0"/>
              <a:t>: Analyzing the determinants of usage of shared </a:t>
            </a:r>
            <a:r>
              <a:rPr lang="en-US" sz="2400" dirty="0" err="1"/>
              <a:t>micromobility</a:t>
            </a:r>
            <a:r>
              <a:rPr lang="en-US" sz="2400" dirty="0"/>
              <a:t> in the United States</a:t>
            </a:r>
          </a:p>
        </p:txBody>
      </p:sp>
      <p:pic>
        <p:nvPicPr>
          <p:cNvPr id="6" name="Picture 5" descr="A person with long hair smiling&#10;&#10;Description automatically generated with low confidenc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0"/>
          <a:stretch/>
        </p:blipFill>
        <p:spPr>
          <a:xfrm>
            <a:off x="5394992" y="2643904"/>
            <a:ext cx="3081871" cy="326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4841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/>
              <a:t>Timothy Mast</a:t>
            </a:r>
            <a:endParaRPr lang="en-US" sz="4400" b="1" baseline="0" dirty="0">
              <a:latin typeface="Georgia"/>
              <a:cs typeface="Georg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69455"/>
            <a:ext cx="9144000" cy="938465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/>
              <a:t>	Virginia Tech</a:t>
            </a:r>
          </a:p>
          <a:p>
            <a:pPr marL="0" indent="0">
              <a:buNone/>
            </a:pPr>
            <a:r>
              <a:rPr lang="en-US" sz="2200" i="1" dirty="0">
                <a:latin typeface="Trebuchet MS" panose="020B0603020202020204" pitchFamily="34" charset="0"/>
              </a:rPr>
              <a:t>	Rail Transportation Engineering and Advance Maintenance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16500" y="6350000"/>
            <a:ext cx="355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CA67"/>
                </a:solidFill>
              </a:defRPr>
            </a:lvl1pPr>
          </a:lstStyle>
          <a:p>
            <a:r>
              <a:rPr lang="en-US" baseline="30000" dirty="0"/>
              <a:t>29th Annual Outstanding Student</a:t>
            </a:r>
            <a:r>
              <a:rPr lang="en-US" dirty="0"/>
              <a:t> </a:t>
            </a:r>
            <a:r>
              <a:rPr lang="en-US" baseline="30000" dirty="0"/>
              <a:t>of the Year Awards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55391" y="274638"/>
            <a:ext cx="22187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RAIL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2697696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u="sng" dirty="0"/>
              <a:t>Research Area(s):</a:t>
            </a:r>
          </a:p>
          <a:p>
            <a:r>
              <a:rPr lang="en-US" sz="2400" dirty="0"/>
              <a:t>Optical Detection of Top-of-Rail Friction Modifiers (TOR or TORFM)</a:t>
            </a:r>
          </a:p>
          <a:p>
            <a:endParaRPr lang="en-US" sz="2400" dirty="0"/>
          </a:p>
          <a:p>
            <a:r>
              <a:rPr lang="en-US" sz="2400" b="1" u="sng" dirty="0"/>
              <a:t>Thesis Title:</a:t>
            </a:r>
          </a:p>
          <a:p>
            <a:r>
              <a:rPr lang="en-US" sz="2400" dirty="0"/>
              <a:t>Practical Assessment of Laser-based Sensors for Qualitative Measurement of Top-of-Rail Friction Modifiers on Revenue Service Track</a:t>
            </a:r>
          </a:p>
        </p:txBody>
      </p:sp>
      <p:pic>
        <p:nvPicPr>
          <p:cNvPr id="8" name="Content Placeholder 7" descr="A person wearing glasses and a suit&#10;&#10;Description automatically generated with medium confidence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293" y="2635624"/>
            <a:ext cx="3427113" cy="3253334"/>
          </a:xfrm>
        </p:spPr>
      </p:pic>
    </p:spTree>
    <p:extLst>
      <p:ext uri="{BB962C8B-B14F-4D97-AF65-F5344CB8AC3E}">
        <p14:creationId xmlns:p14="http://schemas.microsoft.com/office/powerpoint/2010/main" val="39604919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/>
              <a:t>Michelle Chang</a:t>
            </a:r>
            <a:endParaRPr lang="en-US" sz="4400" b="1" baseline="0" dirty="0">
              <a:latin typeface="Georgia"/>
              <a:cs typeface="Georg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69455"/>
            <a:ext cx="9144000" cy="938465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>
                <a:latin typeface="Univers 57 Condensed"/>
                <a:cs typeface="Univers 57 Condensed"/>
              </a:rPr>
              <a:t>	</a:t>
            </a:r>
            <a:r>
              <a:rPr lang="en-US" sz="2600" b="1" dirty="0"/>
              <a:t>University of Washington</a:t>
            </a:r>
          </a:p>
          <a:p>
            <a:pPr marL="0" indent="0">
              <a:buNone/>
            </a:pPr>
            <a:r>
              <a:rPr lang="en-US" sz="2200" i="1" dirty="0">
                <a:latin typeface="Trebuchet MS" panose="020B0603020202020204" pitchFamily="34" charset="0"/>
              </a:rPr>
              <a:t>	Accelerated Bridge Construction University Transportation Center 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16500" y="6350000"/>
            <a:ext cx="355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CA67"/>
                </a:solidFill>
              </a:defRPr>
            </a:lvl1pPr>
          </a:lstStyle>
          <a:p>
            <a:r>
              <a:rPr lang="en-US" baseline="30000" dirty="0"/>
              <a:t>29th Annual Outstanding Student</a:t>
            </a:r>
            <a:r>
              <a:rPr lang="en-US" dirty="0"/>
              <a:t> </a:t>
            </a:r>
            <a:r>
              <a:rPr lang="en-US" baseline="30000" dirty="0"/>
              <a:t>of the Year Awards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55391" y="274638"/>
            <a:ext cx="22187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ROAD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2697696"/>
            <a:ext cx="438080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/>
              <a:t>Research Area(s):</a:t>
            </a:r>
          </a:p>
          <a:p>
            <a:r>
              <a:rPr lang="en-US" sz="2400" dirty="0"/>
              <a:t>Structural Engineering</a:t>
            </a:r>
          </a:p>
          <a:p>
            <a:endParaRPr lang="en-US" sz="2400" dirty="0"/>
          </a:p>
          <a:p>
            <a:r>
              <a:rPr lang="en-US" sz="2400" b="1" u="sng" dirty="0"/>
              <a:t>Thesis Title:</a:t>
            </a:r>
          </a:p>
          <a:p>
            <a:r>
              <a:rPr lang="en-US" sz="2400" dirty="0"/>
              <a:t>Reinforced Concrete Column-to-Shaft Connections in Seismic Regions</a:t>
            </a:r>
          </a:p>
        </p:txBody>
      </p:sp>
      <p:pic>
        <p:nvPicPr>
          <p:cNvPr id="6" name="Picture 5" descr="A person smiling for the camera&#10;&#10;Description automatically generated with medium confidenc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1"/>
          <a:stretch/>
        </p:blipFill>
        <p:spPr>
          <a:xfrm>
            <a:off x="5422900" y="2768161"/>
            <a:ext cx="2743200" cy="322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5852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/>
              <a:t>John </a:t>
            </a:r>
            <a:r>
              <a:rPr lang="en-US" b="1" baseline="0" dirty="0" err="1"/>
              <a:t>Joon</a:t>
            </a:r>
            <a:r>
              <a:rPr lang="en-US" b="1" baseline="0" dirty="0"/>
              <a:t> Young Chung</a:t>
            </a:r>
            <a:endParaRPr lang="en-US" sz="4400" b="1" baseline="0" dirty="0">
              <a:latin typeface="Georgia"/>
              <a:cs typeface="Georg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69455"/>
            <a:ext cx="9144000" cy="938465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>
                <a:latin typeface="Univers 57 Condensed"/>
                <a:cs typeface="Univers 57 Condensed"/>
              </a:rPr>
              <a:t>	University of Michigan</a:t>
            </a:r>
          </a:p>
          <a:p>
            <a:pPr marL="0" indent="0">
              <a:buNone/>
            </a:pPr>
            <a:r>
              <a:rPr lang="en-US" sz="2200" i="1" dirty="0">
                <a:latin typeface="Trebuchet MS" panose="020B0603020202020204" pitchFamily="34" charset="0"/>
              </a:rPr>
              <a:t>	</a:t>
            </a:r>
            <a:r>
              <a:rPr lang="en-US" sz="2000" i="1" dirty="0">
                <a:latin typeface="Trebuchet MS" panose="020B0603020202020204" pitchFamily="34" charset="0"/>
              </a:rPr>
              <a:t>Center for Connected and Automated Transportation</a:t>
            </a:r>
            <a:endParaRPr lang="en-US" sz="2200" i="1" dirty="0">
              <a:latin typeface="Trebuchet MS" panose="020B0603020202020204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16500" y="6350000"/>
            <a:ext cx="355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CA67"/>
                </a:solidFill>
              </a:defRPr>
            </a:lvl1pPr>
          </a:lstStyle>
          <a:p>
            <a:r>
              <a:rPr lang="en-US" baseline="30000" dirty="0"/>
              <a:t>29th Annual Outstanding Student</a:t>
            </a:r>
            <a:r>
              <a:rPr lang="en-US" dirty="0"/>
              <a:t> </a:t>
            </a:r>
            <a:r>
              <a:rPr lang="en-US" baseline="30000" dirty="0"/>
              <a:t>of the Year Awards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55391" y="274638"/>
            <a:ext cx="22187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ROAD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2697696"/>
            <a:ext cx="430446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/>
              <a:t>Research Area(s):</a:t>
            </a:r>
          </a:p>
          <a:p>
            <a:r>
              <a:rPr lang="en-US" sz="2400" dirty="0"/>
              <a:t>Recovering autonomous vehicle failure with collective human interventions</a:t>
            </a:r>
          </a:p>
          <a:p>
            <a:endParaRPr lang="en-US" sz="2400" dirty="0"/>
          </a:p>
          <a:p>
            <a:r>
              <a:rPr lang="en-US" sz="2400" b="1" u="sng" dirty="0"/>
              <a:t>Thesis Title:</a:t>
            </a:r>
          </a:p>
          <a:p>
            <a:r>
              <a:rPr lang="en-US" sz="2400" dirty="0"/>
              <a:t>Improving and scaffolding machine learning or AI systems with complex human inputs</a:t>
            </a:r>
          </a:p>
        </p:txBody>
      </p:sp>
      <p:pic>
        <p:nvPicPr>
          <p:cNvPr id="8" name="Picture 7" descr="a person next to a Michigan logo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724" y="2984777"/>
            <a:ext cx="4182548" cy="278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076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/>
              <a:t>Matt Battifarano</a:t>
            </a:r>
            <a:endParaRPr lang="en-US" sz="4400" b="1" baseline="0" dirty="0">
              <a:latin typeface="Georgia"/>
              <a:cs typeface="Georg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69455"/>
            <a:ext cx="9144000" cy="938465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600" b="1" dirty="0">
                <a:latin typeface="Univers 57 Condensed"/>
                <a:cs typeface="Univers 57 Condensed"/>
              </a:rPr>
              <a:t>	</a:t>
            </a:r>
            <a:r>
              <a:rPr lang="en-US" sz="2600" b="1" dirty="0"/>
              <a:t>Carnegie Mellon University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i="1" dirty="0">
                <a:latin typeface="Trebuchet MS" panose="020B0603020202020204" pitchFamily="34" charset="0"/>
              </a:rPr>
              <a:t>	</a:t>
            </a:r>
            <a:r>
              <a:rPr lang="en-US" sz="1400" i="1" dirty="0">
                <a:latin typeface="Trebuchet MS" panose="020B0603020202020204" pitchFamily="34" charset="0"/>
              </a:rPr>
              <a:t>Mobility21, A National University Transportation Center for Improving  Mobility of People and Goods</a:t>
            </a:r>
            <a:endParaRPr lang="en-US" sz="2000" i="1" dirty="0">
              <a:latin typeface="Trebuchet MS" panose="020B0603020202020204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16500" y="6350000"/>
            <a:ext cx="355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CA67"/>
                </a:solidFill>
              </a:defRPr>
            </a:lvl1pPr>
          </a:lstStyle>
          <a:p>
            <a:r>
              <a:rPr lang="en-US" baseline="30000" dirty="0"/>
              <a:t>29th Annual Outstanding Student</a:t>
            </a:r>
            <a:r>
              <a:rPr lang="en-US" dirty="0"/>
              <a:t> </a:t>
            </a:r>
            <a:r>
              <a:rPr lang="en-US" baseline="30000" dirty="0"/>
              <a:t>of the Year Awards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55391" y="274638"/>
            <a:ext cx="22187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MULTIMODAL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269769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u="sng" dirty="0"/>
              <a:t>Research Area(s):</a:t>
            </a:r>
          </a:p>
          <a:p>
            <a:r>
              <a:rPr lang="en-US" sz="2400" dirty="0"/>
              <a:t>Transportation Network Modeling</a:t>
            </a:r>
          </a:p>
          <a:p>
            <a:endParaRPr lang="en-US" sz="2400" dirty="0"/>
          </a:p>
          <a:p>
            <a:r>
              <a:rPr lang="en-US" sz="2400" b="1" u="sng" dirty="0"/>
              <a:t>Thesis Title:</a:t>
            </a:r>
          </a:p>
          <a:p>
            <a:r>
              <a:rPr lang="en-US" sz="2400" dirty="0"/>
              <a:t>Socially optimal congestion policy for connected fleets</a:t>
            </a:r>
          </a:p>
        </p:txBody>
      </p:sp>
      <p:pic>
        <p:nvPicPr>
          <p:cNvPr id="6" name="Picture 5" descr="A person wearing glasses&#10;&#10;Description automatically generated with medium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889" y="2623478"/>
            <a:ext cx="2633222" cy="351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5523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/>
              <a:t>Alexander Curtis</a:t>
            </a:r>
            <a:endParaRPr lang="en-US" sz="4400" b="1" baseline="0" dirty="0">
              <a:latin typeface="Georgia"/>
              <a:cs typeface="Georg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69455"/>
            <a:ext cx="9144000" cy="938465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>
                <a:latin typeface="Univers 57 Condensed"/>
                <a:cs typeface="Univers 57 Condensed"/>
              </a:rPr>
              <a:t>	</a:t>
            </a:r>
            <a:r>
              <a:rPr lang="en-US" sz="2600" b="1" dirty="0"/>
              <a:t>New York University </a:t>
            </a:r>
            <a:r>
              <a:rPr lang="en-US" sz="2200" i="1" dirty="0">
                <a:latin typeface="Trebuchet MS" panose="020B0603020202020204" pitchFamily="34" charset="0"/>
              </a:rPr>
              <a:t>	</a:t>
            </a:r>
          </a:p>
          <a:p>
            <a:pPr marL="0" indent="0">
              <a:buNone/>
            </a:pPr>
            <a:r>
              <a:rPr lang="en-US" sz="2200" i="1" dirty="0">
                <a:latin typeface="Trebuchet MS" panose="020B0603020202020204" pitchFamily="34" charset="0"/>
              </a:rPr>
              <a:t>	</a:t>
            </a:r>
            <a:r>
              <a:rPr lang="en-US" sz="1800" i="1" dirty="0">
                <a:latin typeface="Trebuchet MS" panose="020B0603020202020204" pitchFamily="34" charset="0"/>
              </a:rPr>
              <a:t>Connected Cities towards Smart Mobility and Resilient Transportation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16500" y="6350000"/>
            <a:ext cx="355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CA67"/>
                </a:solidFill>
              </a:defRPr>
            </a:lvl1pPr>
          </a:lstStyle>
          <a:p>
            <a:r>
              <a:rPr lang="en-US" baseline="30000" dirty="0"/>
              <a:t>29th Annual Outstanding Student</a:t>
            </a:r>
            <a:r>
              <a:rPr lang="en-US" dirty="0"/>
              <a:t> </a:t>
            </a:r>
            <a:r>
              <a:rPr lang="en-US" baseline="30000" dirty="0"/>
              <a:t>of the Year Awards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55391" y="274638"/>
            <a:ext cx="22187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ROAD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2697696"/>
            <a:ext cx="4572000" cy="390876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u="sng" dirty="0"/>
              <a:t>Research Area(s):</a:t>
            </a:r>
          </a:p>
          <a:p>
            <a:r>
              <a:rPr lang="en-US" sz="2200" dirty="0"/>
              <a:t>Reliability engineering, time series analysis, reliability analysis, condition-based maintenance, predictive maintenance, event/log-based systems</a:t>
            </a:r>
          </a:p>
          <a:p>
            <a:endParaRPr lang="en-US" sz="2400" b="1" u="sng" dirty="0"/>
          </a:p>
          <a:p>
            <a:r>
              <a:rPr lang="en-US" sz="2400" b="1" u="sng" dirty="0"/>
              <a:t>Thesis Title:</a:t>
            </a:r>
          </a:p>
          <a:p>
            <a:r>
              <a:rPr lang="en-US" sz="2200" dirty="0"/>
              <a:t>Applications of Reliability Engineering Techniques for Vehicle System Maintenance Alternatives</a:t>
            </a:r>
          </a:p>
        </p:txBody>
      </p:sp>
      <p:pic>
        <p:nvPicPr>
          <p:cNvPr id="6" name="Picture 5" descr="A person in a suit and tie&#10;&#10;Description automatically generated with medium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239" y="2931160"/>
            <a:ext cx="30480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756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sz="4400" b="1" baseline="0" dirty="0">
                <a:latin typeface="Georgia"/>
                <a:cs typeface="Georgia"/>
              </a:rPr>
              <a:t>Sue Dexter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69455"/>
            <a:ext cx="9144000" cy="938465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>
                <a:latin typeface="Univers 57 Condensed"/>
                <a:cs typeface="Univers 57 Condensed"/>
              </a:rPr>
              <a:t>	</a:t>
            </a:r>
            <a:r>
              <a:rPr lang="en-US" sz="2600" b="1" dirty="0"/>
              <a:t>University of Southern California</a:t>
            </a:r>
            <a:r>
              <a:rPr lang="en-US" sz="2200" i="1" dirty="0">
                <a:latin typeface="Trebuchet MS" panose="020B0603020202020204" pitchFamily="34" charset="0"/>
              </a:rPr>
              <a:t>	</a:t>
            </a:r>
          </a:p>
          <a:p>
            <a:pPr marL="0" indent="0">
              <a:buNone/>
            </a:pPr>
            <a:r>
              <a:rPr lang="en-US" sz="2200" i="1" dirty="0">
                <a:latin typeface="Trebuchet MS" panose="020B0603020202020204" pitchFamily="34" charset="0"/>
              </a:rPr>
              <a:t>	Pacific Southwest Region University Transportation Center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16500" y="6350000"/>
            <a:ext cx="355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CA67"/>
                </a:solidFill>
              </a:defRPr>
            </a:lvl1pPr>
          </a:lstStyle>
          <a:p>
            <a:r>
              <a:rPr lang="en-US" baseline="30000" dirty="0"/>
              <a:t>29th Annual Outstanding Student</a:t>
            </a:r>
            <a:r>
              <a:rPr lang="en-US" dirty="0"/>
              <a:t> </a:t>
            </a:r>
            <a:r>
              <a:rPr lang="en-US" baseline="30000" dirty="0"/>
              <a:t>of the Year Awards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55391" y="274638"/>
            <a:ext cx="22187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ROAD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199" y="2697696"/>
            <a:ext cx="4806363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/>
              <a:t>Research Area(s):</a:t>
            </a:r>
          </a:p>
          <a:p>
            <a:r>
              <a:rPr lang="en-US" sz="2000" dirty="0"/>
              <a:t>Sustainable urban freight, transportation planning and infrastructure, land use policy, environmental policy, climate change mitigation, international development</a:t>
            </a:r>
          </a:p>
        </p:txBody>
      </p:sp>
      <p:pic>
        <p:nvPicPr>
          <p:cNvPr id="10" name="Picture 9" descr="A person wearing glasses&#10;&#10;Description automatically generated with low confidenc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76"/>
          <a:stretch/>
        </p:blipFill>
        <p:spPr>
          <a:xfrm>
            <a:off x="5361847" y="2917411"/>
            <a:ext cx="3210653" cy="282388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57201" y="4249940"/>
            <a:ext cx="464499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/>
          </a:p>
          <a:p>
            <a:r>
              <a:rPr lang="en-US" sz="2400" b="1" u="sng" dirty="0"/>
              <a:t>Thesis Title:</a:t>
            </a:r>
          </a:p>
          <a:p>
            <a:r>
              <a:rPr lang="en-US" sz="2000" dirty="0"/>
              <a:t>Life cycle comparisons between diesel and alternative fuel heavy-duty trucks:  how much better are battery-electric or hydrogen fuel cell trucks for the environment?</a:t>
            </a:r>
          </a:p>
        </p:txBody>
      </p:sp>
    </p:spTree>
    <p:extLst>
      <p:ext uri="{BB962C8B-B14F-4D97-AF65-F5344CB8AC3E}">
        <p14:creationId xmlns:p14="http://schemas.microsoft.com/office/powerpoint/2010/main" val="6753295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/>
              <a:t>Ryan </a:t>
            </a:r>
            <a:r>
              <a:rPr lang="en-US" b="1" baseline="0" dirty="0" err="1"/>
              <a:t>Fallica</a:t>
            </a:r>
            <a:endParaRPr lang="en-US" sz="4400" b="1" baseline="0" dirty="0">
              <a:latin typeface="Georgia"/>
              <a:cs typeface="Georg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69455"/>
            <a:ext cx="9144000" cy="938465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>
                <a:latin typeface="Univers 57 Condensed"/>
                <a:cs typeface="Univers 57 Condensed"/>
              </a:rPr>
              <a:t>	</a:t>
            </a:r>
            <a:r>
              <a:rPr lang="en-US" sz="2600" b="1" dirty="0"/>
              <a:t>San Jose State University</a:t>
            </a:r>
          </a:p>
          <a:p>
            <a:pPr marL="0" indent="0">
              <a:buNone/>
            </a:pPr>
            <a:r>
              <a:rPr lang="en-US" sz="2200" i="1" dirty="0">
                <a:latin typeface="Trebuchet MS" panose="020B0603020202020204" pitchFamily="34" charset="0"/>
              </a:rPr>
              <a:t>	</a:t>
            </a:r>
            <a:r>
              <a:rPr lang="en-US" sz="2200" i="1" dirty="0" err="1">
                <a:latin typeface="Trebuchet MS" panose="020B0603020202020204" pitchFamily="34" charset="0"/>
              </a:rPr>
              <a:t>Mineta</a:t>
            </a:r>
            <a:r>
              <a:rPr lang="en-US" sz="2200" i="1" dirty="0">
                <a:latin typeface="Trebuchet MS" panose="020B0603020202020204" pitchFamily="34" charset="0"/>
              </a:rPr>
              <a:t> Transportation Institute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16500" y="6350000"/>
            <a:ext cx="355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CA67"/>
                </a:solidFill>
              </a:defRPr>
            </a:lvl1pPr>
          </a:lstStyle>
          <a:p>
            <a:r>
              <a:rPr lang="en-US" baseline="30000" dirty="0"/>
              <a:t>29th Annual Outstanding Student</a:t>
            </a:r>
            <a:r>
              <a:rPr lang="en-US" dirty="0"/>
              <a:t> </a:t>
            </a:r>
            <a:r>
              <a:rPr lang="en-US" baseline="30000" dirty="0"/>
              <a:t>of the Year Awards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55391" y="274638"/>
            <a:ext cx="22187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ROAD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2697696"/>
            <a:ext cx="44805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/>
              <a:t>Research Area(s):</a:t>
            </a:r>
          </a:p>
          <a:p>
            <a:r>
              <a:rPr lang="en-US" sz="2400" dirty="0"/>
              <a:t>The intersection of transportation and housing policy</a:t>
            </a:r>
          </a:p>
          <a:p>
            <a:endParaRPr lang="en-US" sz="2400" dirty="0"/>
          </a:p>
          <a:p>
            <a:r>
              <a:rPr lang="en-US" sz="2400" b="1" u="sng" dirty="0"/>
              <a:t>Thesis Title:</a:t>
            </a:r>
          </a:p>
          <a:p>
            <a:r>
              <a:rPr lang="en-US" sz="2400" dirty="0"/>
              <a:t>VMT Analysis in California: SB 743 Implementation in Early Adopter Cities</a:t>
            </a:r>
          </a:p>
        </p:txBody>
      </p:sp>
      <p:pic>
        <p:nvPicPr>
          <p:cNvPr id="6" name="Picture 5" descr="A person in a suit and tie&#10;&#10;Description automatically generated with medium confidenc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0" t="5725" r="580" b="386"/>
          <a:stretch/>
        </p:blipFill>
        <p:spPr>
          <a:xfrm>
            <a:off x="5682342" y="2596200"/>
            <a:ext cx="2531726" cy="356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5308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/>
              <a:t>Larkin Folsom</a:t>
            </a:r>
            <a:endParaRPr lang="en-US" sz="4400" b="1" baseline="0" dirty="0">
              <a:latin typeface="Georgia"/>
              <a:cs typeface="Georg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69455"/>
            <a:ext cx="9144000" cy="938465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>
                <a:latin typeface="Univers 57 Condensed"/>
                <a:cs typeface="Univers 57 Condensed"/>
              </a:rPr>
              <a:t>	</a:t>
            </a:r>
            <a:r>
              <a:rPr lang="en-US" sz="2400" b="1" dirty="0"/>
              <a:t>North Carolina Agricultural and Technical State University</a:t>
            </a:r>
            <a:r>
              <a:rPr lang="en-US" sz="2200" i="1" dirty="0">
                <a:latin typeface="Trebuchet MS" panose="020B0603020202020204" pitchFamily="34" charset="0"/>
              </a:rPr>
              <a:t>	Center for Advanced Transportation Mobility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16500" y="6350000"/>
            <a:ext cx="355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CA67"/>
                </a:solidFill>
              </a:defRPr>
            </a:lvl1pPr>
          </a:lstStyle>
          <a:p>
            <a:r>
              <a:rPr lang="en-US" baseline="30000" dirty="0"/>
              <a:t>29th Annual Outstanding Student</a:t>
            </a:r>
            <a:r>
              <a:rPr lang="en-US" dirty="0"/>
              <a:t> </a:t>
            </a:r>
            <a:r>
              <a:rPr lang="en-US" baseline="30000" dirty="0"/>
              <a:t>of the Year Awards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55391" y="274638"/>
            <a:ext cx="22187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ROAD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2697696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u="sng" dirty="0"/>
              <a:t>Research Area(s):</a:t>
            </a:r>
          </a:p>
          <a:p>
            <a:r>
              <a:rPr lang="en-US" sz="2400" dirty="0"/>
              <a:t>Connected Vehicles and Unmanned Aerial Vehicles</a:t>
            </a:r>
          </a:p>
          <a:p>
            <a:endParaRPr lang="en-US" sz="2400" dirty="0"/>
          </a:p>
          <a:p>
            <a:r>
              <a:rPr lang="en-US" sz="2400" b="1" u="sng" dirty="0"/>
              <a:t>Thesis Title:</a:t>
            </a:r>
          </a:p>
          <a:p>
            <a:r>
              <a:rPr lang="en-US" sz="2400" dirty="0"/>
              <a:t>Information-Theoretic Multi-agent Route Planning in Uncertain Environments</a:t>
            </a:r>
          </a:p>
        </p:txBody>
      </p:sp>
      <p:pic>
        <p:nvPicPr>
          <p:cNvPr id="6" name="Picture 5" descr="A person with a mustache&#10;&#10;Description automatically generated with low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887" y="2525341"/>
            <a:ext cx="3200970" cy="352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0639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/>
              <a:t>Ashton </a:t>
            </a:r>
            <a:r>
              <a:rPr lang="en-US" b="1" baseline="0" dirty="0" err="1"/>
              <a:t>Krajnovich</a:t>
            </a:r>
            <a:endParaRPr lang="en-US" sz="4400" b="1" baseline="0" dirty="0">
              <a:latin typeface="Georgia"/>
              <a:cs typeface="Georg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69455"/>
            <a:ext cx="9144000" cy="938465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>
                <a:latin typeface="Univers 57 Condensed"/>
                <a:cs typeface="Univers 57 Condensed"/>
              </a:rPr>
              <a:t>	</a:t>
            </a:r>
            <a:r>
              <a:rPr lang="en-US" sz="2600" b="1" dirty="0"/>
              <a:t>Colorado School of Mines</a:t>
            </a:r>
          </a:p>
          <a:p>
            <a:pPr marL="0" indent="0">
              <a:buNone/>
            </a:pPr>
            <a:r>
              <a:rPr lang="en-US" sz="2200" i="1" dirty="0">
                <a:latin typeface="Trebuchet MS" panose="020B0603020202020204" pitchFamily="34" charset="0"/>
              </a:rPr>
              <a:t>	Transportation Informatics (</a:t>
            </a:r>
            <a:r>
              <a:rPr lang="en-US" sz="2200" i="1" dirty="0" err="1">
                <a:latin typeface="Trebuchet MS" panose="020B0603020202020204" pitchFamily="34" charset="0"/>
              </a:rPr>
              <a:t>TransInfo</a:t>
            </a:r>
            <a:r>
              <a:rPr lang="en-US" sz="2200" i="1" dirty="0">
                <a:latin typeface="Trebuchet MS" panose="020B0603020202020204" pitchFamily="34" charset="0"/>
              </a:rPr>
              <a:t>)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16500" y="6350000"/>
            <a:ext cx="355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CA67"/>
                </a:solidFill>
              </a:defRPr>
            </a:lvl1pPr>
          </a:lstStyle>
          <a:p>
            <a:r>
              <a:rPr lang="en-US" baseline="30000" dirty="0"/>
              <a:t>29th Annual Outstanding Student</a:t>
            </a:r>
            <a:r>
              <a:rPr lang="en-US" dirty="0"/>
              <a:t> </a:t>
            </a:r>
            <a:r>
              <a:rPr lang="en-US" baseline="30000" dirty="0"/>
              <a:t>of the Year Awards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55391" y="274638"/>
            <a:ext cx="22187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ROAD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2697696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u="sng" dirty="0"/>
              <a:t>Research Area(s):</a:t>
            </a:r>
          </a:p>
          <a:p>
            <a:r>
              <a:rPr lang="en-US" sz="2400" dirty="0"/>
              <a:t>Geologic characterization for transportation tunnels, 3D geologic modeling, Uncertainty assessment</a:t>
            </a:r>
          </a:p>
          <a:p>
            <a:endParaRPr lang="en-US" sz="2400" dirty="0"/>
          </a:p>
          <a:p>
            <a:r>
              <a:rPr lang="en-US" sz="2400" b="1" u="sng" dirty="0"/>
              <a:t>Thesis Title:</a:t>
            </a:r>
          </a:p>
          <a:p>
            <a:r>
              <a:rPr lang="en-US" sz="2400" dirty="0"/>
              <a:t>Adaptive and Predictive 3D Geologic Modeling for Hard Rock Tunneling</a:t>
            </a:r>
          </a:p>
          <a:p>
            <a:endParaRPr lang="en-US" sz="2400" b="1" u="sng" dirty="0"/>
          </a:p>
        </p:txBody>
      </p:sp>
      <p:pic>
        <p:nvPicPr>
          <p:cNvPr id="6" name="Picture 5" descr="A person smiling for the camera&#10;&#10;Description automatically generated with medium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588" y="2613171"/>
            <a:ext cx="3096912" cy="330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5258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/>
              <a:t>Vanessa </a:t>
            </a:r>
            <a:r>
              <a:rPr lang="en-US" b="1" baseline="0" dirty="0" err="1"/>
              <a:t>McEntee</a:t>
            </a:r>
            <a:endParaRPr lang="en-US" sz="4400" b="1" baseline="0" dirty="0">
              <a:latin typeface="Georgia"/>
              <a:cs typeface="Georg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69455"/>
            <a:ext cx="9144000" cy="938465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>
                <a:latin typeface="Univers 57 Condensed"/>
                <a:cs typeface="Univers 57 Condensed"/>
              </a:rPr>
              <a:t>	University of Utah</a:t>
            </a:r>
          </a:p>
          <a:p>
            <a:pPr marL="0" indent="0">
              <a:buNone/>
            </a:pPr>
            <a:r>
              <a:rPr lang="en-US" sz="2200" i="1" dirty="0">
                <a:latin typeface="Trebuchet MS" panose="020B0603020202020204" pitchFamily="34" charset="0"/>
              </a:rPr>
              <a:t>	Mountain-Plains Consortium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16500" y="6350000"/>
            <a:ext cx="355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CA67"/>
                </a:solidFill>
              </a:defRPr>
            </a:lvl1pPr>
          </a:lstStyle>
          <a:p>
            <a:r>
              <a:rPr lang="en-US" baseline="30000" dirty="0"/>
              <a:t>29th Annual Outstanding Student</a:t>
            </a:r>
            <a:r>
              <a:rPr lang="en-US" dirty="0"/>
              <a:t> </a:t>
            </a:r>
            <a:r>
              <a:rPr lang="en-US" baseline="30000" dirty="0"/>
              <a:t>of the Year Awards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55391" y="274638"/>
            <a:ext cx="22187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ROAD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2697696"/>
            <a:ext cx="45593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/>
              <a:t>Research Area(s):</a:t>
            </a:r>
          </a:p>
          <a:p>
            <a:r>
              <a:rPr lang="en-US" sz="2400" dirty="0"/>
              <a:t>Repair and Retrofit of concrete structures with Fiber Reinforced Polymers (FRP) for increased community seismic resiliency.</a:t>
            </a:r>
          </a:p>
          <a:p>
            <a:endParaRPr lang="en-US" sz="2400" dirty="0"/>
          </a:p>
        </p:txBody>
      </p:sp>
      <p:pic>
        <p:nvPicPr>
          <p:cNvPr id="6" name="Picture 5" descr="A person with long hair smiling&#10;&#10;Description automatically generated with low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720" y="2594770"/>
            <a:ext cx="3568380" cy="356838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57200" y="4441022"/>
            <a:ext cx="364607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/>
          </a:p>
          <a:p>
            <a:r>
              <a:rPr lang="en-US" sz="2400" b="1" u="sng" dirty="0"/>
              <a:t>Thesis Title:</a:t>
            </a:r>
          </a:p>
          <a:p>
            <a:r>
              <a:rPr lang="en-US" sz="2400" dirty="0"/>
              <a:t>Seismic Retrofit and Repair of Existing Bridge Wall Pier Using Conventional and CFRP systems</a:t>
            </a:r>
          </a:p>
        </p:txBody>
      </p:sp>
    </p:spTree>
    <p:extLst>
      <p:ext uri="{BB962C8B-B14F-4D97-AF65-F5344CB8AC3E}">
        <p14:creationId xmlns:p14="http://schemas.microsoft.com/office/powerpoint/2010/main" val="20249304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/>
              <a:t>Michael Moore</a:t>
            </a:r>
            <a:endParaRPr lang="en-US" sz="4400" b="1" baseline="0" dirty="0">
              <a:latin typeface="Georgia"/>
              <a:cs typeface="Georg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69455"/>
            <a:ext cx="9144000" cy="938465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>
                <a:latin typeface="Univers 57 Condensed"/>
                <a:cs typeface="Univers 57 Condensed"/>
              </a:rPr>
              <a:t>	</a:t>
            </a:r>
            <a:r>
              <a:rPr lang="en-US" sz="2600" b="1" dirty="0"/>
              <a:t>The University of Texas at Austin</a:t>
            </a:r>
          </a:p>
          <a:p>
            <a:pPr marL="0" indent="0">
              <a:buNone/>
            </a:pPr>
            <a:r>
              <a:rPr lang="en-US" sz="2200" i="1" dirty="0">
                <a:latin typeface="Trebuchet MS" panose="020B0603020202020204" pitchFamily="34" charset="0"/>
              </a:rPr>
              <a:t>	Data-Supported Transportation Operations and Planning Center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16500" y="6350000"/>
            <a:ext cx="355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CA67"/>
                </a:solidFill>
              </a:defRPr>
            </a:lvl1pPr>
          </a:lstStyle>
          <a:p>
            <a:r>
              <a:rPr lang="en-US" baseline="30000" dirty="0"/>
              <a:t>29th Annual Outstanding Student</a:t>
            </a:r>
            <a:r>
              <a:rPr lang="en-US" dirty="0"/>
              <a:t> </a:t>
            </a:r>
            <a:r>
              <a:rPr lang="en-US" baseline="30000" dirty="0"/>
              <a:t>of the Year Awards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55391" y="274638"/>
            <a:ext cx="22187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ROAD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2697696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u="sng" dirty="0"/>
              <a:t>Research Area(s):</a:t>
            </a:r>
          </a:p>
          <a:p>
            <a:r>
              <a:rPr lang="en-US" sz="2400" dirty="0"/>
              <a:t>Connected and Automated Vehicles, Emerging Technology, Big Data</a:t>
            </a:r>
          </a:p>
          <a:p>
            <a:endParaRPr lang="en-US" sz="2400" dirty="0"/>
          </a:p>
        </p:txBody>
      </p:sp>
      <p:pic>
        <p:nvPicPr>
          <p:cNvPr id="8" name="Content Placeholder 7" descr="A person in a suit and tie&#10;&#10;Description automatically generated with medium confidence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96"/>
          <a:stretch/>
        </p:blipFill>
        <p:spPr>
          <a:xfrm>
            <a:off x="5244509" y="2716081"/>
            <a:ext cx="3256594" cy="3325757"/>
          </a:xfrm>
        </p:spPr>
      </p:pic>
      <p:sp>
        <p:nvSpPr>
          <p:cNvPr id="10" name="Rectangle 9"/>
          <p:cNvSpPr/>
          <p:nvPr/>
        </p:nvSpPr>
        <p:spPr>
          <a:xfrm>
            <a:off x="457200" y="4037469"/>
            <a:ext cx="421469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/>
          </a:p>
          <a:p>
            <a:r>
              <a:rPr lang="en-US" sz="2400" b="1" u="sng" dirty="0"/>
              <a:t>Thesis Title:</a:t>
            </a:r>
          </a:p>
          <a:p>
            <a:r>
              <a:rPr lang="en-US" sz="2400" dirty="0"/>
              <a:t>Operational Design Domains and Certification Programs for the Safe Integration of Connected and Automated Vehicles onto Public Roads</a:t>
            </a:r>
          </a:p>
        </p:txBody>
      </p:sp>
    </p:spTree>
    <p:extLst>
      <p:ext uri="{BB962C8B-B14F-4D97-AF65-F5344CB8AC3E}">
        <p14:creationId xmlns:p14="http://schemas.microsoft.com/office/powerpoint/2010/main" val="8344624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/>
              <a:t>Isa Musa</a:t>
            </a:r>
            <a:endParaRPr lang="en-US" sz="4400" b="1" baseline="0" dirty="0">
              <a:latin typeface="Georgia"/>
              <a:cs typeface="Georg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69455"/>
            <a:ext cx="9144000" cy="938465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>
                <a:latin typeface="Univers 57 Condensed"/>
                <a:cs typeface="Univers 57 Condensed"/>
              </a:rPr>
              <a:t>	</a:t>
            </a:r>
            <a:r>
              <a:rPr lang="en-US" sz="2600" b="1" dirty="0"/>
              <a:t>South Carolina State University </a:t>
            </a:r>
            <a:r>
              <a:rPr lang="en-US" sz="2200" i="1" dirty="0">
                <a:latin typeface="Trebuchet MS" panose="020B0603020202020204" pitchFamily="34" charset="0"/>
              </a:rPr>
              <a:t>	</a:t>
            </a:r>
          </a:p>
          <a:p>
            <a:pPr marL="0" indent="0">
              <a:buNone/>
            </a:pPr>
            <a:r>
              <a:rPr lang="en-US" sz="2200" i="1" dirty="0">
                <a:latin typeface="Trebuchet MS" panose="020B0603020202020204" pitchFamily="34" charset="0"/>
              </a:rPr>
              <a:t>	Center for Connected Multimodal Mobility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16500" y="6350000"/>
            <a:ext cx="355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CA67"/>
                </a:solidFill>
              </a:defRPr>
            </a:lvl1pPr>
          </a:lstStyle>
          <a:p>
            <a:r>
              <a:rPr lang="en-US" baseline="30000" dirty="0"/>
              <a:t>29th Annual Outstanding Student</a:t>
            </a:r>
            <a:r>
              <a:rPr lang="en-US" dirty="0"/>
              <a:t> </a:t>
            </a:r>
            <a:r>
              <a:rPr lang="en-US" baseline="30000" dirty="0"/>
              <a:t>of the Year Awards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55391" y="274638"/>
            <a:ext cx="22187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ROAD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2697696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u="sng" dirty="0"/>
              <a:t>Research Area(s):</a:t>
            </a:r>
          </a:p>
          <a:p>
            <a:r>
              <a:rPr lang="en-US" sz="2400" dirty="0"/>
              <a:t>Pedestrian safety</a:t>
            </a:r>
          </a:p>
          <a:p>
            <a:endParaRPr lang="en-US" sz="2400" dirty="0"/>
          </a:p>
          <a:p>
            <a:r>
              <a:rPr lang="en-US" sz="2400" b="1" u="sng" dirty="0"/>
              <a:t>Thesis Title:</a:t>
            </a:r>
          </a:p>
          <a:p>
            <a:r>
              <a:rPr lang="en-US" sz="2400" dirty="0"/>
              <a:t>Trip Generation of Electric Vehicles charging Stations in Columbia, South Carolina</a:t>
            </a:r>
          </a:p>
        </p:txBody>
      </p:sp>
      <p:pic>
        <p:nvPicPr>
          <p:cNvPr id="8" name="Content Placeholder 7" descr="A person wearing glasses&#10;&#10;Description automatically generated with medium confidence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804" y="2697696"/>
            <a:ext cx="1650910" cy="3208019"/>
          </a:xfrm>
        </p:spPr>
      </p:pic>
    </p:spTree>
    <p:extLst>
      <p:ext uri="{BB962C8B-B14F-4D97-AF65-F5344CB8AC3E}">
        <p14:creationId xmlns:p14="http://schemas.microsoft.com/office/powerpoint/2010/main" val="19768681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/>
              <a:t>Alexandria Noble</a:t>
            </a:r>
            <a:endParaRPr lang="en-US" sz="4400" b="1" baseline="0" dirty="0">
              <a:latin typeface="Georgia"/>
              <a:cs typeface="Georg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69455"/>
            <a:ext cx="9144000" cy="938465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>
                <a:latin typeface="Univers 57 Condensed"/>
                <a:cs typeface="Univers 57 Condensed"/>
              </a:rPr>
              <a:t>	Virginia Tech </a:t>
            </a:r>
          </a:p>
          <a:p>
            <a:pPr marL="0" indent="0">
              <a:buNone/>
            </a:pPr>
            <a:r>
              <a:rPr lang="en-US" sz="2200" i="1" dirty="0">
                <a:latin typeface="Trebuchet MS" panose="020B0603020202020204" pitchFamily="34" charset="0"/>
              </a:rPr>
              <a:t>	Safety through Disruption National UTC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16500" y="6350000"/>
            <a:ext cx="355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CA67"/>
                </a:solidFill>
              </a:defRPr>
            </a:lvl1pPr>
          </a:lstStyle>
          <a:p>
            <a:r>
              <a:rPr lang="en-US" baseline="30000" dirty="0"/>
              <a:t>29th Annual Outstanding Student</a:t>
            </a:r>
            <a:r>
              <a:rPr lang="en-US" dirty="0"/>
              <a:t> </a:t>
            </a:r>
            <a:r>
              <a:rPr lang="en-US" baseline="30000" dirty="0"/>
              <a:t>of the Year Awards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55391" y="274638"/>
            <a:ext cx="22187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ROAD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2697696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u="sng" dirty="0"/>
              <a:t>Research Area(s):</a:t>
            </a:r>
          </a:p>
          <a:p>
            <a:r>
              <a:rPr lang="en-US" sz="2400" dirty="0"/>
              <a:t>Driver Behavior with Emerging Vehicle Technologies</a:t>
            </a:r>
          </a:p>
          <a:p>
            <a:endParaRPr lang="en-US" sz="2400" dirty="0"/>
          </a:p>
          <a:p>
            <a:r>
              <a:rPr lang="en-US" sz="2400" b="1" u="sng" dirty="0"/>
              <a:t>Thesis Title:</a:t>
            </a:r>
          </a:p>
          <a:p>
            <a:r>
              <a:rPr lang="en-US" sz="2400" dirty="0"/>
              <a:t>The More You Know: Driver Training and Behavioral Adaptation to Driving Automation Systems</a:t>
            </a:r>
          </a:p>
        </p:txBody>
      </p:sp>
      <p:pic>
        <p:nvPicPr>
          <p:cNvPr id="8" name="Content Placeholder 7" descr="A person wearing glasses&#10;&#10;Description automatically generated with low confidence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313" y="2516085"/>
            <a:ext cx="2980599" cy="3725749"/>
          </a:xfrm>
        </p:spPr>
      </p:pic>
    </p:spTree>
    <p:extLst>
      <p:ext uri="{BB962C8B-B14F-4D97-AF65-F5344CB8AC3E}">
        <p14:creationId xmlns:p14="http://schemas.microsoft.com/office/powerpoint/2010/main" val="33950488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/>
              <a:t>Tristan Sayre</a:t>
            </a:r>
            <a:endParaRPr lang="en-US" sz="4400" b="1" baseline="0" dirty="0">
              <a:latin typeface="Georgia"/>
              <a:cs typeface="Georg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69455"/>
            <a:ext cx="9144000" cy="938465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>
                <a:latin typeface="Univers 57 Condensed"/>
                <a:cs typeface="Univers 57 Condensed"/>
              </a:rPr>
              <a:t>	</a:t>
            </a:r>
            <a:r>
              <a:rPr lang="en-US" sz="2600" b="1" dirty="0"/>
              <a:t>University of Alaska Fairbanks </a:t>
            </a:r>
            <a:endParaRPr lang="en-US" sz="2600" b="1" dirty="0">
              <a:latin typeface="Univers 57 Condensed"/>
              <a:cs typeface="Univers 57 Condensed"/>
            </a:endParaRPr>
          </a:p>
          <a:p>
            <a:pPr marL="0" indent="0">
              <a:buNone/>
            </a:pPr>
            <a:r>
              <a:rPr lang="en-US" sz="2200" i="1" dirty="0">
                <a:latin typeface="Trebuchet MS" panose="020B0603020202020204" pitchFamily="34" charset="0"/>
              </a:rPr>
              <a:t>	Center for Safety Equity in Transportation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16500" y="6350000"/>
            <a:ext cx="355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CA67"/>
                </a:solidFill>
              </a:defRPr>
            </a:lvl1pPr>
          </a:lstStyle>
          <a:p>
            <a:r>
              <a:rPr lang="en-US" baseline="30000" dirty="0"/>
              <a:t>29th Annual Outstanding Student</a:t>
            </a:r>
            <a:r>
              <a:rPr lang="en-US" dirty="0"/>
              <a:t> </a:t>
            </a:r>
            <a:r>
              <a:rPr lang="en-US" baseline="30000" dirty="0"/>
              <a:t>of the Year Awards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55391" y="274638"/>
            <a:ext cx="22187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ROAD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2697696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u="sng" dirty="0"/>
              <a:t>Research Area(s):</a:t>
            </a:r>
          </a:p>
          <a:p>
            <a:r>
              <a:rPr lang="en-US" sz="2400" dirty="0"/>
              <a:t>Alternative forms of transportation, safety, spatial analysis</a:t>
            </a:r>
          </a:p>
          <a:p>
            <a:endParaRPr lang="en-US" sz="2400" dirty="0"/>
          </a:p>
          <a:p>
            <a:r>
              <a:rPr lang="en-US" sz="2400" b="1" u="sng" dirty="0"/>
              <a:t>Thesis Title:</a:t>
            </a:r>
          </a:p>
          <a:p>
            <a:r>
              <a:rPr lang="en-US" sz="2400" dirty="0"/>
              <a:t>Quantifying Unlawful Use of Off-Highway Vehicles in Alaska</a:t>
            </a:r>
          </a:p>
        </p:txBody>
      </p:sp>
      <p:pic>
        <p:nvPicPr>
          <p:cNvPr id="8" name="Content Placeholder 7" descr="A person smiling for the camera&#10;&#10;Description automatically generated with low confidence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745" y="2555154"/>
            <a:ext cx="2312073" cy="3463433"/>
          </a:xfrm>
        </p:spPr>
      </p:pic>
    </p:spTree>
    <p:extLst>
      <p:ext uri="{BB962C8B-B14F-4D97-AF65-F5344CB8AC3E}">
        <p14:creationId xmlns:p14="http://schemas.microsoft.com/office/powerpoint/2010/main" val="1054392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/>
              <a:t>Calvin Clark</a:t>
            </a:r>
            <a:endParaRPr lang="en-US" sz="4400" b="1" baseline="0" dirty="0">
              <a:latin typeface="Georgia"/>
              <a:cs typeface="Georg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69455"/>
            <a:ext cx="9144000" cy="938465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>
                <a:latin typeface="Univers 57 Condensed"/>
                <a:cs typeface="Univers 57 Condensed"/>
              </a:rPr>
              <a:t>	Georgia Institute of Technology	</a:t>
            </a:r>
          </a:p>
          <a:p>
            <a:pPr marL="0" indent="0">
              <a:buNone/>
            </a:pPr>
            <a:r>
              <a:rPr lang="en-US" sz="2200" i="1" dirty="0">
                <a:latin typeface="Trebuchet MS" panose="020B0603020202020204" pitchFamily="34" charset="0"/>
              </a:rPr>
              <a:t>	National Center for Sustainable Transportation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16500" y="6350000"/>
            <a:ext cx="355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CA67"/>
                </a:solidFill>
              </a:defRPr>
            </a:lvl1pPr>
          </a:lstStyle>
          <a:p>
            <a:r>
              <a:rPr lang="en-US" baseline="30000" dirty="0"/>
              <a:t>29th Annual Outstanding Student</a:t>
            </a:r>
            <a:r>
              <a:rPr lang="en-US" dirty="0"/>
              <a:t> </a:t>
            </a:r>
            <a:r>
              <a:rPr lang="en-US" baseline="30000" dirty="0"/>
              <a:t>of the Year Awards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691745" y="274638"/>
            <a:ext cx="198235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MULTIMODAL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199" y="2697696"/>
            <a:ext cx="481306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/>
              <a:t>Research Area(s):</a:t>
            </a:r>
          </a:p>
          <a:p>
            <a:r>
              <a:rPr lang="en-US" sz="2400" dirty="0"/>
              <a:t>Bicycle infrastructure</a:t>
            </a:r>
          </a:p>
          <a:p>
            <a:endParaRPr lang="en-US" sz="2400" dirty="0"/>
          </a:p>
          <a:p>
            <a:r>
              <a:rPr lang="en-US" sz="2400" b="1" u="sng" dirty="0"/>
              <a:t>Thesis Title:</a:t>
            </a:r>
          </a:p>
          <a:p>
            <a:r>
              <a:rPr lang="en-US" sz="2400" dirty="0"/>
              <a:t>Bicycle Facility Preferences and Effects on Bicycle Trips</a:t>
            </a:r>
          </a:p>
        </p:txBody>
      </p:sp>
      <p:pic>
        <p:nvPicPr>
          <p:cNvPr id="7" name="Picture 6" descr="A person in a suit smiling&#10;&#10;Description automatically generated with medium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025" y="2643906"/>
            <a:ext cx="2470417" cy="341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885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/>
              <a:t>Andrew </a:t>
            </a:r>
            <a:r>
              <a:rPr lang="en-US" b="1" baseline="0" dirty="0" err="1"/>
              <a:t>Schanck</a:t>
            </a:r>
            <a:endParaRPr lang="en-US" sz="4400" b="1" baseline="0" dirty="0">
              <a:latin typeface="Georgia"/>
              <a:cs typeface="Georg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69455"/>
            <a:ext cx="9144000" cy="938465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600" b="1" dirty="0">
                <a:latin typeface="Univers 57 Condensed"/>
                <a:cs typeface="Univers 57 Condensed"/>
              </a:rPr>
              <a:t>	</a:t>
            </a:r>
            <a:r>
              <a:rPr lang="en-US" sz="2600" b="1" dirty="0"/>
              <a:t>University of Maine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600" b="1" i="1" dirty="0">
                <a:latin typeface="Trebuchet MS" panose="020B0603020202020204" pitchFamily="34" charset="0"/>
              </a:rPr>
              <a:t>	</a:t>
            </a:r>
            <a:r>
              <a:rPr lang="en-US" sz="1600" i="1" dirty="0">
                <a:latin typeface="Trebuchet MS" panose="020B0603020202020204" pitchFamily="34" charset="0"/>
              </a:rPr>
              <a:t>Transportation Infrastructure Durability Center</a:t>
            </a:r>
            <a:endParaRPr lang="en-US" sz="2200" i="1" dirty="0">
              <a:latin typeface="Trebuchet MS" panose="020B0603020202020204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16500" y="6350000"/>
            <a:ext cx="355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CA67"/>
                </a:solidFill>
              </a:defRPr>
            </a:lvl1pPr>
          </a:lstStyle>
          <a:p>
            <a:r>
              <a:rPr lang="en-US" baseline="30000" dirty="0"/>
              <a:t>29th Annual Outstanding Student</a:t>
            </a:r>
            <a:r>
              <a:rPr lang="en-US" dirty="0"/>
              <a:t> </a:t>
            </a:r>
            <a:r>
              <a:rPr lang="en-US" baseline="30000" dirty="0"/>
              <a:t>of the Year Awards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55391" y="274638"/>
            <a:ext cx="22187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ROAD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2697696"/>
            <a:ext cx="4572000" cy="36625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u="sng" dirty="0"/>
              <a:t>Research Area(s):</a:t>
            </a:r>
          </a:p>
          <a:p>
            <a:r>
              <a:rPr lang="en-US" sz="2000" dirty="0"/>
              <a:t>Structural health monitoring, composite tub girder system, live-load testing of bridges</a:t>
            </a:r>
          </a:p>
          <a:p>
            <a:endParaRPr lang="en-US" sz="2400" dirty="0"/>
          </a:p>
          <a:p>
            <a:r>
              <a:rPr lang="en-US" sz="2400" b="1" u="sng" dirty="0"/>
              <a:t>Thesis Title:</a:t>
            </a:r>
          </a:p>
          <a:p>
            <a:r>
              <a:rPr lang="en-US" sz="2000" dirty="0"/>
              <a:t>Determination of Reinforced Concrete T-Beam and Fiber Reinforced Polymer Tub-Girder Bridge Live-Load Behavior through Live-Load Testing and Advanced Finite Element Analysis</a:t>
            </a:r>
          </a:p>
        </p:txBody>
      </p:sp>
      <p:pic>
        <p:nvPicPr>
          <p:cNvPr id="6" name="Picture 5" descr="A person wearing glasses&#10;&#10;Description automatically generated with medium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862" y="2720036"/>
            <a:ext cx="2083694" cy="312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3339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/>
              <a:t>Brian </a:t>
            </a:r>
            <a:r>
              <a:rPr lang="en-US" b="1" baseline="0" dirty="0" err="1"/>
              <a:t>Staes</a:t>
            </a:r>
            <a:endParaRPr lang="en-US" sz="4400" b="1" baseline="0" dirty="0">
              <a:latin typeface="Georgia"/>
              <a:cs typeface="Georg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69455"/>
            <a:ext cx="9144000" cy="938465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>
                <a:latin typeface="Univers 57 Condensed"/>
                <a:cs typeface="Univers 57 Condensed"/>
              </a:rPr>
              <a:t>	</a:t>
            </a:r>
            <a:r>
              <a:rPr lang="en-US" sz="2600" b="1" dirty="0"/>
              <a:t>University of South Florida</a:t>
            </a:r>
          </a:p>
          <a:p>
            <a:pPr marL="0" indent="0">
              <a:buNone/>
            </a:pPr>
            <a:r>
              <a:rPr lang="en-US" sz="2000" i="1" dirty="0">
                <a:latin typeface="Trebuchet MS" panose="020B0603020202020204" pitchFamily="34" charset="0"/>
              </a:rPr>
              <a:t>	Center for Transportation Equity, Decisions, and Dollars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16500" y="6350000"/>
            <a:ext cx="355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CA67"/>
                </a:solidFill>
              </a:defRPr>
            </a:lvl1pPr>
          </a:lstStyle>
          <a:p>
            <a:r>
              <a:rPr lang="en-US" baseline="30000" dirty="0"/>
              <a:t>29th Annual Outstanding Student</a:t>
            </a:r>
            <a:r>
              <a:rPr lang="en-US" dirty="0"/>
              <a:t> </a:t>
            </a:r>
            <a:r>
              <a:rPr lang="en-US" baseline="30000" dirty="0"/>
              <a:t>of the Year Awards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55391" y="274638"/>
            <a:ext cx="22187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ROAD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2697696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u="sng" dirty="0"/>
              <a:t>Research Area(s):</a:t>
            </a:r>
          </a:p>
          <a:p>
            <a:r>
              <a:rPr lang="en-US" sz="2400" dirty="0"/>
              <a:t>Highway operations, specifically as they relate to evacuation/disaster incidents</a:t>
            </a:r>
          </a:p>
          <a:p>
            <a:endParaRPr lang="en-US" sz="2400" dirty="0"/>
          </a:p>
          <a:p>
            <a:r>
              <a:rPr lang="en-US" sz="2400" b="1" u="sng" dirty="0"/>
              <a:t>Thesis Title:</a:t>
            </a:r>
          </a:p>
          <a:p>
            <a:r>
              <a:rPr lang="en-US" sz="2400" dirty="0"/>
              <a:t>Travel Time Optimization of Roadway Facilities During Large Scale Mass Evacuations</a:t>
            </a:r>
          </a:p>
        </p:txBody>
      </p:sp>
      <p:pic>
        <p:nvPicPr>
          <p:cNvPr id="6" name="Picture 5" descr="A person in a suit&#10;&#10;Description automatically generated with medium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160" y="2697696"/>
            <a:ext cx="1978395" cy="328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8732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/>
              <a:t>Francis </a:t>
            </a:r>
            <a:r>
              <a:rPr lang="en-US" b="1" baseline="0" dirty="0" err="1"/>
              <a:t>Tainter</a:t>
            </a:r>
            <a:endParaRPr lang="en-US" sz="4400" b="1" baseline="0" dirty="0">
              <a:latin typeface="Georgia"/>
              <a:cs typeface="Georg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69455"/>
            <a:ext cx="9144000" cy="938465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>
                <a:latin typeface="Univers 57 Condensed"/>
                <a:cs typeface="Univers 57 Condensed"/>
              </a:rPr>
              <a:t>	</a:t>
            </a:r>
            <a:r>
              <a:rPr lang="en-US" sz="2600" b="1" dirty="0"/>
              <a:t>University of Massachusetts/Amherst</a:t>
            </a:r>
            <a:endParaRPr lang="en-US" sz="2600" b="1" dirty="0">
              <a:latin typeface="Univers 57 Condensed"/>
              <a:cs typeface="Univers 57 Condensed"/>
            </a:endParaRPr>
          </a:p>
          <a:p>
            <a:pPr marL="0" indent="0">
              <a:buNone/>
            </a:pPr>
            <a:r>
              <a:rPr lang="en-US" sz="2200" i="1" dirty="0">
                <a:latin typeface="Trebuchet MS" panose="020B0603020202020204" pitchFamily="34" charset="0"/>
              </a:rPr>
              <a:t>	Safety Research Using Simulation 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16500" y="6350000"/>
            <a:ext cx="355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CA67"/>
                </a:solidFill>
              </a:defRPr>
            </a:lvl1pPr>
          </a:lstStyle>
          <a:p>
            <a:r>
              <a:rPr lang="en-US" baseline="30000" dirty="0"/>
              <a:t>29th Annual Outstanding Student</a:t>
            </a:r>
            <a:r>
              <a:rPr lang="en-US" dirty="0"/>
              <a:t> </a:t>
            </a:r>
            <a:r>
              <a:rPr lang="en-US" baseline="30000" dirty="0"/>
              <a:t>of the Year Awards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55391" y="274638"/>
            <a:ext cx="22187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ROAD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2697696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u="sng" dirty="0"/>
              <a:t>Research Area(s):</a:t>
            </a:r>
          </a:p>
          <a:p>
            <a:r>
              <a:rPr lang="en-US" sz="2400" dirty="0"/>
              <a:t>Transportation safety, traffic operations, crash-prediction modeling</a:t>
            </a:r>
          </a:p>
          <a:p>
            <a:endParaRPr lang="en-US" sz="2400" dirty="0"/>
          </a:p>
          <a:p>
            <a:r>
              <a:rPr lang="en-US" sz="2400" b="1" u="sng" dirty="0"/>
              <a:t>Thesis Title:</a:t>
            </a:r>
          </a:p>
          <a:p>
            <a:r>
              <a:rPr lang="en-US" sz="2400" dirty="0"/>
              <a:t>Investigating the Safety Impacts of Left-Turn Infrastructure on the Vulnerable Driving Population</a:t>
            </a:r>
          </a:p>
        </p:txBody>
      </p:sp>
      <p:pic>
        <p:nvPicPr>
          <p:cNvPr id="8" name="Content Placeholder 7" descr="A person in a suit smiling&#10;&#10;Description automatically generated with medium confidence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633" y="2643904"/>
            <a:ext cx="2782067" cy="3460501"/>
          </a:xfrm>
        </p:spPr>
      </p:pic>
    </p:spTree>
    <p:extLst>
      <p:ext uri="{BB962C8B-B14F-4D97-AF65-F5344CB8AC3E}">
        <p14:creationId xmlns:p14="http://schemas.microsoft.com/office/powerpoint/2010/main" val="26322168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/>
              <a:t>Noah Thibodeaux</a:t>
            </a:r>
            <a:endParaRPr lang="en-US" sz="4400" b="1" baseline="0" dirty="0">
              <a:latin typeface="Georgia"/>
              <a:cs typeface="Georg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69455"/>
            <a:ext cx="9144000" cy="938465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>
                <a:latin typeface="Univers 57 Condensed"/>
                <a:cs typeface="Univers 57 Condensed"/>
              </a:rPr>
              <a:t>	</a:t>
            </a:r>
            <a:r>
              <a:rPr lang="en-US" sz="2600" b="1" dirty="0"/>
              <a:t>New Jersey Institute of Technology</a:t>
            </a:r>
          </a:p>
          <a:p>
            <a:pPr marL="0" indent="0">
              <a:buNone/>
            </a:pPr>
            <a:r>
              <a:rPr lang="en-US" sz="2200" i="1" dirty="0">
                <a:latin typeface="Trebuchet MS" panose="020B0603020202020204" pitchFamily="34" charset="0"/>
              </a:rPr>
              <a:t>	Center </a:t>
            </a:r>
            <a:r>
              <a:rPr lang="en-US" sz="2200" i="1">
                <a:latin typeface="Trebuchet MS" panose="020B0603020202020204" pitchFamily="34" charset="0"/>
              </a:rPr>
              <a:t>for Advanced Infrastructure </a:t>
            </a:r>
            <a:r>
              <a:rPr lang="en-US" sz="2200" i="1" dirty="0">
                <a:latin typeface="Trebuchet MS" panose="020B0603020202020204" pitchFamily="34" charset="0"/>
              </a:rPr>
              <a:t>and Transportation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16500" y="6350000"/>
            <a:ext cx="355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CA67"/>
                </a:solidFill>
              </a:defRPr>
            </a:lvl1pPr>
          </a:lstStyle>
          <a:p>
            <a:r>
              <a:rPr lang="en-US" baseline="30000" dirty="0"/>
              <a:t>29th Annual Outstanding Student</a:t>
            </a:r>
            <a:r>
              <a:rPr lang="en-US" dirty="0"/>
              <a:t> </a:t>
            </a:r>
            <a:r>
              <a:rPr lang="en-US" baseline="30000" dirty="0"/>
              <a:t>of the Year Awards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55391" y="274638"/>
            <a:ext cx="22187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ROAD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2697696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u="sng" dirty="0"/>
              <a:t>Research Area(s):</a:t>
            </a:r>
          </a:p>
          <a:p>
            <a:r>
              <a:rPr lang="en-US" sz="2400" dirty="0"/>
              <a:t>Concrete Materials</a:t>
            </a:r>
          </a:p>
          <a:p>
            <a:endParaRPr lang="en-US" sz="2400" dirty="0"/>
          </a:p>
          <a:p>
            <a:r>
              <a:rPr lang="en-US" sz="2400" b="1" u="sng" dirty="0"/>
              <a:t>Thesis Title:</a:t>
            </a:r>
          </a:p>
          <a:p>
            <a:r>
              <a:rPr lang="en-US" sz="2400" dirty="0"/>
              <a:t>Freeze-thaw Durability of the Bond Zone Between Cementitious Rapid Repair Materials and Concrete Substrate</a:t>
            </a:r>
          </a:p>
        </p:txBody>
      </p:sp>
      <p:pic>
        <p:nvPicPr>
          <p:cNvPr id="6" name="Picture 5" descr="A person in a suit&#10;&#10;Description automatically generated with medium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104" y="2559765"/>
            <a:ext cx="2728792" cy="363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1540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/>
              <a:t>Elisa Vasquez</a:t>
            </a:r>
            <a:endParaRPr lang="en-US" sz="4400" b="1" baseline="0" dirty="0">
              <a:latin typeface="Georgia"/>
              <a:cs typeface="Georg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69455"/>
            <a:ext cx="9144000" cy="938465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>
                <a:latin typeface="Univers 57 Condensed"/>
                <a:cs typeface="Univers 57 Condensed"/>
              </a:rPr>
              <a:t>	</a:t>
            </a:r>
            <a:r>
              <a:rPr lang="en-US" sz="2600" b="1" dirty="0"/>
              <a:t>University of Nebraska-Lincoln </a:t>
            </a:r>
            <a:endParaRPr lang="en-US" sz="2600" b="1" dirty="0">
              <a:latin typeface="Univers 57 Condensed"/>
              <a:cs typeface="Univers 57 Condensed"/>
            </a:endParaRPr>
          </a:p>
          <a:p>
            <a:pPr marL="0" indent="0">
              <a:buNone/>
            </a:pPr>
            <a:r>
              <a:rPr lang="en-US" sz="2000" i="1" dirty="0">
                <a:latin typeface="Trebuchet MS" panose="020B0603020202020204" pitchFamily="34" charset="0"/>
              </a:rPr>
              <a:t>	Mid-America Transportation Center 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16500" y="6350000"/>
            <a:ext cx="355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CA67"/>
                </a:solidFill>
              </a:defRPr>
            </a:lvl1pPr>
          </a:lstStyle>
          <a:p>
            <a:r>
              <a:rPr lang="en-US" baseline="30000" dirty="0"/>
              <a:t>29th Annual Outstanding Student</a:t>
            </a:r>
            <a:r>
              <a:rPr lang="en-US" dirty="0"/>
              <a:t> </a:t>
            </a:r>
            <a:r>
              <a:rPr lang="en-US" baseline="30000" dirty="0"/>
              <a:t>of the Year Awards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55391" y="274638"/>
            <a:ext cx="22187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ROAD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2697696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u="sng" dirty="0"/>
              <a:t>Research Area(s):</a:t>
            </a:r>
          </a:p>
          <a:p>
            <a:r>
              <a:rPr lang="en-US" sz="2400" dirty="0"/>
              <a:t>Finite element analysis</a:t>
            </a:r>
          </a:p>
          <a:p>
            <a:endParaRPr lang="en-US" sz="2400" dirty="0"/>
          </a:p>
          <a:p>
            <a:r>
              <a:rPr lang="en-US" sz="2400" b="1" u="sng" dirty="0"/>
              <a:t>Thesis Title:</a:t>
            </a:r>
          </a:p>
          <a:p>
            <a:r>
              <a:rPr lang="en-US" sz="2400" dirty="0"/>
              <a:t>Investigation and Development of a MASH Test Level 6 Barrier, Phase II</a:t>
            </a:r>
          </a:p>
        </p:txBody>
      </p:sp>
      <p:pic>
        <p:nvPicPr>
          <p:cNvPr id="6" name="Picture 5" descr="A person smiling for the camera&#10;&#10;Description automatically generated with medium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712" y="2697696"/>
            <a:ext cx="227957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18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/>
              <a:t>Michelle Woody</a:t>
            </a:r>
            <a:endParaRPr lang="en-US" sz="4400" b="1" baseline="0" dirty="0">
              <a:latin typeface="Georgia"/>
              <a:cs typeface="Georg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69455"/>
            <a:ext cx="9144000" cy="938465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>
                <a:latin typeface="Univers 57 Condensed"/>
                <a:cs typeface="Univers 57 Condensed"/>
              </a:rPr>
              <a:t>	</a:t>
            </a:r>
            <a:r>
              <a:rPr lang="en-US" sz="2600" b="1" dirty="0"/>
              <a:t>University of Delaware</a:t>
            </a:r>
          </a:p>
          <a:p>
            <a:pPr marL="0" indent="0">
              <a:buNone/>
            </a:pPr>
            <a:r>
              <a:rPr lang="en-US" sz="2200" i="1" dirty="0">
                <a:latin typeface="Trebuchet MS" panose="020B0603020202020204" pitchFamily="34" charset="0"/>
              </a:rPr>
              <a:t>	</a:t>
            </a:r>
            <a:r>
              <a:rPr lang="en-US" sz="1400" i="1" dirty="0">
                <a:latin typeface="Trebuchet MS" panose="020B0603020202020204" pitchFamily="34" charset="0"/>
              </a:rPr>
              <a:t>Center for Integrated Asset Management for Multi-Modal Transportation Infrastructure Systems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16500" y="6350000"/>
            <a:ext cx="355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CA67"/>
                </a:solidFill>
              </a:defRPr>
            </a:lvl1pPr>
          </a:lstStyle>
          <a:p>
            <a:r>
              <a:rPr lang="en-US" baseline="30000" dirty="0"/>
              <a:t>29th Annual Outstanding Student</a:t>
            </a:r>
            <a:r>
              <a:rPr lang="en-US" dirty="0"/>
              <a:t> </a:t>
            </a:r>
            <a:r>
              <a:rPr lang="en-US" baseline="30000" dirty="0"/>
              <a:t>of the Year Awards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55391" y="274638"/>
            <a:ext cx="22187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ROAD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2697696"/>
            <a:ext cx="4572000" cy="261610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u="sng" dirty="0"/>
              <a:t>Research Area(s):</a:t>
            </a:r>
          </a:p>
          <a:p>
            <a:r>
              <a:rPr lang="en-US" sz="2400" dirty="0"/>
              <a:t>Disaster Recovery and Mitigation</a:t>
            </a:r>
          </a:p>
          <a:p>
            <a:endParaRPr lang="en-US" sz="2000" dirty="0"/>
          </a:p>
          <a:p>
            <a:r>
              <a:rPr lang="en-US" sz="2400" b="1" u="sng" dirty="0"/>
              <a:t>Thesis Title:</a:t>
            </a:r>
          </a:p>
          <a:p>
            <a:r>
              <a:rPr lang="en-US" sz="2400" dirty="0"/>
              <a:t>Local Disaster Debris Management Planning Priorities: Qualitative Assessment of Plans From Virginia</a:t>
            </a:r>
          </a:p>
        </p:txBody>
      </p:sp>
      <p:pic>
        <p:nvPicPr>
          <p:cNvPr id="6" name="Picture 5" descr="A person smiling for the camera&#10;&#10;Description automatically generated with medium confidenc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7" t="11815" r="407" b="183"/>
          <a:stretch/>
        </p:blipFill>
        <p:spPr>
          <a:xfrm>
            <a:off x="5095741" y="2697696"/>
            <a:ext cx="3397517" cy="333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7845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684867"/>
            <a:ext cx="9144000" cy="209973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92843"/>
            <a:ext cx="77724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aseline="0" dirty="0">
                <a:solidFill>
                  <a:srgbClr val="34553C"/>
                </a:solidFill>
                <a:latin typeface="Georgia"/>
                <a:cs typeface="Georgia"/>
              </a:rPr>
              <a:t>University Transportation Centers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665663"/>
            <a:ext cx="8001000" cy="49530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F6CA67"/>
                </a:solidFill>
                <a:latin typeface="Univers 57 Condensed"/>
                <a:cs typeface="Univers 57 Condensed"/>
              </a:rPr>
              <a:t>Transportation Research Board 99th Annual Meeting</a:t>
            </a: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1500" y="3937000"/>
            <a:ext cx="8001000" cy="728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CA67"/>
                </a:solidFill>
              </a:defRPr>
            </a:lvl1pPr>
          </a:lstStyle>
          <a:p>
            <a:pPr algn="ctr"/>
            <a:r>
              <a:rPr lang="en-US" sz="4000" b="1" baseline="30000" dirty="0"/>
              <a:t>29th Annual</a:t>
            </a:r>
            <a:r>
              <a:rPr lang="en-US" sz="4000" b="1" dirty="0"/>
              <a:t> </a:t>
            </a:r>
            <a:r>
              <a:rPr lang="en-US" sz="4000" b="1" baseline="30000" dirty="0"/>
              <a:t>Outstanding Student</a:t>
            </a:r>
            <a:r>
              <a:rPr lang="en-US" sz="4000" b="1" dirty="0"/>
              <a:t> </a:t>
            </a:r>
            <a:r>
              <a:rPr lang="en-US" sz="4000" b="1" baseline="30000" dirty="0"/>
              <a:t>of the Year Awards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545678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baseline="0" dirty="0"/>
              <a:t>Matthew </a:t>
            </a:r>
            <a:r>
              <a:rPr lang="en-US" b="1" baseline="0" dirty="0" err="1"/>
              <a:t>Wigginton</a:t>
            </a:r>
            <a:r>
              <a:rPr lang="en-US" b="1" baseline="0" dirty="0"/>
              <a:t> Conway</a:t>
            </a:r>
            <a:endParaRPr lang="en-US" sz="4400" b="1" baseline="0" dirty="0">
              <a:latin typeface="Georgia"/>
              <a:cs typeface="Georg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69455"/>
            <a:ext cx="9144000" cy="938465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>
                <a:latin typeface="Univers 57 Condensed"/>
                <a:cs typeface="Univers 57 Condensed"/>
              </a:rPr>
              <a:t>	</a:t>
            </a:r>
            <a:r>
              <a:rPr lang="en-US" sz="2600" b="1" dirty="0"/>
              <a:t>Arizona State University</a:t>
            </a:r>
            <a:r>
              <a:rPr lang="en-US" sz="2200" i="1" dirty="0">
                <a:latin typeface="Trebuchet MS" panose="020B0603020202020204" pitchFamily="34" charset="0"/>
              </a:rPr>
              <a:t>	</a:t>
            </a:r>
          </a:p>
          <a:p>
            <a:pPr marL="0" indent="0">
              <a:buNone/>
            </a:pPr>
            <a:r>
              <a:rPr lang="en-US" sz="2200" i="1" dirty="0">
                <a:latin typeface="Trebuchet MS" panose="020B0603020202020204" pitchFamily="34" charset="0"/>
              </a:rPr>
              <a:t>	Center for Teaching Old Models New Tricks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16500" y="6350000"/>
            <a:ext cx="355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CA67"/>
                </a:solidFill>
              </a:defRPr>
            </a:lvl1pPr>
          </a:lstStyle>
          <a:p>
            <a:r>
              <a:rPr lang="en-US" baseline="30000" dirty="0"/>
              <a:t>29th Annual Outstanding Student</a:t>
            </a:r>
            <a:r>
              <a:rPr lang="en-US" dirty="0"/>
              <a:t> </a:t>
            </a:r>
            <a:r>
              <a:rPr lang="en-US" baseline="30000" dirty="0"/>
              <a:t>of the Year Awards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55391" y="274638"/>
            <a:ext cx="221870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MULTIMODAL</a:t>
            </a:r>
          </a:p>
          <a:p>
            <a:pPr algn="r"/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457200" y="2697696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u="sng" dirty="0"/>
              <a:t>Research Area(s):</a:t>
            </a:r>
          </a:p>
          <a:p>
            <a:r>
              <a:rPr lang="en-US" sz="2400" dirty="0"/>
              <a:t>Transportation accessibility and emerging mobility options</a:t>
            </a:r>
          </a:p>
          <a:p>
            <a:endParaRPr lang="en-US" sz="2400" dirty="0"/>
          </a:p>
          <a:p>
            <a:r>
              <a:rPr lang="en-US" sz="2400" b="1" u="sng" dirty="0"/>
              <a:t>Thesis Title:</a:t>
            </a:r>
          </a:p>
          <a:p>
            <a:r>
              <a:rPr lang="en-US" sz="2400" dirty="0"/>
              <a:t>The effects of relaxed zoning regulations on travel outcomes</a:t>
            </a:r>
          </a:p>
        </p:txBody>
      </p:sp>
      <p:pic>
        <p:nvPicPr>
          <p:cNvPr id="6" name="Picture 5" descr="A person smiling for the camera&#10;&#10;Description automatically generated with medium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301" y="2449615"/>
            <a:ext cx="3476799" cy="347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767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/>
              <a:t>Rebecca </a:t>
            </a:r>
            <a:r>
              <a:rPr lang="en-US" b="1" baseline="0" dirty="0" err="1"/>
              <a:t>Kiriazes</a:t>
            </a:r>
            <a:endParaRPr lang="en-US" sz="4400" b="1" baseline="0" dirty="0">
              <a:latin typeface="Georgia"/>
              <a:cs typeface="Georg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69455"/>
            <a:ext cx="9144000" cy="938465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/>
              <a:t>	Georgia Institute of Technology</a:t>
            </a:r>
          </a:p>
          <a:p>
            <a:pPr marL="0" indent="0">
              <a:buNone/>
            </a:pPr>
            <a:r>
              <a:rPr lang="en-US" sz="2200" i="1" dirty="0">
                <a:latin typeface="Trebuchet MS" panose="020B0603020202020204" pitchFamily="34" charset="0"/>
              </a:rPr>
              <a:t>	</a:t>
            </a:r>
            <a:r>
              <a:rPr lang="en-US" sz="1700" i="1" dirty="0">
                <a:latin typeface="Trebuchet MS" panose="020B0603020202020204" pitchFamily="34" charset="0"/>
              </a:rPr>
              <a:t>Southeastern Transportation Research, Innovation, Development &amp; Education Center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16500" y="6350000"/>
            <a:ext cx="355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CA67"/>
                </a:solidFill>
              </a:defRPr>
            </a:lvl1pPr>
          </a:lstStyle>
          <a:p>
            <a:r>
              <a:rPr lang="en-US" baseline="30000" dirty="0"/>
              <a:t>29th Annual Outstanding Student</a:t>
            </a:r>
            <a:r>
              <a:rPr lang="en-US" dirty="0"/>
              <a:t> </a:t>
            </a:r>
            <a:r>
              <a:rPr lang="en-US" baseline="30000" dirty="0"/>
              <a:t>of the Year Awards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55391" y="274638"/>
            <a:ext cx="22187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MULTIMODAL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2697696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u="sng" dirty="0"/>
              <a:t>Research Area(s):</a:t>
            </a:r>
          </a:p>
          <a:p>
            <a:r>
              <a:rPr lang="en-US" sz="2400" dirty="0"/>
              <a:t>Multimodal / Transit</a:t>
            </a:r>
          </a:p>
          <a:p>
            <a:endParaRPr lang="en-US" sz="2400" dirty="0"/>
          </a:p>
          <a:p>
            <a:r>
              <a:rPr lang="en-US" sz="2400" b="1" u="sng" dirty="0"/>
              <a:t>Thesis Title:</a:t>
            </a:r>
          </a:p>
          <a:p>
            <a:r>
              <a:rPr lang="en-US" sz="2400" dirty="0"/>
              <a:t>Facilitating a Future of Shared Transportation: Embracing shared usage of vehicles is critical to improving the urban transportation system</a:t>
            </a:r>
          </a:p>
        </p:txBody>
      </p:sp>
      <p:pic>
        <p:nvPicPr>
          <p:cNvPr id="6" name="Picture 5" descr="A person wearing glasses&#10;&#10;Description automatically generated with low confidenc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0"/>
          <a:stretch/>
        </p:blipFill>
        <p:spPr>
          <a:xfrm>
            <a:off x="5829300" y="2697696"/>
            <a:ext cx="2514600" cy="327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072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sz="4400" b="1" baseline="0" dirty="0">
                <a:latin typeface="Georgia"/>
                <a:cs typeface="Georgia"/>
              </a:rPr>
              <a:t>Cole Kopca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69455"/>
            <a:ext cx="9144000" cy="938465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>
                <a:latin typeface="Univers 57 Condensed"/>
                <a:cs typeface="Univers 57 Condensed"/>
              </a:rPr>
              <a:t>	University of Washington</a:t>
            </a:r>
          </a:p>
          <a:p>
            <a:pPr marL="0" indent="0">
              <a:buNone/>
            </a:pPr>
            <a:r>
              <a:rPr lang="en-US" sz="2200" i="1" dirty="0">
                <a:latin typeface="Trebuchet MS" panose="020B0603020202020204" pitchFamily="34" charset="0"/>
              </a:rPr>
              <a:t>	Pacific Northwest Transportation Consortium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16500" y="6350000"/>
            <a:ext cx="355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CA67"/>
                </a:solidFill>
              </a:defRPr>
            </a:lvl1pPr>
          </a:lstStyle>
          <a:p>
            <a:r>
              <a:rPr lang="en-US" baseline="30000" dirty="0"/>
              <a:t>29th Annual Outstanding Student</a:t>
            </a:r>
            <a:r>
              <a:rPr lang="en-US" dirty="0"/>
              <a:t> </a:t>
            </a:r>
            <a:r>
              <a:rPr lang="en-US" baseline="30000" dirty="0"/>
              <a:t>of the Year Awards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69380" y="274638"/>
            <a:ext cx="220472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MULTIMODAL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2697696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u="sng" dirty="0"/>
              <a:t>Research Area(s):</a:t>
            </a:r>
          </a:p>
          <a:p>
            <a:r>
              <a:rPr lang="en-US" sz="2400" dirty="0"/>
              <a:t>New Mobility Solutions</a:t>
            </a:r>
          </a:p>
          <a:p>
            <a:endParaRPr lang="en-US" sz="2400" dirty="0"/>
          </a:p>
          <a:p>
            <a:r>
              <a:rPr lang="en-US" sz="2400" b="1" u="sng" dirty="0"/>
              <a:t>Thesis Title:</a:t>
            </a:r>
          </a:p>
          <a:p>
            <a:r>
              <a:rPr lang="en-US" sz="2400" dirty="0"/>
              <a:t>Exploring the Interactions of New Mobility Solutions such as </a:t>
            </a:r>
            <a:r>
              <a:rPr lang="en-US" sz="2400" dirty="0" err="1"/>
              <a:t>BikeShare</a:t>
            </a:r>
            <a:r>
              <a:rPr lang="en-US" sz="2400" dirty="0"/>
              <a:t>/</a:t>
            </a:r>
            <a:r>
              <a:rPr lang="en-US" sz="2400" dirty="0" err="1"/>
              <a:t>ScooterShare</a:t>
            </a:r>
            <a:r>
              <a:rPr lang="en-US" sz="2400" dirty="0"/>
              <a:t> and Public Transit</a:t>
            </a:r>
          </a:p>
        </p:txBody>
      </p:sp>
      <p:pic>
        <p:nvPicPr>
          <p:cNvPr id="6" name="Picture 5" descr="A person wearing a tie&#10;&#10;Description automatically generated with low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400" y="2697696"/>
            <a:ext cx="2593299" cy="333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371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b="1" baseline="0" dirty="0"/>
              <a:t>Mohammed </a:t>
            </a:r>
            <a:r>
              <a:rPr lang="en-US" sz="3200" b="1" baseline="0" dirty="0" err="1"/>
              <a:t>Suyedur</a:t>
            </a:r>
            <a:r>
              <a:rPr lang="en-US" sz="3200" b="1" baseline="0" dirty="0"/>
              <a:t> </a:t>
            </a:r>
            <a:r>
              <a:rPr lang="en-US" sz="3200" b="1" baseline="0" dirty="0" err="1"/>
              <a:t>Luqman</a:t>
            </a:r>
            <a:r>
              <a:rPr lang="en-US" sz="3200" b="1" baseline="0" dirty="0"/>
              <a:t> Rahman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69455"/>
            <a:ext cx="9144000" cy="938465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>
                <a:latin typeface="Univers 57 Condensed"/>
                <a:cs typeface="Univers 57 Condensed"/>
              </a:rPr>
              <a:t>	</a:t>
            </a:r>
            <a:r>
              <a:rPr lang="en-US" sz="2600" b="1" dirty="0"/>
              <a:t>Texas Southern University</a:t>
            </a:r>
          </a:p>
          <a:p>
            <a:pPr marL="0" indent="0">
              <a:buNone/>
            </a:pPr>
            <a:r>
              <a:rPr lang="en-US" sz="2200" i="1" dirty="0">
                <a:latin typeface="Trebuchet MS" panose="020B0603020202020204" pitchFamily="34" charset="0"/>
              </a:rPr>
              <a:t>	Center for Advanced Multimodal Mobility Solutions and Education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16500" y="6350000"/>
            <a:ext cx="355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CA67"/>
                </a:solidFill>
              </a:defRPr>
            </a:lvl1pPr>
          </a:lstStyle>
          <a:p>
            <a:r>
              <a:rPr lang="en-US" baseline="30000" dirty="0"/>
              <a:t>29th Annual Outstanding Student</a:t>
            </a:r>
            <a:r>
              <a:rPr lang="en-US" dirty="0"/>
              <a:t> </a:t>
            </a:r>
            <a:r>
              <a:rPr lang="en-US" baseline="30000" dirty="0"/>
              <a:t>of the Year Awards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76060" y="274638"/>
            <a:ext cx="209804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MULTIMODAL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2697696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u="sng" dirty="0"/>
              <a:t>Research Area(s):</a:t>
            </a:r>
          </a:p>
          <a:p>
            <a:r>
              <a:rPr lang="en-US" sz="2400" dirty="0"/>
              <a:t>Enhancing Multimodal Mobility, Traffic Operations, Public Transportation</a:t>
            </a:r>
          </a:p>
          <a:p>
            <a:endParaRPr lang="en-US" sz="2400" dirty="0"/>
          </a:p>
          <a:p>
            <a:r>
              <a:rPr lang="en-US" sz="2400" b="1" u="sng" dirty="0"/>
              <a:t>Thesis Title:</a:t>
            </a:r>
          </a:p>
          <a:p>
            <a:r>
              <a:rPr lang="en-US" sz="2400" dirty="0"/>
              <a:t>Impacts of bicycling corridor improvements on bike shares in large cities</a:t>
            </a:r>
          </a:p>
        </p:txBody>
      </p:sp>
      <p:pic>
        <p:nvPicPr>
          <p:cNvPr id="6" name="Picture 5" descr="A person in a suit and tie&#10;&#10;Description automatically generated with medium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994" y="2677907"/>
            <a:ext cx="3402106" cy="340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777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/>
              <a:t>Kaitlyn </a:t>
            </a:r>
            <a:r>
              <a:rPr lang="en-US" b="1" baseline="0" dirty="0"/>
              <a:t>Schaffer</a:t>
            </a:r>
            <a:endParaRPr lang="en-US" sz="4400" b="1" baseline="0" dirty="0">
              <a:latin typeface="Georgia"/>
              <a:cs typeface="Georg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69455"/>
            <a:ext cx="9144000" cy="938465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>
                <a:latin typeface="Univers 57 Condensed"/>
                <a:cs typeface="Univers 57 Condensed"/>
              </a:rPr>
              <a:t>	</a:t>
            </a:r>
            <a:r>
              <a:rPr lang="en-US" sz="2600" b="1" dirty="0"/>
              <a:t>Georgia Institute of Technology	</a:t>
            </a:r>
          </a:p>
          <a:p>
            <a:pPr marL="0" indent="0">
              <a:buNone/>
            </a:pPr>
            <a:r>
              <a:rPr lang="en-US" sz="2200" i="1" dirty="0">
                <a:latin typeface="Trebuchet MS" panose="020B0603020202020204" pitchFamily="34" charset="0"/>
              </a:rPr>
              <a:t>	</a:t>
            </a:r>
            <a:r>
              <a:rPr lang="en-US" sz="1800" i="1" dirty="0">
                <a:latin typeface="Trebuchet MS" panose="020B0603020202020204" pitchFamily="34" charset="0"/>
              </a:rPr>
              <a:t>Center for Advancing Research in Transportation Emissions, Energy, and Health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16500" y="6350000"/>
            <a:ext cx="355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CA67"/>
                </a:solidFill>
              </a:defRPr>
            </a:lvl1pPr>
          </a:lstStyle>
          <a:p>
            <a:r>
              <a:rPr lang="en-US" baseline="30000" dirty="0"/>
              <a:t>29th Annual Outstanding Student</a:t>
            </a:r>
            <a:r>
              <a:rPr lang="en-US" dirty="0"/>
              <a:t> </a:t>
            </a:r>
            <a:r>
              <a:rPr lang="en-US" baseline="30000" dirty="0"/>
              <a:t>of the Year Awards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666807" y="274638"/>
            <a:ext cx="200729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MULTIMODAL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7200" y="2697696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u="sng" dirty="0"/>
              <a:t>Research Area(s):</a:t>
            </a:r>
          </a:p>
          <a:p>
            <a:r>
              <a:rPr lang="en-US" sz="2400" dirty="0"/>
              <a:t>Pollutant exposure, health and transportation</a:t>
            </a:r>
          </a:p>
          <a:p>
            <a:endParaRPr lang="en-US" sz="2400" dirty="0"/>
          </a:p>
          <a:p>
            <a:r>
              <a:rPr lang="en-US" sz="2400" b="1" u="sng" dirty="0"/>
              <a:t>Thesis Title:</a:t>
            </a:r>
          </a:p>
          <a:p>
            <a:r>
              <a:rPr lang="en-US" sz="2400" dirty="0"/>
              <a:t>Pollutant Exposure Studies of Emerging Modes of Transportation</a:t>
            </a:r>
          </a:p>
        </p:txBody>
      </p:sp>
      <p:pic>
        <p:nvPicPr>
          <p:cNvPr id="6" name="Picture 5" descr="A person with long hair&#10;&#10;Description automatically generated with low confidenc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4"/>
          <a:stretch/>
        </p:blipFill>
        <p:spPr>
          <a:xfrm>
            <a:off x="5112255" y="2613249"/>
            <a:ext cx="3460245" cy="284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616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sz="4400" b="1" baseline="0" dirty="0">
                <a:latin typeface="Georgia"/>
                <a:cs typeface="Georgia"/>
              </a:rPr>
              <a:t>Jesse Simpson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69455"/>
            <a:ext cx="9144000" cy="938465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>
                <a:latin typeface="Univers 57 Condensed"/>
                <a:cs typeface="Univers 57 Condensed"/>
              </a:rPr>
              <a:t>	University of Memphis</a:t>
            </a:r>
          </a:p>
          <a:p>
            <a:pPr marL="0" indent="0">
              <a:buNone/>
            </a:pPr>
            <a:r>
              <a:rPr lang="en-US" sz="1600" i="1" dirty="0">
                <a:latin typeface="Trebuchet MS" panose="020B0603020202020204" pitchFamily="34" charset="0"/>
              </a:rPr>
              <a:t>	</a:t>
            </a:r>
            <a:r>
              <a:rPr lang="en-US" sz="2200" i="1" dirty="0">
                <a:latin typeface="Trebuchet MS" panose="020B0603020202020204" pitchFamily="34" charset="0"/>
              </a:rPr>
              <a:t>Freight Mobility Research Institute </a:t>
            </a:r>
            <a:endParaRPr lang="en-US" sz="1600" i="1" dirty="0">
              <a:latin typeface="Trebuchet MS" panose="020B0603020202020204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16500" y="6350000"/>
            <a:ext cx="355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CA67"/>
                </a:solidFill>
              </a:defRPr>
            </a:lvl1pPr>
          </a:lstStyle>
          <a:p>
            <a:r>
              <a:rPr lang="en-US" baseline="30000" dirty="0"/>
              <a:t>28th Annual Outstanding Student</a:t>
            </a:r>
            <a:r>
              <a:rPr lang="en-US" dirty="0"/>
              <a:t> </a:t>
            </a:r>
            <a:r>
              <a:rPr lang="en-US" baseline="30000" dirty="0"/>
              <a:t>of the Year Awards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22720" y="274638"/>
            <a:ext cx="215138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MULTIMODAL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2697696"/>
            <a:ext cx="48844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/>
              <a:t>Research Area(s):</a:t>
            </a:r>
          </a:p>
          <a:p>
            <a:r>
              <a:rPr lang="en-US" sz="2000" dirty="0"/>
              <a:t>Technological innovation and their influence in transportation, primarily freight and passenger vehicles</a:t>
            </a:r>
          </a:p>
          <a:p>
            <a:endParaRPr lang="en-US" sz="2000" dirty="0"/>
          </a:p>
          <a:p>
            <a:r>
              <a:rPr lang="en-US" sz="2400" b="1" u="sng" dirty="0"/>
              <a:t>Thesis Title:</a:t>
            </a:r>
          </a:p>
          <a:p>
            <a:r>
              <a:rPr lang="en-US" sz="2000" dirty="0"/>
              <a:t>Adoption of autonomous trucks by freight organizations</a:t>
            </a:r>
          </a:p>
        </p:txBody>
      </p:sp>
      <p:pic>
        <p:nvPicPr>
          <p:cNvPr id="8" name="Content Placeholder 7" descr="A person wearing glasses&#10;&#10;Description automatically generated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452" y="2697696"/>
            <a:ext cx="3193347" cy="3170061"/>
          </a:xfrm>
        </p:spPr>
      </p:pic>
    </p:spTree>
    <p:extLst>
      <p:ext uri="{BB962C8B-B14F-4D97-AF65-F5344CB8AC3E}">
        <p14:creationId xmlns:p14="http://schemas.microsoft.com/office/powerpoint/2010/main" val="3782525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Focus.thmx</Template>
  <TotalTime>1714</TotalTime>
  <Words>1791</Words>
  <Application>Microsoft Office PowerPoint</Application>
  <PresentationFormat>On-screen Show (4:3)</PresentationFormat>
  <Paragraphs>342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Calibri</vt:lpstr>
      <vt:lpstr>Georgia</vt:lpstr>
      <vt:lpstr>Trebuchet MS</vt:lpstr>
      <vt:lpstr>Univers 57 Condensed</vt:lpstr>
      <vt:lpstr>Office Theme</vt:lpstr>
      <vt:lpstr>University Transportation Centers</vt:lpstr>
      <vt:lpstr>Matt Battifarano</vt:lpstr>
      <vt:lpstr>Calvin Clark</vt:lpstr>
      <vt:lpstr>Matthew Wigginton Conway</vt:lpstr>
      <vt:lpstr>Rebecca Kiriazes</vt:lpstr>
      <vt:lpstr>Cole Kopca</vt:lpstr>
      <vt:lpstr>Mohammed Suyedur Luqman Rahman</vt:lpstr>
      <vt:lpstr>Kaitlyn Schaffer</vt:lpstr>
      <vt:lpstr>Jesse Simpson</vt:lpstr>
      <vt:lpstr>Logan Verkamp</vt:lpstr>
      <vt:lpstr>Mary Wolfe</vt:lpstr>
      <vt:lpstr>Kevin James Dennis</vt:lpstr>
      <vt:lpstr>Luke Hassall</vt:lpstr>
      <vt:lpstr>Samuel Jensen</vt:lpstr>
      <vt:lpstr>Reza Nasouri</vt:lpstr>
      <vt:lpstr>Hannah Younes</vt:lpstr>
      <vt:lpstr>Timothy Mast</vt:lpstr>
      <vt:lpstr>Michelle Chang</vt:lpstr>
      <vt:lpstr>John Joon Young Chung</vt:lpstr>
      <vt:lpstr>Alexander Curtis</vt:lpstr>
      <vt:lpstr>Sue Dexter</vt:lpstr>
      <vt:lpstr>Ryan Fallica</vt:lpstr>
      <vt:lpstr>Larkin Folsom</vt:lpstr>
      <vt:lpstr>Ashton Krajnovich</vt:lpstr>
      <vt:lpstr>Vanessa McEntee</vt:lpstr>
      <vt:lpstr>Michael Moore</vt:lpstr>
      <vt:lpstr>Isa Musa</vt:lpstr>
      <vt:lpstr>Alexandria Noble</vt:lpstr>
      <vt:lpstr>Tristan Sayre</vt:lpstr>
      <vt:lpstr>Andrew Schanck</vt:lpstr>
      <vt:lpstr>Brian Staes</vt:lpstr>
      <vt:lpstr>Francis Tainter</vt:lpstr>
      <vt:lpstr>Noah Thibodeaux</vt:lpstr>
      <vt:lpstr>Elisa Vasquez</vt:lpstr>
      <vt:lpstr>Michelle Woody</vt:lpstr>
      <vt:lpstr>University Transportation Centers</vt:lpstr>
    </vt:vector>
  </TitlesOfParts>
  <Company>Volpe National Transportation Center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"Bressette, Benjamin (Volpe)" &lt;Benjamin.Bressette@dot.gov&gt;</dc:creator>
  <cp:lastModifiedBy>Haig, Leslie CTR (OST)</cp:lastModifiedBy>
  <cp:revision>111</cp:revision>
  <dcterms:created xsi:type="dcterms:W3CDTF">2016-12-29T18:52:05Z</dcterms:created>
  <dcterms:modified xsi:type="dcterms:W3CDTF">2021-10-19T17:55:08Z</dcterms:modified>
</cp:coreProperties>
</file>