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9" r:id="rId3"/>
    <p:sldId id="342" r:id="rId4"/>
    <p:sldId id="257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298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553C"/>
    <a:srgbClr val="FFCC00"/>
    <a:srgbClr val="5590C3"/>
    <a:srgbClr val="F6CA67"/>
    <a:srgbClr val="143E5E"/>
    <a:srgbClr val="00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95" autoAdjust="0"/>
  </p:normalViewPr>
  <p:slideViewPr>
    <p:cSldViewPr snapToGrid="0" snapToObjects="1">
      <p:cViewPr varScale="1">
        <p:scale>
          <a:sx n="93" d="100"/>
          <a:sy n="93" d="100"/>
        </p:scale>
        <p:origin x="5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50772" y="6324798"/>
            <a:ext cx="35666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798"/>
            <a:ext cx="1587072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958067D-7733-074E-BE5A-C59A3FF906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28DDC-CC16-6A44-8FCC-94A5E4198BA6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8067D-7733-074E-BE5A-C59A3FF90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28DDC-CC16-6A44-8FCC-94A5E4198BA6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8067D-7733-074E-BE5A-C59A3FF90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28DDC-CC16-6A44-8FCC-94A5E4198BA6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8067D-7733-074E-BE5A-C59A3FF90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28DDC-CC16-6A44-8FCC-94A5E4198BA6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8067D-7733-074E-BE5A-C59A3FF90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28DDC-CC16-6A44-8FCC-94A5E4198BA6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8067D-7733-074E-BE5A-C59A3FF90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28DDC-CC16-6A44-8FCC-94A5E4198BA6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8067D-7733-074E-BE5A-C59A3FF90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28DDC-CC16-6A44-8FCC-94A5E4198BA6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8067D-7733-074E-BE5A-C59A3FF90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28DDC-CC16-6A44-8FCC-94A5E4198BA6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8067D-7733-074E-BE5A-C59A3FF90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28DDC-CC16-6A44-8FCC-94A5E4198BA6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8067D-7733-074E-BE5A-C59A3FF90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28DDC-CC16-6A44-8FCC-94A5E4198BA6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8067D-7733-074E-BE5A-C59A3FF90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798"/>
            <a:ext cx="1587072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958067D-7733-074E-BE5A-C59A3FF906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utc_logo_torch_2020_colors_0.jpe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235483" y="6007843"/>
            <a:ext cx="686539" cy="644170"/>
          </a:xfrm>
          <a:prstGeom prst="rect">
            <a:avLst/>
          </a:prstGeom>
        </p:spPr>
      </p:pic>
      <p:grpSp>
        <p:nvGrpSpPr>
          <p:cNvPr id="32" name="Group 31"/>
          <p:cNvGrpSpPr/>
          <p:nvPr userDrawn="1"/>
        </p:nvGrpSpPr>
        <p:grpSpPr>
          <a:xfrm>
            <a:off x="457200" y="275434"/>
            <a:ext cx="8230394" cy="279745"/>
            <a:chOff x="457200" y="275434"/>
            <a:chExt cx="8230394" cy="571498"/>
          </a:xfrm>
        </p:grpSpPr>
        <p:cxnSp>
          <p:nvCxnSpPr>
            <p:cNvPr id="22" name="Straight Connector 21"/>
            <p:cNvCxnSpPr>
              <a:stCxn id="2" idx="1"/>
            </p:cNvCxnSpPr>
            <p:nvPr userDrawn="1"/>
          </p:nvCxnSpPr>
          <p:spPr>
            <a:xfrm rot="10800000" flipH="1">
              <a:off x="457200" y="275434"/>
              <a:ext cx="2" cy="570704"/>
            </a:xfrm>
            <a:prstGeom prst="line">
              <a:avLst/>
            </a:prstGeom>
            <a:ln>
              <a:solidFill>
                <a:schemeClr val="tx1">
                  <a:alpha val="67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457202" y="276225"/>
              <a:ext cx="8229598" cy="1"/>
            </a:xfrm>
            <a:prstGeom prst="line">
              <a:avLst/>
            </a:prstGeom>
            <a:ln>
              <a:solidFill>
                <a:schemeClr val="tx1">
                  <a:alpha val="67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endCxn id="2" idx="3"/>
            </p:cNvCxnSpPr>
            <p:nvPr userDrawn="1"/>
          </p:nvCxnSpPr>
          <p:spPr>
            <a:xfrm rot="5400000">
              <a:off x="8401844" y="561182"/>
              <a:ext cx="569912" cy="1588"/>
            </a:xfrm>
            <a:prstGeom prst="line">
              <a:avLst/>
            </a:prstGeom>
            <a:ln>
              <a:solidFill>
                <a:schemeClr val="tx1">
                  <a:alpha val="67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56118" y="6324798"/>
            <a:ext cx="366133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4400" kern="1200" baseline="30000" smtClean="0">
          <a:solidFill>
            <a:srgbClr val="FFFFFF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Univers 57 Condensed"/>
          <a:ea typeface="+mn-ea"/>
          <a:cs typeface="Univers 57 Condense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Univers 57 Condensed"/>
          <a:ea typeface="+mn-ea"/>
          <a:cs typeface="Univers 57 Condense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Univers 57 Condensed"/>
          <a:ea typeface="+mn-ea"/>
          <a:cs typeface="Univers 57 Condense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Univers 57 Condensed"/>
          <a:ea typeface="+mn-ea"/>
          <a:cs typeface="Univers 57 Condense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Univers 57 Condensed"/>
          <a:ea typeface="+mn-ea"/>
          <a:cs typeface="Univers 57 Condense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684867"/>
            <a:ext cx="9144000" cy="20997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2843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aseline="0" dirty="0">
                <a:solidFill>
                  <a:srgbClr val="34553C"/>
                </a:solidFill>
                <a:latin typeface="Georgia"/>
                <a:cs typeface="Georgia"/>
              </a:rPr>
              <a:t>University Transportation Centers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65663"/>
            <a:ext cx="8001000" cy="4953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6CA67"/>
                </a:solidFill>
                <a:latin typeface="Univers 57 Condensed"/>
                <a:cs typeface="Univers 57 Condensed"/>
              </a:rPr>
              <a:t>Transportation Research Board 98th Annual Meeting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3937000"/>
            <a:ext cx="8001000" cy="728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pPr algn="ctr"/>
            <a:r>
              <a:rPr lang="en-US" sz="4000" b="1" baseline="30000" dirty="0"/>
              <a:t>28th Annual</a:t>
            </a:r>
            <a:r>
              <a:rPr lang="en-US" sz="4000" b="1" dirty="0"/>
              <a:t> </a:t>
            </a:r>
            <a:r>
              <a:rPr lang="en-US" sz="4000" b="1" baseline="30000" dirty="0"/>
              <a:t>Outstanding Student</a:t>
            </a:r>
            <a:r>
              <a:rPr lang="en-US" sz="4000" b="1" dirty="0"/>
              <a:t> </a:t>
            </a:r>
            <a:r>
              <a:rPr lang="en-US" sz="4000" b="1" baseline="30000" dirty="0"/>
              <a:t>of the Year Awards</a:t>
            </a:r>
            <a:endParaRPr lang="en-US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Chris </a:t>
            </a:r>
            <a:r>
              <a:rPr lang="en-US" sz="4400" b="1" baseline="0" dirty="0" err="1">
                <a:latin typeface="Georgia"/>
                <a:cs typeface="Georgia"/>
              </a:rPr>
              <a:t>Bischak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University of Texas at Austin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Cooperative Mobility for Competitive Megaregions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76060" y="274638"/>
            <a:ext cx="20980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Transportation planning, intelligent transportation systems, GIS and spatial analysis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The Impact of Transportation Network Companies in Urban Transportation Systems</a:t>
            </a:r>
          </a:p>
        </p:txBody>
      </p:sp>
      <p:pic>
        <p:nvPicPr>
          <p:cNvPr id="7" name="Content Placeholder 6" descr="A person in a suit smiling&#10;&#10;Description automatically generated with low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144" y="3085811"/>
            <a:ext cx="3366655" cy="2524991"/>
          </a:xfrm>
        </p:spPr>
      </p:pic>
    </p:spTree>
    <p:extLst>
      <p:ext uri="{BB962C8B-B14F-4D97-AF65-F5344CB8AC3E}">
        <p14:creationId xmlns:p14="http://schemas.microsoft.com/office/powerpoint/2010/main" val="3167777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Janelle Horton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200" b="1" dirty="0">
                <a:latin typeface="Univers 57 Condensed"/>
                <a:cs typeface="Univers 57 Condensed"/>
              </a:rPr>
              <a:t>North Carolina Agricultural and Technical State University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Center for Advanced Transportation Mobility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69380" y="274638"/>
            <a:ext cx="22047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Intelligent transportation systems, pedestrian safety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Pedestrian Safety with Personal Listening Devices</a:t>
            </a:r>
          </a:p>
        </p:txBody>
      </p:sp>
      <p:pic>
        <p:nvPicPr>
          <p:cNvPr id="7" name="Content Placeholder 6" descr="A person smiling for the camera&#10;&#10;Description automatically generated with low confidence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86" y="2641051"/>
            <a:ext cx="2637213" cy="3485112"/>
          </a:xfrm>
        </p:spPr>
      </p:pic>
    </p:spTree>
    <p:extLst>
      <p:ext uri="{BB962C8B-B14F-4D97-AF65-F5344CB8AC3E}">
        <p14:creationId xmlns:p14="http://schemas.microsoft.com/office/powerpoint/2010/main" val="3364371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 err="1">
                <a:latin typeface="Georgia"/>
                <a:cs typeface="Georgia"/>
              </a:rPr>
              <a:t>Kritsal</a:t>
            </a:r>
            <a:r>
              <a:rPr lang="en-US" sz="4400" b="1" baseline="0" dirty="0">
                <a:latin typeface="Georgia"/>
                <a:cs typeface="Georgia"/>
              </a:rPr>
              <a:t> Metro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University of New Mexico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Transportation Consortium of South-Central States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274638"/>
            <a:ext cx="22733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47671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Transportation planning, transport policy, workforce resiliency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Workforce Resiliency for Careers at Public Transportation Agencies</a:t>
            </a:r>
          </a:p>
        </p:txBody>
      </p:sp>
      <p:pic>
        <p:nvPicPr>
          <p:cNvPr id="7" name="Content Placeholder 6" descr="A person with red hair&#10;&#10;Description automatically generated with low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523" y="2610196"/>
            <a:ext cx="2343977" cy="3515967"/>
          </a:xfrm>
        </p:spPr>
      </p:pic>
    </p:spTree>
    <p:extLst>
      <p:ext uri="{BB962C8B-B14F-4D97-AF65-F5344CB8AC3E}">
        <p14:creationId xmlns:p14="http://schemas.microsoft.com/office/powerpoint/2010/main" val="3304803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Joanna Moody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Massachusetts Institute of Technology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New England University Transportation Center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85560" y="274638"/>
            <a:ext cx="22885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Social psychology and behavioral economics applied to transport, user attitudes and behavior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Measuring Car Pride and its Implications for Car Ownership and Usage Across Individuals, Cities, and Countries</a:t>
            </a:r>
          </a:p>
        </p:txBody>
      </p:sp>
      <p:pic>
        <p:nvPicPr>
          <p:cNvPr id="7" name="Content Placeholder 6" descr="A person smiling for the camera&#10;&#10;Description automatically generated with medium confidence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94" y="2769469"/>
            <a:ext cx="3370506" cy="3099316"/>
          </a:xfrm>
        </p:spPr>
      </p:pic>
    </p:spTree>
    <p:extLst>
      <p:ext uri="{BB962C8B-B14F-4D97-AF65-F5344CB8AC3E}">
        <p14:creationId xmlns:p14="http://schemas.microsoft.com/office/powerpoint/2010/main" val="3190142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Kristen Scudder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University of Pennsylvania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Technologies for Safe and Efficient Transportation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Eye tracking, bike lane evaluation, wayfinding, pedestrian and cyclist safety, intersection design 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Eye Tracking Metrics for Bike Lane Infrastructure Safety Evaluation</a:t>
            </a:r>
          </a:p>
        </p:txBody>
      </p:sp>
      <p:pic>
        <p:nvPicPr>
          <p:cNvPr id="7" name="Content Placeholder 6" descr="A person smiling for the camera&#10;&#10;Description automatically generated with low confidence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2940721"/>
            <a:ext cx="3670300" cy="2434631"/>
          </a:xfrm>
        </p:spPr>
      </p:pic>
    </p:spTree>
    <p:extLst>
      <p:ext uri="{BB962C8B-B14F-4D97-AF65-F5344CB8AC3E}">
        <p14:creationId xmlns:p14="http://schemas.microsoft.com/office/powerpoint/2010/main" val="3786072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 err="1">
                <a:latin typeface="Georgia"/>
                <a:cs typeface="Georgia"/>
              </a:rPr>
              <a:t>Atiyya</a:t>
            </a:r>
            <a:r>
              <a:rPr lang="en-US" sz="4400" b="1" baseline="0" dirty="0">
                <a:latin typeface="Georgia"/>
                <a:cs typeface="Georgia"/>
              </a:rPr>
              <a:t> Shaw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Georgia Institute of Technology</a:t>
            </a:r>
            <a:endParaRPr lang="en-US" sz="2600" b="1" dirty="0">
              <a:latin typeface="Univers 57 Condensed"/>
              <a:cs typeface="Univers 57 Condensed"/>
            </a:endParaRP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Teaching Old Models New Tricks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Travel behavior, psychometrics, human factors engineering</a:t>
            </a:r>
          </a:p>
          <a:p>
            <a:endParaRPr lang="en-US" sz="2400" b="1" u="sng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Methodological Approaches for Expanding Travel Survey Data</a:t>
            </a:r>
          </a:p>
        </p:txBody>
      </p:sp>
      <p:pic>
        <p:nvPicPr>
          <p:cNvPr id="7" name="Content Placeholder 6" descr="A person wearing a head scarf&#10;&#10;Description automatically generated with low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708998" y="3187839"/>
            <a:ext cx="3573363" cy="2382241"/>
          </a:xfrm>
        </p:spPr>
      </p:pic>
    </p:spTree>
    <p:extLst>
      <p:ext uri="{BB962C8B-B14F-4D97-AF65-F5344CB8AC3E}">
        <p14:creationId xmlns:p14="http://schemas.microsoft.com/office/powerpoint/2010/main" val="3709186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Dennis Thornton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University of New Orleans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University of New Orleans Transportation Institute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The intersection of freight and trade policies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Using the Advocacy Coalition Framework to Understand Transportation Policy Change</a:t>
            </a:r>
          </a:p>
        </p:txBody>
      </p:sp>
      <p:pic>
        <p:nvPicPr>
          <p:cNvPr id="7" name="Content Placeholder 6" descr="A person in a suit and tie&#10;&#10;Description automatically generated with medium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232" y="2607203"/>
            <a:ext cx="2346267" cy="3518960"/>
          </a:xfrm>
        </p:spPr>
      </p:pic>
    </p:spTree>
    <p:extLst>
      <p:ext uri="{BB962C8B-B14F-4D97-AF65-F5344CB8AC3E}">
        <p14:creationId xmlns:p14="http://schemas.microsoft.com/office/powerpoint/2010/main" val="2687083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Travis B. Glick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Portland State University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National Institute for Transportation and Communities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PUBLIC TRANSIT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Using archived transit data to create performance metrics for transit and general traffic behavior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Network-Level Transit Modeling Using Stochastic Processes</a:t>
            </a:r>
          </a:p>
        </p:txBody>
      </p:sp>
      <p:pic>
        <p:nvPicPr>
          <p:cNvPr id="7" name="Content Placeholder 6" descr="A person in a suit and tie&#10;&#10;Description automatically generated with low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885" y="2622882"/>
            <a:ext cx="2448215" cy="3428467"/>
          </a:xfrm>
        </p:spPr>
      </p:pic>
    </p:spTree>
    <p:extLst>
      <p:ext uri="{BB962C8B-B14F-4D97-AF65-F5344CB8AC3E}">
        <p14:creationId xmlns:p14="http://schemas.microsoft.com/office/powerpoint/2010/main" val="4170094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Thomas Scott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University of Texas at Arlington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Center for Transportation Equity, Decisions and Dollars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PUBLIC TRANSIT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Transportation funding, economic development, smart city, local government policy, budgeting, and management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The State of the State on Municipal Governance in Texas</a:t>
            </a:r>
          </a:p>
        </p:txBody>
      </p:sp>
      <p:pic>
        <p:nvPicPr>
          <p:cNvPr id="7" name="Content Placeholder 6" descr="A person wearing glasses&#10;&#10;Description automatically generated with medium confidence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3094741"/>
            <a:ext cx="3670300" cy="2446866"/>
          </a:xfrm>
        </p:spPr>
      </p:pic>
    </p:spTree>
    <p:extLst>
      <p:ext uri="{BB962C8B-B14F-4D97-AF65-F5344CB8AC3E}">
        <p14:creationId xmlns:p14="http://schemas.microsoft.com/office/powerpoint/2010/main" val="185208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Madison Swayne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University of Southern California 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National Center for Metropolitan Transportation Research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PUBLIC TRANSIT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269769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Transit access to jobs, big data, transportation planning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Innovation on Job Accessibility with General Transit Feed Specification Data</a:t>
            </a:r>
          </a:p>
        </p:txBody>
      </p:sp>
      <p:pic>
        <p:nvPicPr>
          <p:cNvPr id="7" name="Content Placeholder 6" descr="A person smiling at the camera&#10;&#10;Description automatically generated with low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040" y="2483688"/>
            <a:ext cx="2507760" cy="3815225"/>
          </a:xfrm>
        </p:spPr>
      </p:pic>
    </p:spTree>
    <p:extLst>
      <p:ext uri="{BB962C8B-B14F-4D97-AF65-F5344CB8AC3E}">
        <p14:creationId xmlns:p14="http://schemas.microsoft.com/office/powerpoint/2010/main" val="2980484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Brock Milford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	Wichita State University</a:t>
            </a:r>
            <a:endParaRPr lang="en-US" sz="2600" b="1" dirty="0">
              <a:latin typeface="Univers 57 Condensed"/>
              <a:cs typeface="Univers 57 Condensed"/>
            </a:endParaRP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2018 Secretary’s RAISE Award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69100" y="274638"/>
            <a:ext cx="1905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AIR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Aircraft airworthiness, </a:t>
            </a:r>
          </a:p>
          <a:p>
            <a:r>
              <a:rPr lang="en-US" sz="2400" dirty="0"/>
              <a:t>Aircraft Lightning Interaction</a:t>
            </a:r>
          </a:p>
          <a:p>
            <a:endParaRPr lang="en-US" sz="2400" dirty="0"/>
          </a:p>
        </p:txBody>
      </p:sp>
      <p:pic>
        <p:nvPicPr>
          <p:cNvPr id="7" name="Content Placeholder 6" descr="A person with blond hair&#10;&#10;Description automatically generated with low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358" y="2596830"/>
            <a:ext cx="2901142" cy="3529333"/>
          </a:xfrm>
        </p:spPr>
      </p:pic>
    </p:spTree>
    <p:extLst>
      <p:ext uri="{BB962C8B-B14F-4D97-AF65-F5344CB8AC3E}">
        <p14:creationId xmlns:p14="http://schemas.microsoft.com/office/powerpoint/2010/main" val="61707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 err="1">
                <a:latin typeface="Georgia"/>
                <a:cs typeface="Georgia"/>
              </a:rPr>
              <a:t>Karalyn</a:t>
            </a:r>
            <a:r>
              <a:rPr lang="en-US" sz="4400" b="1" baseline="0" dirty="0">
                <a:latin typeface="Georgia"/>
                <a:cs typeface="Georgia"/>
              </a:rPr>
              <a:t> </a:t>
            </a:r>
            <a:r>
              <a:rPr lang="en-US" sz="4400" b="1" baseline="0" dirty="0" err="1">
                <a:latin typeface="Georgia"/>
                <a:cs typeface="Georgia"/>
              </a:rPr>
              <a:t>Clouser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Montana State University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Small Urban and Rural Livability Center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PUBLIC TRANSIT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Active transportation, sustainability, public health, GIS</a:t>
            </a:r>
          </a:p>
          <a:p>
            <a:endParaRPr lang="en-US" sz="2400" dirty="0"/>
          </a:p>
        </p:txBody>
      </p:sp>
      <p:pic>
        <p:nvPicPr>
          <p:cNvPr id="7" name="Content Placeholder 6" descr="A person smiling for the camera&#10;&#10;Description automatically generated with low confidence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91" y="2560841"/>
            <a:ext cx="2148609" cy="3466423"/>
          </a:xfrm>
        </p:spPr>
      </p:pic>
    </p:spTree>
    <p:extLst>
      <p:ext uri="{BB962C8B-B14F-4D97-AF65-F5344CB8AC3E}">
        <p14:creationId xmlns:p14="http://schemas.microsoft.com/office/powerpoint/2010/main" val="2890832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Nicole Tremblay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University of Southern Florida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National Center for Transit Research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PUBLIC TRANSIT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Transportation planning, equity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7" name="Content Placeholder 6" descr="A person smiling for the camera&#10;&#10;Description automatically generated with medium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796606"/>
            <a:ext cx="4038600" cy="2941500"/>
          </a:xfrm>
        </p:spPr>
      </p:pic>
    </p:spTree>
    <p:extLst>
      <p:ext uri="{BB962C8B-B14F-4D97-AF65-F5344CB8AC3E}">
        <p14:creationId xmlns:p14="http://schemas.microsoft.com/office/powerpoint/2010/main" val="1178830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Kyle </a:t>
            </a:r>
            <a:r>
              <a:rPr lang="en-US" sz="4400" b="1" baseline="0" dirty="0" err="1">
                <a:latin typeface="Georgia"/>
                <a:cs typeface="Georgia"/>
              </a:rPr>
              <a:t>Ebersole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/>
              <a:t>	University of Delaware</a:t>
            </a:r>
            <a:endParaRPr lang="en-US" sz="2600" b="1" dirty="0">
              <a:latin typeface="Univers 57 Condensed"/>
              <a:cs typeface="Univers 57 Condensed"/>
            </a:endParaRP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University Transportation Center for Railway Safety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RAIL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Rail wheel wear patterns, life cycle analysis, “Big Data” techniques 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Analysis of Wheel Wear and Forecasting of Wheel Life for Transit Rail Options</a:t>
            </a:r>
          </a:p>
        </p:txBody>
      </p:sp>
      <p:pic>
        <p:nvPicPr>
          <p:cNvPr id="7" name="Content Placeholder 6" descr="A person wearing a suit and tie&#10;&#10;Description automatically generated with medium confidence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8910" y="2626561"/>
            <a:ext cx="2867890" cy="3321452"/>
          </a:xfrm>
        </p:spPr>
      </p:pic>
    </p:spTree>
    <p:extLst>
      <p:ext uri="{BB962C8B-B14F-4D97-AF65-F5344CB8AC3E}">
        <p14:creationId xmlns:p14="http://schemas.microsoft.com/office/powerpoint/2010/main" val="3960491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Anthony Villarreal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University of Texas Rio Grande Valley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University Transportation Center for Railway Safety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RAIL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269769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Infrastructure systems, intelligent transportation systems, materials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Microstructural Influences on the Mechanical and Electrical Properties of Carbon Nanofiber Thermoplastic Polyurethane Composites</a:t>
            </a:r>
          </a:p>
        </p:txBody>
      </p:sp>
      <p:pic>
        <p:nvPicPr>
          <p:cNvPr id="7" name="Content Placeholder 6" descr="A person in a blue shirt&#10;&#10;Description automatically generated with medium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27308" y="3082839"/>
            <a:ext cx="3482048" cy="2611536"/>
          </a:xfrm>
        </p:spPr>
      </p:pic>
    </p:spTree>
    <p:extLst>
      <p:ext uri="{BB962C8B-B14F-4D97-AF65-F5344CB8AC3E}">
        <p14:creationId xmlns:p14="http://schemas.microsoft.com/office/powerpoint/2010/main" val="2966958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Travis James Watts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University of </a:t>
            </a:r>
            <a:r>
              <a:rPr lang="en-US" sz="2600" b="1" dirty="0"/>
              <a:t>Kentucky</a:t>
            </a:r>
            <a:endParaRPr lang="en-US" sz="2600" b="1" dirty="0">
              <a:latin typeface="Univers 57 Condensed"/>
              <a:cs typeface="Univers 57 Condensed"/>
            </a:endParaRP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National University Rail Center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RAIL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Mechanistic track design 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Direct Measurement of Crosstie-Ballast Interface Pressures Using Granular Material Pressure Cells</a:t>
            </a:r>
          </a:p>
        </p:txBody>
      </p:sp>
      <p:pic>
        <p:nvPicPr>
          <p:cNvPr id="7" name="Content Placeholder 6" descr="A person wearing glasses and a suit&#10;&#10;Description automatically generated with medium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846" y="2650497"/>
            <a:ext cx="2793954" cy="3456926"/>
          </a:xfrm>
        </p:spPr>
      </p:pic>
    </p:spTree>
    <p:extLst>
      <p:ext uri="{BB962C8B-B14F-4D97-AF65-F5344CB8AC3E}">
        <p14:creationId xmlns:p14="http://schemas.microsoft.com/office/powerpoint/2010/main" val="3167226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 err="1">
                <a:latin typeface="Georgia"/>
                <a:cs typeface="Georgia"/>
              </a:rPr>
              <a:t>Farzad</a:t>
            </a:r>
            <a:r>
              <a:rPr lang="en-US" sz="4400" b="1" baseline="0" dirty="0">
                <a:latin typeface="Georgia"/>
                <a:cs typeface="Georgia"/>
              </a:rPr>
              <a:t> </a:t>
            </a:r>
            <a:r>
              <a:rPr lang="en-US" sz="4400" b="1" baseline="0" dirty="0" err="1">
                <a:latin typeface="Georgia"/>
                <a:cs typeface="Georgia"/>
              </a:rPr>
              <a:t>Alemi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University of California, Davis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National Center for Sustainable Transportation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Travel behavior, travel demand modeling, emerging transportation services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What Makes Travelers Use Uber? Exploring the Latent Constructs behind the Adoption of On-Demand Ride Services</a:t>
            </a:r>
          </a:p>
        </p:txBody>
      </p:sp>
      <p:pic>
        <p:nvPicPr>
          <p:cNvPr id="7" name="Content Placeholder 6" descr="A person wearing glasses&#10;&#10;Description automatically generated with medium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1077" y="2701830"/>
            <a:ext cx="2643023" cy="3412186"/>
          </a:xfrm>
        </p:spPr>
      </p:pic>
    </p:spTree>
    <p:extLst>
      <p:ext uri="{BB962C8B-B14F-4D97-AF65-F5344CB8AC3E}">
        <p14:creationId xmlns:p14="http://schemas.microsoft.com/office/powerpoint/2010/main" val="1976868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William Alexander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University of </a:t>
            </a:r>
            <a:r>
              <a:rPr lang="en-US" sz="2600" b="1" dirty="0"/>
              <a:t>Texas at Austin</a:t>
            </a:r>
            <a:endParaRPr lang="en-US" sz="2600" b="1" dirty="0">
              <a:latin typeface="Univers 57 Condensed"/>
              <a:cs typeface="Univers 57 Condensed"/>
            </a:endParaRP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Data Supported Transportation Operations and Planning Center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Intelligent transportation systems, learning traffic management systems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Machine Learning in Traffic Management</a:t>
            </a:r>
          </a:p>
        </p:txBody>
      </p:sp>
      <p:pic>
        <p:nvPicPr>
          <p:cNvPr id="7" name="Content Placeholder 6" descr="A person in a suit&#10;&#10;Description automatically generated with medium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056" y="2697696"/>
            <a:ext cx="3380044" cy="2895027"/>
          </a:xfrm>
        </p:spPr>
      </p:pic>
    </p:spTree>
    <p:extLst>
      <p:ext uri="{BB962C8B-B14F-4D97-AF65-F5344CB8AC3E}">
        <p14:creationId xmlns:p14="http://schemas.microsoft.com/office/powerpoint/2010/main" val="675329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Mohammed </a:t>
            </a:r>
            <a:r>
              <a:rPr lang="en-US" b="1" baseline="0" dirty="0" err="1"/>
              <a:t>Aljamal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Virginia Tech University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Mid-Atlantic Transportation Sustainability Center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Traffic flow theory, machine learning, intelligent transportation systems, evacuation modeling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Real-Time Estimation of Vehicle Counts on Signalized Intersection Approaches Using Probe Vehicle Data</a:t>
            </a:r>
          </a:p>
        </p:txBody>
      </p:sp>
      <p:pic>
        <p:nvPicPr>
          <p:cNvPr id="7" name="Content Placeholder 6" descr="A person in a suit&#10;&#10;Description automatically generated with low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780415" y="3082054"/>
            <a:ext cx="3481465" cy="2305905"/>
          </a:xfrm>
        </p:spPr>
      </p:pic>
    </p:spTree>
    <p:extLst>
      <p:ext uri="{BB962C8B-B14F-4D97-AF65-F5344CB8AC3E}">
        <p14:creationId xmlns:p14="http://schemas.microsoft.com/office/powerpoint/2010/main" val="3395048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 err="1">
                <a:latin typeface="Georgia"/>
                <a:cs typeface="Georgia"/>
              </a:rPr>
              <a:t>Mohamadtaqi</a:t>
            </a:r>
            <a:r>
              <a:rPr lang="en-US" sz="4400" b="1" baseline="0" dirty="0">
                <a:latin typeface="Georgia"/>
                <a:cs typeface="Georgia"/>
              </a:rPr>
              <a:t> </a:t>
            </a:r>
            <a:r>
              <a:rPr lang="en-US" sz="4400" b="1" baseline="0" dirty="0" err="1">
                <a:latin typeface="Georgia"/>
                <a:cs typeface="Georgia"/>
              </a:rPr>
              <a:t>Baqersad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Florida International University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Accelerated Bridge Construction University Transportation Center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Accelerated bridge construction, pavement recycling and friction, bridge foundation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Rheological and Chemical Characteristics of Asphalt Binders Recycled using Recycling Agents and Nanoparticles</a:t>
            </a:r>
          </a:p>
        </p:txBody>
      </p:sp>
      <p:pic>
        <p:nvPicPr>
          <p:cNvPr id="7" name="Content Placeholder 6" descr="A person in a suit and tie&#10;&#10;Description automatically generated with medium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100" y="2823684"/>
            <a:ext cx="2921000" cy="2921000"/>
          </a:xfrm>
        </p:spPr>
      </p:pic>
    </p:spTree>
    <p:extLst>
      <p:ext uri="{BB962C8B-B14F-4D97-AF65-F5344CB8AC3E}">
        <p14:creationId xmlns:p14="http://schemas.microsoft.com/office/powerpoint/2010/main" val="834462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Zachary Barlow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Oregon State University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Pacific Northwest Transportation Consortium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000" dirty="0"/>
              <a:t>Transport policy, human factors in transportation safety, driving simulation </a:t>
            </a:r>
          </a:p>
          <a:p>
            <a:endParaRPr lang="en-US" sz="20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000" dirty="0"/>
              <a:t>Driver Distraction from Unmanned Aerial Systems: Evidence, Policy, and Mitigation</a:t>
            </a:r>
          </a:p>
        </p:txBody>
      </p:sp>
      <p:pic>
        <p:nvPicPr>
          <p:cNvPr id="7" name="Content Placeholder 6" descr="A person smiling for the camera&#10;&#10;Description automatically generated with medium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097" y="2785903"/>
            <a:ext cx="2605403" cy="3340260"/>
          </a:xfrm>
        </p:spPr>
      </p:pic>
    </p:spTree>
    <p:extLst>
      <p:ext uri="{BB962C8B-B14F-4D97-AF65-F5344CB8AC3E}">
        <p14:creationId xmlns:p14="http://schemas.microsoft.com/office/powerpoint/2010/main" val="299978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b="1" baseline="0" dirty="0">
                <a:latin typeface="Georgia"/>
                <a:cs typeface="Georgia"/>
              </a:rPr>
              <a:t>John Kearney, Max Li, </a:t>
            </a:r>
            <a:br>
              <a:rPr lang="en-US" sz="3600" b="1" baseline="0" dirty="0">
                <a:latin typeface="Georgia"/>
                <a:cs typeface="Georgia"/>
              </a:rPr>
            </a:br>
            <a:r>
              <a:rPr lang="en-US" sz="3600" b="1" baseline="0" dirty="0">
                <a:latin typeface="Georgia"/>
                <a:cs typeface="Georgia"/>
              </a:rPr>
              <a:t>William Tam, &amp; </a:t>
            </a:r>
            <a:r>
              <a:rPr lang="en-US" sz="3600" b="1" baseline="0" dirty="0" err="1">
                <a:latin typeface="Georgia"/>
                <a:cs typeface="Georgia"/>
              </a:rPr>
              <a:t>Sahithya</a:t>
            </a:r>
            <a:r>
              <a:rPr lang="en-US" sz="3600" b="1" baseline="0" dirty="0">
                <a:latin typeface="Georgia"/>
                <a:cs typeface="Georgia"/>
              </a:rPr>
              <a:t> Prakash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University of Pennsylvania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2018 Secretary’s RAISE Award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222462"/>
            <a:ext cx="1905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AIR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Intelligent transportation systems, unmanned aircraft systems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Design and Implementation of a Centralized System for Autonomous Unmanned Aerial Vehicle Trajectory Conflict Resolution</a:t>
            </a:r>
          </a:p>
        </p:txBody>
      </p:sp>
      <p:pic>
        <p:nvPicPr>
          <p:cNvPr id="8" name="Content Placeholder 7" descr="A group of five people posing for a photo&#10;&#10;Description automatically generated with medium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006" y="2693756"/>
            <a:ext cx="3848793" cy="3128773"/>
          </a:xfrm>
        </p:spPr>
      </p:pic>
    </p:spTree>
    <p:extLst>
      <p:ext uri="{BB962C8B-B14F-4D97-AF65-F5344CB8AC3E}">
        <p14:creationId xmlns:p14="http://schemas.microsoft.com/office/powerpoint/2010/main" val="3337796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Alexis </a:t>
            </a:r>
            <a:r>
              <a:rPr lang="en-US" sz="4400" b="1" baseline="0" dirty="0" err="1">
                <a:latin typeface="Georgia"/>
                <a:cs typeface="Georgia"/>
              </a:rPr>
              <a:t>Basantis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Virginia Tech University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Safety through Disruption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Intelligent transportation systems, connected and automated vehicles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Assessing Alternative Approaches of Conveying HAV Intentions</a:t>
            </a:r>
          </a:p>
        </p:txBody>
      </p:sp>
      <p:pic>
        <p:nvPicPr>
          <p:cNvPr id="7" name="Content Placeholder 6" descr="A person with her arms crossed&#10;&#10;Description automatically generated with medium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469" y="2812418"/>
            <a:ext cx="2946631" cy="2651968"/>
          </a:xfrm>
        </p:spPr>
      </p:pic>
    </p:spTree>
    <p:extLst>
      <p:ext uri="{BB962C8B-B14F-4D97-AF65-F5344CB8AC3E}">
        <p14:creationId xmlns:p14="http://schemas.microsoft.com/office/powerpoint/2010/main" val="1054392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Zachary Becker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Eastern Washington University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Small, Urban, Rural and Tribal Center on Mobility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Healthcare access, mobility, transportation, rural areas, tribal populations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Healthcare Deserts: Identifying Areas of Limited Healthcare Access in Washington State</a:t>
            </a:r>
          </a:p>
        </p:txBody>
      </p:sp>
      <p:pic>
        <p:nvPicPr>
          <p:cNvPr id="7" name="Content Placeholder 6" descr="A person wearing a hat&#10;&#10;Description automatically generated with medium confidence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760" y="3044162"/>
            <a:ext cx="3749040" cy="2499360"/>
          </a:xfrm>
        </p:spPr>
      </p:pic>
    </p:spTree>
    <p:extLst>
      <p:ext uri="{BB962C8B-B14F-4D97-AF65-F5344CB8AC3E}">
        <p14:creationId xmlns:p14="http://schemas.microsoft.com/office/powerpoint/2010/main" val="2632216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Alexandra Marie Boggs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University of Tennessee, Knoxville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Collaborative Sciences Center for Road Safety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Intelligent transportation systems, freight, safety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Analysis of Automated Vehicle Crashes and Disengagements</a:t>
            </a:r>
          </a:p>
        </p:txBody>
      </p:sp>
      <p:pic>
        <p:nvPicPr>
          <p:cNvPr id="7" name="Content Placeholder 6" descr="A close-up of a person smiling&#10;&#10;Description automatically generated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015" y="2560320"/>
            <a:ext cx="2366085" cy="3565843"/>
          </a:xfrm>
        </p:spPr>
      </p:pic>
    </p:spTree>
    <p:extLst>
      <p:ext uri="{BB962C8B-B14F-4D97-AF65-F5344CB8AC3E}">
        <p14:creationId xmlns:p14="http://schemas.microsoft.com/office/powerpoint/2010/main" val="382975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Amelie </a:t>
            </a:r>
            <a:r>
              <a:rPr lang="en-US" sz="4400" b="1" baseline="0" dirty="0" err="1">
                <a:latin typeface="Georgia"/>
                <a:cs typeface="Georgia"/>
              </a:rPr>
              <a:t>Bonde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Carnegie Mellon University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1800" i="1" dirty="0">
                <a:latin typeface="Trebuchet MS" panose="020B0603020202020204" pitchFamily="34" charset="0"/>
              </a:rPr>
              <a:t>Mobility21, the National University Transportation Center for Improving Mobility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Intelligent transportation systems, automobile-based human monitoring with vehicle vibration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Combining Behavior and Data-Based Models for Human Status and Activity Recognition Using Vehicle Vibration</a:t>
            </a:r>
          </a:p>
        </p:txBody>
      </p:sp>
      <p:pic>
        <p:nvPicPr>
          <p:cNvPr id="7" name="Content Placeholder 6" descr="A close-up of a person smiling&#10;&#10;Description automatically generated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836" y="2686109"/>
            <a:ext cx="3241964" cy="3241964"/>
          </a:xfrm>
        </p:spPr>
      </p:pic>
    </p:spTree>
    <p:extLst>
      <p:ext uri="{BB962C8B-B14F-4D97-AF65-F5344CB8AC3E}">
        <p14:creationId xmlns:p14="http://schemas.microsoft.com/office/powerpoint/2010/main" val="288575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Mayra Chaves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Texas at El Paso</a:t>
            </a:r>
            <a:endParaRPr lang="en-US" sz="2600" b="1" dirty="0">
              <a:latin typeface="Univers 57 Condensed"/>
              <a:cs typeface="Univers 57 Condensed"/>
            </a:endParaRP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Center for Transportation, Environment, and Community Health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Transportation planning, air quality, environment, community health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Assessing Children’s Spatiotemporal Exposures to Transportation Pollutants in Near-Road Communities</a:t>
            </a:r>
          </a:p>
        </p:txBody>
      </p:sp>
      <p:pic>
        <p:nvPicPr>
          <p:cNvPr id="7" name="Content Placeholder 6" descr="A person wearing glasses&#10;&#10;Description automatically generated with medium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659" y="2720446"/>
            <a:ext cx="2851141" cy="3405717"/>
          </a:xfrm>
        </p:spPr>
      </p:pic>
    </p:spTree>
    <p:extLst>
      <p:ext uri="{BB962C8B-B14F-4D97-AF65-F5344CB8AC3E}">
        <p14:creationId xmlns:p14="http://schemas.microsoft.com/office/powerpoint/2010/main" val="274676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Austin </a:t>
            </a:r>
            <a:r>
              <a:rPr lang="en-US" sz="4400" b="1" baseline="0" dirty="0" err="1">
                <a:latin typeface="Georgia"/>
                <a:cs typeface="Georgia"/>
              </a:rPr>
              <a:t>Dejong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Iowa State University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Accelerated Bridge Construction University Transportation Center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Accelerated bridge construction, bridge engineering, integral abutments 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Integral Abutment Connection Details for Accelerated Bridge Construction</a:t>
            </a:r>
          </a:p>
        </p:txBody>
      </p:sp>
      <p:pic>
        <p:nvPicPr>
          <p:cNvPr id="7" name="Content Placeholder 6" descr="A person in a suit and tie&#10;&#10;Description automatically generated with medium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884" y="3000966"/>
            <a:ext cx="3798916" cy="2532611"/>
          </a:xfrm>
        </p:spPr>
      </p:pic>
    </p:spTree>
    <p:extLst>
      <p:ext uri="{BB962C8B-B14F-4D97-AF65-F5344CB8AC3E}">
        <p14:creationId xmlns:p14="http://schemas.microsoft.com/office/powerpoint/2010/main" val="8466128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Angel Gonzalez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University of Idaho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Center for Safety Equity in Transportation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Infrastructure systems, traffic engineering, safety on rural roadways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Characteristics of Fatal and Severe Injury Crashes on Unpaved Rural Roads in Idaho</a:t>
            </a:r>
          </a:p>
        </p:txBody>
      </p:sp>
      <p:pic>
        <p:nvPicPr>
          <p:cNvPr id="7" name="Content Placeholder 6" descr="A person in a suit and tie&#10;&#10;Description automatically generated with medium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207" y="2626822"/>
            <a:ext cx="2332893" cy="3499341"/>
          </a:xfrm>
        </p:spPr>
      </p:pic>
    </p:spTree>
    <p:extLst>
      <p:ext uri="{BB962C8B-B14F-4D97-AF65-F5344CB8AC3E}">
        <p14:creationId xmlns:p14="http://schemas.microsoft.com/office/powerpoint/2010/main" val="39741540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Blake </a:t>
            </a:r>
            <a:r>
              <a:rPr lang="en-US" sz="4400" b="1" baseline="0" dirty="0" err="1">
                <a:latin typeface="Georgia"/>
                <a:cs typeface="Georgia"/>
              </a:rPr>
              <a:t>Hament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University of Nevada, Las Vegas</a:t>
            </a:r>
          </a:p>
          <a:p>
            <a:pPr marL="0" indent="0">
              <a:buNone/>
            </a:pPr>
            <a:r>
              <a:rPr lang="en-US" sz="2000" i="1" dirty="0">
                <a:latin typeface="Trebuchet MS" panose="020B0603020202020204" pitchFamily="34" charset="0"/>
              </a:rPr>
              <a:t>	Inspecting and Preserving Infrastructure through Robotic Exploration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Infrastructure systems, robotic manipulation of tools, concrete inspection, drone navigation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Drone-Based Inspection and Repair of Civil Infrastructure</a:t>
            </a:r>
          </a:p>
        </p:txBody>
      </p:sp>
      <p:pic>
        <p:nvPicPr>
          <p:cNvPr id="11" name="Content Placeholder 10" descr="A person wearing glasses&#10;&#10;Description automatically generated with low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1156" y="2622882"/>
            <a:ext cx="2285644" cy="3428467"/>
          </a:xfrm>
        </p:spPr>
      </p:pic>
    </p:spTree>
    <p:extLst>
      <p:ext uri="{BB962C8B-B14F-4D97-AF65-F5344CB8AC3E}">
        <p14:creationId xmlns:p14="http://schemas.microsoft.com/office/powerpoint/2010/main" val="24588732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 err="1">
                <a:latin typeface="Georgia"/>
                <a:cs typeface="Georgia"/>
              </a:rPr>
              <a:t>Parastoo</a:t>
            </a:r>
            <a:r>
              <a:rPr lang="en-US" sz="4400" b="1" baseline="0" dirty="0">
                <a:latin typeface="Georgia"/>
                <a:cs typeface="Georgia"/>
              </a:rPr>
              <a:t> Jabbari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University of Washington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Pacific Northwest Transportation Consortium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480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Transportation planning, transport policy, automated vehicles, travel behavior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The Role of Market Scale in Electric Vehicle Adoption: Consumer and Infrastructure Perspectives</a:t>
            </a:r>
          </a:p>
        </p:txBody>
      </p:sp>
      <p:pic>
        <p:nvPicPr>
          <p:cNvPr id="7" name="Content Placeholder 6" descr="A person standing outdoors&#10;&#10;Description automatically generated with low confidence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760" y="3003829"/>
            <a:ext cx="3896282" cy="2600975"/>
          </a:xfrm>
        </p:spPr>
      </p:pic>
    </p:spTree>
    <p:extLst>
      <p:ext uri="{BB962C8B-B14F-4D97-AF65-F5344CB8AC3E}">
        <p14:creationId xmlns:p14="http://schemas.microsoft.com/office/powerpoint/2010/main" val="15415308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Ayla Moretti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University of California, Riverside</a:t>
            </a:r>
          </a:p>
          <a:p>
            <a:pPr marL="0" indent="0">
              <a:buNone/>
            </a:pPr>
            <a:r>
              <a:rPr lang="en-US" sz="2000" i="1" dirty="0">
                <a:latin typeface="Trebuchet MS" panose="020B0603020202020204" pitchFamily="34" charset="0"/>
              </a:rPr>
              <a:t>	College of Engineering-Center for Environmental Research &amp; Technology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Transport policy, secondary organic aerosols, vehicle emissions, air quality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Addition of Secondary PM2.5, Including Secondary Organic Aerosol, into Motor Vehicle Emissions Models</a:t>
            </a:r>
          </a:p>
        </p:txBody>
      </p:sp>
      <p:pic>
        <p:nvPicPr>
          <p:cNvPr id="7" name="Content Placeholder 6" descr="A person smiling for the camera&#10;&#10;Description automatically generated with medium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983446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4183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Anna </a:t>
            </a:r>
            <a:r>
              <a:rPr lang="en-US" sz="4400" b="1" baseline="0" dirty="0" err="1">
                <a:latin typeface="Georgia"/>
                <a:cs typeface="Georgia"/>
              </a:rPr>
              <a:t>Oldani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University of Illinois at Urbana-Champaign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FAA Center of Excellence for Alternative Jet Fuels &amp; Environment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69100" y="274638"/>
            <a:ext cx="1905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AIR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Materials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Physicochemical Variation of Next Generation Alternative Jet Fuels and Integration into Aerospace Infrastructure</a:t>
            </a:r>
          </a:p>
        </p:txBody>
      </p:sp>
      <p:pic>
        <p:nvPicPr>
          <p:cNvPr id="7" name="Content Placeholder 6" descr="A person with long hair&#10;&#10;Description automatically generated with low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382" y="2933796"/>
            <a:ext cx="3865418" cy="2695556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Ricardo </a:t>
            </a:r>
            <a:r>
              <a:rPr lang="en-US" sz="4400" b="1" baseline="0" dirty="0" err="1">
                <a:latin typeface="Georgia"/>
                <a:cs typeface="Georgia"/>
              </a:rPr>
              <a:t>Osmar</a:t>
            </a:r>
            <a:r>
              <a:rPr lang="en-US" sz="4400" b="1" baseline="0" dirty="0">
                <a:latin typeface="Georgia"/>
                <a:cs typeface="Georgia"/>
              </a:rPr>
              <a:t> </a:t>
            </a:r>
            <a:r>
              <a:rPr lang="en-US" sz="4400" b="1" baseline="0" dirty="0" err="1">
                <a:latin typeface="Georgia"/>
                <a:cs typeface="Georgia"/>
              </a:rPr>
              <a:t>Jacome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University of Nebraska-Lincoln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2000" i="1" dirty="0">
                <a:latin typeface="Trebuchet MS" panose="020B0603020202020204" pitchFamily="34" charset="0"/>
              </a:rPr>
              <a:t>Mid-America Transportation Center</a:t>
            </a:r>
            <a:endParaRPr lang="en-US" sz="2200" i="1" dirty="0">
              <a:latin typeface="Trebuchet MS" panose="020B0603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6717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Vehicle to infrastructure communication, curve design, and connected and autonomous vehicles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Smart Barrier Controller for Imposing Boundary Coordinates on Vehicular Systems</a:t>
            </a:r>
          </a:p>
        </p:txBody>
      </p:sp>
      <p:pic>
        <p:nvPicPr>
          <p:cNvPr id="7" name="Content Placeholder 6" descr="A person smiling for the camera&#10;&#10;Description automatically generated with medium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851" y="2585258"/>
            <a:ext cx="2354949" cy="3540905"/>
          </a:xfrm>
        </p:spPr>
      </p:pic>
    </p:spTree>
    <p:extLst>
      <p:ext uri="{BB962C8B-B14F-4D97-AF65-F5344CB8AC3E}">
        <p14:creationId xmlns:p14="http://schemas.microsoft.com/office/powerpoint/2010/main" val="34540763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Brandon Perry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Colorado State University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Mountain-Plains Consortium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Structural health monitoring, remote sensing, bridges, inspection techniques, computer vision, machine learning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A Streamlined Bridge Inspection System Utilized Unmanned Aerial Vehicles (UAVs)</a:t>
            </a:r>
          </a:p>
        </p:txBody>
      </p:sp>
      <p:pic>
        <p:nvPicPr>
          <p:cNvPr id="7" name="Content Placeholder 6" descr="A person wearing glasses and a tie&#10;&#10;Description automatically generated with medium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646" y="2537421"/>
            <a:ext cx="2458454" cy="3683077"/>
          </a:xfrm>
        </p:spPr>
      </p:pic>
    </p:spTree>
    <p:extLst>
      <p:ext uri="{BB962C8B-B14F-4D97-AF65-F5344CB8AC3E}">
        <p14:creationId xmlns:p14="http://schemas.microsoft.com/office/powerpoint/2010/main" val="15380639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Alfredo </a:t>
            </a:r>
            <a:r>
              <a:rPr lang="en-US" sz="4400" b="1" baseline="0" dirty="0" err="1">
                <a:latin typeface="Georgia"/>
                <a:cs typeface="Georgia"/>
              </a:rPr>
              <a:t>Pomales</a:t>
            </a:r>
            <a:r>
              <a:rPr lang="en-US" sz="4400" b="1" baseline="0" dirty="0">
                <a:latin typeface="Georgia"/>
                <a:cs typeface="Georgia"/>
              </a:rPr>
              <a:t>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University of Puerto Rico at </a:t>
            </a:r>
            <a:r>
              <a:rPr lang="en-US" sz="2600" b="1" dirty="0" err="1">
                <a:latin typeface="Univers 57 Condensed"/>
                <a:cs typeface="Univers 57 Condensed"/>
              </a:rPr>
              <a:t>Mayag</a:t>
            </a:r>
            <a:r>
              <a:rPr lang="en-US" sz="2400" b="1" dirty="0" err="1"/>
              <a:t>ü</a:t>
            </a:r>
            <a:r>
              <a:rPr lang="en-US" sz="2600" b="1" dirty="0" err="1">
                <a:latin typeface="Univers 57 Condensed"/>
                <a:cs typeface="Univers 57 Condensed"/>
              </a:rPr>
              <a:t>ez</a:t>
            </a:r>
            <a:endParaRPr lang="en-US" sz="2600" b="1" dirty="0">
              <a:latin typeface="Univers 57 Condensed"/>
              <a:cs typeface="Univers 57 Condensed"/>
            </a:endParaRP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Transportation Informatics (</a:t>
            </a:r>
            <a:r>
              <a:rPr lang="en-US" sz="2200" i="1" dirty="0" err="1">
                <a:latin typeface="Trebuchet MS" panose="020B0603020202020204" pitchFamily="34" charset="0"/>
              </a:rPr>
              <a:t>TransInfo</a:t>
            </a:r>
            <a:r>
              <a:rPr lang="en-US" sz="2200" i="1" dirty="0"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Intelligent transportation systems, computer applications for the improvement of traffic flow</a:t>
            </a:r>
          </a:p>
          <a:p>
            <a:endParaRPr lang="en-US" sz="2400" dirty="0"/>
          </a:p>
          <a:p>
            <a:endParaRPr lang="en-US" sz="2400" b="1" u="sng" dirty="0"/>
          </a:p>
        </p:txBody>
      </p:sp>
      <p:pic>
        <p:nvPicPr>
          <p:cNvPr id="7" name="Content Placeholder 6" descr="A person with a beard&#10;&#10;Description automatically generated with low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292" y="2697696"/>
            <a:ext cx="2938508" cy="3524279"/>
          </a:xfrm>
        </p:spPr>
      </p:pic>
    </p:spTree>
    <p:extLst>
      <p:ext uri="{BB962C8B-B14F-4D97-AF65-F5344CB8AC3E}">
        <p14:creationId xmlns:p14="http://schemas.microsoft.com/office/powerpoint/2010/main" val="39295258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Bryan Ruiz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University of Puerto Rico at </a:t>
            </a:r>
            <a:r>
              <a:rPr lang="en-US" sz="2600" b="1" dirty="0" err="1">
                <a:latin typeface="Univers 57 Condensed"/>
                <a:cs typeface="Univers 57 Condensed"/>
              </a:rPr>
              <a:t>Mayag</a:t>
            </a:r>
            <a:r>
              <a:rPr lang="en-US" sz="2400" b="1" dirty="0" err="1"/>
              <a:t>ü</a:t>
            </a:r>
            <a:r>
              <a:rPr lang="en-US" sz="2600" b="1" dirty="0" err="1">
                <a:latin typeface="Univers 57 Condensed"/>
                <a:cs typeface="Univers 57 Condensed"/>
              </a:rPr>
              <a:t>ez</a:t>
            </a:r>
            <a:endParaRPr lang="en-US" sz="2600" b="1" dirty="0">
              <a:latin typeface="Univers 57 Condensed"/>
              <a:cs typeface="Univers 57 Condensed"/>
            </a:endParaRP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Safety Research Using Simulation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38080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Dynamic toll collection, driving simulation, signage and pavement markings, toll plazas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Use of Driving Simulator for the Operation and Safety Evaluation of Signage and Pavement Markings: A Case Study of </a:t>
            </a:r>
            <a:br>
              <a:rPr lang="en-US" sz="2400" dirty="0"/>
            </a:br>
            <a:r>
              <a:rPr lang="en-US" sz="2400" dirty="0"/>
              <a:t>PR-22 Dynamic Toll Lane</a:t>
            </a:r>
          </a:p>
        </p:txBody>
      </p:sp>
      <p:pic>
        <p:nvPicPr>
          <p:cNvPr id="7" name="Content Placeholder 6" descr="A person in a suit and tie&#10;&#10;Description automatically generated with medium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186" y="2631757"/>
            <a:ext cx="2944914" cy="3428467"/>
          </a:xfrm>
        </p:spPr>
      </p:pic>
    </p:spTree>
    <p:extLst>
      <p:ext uri="{BB962C8B-B14F-4D97-AF65-F5344CB8AC3E}">
        <p14:creationId xmlns:p14="http://schemas.microsoft.com/office/powerpoint/2010/main" val="37845852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Sean Elliott Salazar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University of Arkansas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Southern Plains Transportation Center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Geotechnical engineering, natural hazard impacts on water and transportation infrastructure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Development of a Multimode Instrument for Remote Measurements of Unsaturated Soil Properties</a:t>
            </a:r>
          </a:p>
        </p:txBody>
      </p:sp>
      <p:pic>
        <p:nvPicPr>
          <p:cNvPr id="7" name="Content Placeholder 6" descr="A person in a suit&#10;&#10;Description automatically generated with low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489" y="2582895"/>
            <a:ext cx="2472611" cy="3708916"/>
          </a:xfrm>
        </p:spPr>
      </p:pic>
    </p:spTree>
    <p:extLst>
      <p:ext uri="{BB962C8B-B14F-4D97-AF65-F5344CB8AC3E}">
        <p14:creationId xmlns:p14="http://schemas.microsoft.com/office/powerpoint/2010/main" val="20249304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M. </a:t>
            </a:r>
            <a:r>
              <a:rPr lang="en-US" sz="4400" b="1" baseline="0" dirty="0" err="1">
                <a:latin typeface="Georgia"/>
                <a:cs typeface="Georgia"/>
              </a:rPr>
              <a:t>Shoaib</a:t>
            </a:r>
            <a:r>
              <a:rPr lang="en-US" sz="4400" b="1" baseline="0" dirty="0">
                <a:latin typeface="Georgia"/>
                <a:cs typeface="Georgia"/>
              </a:rPr>
              <a:t> </a:t>
            </a:r>
            <a:r>
              <a:rPr lang="en-US" sz="4400" b="1" baseline="0" dirty="0" err="1">
                <a:latin typeface="Georgia"/>
                <a:cs typeface="Georgia"/>
              </a:rPr>
              <a:t>Samandar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North Carolina State University</a:t>
            </a:r>
          </a:p>
          <a:p>
            <a:pPr marL="0" indent="0">
              <a:buNone/>
            </a:pPr>
            <a:r>
              <a:rPr lang="en-US" sz="1600" i="1" dirty="0">
                <a:latin typeface="Trebuchet MS" panose="020B0603020202020204" pitchFamily="34" charset="0"/>
              </a:rPr>
              <a:t>	Southeastern Transportation Research, Innovation, Development, and Education Center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Travel time reliability, freeway systems performance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Modeling Travel Time Reliability in Conventional and Connected-Autonomous Vehicle Environments Pertaining to Freeway Fatalities</a:t>
            </a:r>
          </a:p>
        </p:txBody>
      </p:sp>
      <p:pic>
        <p:nvPicPr>
          <p:cNvPr id="7" name="Content Placeholder 6" descr="A person wearing glasses and a tie&#10;&#10;Description automatically generated with medium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3159760"/>
            <a:ext cx="3657600" cy="2438400"/>
          </a:xfrm>
        </p:spPr>
      </p:pic>
    </p:spTree>
    <p:extLst>
      <p:ext uri="{BB962C8B-B14F-4D97-AF65-F5344CB8AC3E}">
        <p14:creationId xmlns:p14="http://schemas.microsoft.com/office/powerpoint/2010/main" val="4048449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Andrew </a:t>
            </a:r>
            <a:r>
              <a:rPr lang="en-US" sz="4400" b="1" baseline="0" dirty="0" err="1">
                <a:latin typeface="Georgia"/>
                <a:cs typeface="Georgia"/>
              </a:rPr>
              <a:t>Shehata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Rutgers, The State University of New Jersey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1600" i="1" dirty="0">
                <a:latin typeface="Trebuchet MS" panose="020B0603020202020204" pitchFamily="34" charset="0"/>
              </a:rPr>
              <a:t>Connected Cities for Smart Mobility toward Accessible and Resilient Transportation</a:t>
            </a:r>
          </a:p>
          <a:p>
            <a:pPr marL="0" indent="0">
              <a:buNone/>
            </a:pPr>
            <a:endParaRPr lang="en-US" sz="2200" i="1" dirty="0">
              <a:latin typeface="Trebuchet MS" panose="020B0603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Weight-In-Motion technology, impact of overweight trucks on infrastructure, structural health monitoring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Monitoring and Evaluation of Creep Performance of Fiber Reinforced Concrete (FRC)</a:t>
            </a:r>
          </a:p>
        </p:txBody>
      </p:sp>
      <p:pic>
        <p:nvPicPr>
          <p:cNvPr id="11" name="Content Placeholder 10" descr="A person wearing a suit and tie&#10;&#10;Description automatically generated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07" y="2697696"/>
            <a:ext cx="2934393" cy="2934393"/>
          </a:xfrm>
        </p:spPr>
      </p:pic>
    </p:spTree>
    <p:extLst>
      <p:ext uri="{BB962C8B-B14F-4D97-AF65-F5344CB8AC3E}">
        <p14:creationId xmlns:p14="http://schemas.microsoft.com/office/powerpoint/2010/main" val="41723339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684867"/>
            <a:ext cx="9144000" cy="20997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2843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aseline="0" dirty="0">
                <a:solidFill>
                  <a:srgbClr val="34553C"/>
                </a:solidFill>
                <a:latin typeface="Georgia"/>
                <a:cs typeface="Georgia"/>
              </a:rPr>
              <a:t>University Transportation Centers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65663"/>
            <a:ext cx="8001000" cy="4953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6CA67"/>
                </a:solidFill>
                <a:latin typeface="Univers 57 Condensed"/>
                <a:cs typeface="Univers 57 Condensed"/>
              </a:rPr>
              <a:t>Transportation Research Board 97th Annual Meeting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3937000"/>
            <a:ext cx="8001000" cy="728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pPr algn="ctr"/>
            <a:r>
              <a:rPr lang="en-US" sz="4000" b="1" baseline="30000" dirty="0"/>
              <a:t>27th Annual</a:t>
            </a:r>
            <a:r>
              <a:rPr lang="en-US" sz="4000" b="1" dirty="0"/>
              <a:t> </a:t>
            </a:r>
            <a:r>
              <a:rPr lang="en-US" sz="4000" b="1" baseline="30000" dirty="0"/>
              <a:t>Outstanding Student</a:t>
            </a:r>
            <a:r>
              <a:rPr lang="en-US" sz="4000" b="1" dirty="0"/>
              <a:t> </a:t>
            </a:r>
            <a:r>
              <a:rPr lang="en-US" sz="4000" b="1" baseline="30000" dirty="0"/>
              <a:t>of the Year Awards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45678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Mary Riley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Auburn University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2000" i="1" dirty="0">
                <a:latin typeface="Trebuchet MS" panose="020B0603020202020204" pitchFamily="34" charset="0"/>
              </a:rPr>
              <a:t>FAA Center of Excellence for Technical Training &amp; Human Performance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69100" y="274638"/>
            <a:ext cx="1905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AIR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Intelligent transportation systems, gamification using virtual reality environments in aviation training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Gamification in a Virtual Reality Environment: An Examination of Student Perceptions</a:t>
            </a:r>
          </a:p>
        </p:txBody>
      </p:sp>
      <p:pic>
        <p:nvPicPr>
          <p:cNvPr id="7" name="Content Placeholder 6" descr="A person smiling for the camera&#10;&#10;Description automatically generated with low confidence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004" y="2603174"/>
            <a:ext cx="2580796" cy="3614429"/>
          </a:xfrm>
        </p:spPr>
      </p:pic>
    </p:spTree>
    <p:extLst>
      <p:ext uri="{BB962C8B-B14F-4D97-AF65-F5344CB8AC3E}">
        <p14:creationId xmlns:p14="http://schemas.microsoft.com/office/powerpoint/2010/main" val="121239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Lauren </a:t>
            </a:r>
            <a:r>
              <a:rPr lang="en-US" sz="4400" b="1" baseline="0" dirty="0" err="1">
                <a:latin typeface="Georgia"/>
                <a:cs typeface="Georgia"/>
              </a:rPr>
              <a:t>Iacobucci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Rutgers, The State University of New Jersey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Center for Advanced Infrastructure and Transportation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69100" y="274638"/>
            <a:ext cx="1905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MARITIME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000" dirty="0"/>
              <a:t>Materials, beneficial use of contaminated dredged sediments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000" dirty="0"/>
              <a:t>Evaluating the Impact of Activated Carbon on the Environmental and Engineering Properties of Cement-Stabilized Contaminated Dredged Sediment</a:t>
            </a:r>
          </a:p>
        </p:txBody>
      </p:sp>
      <p:pic>
        <p:nvPicPr>
          <p:cNvPr id="7" name="Content Placeholder 6" descr="A person smiling for the camera&#10;&#10;Description automatically generated with low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54" y="2697696"/>
            <a:ext cx="3357045" cy="3090307"/>
          </a:xfrm>
        </p:spPr>
      </p:pic>
    </p:spTree>
    <p:extLst>
      <p:ext uri="{BB962C8B-B14F-4D97-AF65-F5344CB8AC3E}">
        <p14:creationId xmlns:p14="http://schemas.microsoft.com/office/powerpoint/2010/main" val="223663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Jacob </a:t>
            </a:r>
            <a:r>
              <a:rPr lang="en-US" b="1" baseline="0" dirty="0" err="1"/>
              <a:t>Achtemeier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University of Minnesota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Center for Transportation Studies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48130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Human factors and computer interfaces, driver behavior and visual attention, vulnerable road users, connected and automated vehicles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Independent Pedestrian Navigation with Visual Impairment Focus Group</a:t>
            </a:r>
          </a:p>
        </p:txBody>
      </p:sp>
      <p:pic>
        <p:nvPicPr>
          <p:cNvPr id="6" name="Picture 5" descr="A person wearing glasses&#10;&#10;Description automatically generated with medium confidenc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941" y="2564879"/>
            <a:ext cx="2366159" cy="331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8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Carolina </a:t>
            </a:r>
            <a:r>
              <a:rPr lang="en-US" sz="4400" b="1" baseline="0" dirty="0" err="1">
                <a:latin typeface="Georgia"/>
                <a:cs typeface="Georgia"/>
              </a:rPr>
              <a:t>Baumanis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University of Texas at Austin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Center for Advanced Multimodal Mobility Solutions and Education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66807" y="274638"/>
            <a:ext cx="200729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269769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Active transportation, traffic operations, public transportation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Quantifying the Effect of Pedestrian Control Devices</a:t>
            </a:r>
          </a:p>
        </p:txBody>
      </p:sp>
      <p:pic>
        <p:nvPicPr>
          <p:cNvPr id="14" name="Content Placeholder 13" descr="A person with long hair&#10;&#10;Description automatically generated with low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005" y="2624108"/>
            <a:ext cx="2248495" cy="3509703"/>
          </a:xfrm>
        </p:spPr>
      </p:pic>
    </p:spTree>
    <p:extLst>
      <p:ext uri="{BB962C8B-B14F-4D97-AF65-F5344CB8AC3E}">
        <p14:creationId xmlns:p14="http://schemas.microsoft.com/office/powerpoint/2010/main" val="3935616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baseline="0" dirty="0">
                <a:latin typeface="Georgia"/>
                <a:cs typeface="Georgia"/>
              </a:rPr>
              <a:t>Lorena Bernal-Vidal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San Jose State University</a:t>
            </a:r>
          </a:p>
          <a:p>
            <a:pPr marL="0" indent="0">
              <a:buNone/>
            </a:pPr>
            <a:r>
              <a:rPr lang="en-US" sz="1600" i="1" dirty="0">
                <a:latin typeface="Trebuchet MS" panose="020B0603020202020204" pitchFamily="34" charset="0"/>
              </a:rPr>
              <a:t>	</a:t>
            </a:r>
            <a:r>
              <a:rPr lang="en-US" sz="2200" i="1" dirty="0" err="1">
                <a:latin typeface="Trebuchet MS" panose="020B0603020202020204" pitchFamily="34" charset="0"/>
              </a:rPr>
              <a:t>Mineta</a:t>
            </a:r>
            <a:r>
              <a:rPr lang="en-US" sz="2200" i="1" dirty="0">
                <a:latin typeface="Trebuchet MS" panose="020B0603020202020204" pitchFamily="34" charset="0"/>
              </a:rPr>
              <a:t> Transportation Institute</a:t>
            </a:r>
            <a:endParaRPr lang="en-US" sz="1600" i="1" dirty="0">
              <a:latin typeface="Trebuchet MS" panose="020B0603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27th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22720" y="274638"/>
            <a:ext cx="21513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8844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000" dirty="0"/>
              <a:t>Transportation funding, policy, and efficiency measures</a:t>
            </a:r>
          </a:p>
          <a:p>
            <a:endParaRPr lang="en-US" sz="20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000" dirty="0"/>
              <a:t>MTC’s Transit Capital Priorities (TCP) Framework: Assessing How Effectively It Aligns Investment with Regional Priorities</a:t>
            </a:r>
          </a:p>
        </p:txBody>
      </p:sp>
      <p:pic>
        <p:nvPicPr>
          <p:cNvPr id="7" name="Content Placeholder 6" descr="A person smiling for the camera&#10;&#10;Description automatically generated with low confidence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673" y="2586224"/>
            <a:ext cx="2658827" cy="3323808"/>
          </a:xfrm>
        </p:spPr>
      </p:pic>
    </p:spTree>
    <p:extLst>
      <p:ext uri="{BB962C8B-B14F-4D97-AF65-F5344CB8AC3E}">
        <p14:creationId xmlns:p14="http://schemas.microsoft.com/office/powerpoint/2010/main" val="378252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1186</TotalTime>
  <Words>2382</Words>
  <Application>Microsoft Office PowerPoint</Application>
  <PresentationFormat>On-screen Show (4:3)</PresentationFormat>
  <Paragraphs>445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Georgia</vt:lpstr>
      <vt:lpstr>Trebuchet MS</vt:lpstr>
      <vt:lpstr>Univers 57 Condensed</vt:lpstr>
      <vt:lpstr>Office Theme</vt:lpstr>
      <vt:lpstr>University Transportation Centers</vt:lpstr>
      <vt:lpstr>Brock Milford</vt:lpstr>
      <vt:lpstr>John Kearney, Max Li,  William Tam, &amp; Sahithya Prakash</vt:lpstr>
      <vt:lpstr>Anna Oldani</vt:lpstr>
      <vt:lpstr>Mary Riley</vt:lpstr>
      <vt:lpstr>Lauren Iacobucci</vt:lpstr>
      <vt:lpstr>Jacob Achtemeier</vt:lpstr>
      <vt:lpstr>Carolina Baumanis</vt:lpstr>
      <vt:lpstr>Lorena Bernal-Vidal</vt:lpstr>
      <vt:lpstr>Chris Bischak</vt:lpstr>
      <vt:lpstr>Janelle Horton</vt:lpstr>
      <vt:lpstr>Kritsal Metro</vt:lpstr>
      <vt:lpstr>Joanna Moody</vt:lpstr>
      <vt:lpstr>Kristen Scudder</vt:lpstr>
      <vt:lpstr>Atiyya Shaw</vt:lpstr>
      <vt:lpstr>Dennis Thornton</vt:lpstr>
      <vt:lpstr>Travis B. Glick</vt:lpstr>
      <vt:lpstr>Thomas Scott</vt:lpstr>
      <vt:lpstr>Madison Swayne</vt:lpstr>
      <vt:lpstr>Karalyn Clouser</vt:lpstr>
      <vt:lpstr>Nicole Tremblay</vt:lpstr>
      <vt:lpstr>Kyle Ebersole</vt:lpstr>
      <vt:lpstr>Anthony Villarreal</vt:lpstr>
      <vt:lpstr>Travis James Watts</vt:lpstr>
      <vt:lpstr>Farzad Alemi</vt:lpstr>
      <vt:lpstr>William Alexander</vt:lpstr>
      <vt:lpstr>Mohammed Aljamal</vt:lpstr>
      <vt:lpstr>Mohamadtaqi Baqersad</vt:lpstr>
      <vt:lpstr>Zachary Barlow</vt:lpstr>
      <vt:lpstr>Alexis Basantis</vt:lpstr>
      <vt:lpstr>Zachary Becker</vt:lpstr>
      <vt:lpstr>Alexandra Marie Boggs</vt:lpstr>
      <vt:lpstr>Amelie Bonde</vt:lpstr>
      <vt:lpstr>Mayra Chaves</vt:lpstr>
      <vt:lpstr>Austin Dejong</vt:lpstr>
      <vt:lpstr>Angel Gonzalez</vt:lpstr>
      <vt:lpstr>Blake Hament</vt:lpstr>
      <vt:lpstr>Parastoo Jabbari</vt:lpstr>
      <vt:lpstr>Ayla Moretti</vt:lpstr>
      <vt:lpstr>Ricardo Osmar Jacome</vt:lpstr>
      <vt:lpstr>Brandon Perry</vt:lpstr>
      <vt:lpstr>Alfredo Pomales III</vt:lpstr>
      <vt:lpstr>Bryan Ruiz</vt:lpstr>
      <vt:lpstr>Sean Elliott Salazar</vt:lpstr>
      <vt:lpstr>M. Shoaib Samandar</vt:lpstr>
      <vt:lpstr>Andrew Shehata</vt:lpstr>
      <vt:lpstr>University Transportation Centers</vt:lpstr>
    </vt:vector>
  </TitlesOfParts>
  <Company>Volpe National Transportation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"Bressette, Benjamin (Volpe)" &lt;Benjamin.Bressette@dot.gov&gt;</dc:creator>
  <cp:lastModifiedBy>Haig, Leslie CTR (OST)</cp:lastModifiedBy>
  <cp:revision>91</cp:revision>
  <dcterms:created xsi:type="dcterms:W3CDTF">2016-12-29T18:52:05Z</dcterms:created>
  <dcterms:modified xsi:type="dcterms:W3CDTF">2021-10-19T18:04:37Z</dcterms:modified>
</cp:coreProperties>
</file>