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00FC0-9E7A-4C53-8A3B-3C3C9A736C42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8944F-81ED-4843-A3E6-D41A69087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14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122B6-E47E-4A80-A9F3-23FD10D674FE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1C5CE-222C-4659-9A99-B99FC42AF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27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82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95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99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6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8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36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9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625"/>
            <a:ext cx="10972800" cy="16002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8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00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8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7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349BF3EA-1A78-4F07-BDC0-C8A1BD461199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51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lnSpc>
          <a:spcPts val="4800"/>
        </a:lnSpc>
        <a:spcBef>
          <a:spcPct val="0"/>
        </a:spcBef>
        <a:buNone/>
        <a:defRPr sz="480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tribalaffairs@dot.gov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rlando.teller@dot.gov" TargetMode="External"/><Relationship Id="rId2" Type="http://schemas.openxmlformats.org/officeDocument/2006/relationships/hyperlink" Target="mailto:milo.booth@dot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2524124"/>
          </a:xfrm>
        </p:spPr>
        <p:txBody>
          <a:bodyPr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U.S. DEPARTMENT OF TRANSPORTATION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828800" y="3429000"/>
            <a:ext cx="8534400" cy="2743200"/>
          </a:xfrm>
        </p:spPr>
        <p:txBody>
          <a:bodyPr>
            <a:normAutofit/>
          </a:bodyPr>
          <a:lstStyle/>
          <a:p>
            <a:r>
              <a:rPr lang="en-US" sz="2800" dirty="0"/>
              <a:t>Consultation on USDOT Tribal Consultation Policy and Plan of Actions</a:t>
            </a:r>
          </a:p>
          <a:p>
            <a:endParaRPr lang="en-US" sz="2800" dirty="0"/>
          </a:p>
          <a:p>
            <a:r>
              <a:rPr lang="en-US" sz="2800" dirty="0"/>
              <a:t>March 24</a:t>
            </a:r>
            <a:r>
              <a:rPr lang="en-US" sz="2800" baseline="30000" dirty="0"/>
              <a:t>th</a:t>
            </a:r>
            <a:r>
              <a:rPr lang="en-US" sz="2800" dirty="0"/>
              <a:t>, 2021</a:t>
            </a:r>
          </a:p>
        </p:txBody>
      </p:sp>
    </p:spTree>
    <p:extLst>
      <p:ext uri="{BB962C8B-B14F-4D97-AF65-F5344CB8AC3E}">
        <p14:creationId xmlns:p14="http://schemas.microsoft.com/office/powerpoint/2010/main" val="109635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257300"/>
          </a:xfrm>
        </p:spPr>
        <p:txBody>
          <a:bodyPr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Consultation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700" y="1962150"/>
            <a:ext cx="9791700" cy="4164015"/>
          </a:xfrm>
        </p:spPr>
        <p:txBody>
          <a:bodyPr/>
          <a:lstStyle/>
          <a:p>
            <a:r>
              <a:rPr lang="en-US" sz="2800" dirty="0"/>
              <a:t>Review of E.O. 13175</a:t>
            </a:r>
          </a:p>
          <a:p>
            <a:endParaRPr lang="en-US" sz="2800" dirty="0"/>
          </a:p>
          <a:p>
            <a:r>
              <a:rPr lang="en-US" sz="2800" dirty="0"/>
              <a:t>Review of USDOT Order 5301.1</a:t>
            </a:r>
          </a:p>
          <a:p>
            <a:endParaRPr lang="en-US" sz="2800" dirty="0"/>
          </a:p>
          <a:p>
            <a:r>
              <a:rPr lang="en-US" sz="2800" dirty="0"/>
              <a:t>Review of USDOT 2010 Tribal Consultation Plan</a:t>
            </a:r>
          </a:p>
          <a:p>
            <a:endParaRPr lang="en-US" sz="2800" dirty="0"/>
          </a:p>
          <a:p>
            <a:r>
              <a:rPr lang="en-US" sz="2800" dirty="0"/>
              <a:t>How can USDOT improve its consultation and collaboration with Indian tribes?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52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219200"/>
          </a:xfrm>
        </p:spPr>
        <p:txBody>
          <a:bodyPr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Order 13175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E.O. 13175 defines “policies that have tribal implications” as regulations, legislative comments or proposed legislation and other policy statements or actions that have substantial direct effects</a:t>
            </a:r>
          </a:p>
          <a:p>
            <a:pPr marL="0" indent="0">
              <a:buNone/>
            </a:pPr>
            <a:r>
              <a:rPr lang="en-US" dirty="0"/>
              <a:t>	- on one or more Indian tribes,</a:t>
            </a:r>
          </a:p>
          <a:p>
            <a:pPr marL="0" indent="0">
              <a:buNone/>
            </a:pPr>
            <a:r>
              <a:rPr lang="en-US" dirty="0"/>
              <a:t>	- on the relationship between the Federal government and Indian Tribes, 	- or on the distribution of power and responsibilities between the Federal 	  Government and Indian Tribes.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E.O. 13175 also states that agencies must “strive to meet the responsibilities that arise from the unique legal relationship between the Federal Government and Indian tribal governments.”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67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304925"/>
          </a:xfrm>
        </p:spPr>
        <p:txBody>
          <a:bodyPr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USDOT Order 5301.1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9675" y="1819275"/>
            <a:ext cx="10372725" cy="4306889"/>
          </a:xfrm>
        </p:spPr>
        <p:txBody>
          <a:bodyPr>
            <a:normAutofit/>
          </a:bodyPr>
          <a:lstStyle/>
          <a:p>
            <a:r>
              <a:rPr lang="en-US" sz="3000" dirty="0"/>
              <a:t>USDOT Consultation Plan</a:t>
            </a:r>
          </a:p>
          <a:p>
            <a:pPr marL="0" indent="0">
              <a:spcBef>
                <a:spcPts val="0"/>
              </a:spcBef>
              <a:buNone/>
            </a:pPr>
            <a:endParaRPr lang="en-US" sz="3000" dirty="0"/>
          </a:p>
          <a:p>
            <a:r>
              <a:rPr lang="en-US" sz="3000" dirty="0"/>
              <a:t>Consultation with ANCSA Corporations &amp; State Recognized Tribes</a:t>
            </a:r>
          </a:p>
          <a:p>
            <a:endParaRPr lang="en-US" sz="3000" dirty="0"/>
          </a:p>
          <a:p>
            <a:r>
              <a:rPr lang="en-US" sz="3000" dirty="0"/>
              <a:t>Communicating Agency Disposition of Tribal Input</a:t>
            </a:r>
          </a:p>
          <a:p>
            <a:endParaRPr lang="en-US" sz="3000" dirty="0"/>
          </a:p>
          <a:p>
            <a:r>
              <a:rPr lang="en-US" sz="3000" dirty="0"/>
              <a:t>Recognition of Federal trust and treaty obligations</a:t>
            </a:r>
          </a:p>
          <a:p>
            <a:endParaRPr lang="en-US" sz="3000" dirty="0"/>
          </a:p>
          <a:p>
            <a:endParaRPr lang="en-US" sz="3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8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90525"/>
            <a:ext cx="10972800" cy="1447800"/>
          </a:xfrm>
        </p:spPr>
        <p:txBody>
          <a:bodyPr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USDOT 2010 TRIBAL CONSULTATION PLAN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824" y="1704974"/>
            <a:ext cx="10696575" cy="442119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/>
              <a:t>Foster meaningful government-to-government relations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Improve existing tribal programs</a:t>
            </a:r>
          </a:p>
          <a:p>
            <a:pPr>
              <a:lnSpc>
                <a:spcPct val="60000"/>
              </a:lnSpc>
              <a:spcBef>
                <a:spcPts val="0"/>
              </a:spcBef>
            </a:pPr>
            <a:endParaRPr lang="en-US" sz="2800" dirty="0"/>
          </a:p>
          <a:p>
            <a:r>
              <a:rPr lang="en-US" sz="2800" dirty="0"/>
              <a:t>Ensure meaningful tribal input into future tribal transportation programs</a:t>
            </a:r>
          </a:p>
          <a:p>
            <a:pPr marL="0" indent="0">
              <a:lnSpc>
                <a:spcPct val="60000"/>
              </a:lnSpc>
              <a:spcBef>
                <a:spcPts val="0"/>
              </a:spcBef>
              <a:buNone/>
            </a:pPr>
            <a:r>
              <a:rPr lang="en-US" sz="2800" dirty="0"/>
              <a:t> </a:t>
            </a:r>
          </a:p>
          <a:p>
            <a:r>
              <a:rPr lang="en-US" sz="2800" dirty="0"/>
              <a:t>Ensure USDOT’s uniform and effective delivery of tribal programs</a:t>
            </a:r>
          </a:p>
          <a:p>
            <a:endParaRPr lang="en-US" sz="4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885950"/>
          </a:xfrm>
        </p:spPr>
        <p:txBody>
          <a:bodyPr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USDOT 2010 TRIBAL CONSULTATION PLAN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(cont’d.)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24100"/>
            <a:ext cx="10972800" cy="380206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Assist in implementing tribal infrastructure projects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 </a:t>
            </a:r>
          </a:p>
          <a:p>
            <a:r>
              <a:rPr lang="en-US" sz="2800" dirty="0"/>
              <a:t>Assist tribal members in developing transportation capacities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Assist efforts to coordinate national tribal infrastructure policy and programs within the Federal government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56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543050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MAY SUBMIT COMMENTS BY ANY OF THE FOLLOWING METHODS UNTIL MARCH 31, 2021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19300"/>
            <a:ext cx="10972800" cy="4106864"/>
          </a:xfrm>
        </p:spPr>
        <p:txBody>
          <a:bodyPr/>
          <a:lstStyle/>
          <a:p>
            <a:r>
              <a:rPr lang="en-US" b="1" dirty="0"/>
              <a:t>Electronic mail:</a:t>
            </a:r>
            <a:r>
              <a:rPr lang="en-US" dirty="0"/>
              <a:t> Send electronic mail to </a:t>
            </a:r>
            <a:r>
              <a:rPr lang="fr-FR" u="sng" dirty="0">
                <a:hlinkClick r:id="rId2"/>
              </a:rPr>
              <a:t>tribalaffairs@dot.gov</a:t>
            </a:r>
            <a:r>
              <a:rPr lang="en-US" dirty="0"/>
              <a:t> and reference “Tribal Consultation Plan” in the subject line;</a:t>
            </a:r>
          </a:p>
          <a:p>
            <a:r>
              <a:rPr lang="en-US" b="1" dirty="0"/>
              <a:t>Mail:</a:t>
            </a:r>
            <a:r>
              <a:rPr lang="en-US" dirty="0"/>
              <a:t> U.S. Department of Transportation, Docket Operations, M-30, West Building Ground Floor, Room W83-303, 1200 New Jersey Avenue, SE, Washington, DC 20590; </a:t>
            </a:r>
          </a:p>
          <a:p>
            <a:pPr lvl="0" fontAlgn="base"/>
            <a:r>
              <a:rPr lang="en-US" b="1" dirty="0"/>
              <a:t>Fax: </a:t>
            </a:r>
            <a:r>
              <a:rPr lang="en-US" dirty="0"/>
              <a:t>1-202-493-2251.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252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5750"/>
            <a:ext cx="10972800" cy="1990725"/>
          </a:xfrm>
        </p:spPr>
        <p:txBody>
          <a:bodyPr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COMMENTS!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09775"/>
            <a:ext cx="10972800" cy="4116389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Milo Booth, Director of Tribal Affairs, U.S. Department of Transportation</a:t>
            </a:r>
          </a:p>
          <a:p>
            <a:endParaRPr lang="en-US" dirty="0"/>
          </a:p>
          <a:p>
            <a:r>
              <a:rPr lang="en-US" dirty="0"/>
              <a:t>Email address:  </a:t>
            </a:r>
            <a:r>
              <a:rPr lang="en-US" dirty="0">
                <a:hlinkClick r:id="rId2"/>
              </a:rPr>
              <a:t>milo.booth@dot.gov</a:t>
            </a:r>
            <a:r>
              <a:rPr lang="en-US" dirty="0"/>
              <a:t>, </a:t>
            </a:r>
            <a:r>
              <a:rPr lang="en-US" dirty="0">
                <a:hlinkClick r:id="rId3"/>
              </a:rPr>
              <a:t>arlando.teller@dot.gov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Telephone: 202-309-9786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66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any background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ompany meeting presentation.potx" id="{77F2D8A2-507B-4878-B2FF-8D528D9C7FD9}" vid="{1CC704D5-A0BA-4179-BDE4-EF17843D99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Company meeting presentation</Template>
  <TotalTime>0</TotalTime>
  <Words>269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Courier New</vt:lpstr>
      <vt:lpstr>Palatino Linotype</vt:lpstr>
      <vt:lpstr>Times New Roman</vt:lpstr>
      <vt:lpstr>Company background presentation</vt:lpstr>
      <vt:lpstr>U.S. DEPARTMENT OF TRANSPORTATION </vt:lpstr>
      <vt:lpstr>Consultation Agenda</vt:lpstr>
      <vt:lpstr>Executive Order 13175</vt:lpstr>
      <vt:lpstr>USDOT Order 5301.1</vt:lpstr>
      <vt:lpstr>USDOT 2010 TRIBAL CONSULTATION PLAN </vt:lpstr>
      <vt:lpstr>USDOT 2010 TRIBAL CONSULTATION PLAN (cont’d.)</vt:lpstr>
      <vt:lpstr>YOU MAY SUBMIT COMMENTS BY ANY OF THE FOLLOWING METHODS UNTIL MARCH 31, 2021</vt:lpstr>
      <vt:lpstr>THANK YOU FOR YOUR COMMENTS!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2021-03-02T17:33:24Z</dcterms:created>
  <dcterms:modified xsi:type="dcterms:W3CDTF">2021-03-24T23:34:44Z</dcterms:modified>
</cp:coreProperties>
</file>