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1"/>
    <p:sldMasterId id="2147483673" r:id="rId2"/>
  </p:sldMasterIdLst>
  <p:notesMasterIdLst>
    <p:notesMasterId r:id="rId24"/>
  </p:notesMasterIdLst>
  <p:handoutMasterIdLst>
    <p:handoutMasterId r:id="rId25"/>
  </p:handoutMasterIdLst>
  <p:sldIdLst>
    <p:sldId id="276" r:id="rId3"/>
    <p:sldId id="282" r:id="rId4"/>
    <p:sldId id="296" r:id="rId5"/>
    <p:sldId id="294" r:id="rId6"/>
    <p:sldId id="284" r:id="rId7"/>
    <p:sldId id="285" r:id="rId8"/>
    <p:sldId id="303" r:id="rId9"/>
    <p:sldId id="291" r:id="rId10"/>
    <p:sldId id="304" r:id="rId11"/>
    <p:sldId id="259" r:id="rId12"/>
    <p:sldId id="270" r:id="rId13"/>
    <p:sldId id="262" r:id="rId14"/>
    <p:sldId id="289" r:id="rId15"/>
    <p:sldId id="265" r:id="rId16"/>
    <p:sldId id="302" r:id="rId17"/>
    <p:sldId id="272" r:id="rId18"/>
    <p:sldId id="286" r:id="rId19"/>
    <p:sldId id="301" r:id="rId20"/>
    <p:sldId id="300" r:id="rId21"/>
    <p:sldId id="299" r:id="rId22"/>
    <p:sldId id="29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hort Deck" id="{35F84F52-0095-438E-94E5-E5E31823345C}">
          <p14:sldIdLst>
            <p14:sldId id="276"/>
            <p14:sldId id="282"/>
            <p14:sldId id="296"/>
            <p14:sldId id="294"/>
            <p14:sldId id="284"/>
            <p14:sldId id="285"/>
            <p14:sldId id="303"/>
            <p14:sldId id="291"/>
          </p14:sldIdLst>
        </p14:section>
        <p14:section name="Additional Slides - Background and Context" id="{B21E38CC-D129-4CB2-A953-6C287E4F384A}">
          <p14:sldIdLst>
            <p14:sldId id="304"/>
            <p14:sldId id="259"/>
            <p14:sldId id="270"/>
            <p14:sldId id="262"/>
            <p14:sldId id="289"/>
            <p14:sldId id="265"/>
            <p14:sldId id="302"/>
            <p14:sldId id="272"/>
            <p14:sldId id="286"/>
            <p14:sldId id="301"/>
            <p14:sldId id="300"/>
            <p14:sldId id="299"/>
            <p14:sldId id="29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5F94"/>
    <a:srgbClr val="E4BD35"/>
    <a:srgbClr val="DFE3ED"/>
    <a:srgbClr val="F2D33A"/>
    <a:srgbClr val="191845"/>
    <a:srgbClr val="C7E0CB"/>
    <a:srgbClr val="4C9362"/>
    <a:srgbClr val="2F1A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8" autoAdjust="0"/>
    <p:restoredTop sz="85918" autoAdjust="0"/>
  </p:normalViewPr>
  <p:slideViewPr>
    <p:cSldViewPr snapToGrid="0" snapToObjects="1">
      <p:cViewPr varScale="1">
        <p:scale>
          <a:sx n="71" d="100"/>
          <a:sy n="71" d="100"/>
        </p:scale>
        <p:origin x="296" y="4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9" d="100"/>
          <a:sy n="99" d="100"/>
        </p:scale>
        <p:origin x="306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20A5F312-A0FE-4217-AEA6-81B30C409785}"/>
    <pc:docChg chg="modSld">
      <pc:chgData name="" userId="" providerId="" clId="Web-{20A5F312-A0FE-4217-AEA6-81B30C409785}" dt="2021-01-05T14:30:29.024" v="4" actId="1076"/>
      <pc:docMkLst>
        <pc:docMk/>
      </pc:docMkLst>
      <pc:sldChg chg="modSp">
        <pc:chgData name="" userId="" providerId="" clId="Web-{20A5F312-A0FE-4217-AEA6-81B30C409785}" dt="2021-01-05T14:29:09.100" v="0" actId="1076"/>
        <pc:sldMkLst>
          <pc:docMk/>
          <pc:sldMk cId="2146735757" sldId="286"/>
        </pc:sldMkLst>
        <pc:spChg chg="mod">
          <ac:chgData name="" userId="" providerId="" clId="Web-{20A5F312-A0FE-4217-AEA6-81B30C409785}" dt="2021-01-05T14:29:09.100" v="0" actId="1076"/>
          <ac:spMkLst>
            <pc:docMk/>
            <pc:sldMk cId="2146735757" sldId="286"/>
            <ac:spMk id="10" creationId="{00000000-0000-0000-0000-000000000000}"/>
          </ac:spMkLst>
        </pc:spChg>
      </pc:sldChg>
      <pc:sldChg chg="modSp">
        <pc:chgData name="" userId="" providerId="" clId="Web-{20A5F312-A0FE-4217-AEA6-81B30C409785}" dt="2021-01-05T14:30:29.024" v="4" actId="1076"/>
        <pc:sldMkLst>
          <pc:docMk/>
          <pc:sldMk cId="2865038193" sldId="298"/>
        </pc:sldMkLst>
        <pc:spChg chg="mod">
          <ac:chgData name="" userId="" providerId="" clId="Web-{20A5F312-A0FE-4217-AEA6-81B30C409785}" dt="2021-01-05T14:30:29.024" v="4" actId="1076"/>
          <ac:spMkLst>
            <pc:docMk/>
            <pc:sldMk cId="2865038193" sldId="298"/>
            <ac:spMk id="10" creationId="{00000000-0000-0000-0000-000000000000}"/>
          </ac:spMkLst>
        </pc:spChg>
      </pc:sldChg>
      <pc:sldChg chg="modSp">
        <pc:chgData name="" userId="" providerId="" clId="Web-{20A5F312-A0FE-4217-AEA6-81B30C409785}" dt="2021-01-05T14:30:21.570" v="3" actId="1076"/>
        <pc:sldMkLst>
          <pc:docMk/>
          <pc:sldMk cId="1192823826" sldId="299"/>
        </pc:sldMkLst>
        <pc:spChg chg="mod">
          <ac:chgData name="" userId="" providerId="" clId="Web-{20A5F312-A0FE-4217-AEA6-81B30C409785}" dt="2021-01-05T14:30:21.570" v="3" actId="1076"/>
          <ac:spMkLst>
            <pc:docMk/>
            <pc:sldMk cId="1192823826" sldId="299"/>
            <ac:spMk id="10" creationId="{00000000-0000-0000-0000-000000000000}"/>
          </ac:spMkLst>
        </pc:spChg>
      </pc:sldChg>
      <pc:sldChg chg="modSp">
        <pc:chgData name="" userId="" providerId="" clId="Web-{20A5F312-A0FE-4217-AEA6-81B30C409785}" dt="2021-01-05T14:30:15.414" v="2" actId="1076"/>
        <pc:sldMkLst>
          <pc:docMk/>
          <pc:sldMk cId="473686068" sldId="300"/>
        </pc:sldMkLst>
        <pc:spChg chg="mod">
          <ac:chgData name="" userId="" providerId="" clId="Web-{20A5F312-A0FE-4217-AEA6-81B30C409785}" dt="2021-01-05T14:30:15.414" v="2" actId="1076"/>
          <ac:spMkLst>
            <pc:docMk/>
            <pc:sldMk cId="473686068" sldId="300"/>
            <ac:spMk id="10" creationId="{00000000-0000-0000-0000-000000000000}"/>
          </ac:spMkLst>
        </pc:spChg>
      </pc:sldChg>
      <pc:sldChg chg="modSp">
        <pc:chgData name="" userId="" providerId="" clId="Web-{20A5F312-A0FE-4217-AEA6-81B30C409785}" dt="2021-01-05T14:30:07.101" v="1" actId="1076"/>
        <pc:sldMkLst>
          <pc:docMk/>
          <pc:sldMk cId="2194844370" sldId="301"/>
        </pc:sldMkLst>
        <pc:spChg chg="mod">
          <ac:chgData name="" userId="" providerId="" clId="Web-{20A5F312-A0FE-4217-AEA6-81B30C409785}" dt="2021-01-05T14:30:07.101" v="1" actId="1076"/>
          <ac:spMkLst>
            <pc:docMk/>
            <pc:sldMk cId="2194844370" sldId="301"/>
            <ac:spMk id="10"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89D4E1-13D4-8741-8A3B-38E6652A87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EADBDE3-CA7C-5843-B41B-E9F1622B7F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2E5BFE-F6C0-8C43-8ADA-79C8BAFF4653}" type="datetimeFigureOut">
              <a:rPr lang="en-US" smtClean="0"/>
              <a:t>1/11/2021</a:t>
            </a:fld>
            <a:endParaRPr lang="en-US"/>
          </a:p>
        </p:txBody>
      </p:sp>
      <p:sp>
        <p:nvSpPr>
          <p:cNvPr id="4" name="Footer Placeholder 3">
            <a:extLst>
              <a:ext uri="{FF2B5EF4-FFF2-40B4-BE49-F238E27FC236}">
                <a16:creationId xmlns:a16="http://schemas.microsoft.com/office/drawing/2014/main" id="{2A28DFB9-551D-B440-B1B8-D12C70A6B4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E3713DA-E43B-794C-AAEB-50922BB8C1A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F8CA09-C50C-4A4C-8F10-D9FBA13C9582}" type="slidenum">
              <a:rPr lang="en-US" smtClean="0"/>
              <a:t>‹#›</a:t>
            </a:fld>
            <a:endParaRPr lang="en-US"/>
          </a:p>
        </p:txBody>
      </p:sp>
    </p:spTree>
    <p:extLst>
      <p:ext uri="{BB962C8B-B14F-4D97-AF65-F5344CB8AC3E}">
        <p14:creationId xmlns:p14="http://schemas.microsoft.com/office/powerpoint/2010/main" val="4102067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150068-1BED-2C4E-BCDE-68BFFA76537A}" type="datetimeFigureOut">
              <a:rPr lang="en-US" smtClean="0"/>
              <a:t>1/11/2021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E832FC-5503-4140-84B8-34E7C3E6C627}" type="slidenum">
              <a:rPr lang="en-US" smtClean="0"/>
              <a:t>‹#›</a:t>
            </a:fld>
            <a:endParaRPr lang="en-US"/>
          </a:p>
        </p:txBody>
      </p:sp>
    </p:spTree>
    <p:extLst>
      <p:ext uri="{BB962C8B-B14F-4D97-AF65-F5344CB8AC3E}">
        <p14:creationId xmlns:p14="http://schemas.microsoft.com/office/powerpoint/2010/main" val="1059430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E832FC-5503-4140-84B8-34E7C3E6C627}" type="slidenum">
              <a:rPr lang="en-US" smtClean="0"/>
              <a:t>2</a:t>
            </a:fld>
            <a:endParaRPr lang="en-US"/>
          </a:p>
        </p:txBody>
      </p:sp>
    </p:spTree>
    <p:extLst>
      <p:ext uri="{BB962C8B-B14F-4D97-AF65-F5344CB8AC3E}">
        <p14:creationId xmlns:p14="http://schemas.microsoft.com/office/powerpoint/2010/main" val="2127483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E832FC-5503-4140-84B8-34E7C3E6C627}" type="slidenum">
              <a:rPr lang="en-US" smtClean="0"/>
              <a:t>11</a:t>
            </a:fld>
            <a:endParaRPr lang="en-US"/>
          </a:p>
        </p:txBody>
      </p:sp>
    </p:spTree>
    <p:extLst>
      <p:ext uri="{BB962C8B-B14F-4D97-AF65-F5344CB8AC3E}">
        <p14:creationId xmlns:p14="http://schemas.microsoft.com/office/powerpoint/2010/main" val="30983814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EE30853-61F6-4B4A-9CAD-9A5444EB5B86}"/>
              </a:ext>
            </a:extLst>
          </p:cNvPr>
          <p:cNvPicPr>
            <a:picLocks noChangeAspect="1"/>
          </p:cNvPicPr>
          <p:nvPr userDrawn="1"/>
        </p:nvPicPr>
        <p:blipFill>
          <a:blip r:embed="rId2"/>
          <a:stretch>
            <a:fillRect/>
          </a:stretch>
        </p:blipFill>
        <p:spPr>
          <a:xfrm>
            <a:off x="6350" y="-13252"/>
            <a:ext cx="12179300" cy="6858000"/>
          </a:xfrm>
          <a:prstGeom prst="rect">
            <a:avLst/>
          </a:prstGeom>
        </p:spPr>
      </p:pic>
      <p:sp>
        <p:nvSpPr>
          <p:cNvPr id="10" name="Rectangle 9">
            <a:extLst>
              <a:ext uri="{FF2B5EF4-FFF2-40B4-BE49-F238E27FC236}">
                <a16:creationId xmlns:a16="http://schemas.microsoft.com/office/drawing/2014/main" id="{97CBA74A-166A-4E48-981E-D87E2B027909}"/>
              </a:ext>
            </a:extLst>
          </p:cNvPr>
          <p:cNvSpPr/>
          <p:nvPr userDrawn="1"/>
        </p:nvSpPr>
        <p:spPr>
          <a:xfrm rot="10800000">
            <a:off x="-38712" y="-136659"/>
            <a:ext cx="12230712" cy="4673492"/>
          </a:xfrm>
          <a:prstGeom prst="rect">
            <a:avLst/>
          </a:prstGeom>
          <a:gradFill flip="none" rotWithShape="1">
            <a:gsLst>
              <a:gs pos="47000">
                <a:schemeClr val="tx1">
                  <a:alpha val="45000"/>
                </a:schemeClr>
              </a:gs>
              <a:gs pos="0">
                <a:schemeClr val="tx1"/>
              </a:gs>
              <a:gs pos="99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0975" y="577110"/>
            <a:ext cx="11211338" cy="2387600"/>
          </a:xfrm>
        </p:spPr>
        <p:txBody>
          <a:bodyPr anchor="t">
            <a:noAutofit/>
          </a:bodyPr>
          <a:lstStyle>
            <a:lvl1pPr algn="ctr">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504644" y="1710047"/>
            <a:ext cx="9144000" cy="1655762"/>
          </a:xfrm>
        </p:spPr>
        <p:txBody>
          <a:bodyPr>
            <a:noAutofit/>
          </a:bodyPr>
          <a:lstStyle>
            <a:lvl1pPr marL="0" indent="0" algn="ctr">
              <a:buNone/>
              <a:defRPr sz="2800" b="0" i="0">
                <a:solidFill>
                  <a:schemeClr val="bg1"/>
                </a:solidFill>
                <a:latin typeface="Bodoni 72 Boo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8" name="Text Placeholder 17">
            <a:extLst>
              <a:ext uri="{FF2B5EF4-FFF2-40B4-BE49-F238E27FC236}">
                <a16:creationId xmlns:a16="http://schemas.microsoft.com/office/drawing/2014/main" id="{EB885D85-F0BA-FD4A-9FD8-8899C57E8853}"/>
              </a:ext>
            </a:extLst>
          </p:cNvPr>
          <p:cNvSpPr>
            <a:spLocks noGrp="1"/>
          </p:cNvSpPr>
          <p:nvPr>
            <p:ph type="body" sz="quarter" idx="13" hasCustomPrompt="1"/>
          </p:nvPr>
        </p:nvSpPr>
        <p:spPr>
          <a:xfrm>
            <a:off x="470975" y="5364325"/>
            <a:ext cx="4992687" cy="591240"/>
          </a:xfrm>
        </p:spPr>
        <p:txBody>
          <a:bodyPr>
            <a:noAutofit/>
          </a:bodyPr>
          <a:lstStyle>
            <a:lvl1pPr marL="0" indent="0">
              <a:buNone/>
              <a:defRPr>
                <a:solidFill>
                  <a:schemeClr val="bg1"/>
                </a:solidFill>
                <a:latin typeface="Century Gothic" panose="020B0502020202020204" pitchFamily="34" charset="0"/>
              </a:defRPr>
            </a:lvl1pPr>
          </a:lstStyle>
          <a:p>
            <a:pPr lvl="0"/>
            <a:r>
              <a:rPr lang="en-US" dirty="0"/>
              <a:t>Presenter Name</a:t>
            </a:r>
          </a:p>
          <a:p>
            <a:pPr lvl="0"/>
            <a:endParaRPr lang="en-US" dirty="0"/>
          </a:p>
        </p:txBody>
      </p:sp>
      <p:sp>
        <p:nvSpPr>
          <p:cNvPr id="20" name="Text Placeholder 19">
            <a:extLst>
              <a:ext uri="{FF2B5EF4-FFF2-40B4-BE49-F238E27FC236}">
                <a16:creationId xmlns:a16="http://schemas.microsoft.com/office/drawing/2014/main" id="{B384227B-1D93-BF4D-9ED5-A2BAFB8E7D06}"/>
              </a:ext>
            </a:extLst>
          </p:cNvPr>
          <p:cNvSpPr>
            <a:spLocks noGrp="1"/>
          </p:cNvSpPr>
          <p:nvPr>
            <p:ph type="body" sz="quarter" idx="14" hasCustomPrompt="1"/>
          </p:nvPr>
        </p:nvSpPr>
        <p:spPr>
          <a:xfrm>
            <a:off x="470975" y="5955566"/>
            <a:ext cx="3074987" cy="511496"/>
          </a:xfrm>
        </p:spPr>
        <p:txBody>
          <a:bodyPr>
            <a:noAutofit/>
          </a:bodyPr>
          <a:lstStyle>
            <a:lvl1pPr marL="0" indent="0">
              <a:buNone/>
              <a:defRPr sz="2000">
                <a:solidFill>
                  <a:schemeClr val="bg1"/>
                </a:solidFill>
                <a:latin typeface="Century Gothic" panose="020B0502020202020204" pitchFamily="34" charset="0"/>
              </a:defRPr>
            </a:lvl1pPr>
          </a:lstStyle>
          <a:p>
            <a:pPr lvl="0"/>
            <a:r>
              <a:rPr lang="en-US" dirty="0"/>
              <a:t>Date</a:t>
            </a:r>
          </a:p>
        </p:txBody>
      </p:sp>
    </p:spTree>
    <p:extLst>
      <p:ext uri="{BB962C8B-B14F-4D97-AF65-F5344CB8AC3E}">
        <p14:creationId xmlns:p14="http://schemas.microsoft.com/office/powerpoint/2010/main" val="875528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4162425" cy="1113692"/>
          </a:xfrm>
        </p:spPr>
        <p:txBody>
          <a:bodyPr anchor="t"/>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444624" cy="4873625"/>
          </a:xfrm>
        </p:spPr>
        <p:txBody>
          <a:bodyPr/>
          <a:lstStyle>
            <a:lvl1pPr>
              <a:defRPr sz="3200">
                <a:solidFill>
                  <a:srgbClr val="4C9362"/>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0" y="1570892"/>
            <a:ext cx="4162425" cy="4298096"/>
          </a:xfrm>
        </p:spPr>
        <p:txBody>
          <a:bodyPr/>
          <a:lstStyle>
            <a:lvl1pPr marL="0" indent="0">
              <a:buNone/>
              <a:defRPr sz="1600">
                <a:solidFill>
                  <a:srgbClr val="335F94"/>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B7C2F23B-22FA-CC4A-A452-35EFE8798BB0}" type="slidenum">
              <a:rPr lang="en-US" smtClean="0"/>
              <a:t>‹#›</a:t>
            </a:fld>
            <a:endParaRPr lang="en-US"/>
          </a:p>
        </p:txBody>
      </p:sp>
    </p:spTree>
    <p:extLst>
      <p:ext uri="{BB962C8B-B14F-4D97-AF65-F5344CB8AC3E}">
        <p14:creationId xmlns:p14="http://schemas.microsoft.com/office/powerpoint/2010/main" val="3265447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3096" y="457200"/>
            <a:ext cx="4188929" cy="1101969"/>
          </a:xfrm>
        </p:spPr>
        <p:txBody>
          <a:bodyPr anchor="t"/>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44462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83096" y="1559169"/>
            <a:ext cx="4188929" cy="4309819"/>
          </a:xfrm>
        </p:spPr>
        <p:txBody>
          <a:bodyPr/>
          <a:lstStyle>
            <a:lvl1pPr marL="0" indent="0">
              <a:buNone/>
              <a:defRPr sz="1600">
                <a:solidFill>
                  <a:srgbClr val="335F94"/>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B7C2F23B-22FA-CC4A-A452-35EFE8798BB0}" type="slidenum">
              <a:rPr lang="en-US" smtClean="0"/>
              <a:t>‹#›</a:t>
            </a:fld>
            <a:endParaRPr lang="en-US"/>
          </a:p>
        </p:txBody>
      </p:sp>
    </p:spTree>
    <p:extLst>
      <p:ext uri="{BB962C8B-B14F-4D97-AF65-F5344CB8AC3E}">
        <p14:creationId xmlns:p14="http://schemas.microsoft.com/office/powerpoint/2010/main" val="1731359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solidFill>
                  <a:srgbClr val="4C936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B7C2F23B-22FA-CC4A-A452-35EFE8798BB0}" type="slidenum">
              <a:rPr lang="en-US" smtClean="0"/>
              <a:t>‹#›</a:t>
            </a:fld>
            <a:endParaRPr lang="en-US"/>
          </a:p>
        </p:txBody>
      </p:sp>
    </p:spTree>
    <p:extLst>
      <p:ext uri="{BB962C8B-B14F-4D97-AF65-F5344CB8AC3E}">
        <p14:creationId xmlns:p14="http://schemas.microsoft.com/office/powerpoint/2010/main" val="976234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902912" cy="5811838"/>
          </a:xfrm>
        </p:spPr>
        <p:txBody>
          <a:bodyPr vert="eaVert" rIns="0" anchor="t"/>
          <a:lstStyle/>
          <a:p>
            <a:r>
              <a:rPr lang="en-US"/>
              <a:t>Click to edit Master title style</a:t>
            </a:r>
            <a:endParaRPr lang="en-US" dirty="0"/>
          </a:p>
        </p:txBody>
      </p:sp>
      <p:sp>
        <p:nvSpPr>
          <p:cNvPr id="3" name="Vertical Text Placeholder 2"/>
          <p:cNvSpPr>
            <a:spLocks noGrp="1"/>
          </p:cNvSpPr>
          <p:nvPr>
            <p:ph type="body" orient="vert" idx="1"/>
          </p:nvPr>
        </p:nvSpPr>
        <p:spPr>
          <a:xfrm>
            <a:off x="596348" y="365125"/>
            <a:ext cx="7976152" cy="5811838"/>
          </a:xfrm>
        </p:spPr>
        <p:txBody>
          <a:bodyPr vert="eaVert"/>
          <a:lstStyle>
            <a:lvl1pPr>
              <a:defRPr>
                <a:solidFill>
                  <a:srgbClr val="4C936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b="0" i="0">
                <a:latin typeface="Century Gothic" panose="020B0502020202020204" pitchFamily="34" charset="0"/>
              </a:defRPr>
            </a:lvl1pPr>
          </a:lstStyle>
          <a:p>
            <a:fld id="{B7C2F23B-22FA-CC4A-A452-35EFE8798BB0}" type="slidenum">
              <a:rPr lang="en-US" smtClean="0"/>
              <a:pPr/>
              <a:t>‹#›</a:t>
            </a:fld>
            <a:endParaRPr lang="en-US" dirty="0"/>
          </a:p>
        </p:txBody>
      </p:sp>
    </p:spTree>
    <p:extLst>
      <p:ext uri="{BB962C8B-B14F-4D97-AF65-F5344CB8AC3E}">
        <p14:creationId xmlns:p14="http://schemas.microsoft.com/office/powerpoint/2010/main" val="3391337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32DAA6-1519-3641-91FB-F4AEBF942E0D}"/>
              </a:ext>
            </a:extLst>
          </p:cNvPr>
          <p:cNvPicPr>
            <a:picLocks noChangeAspect="1"/>
          </p:cNvPicPr>
          <p:nvPr userDrawn="1"/>
        </p:nvPicPr>
        <p:blipFill rotWithShape="1">
          <a:blip r:embed="rId2"/>
          <a:srcRect t="54181" b="2332"/>
          <a:stretch/>
        </p:blipFill>
        <p:spPr>
          <a:xfrm>
            <a:off x="6285" y="0"/>
            <a:ext cx="12185715" cy="6858001"/>
          </a:xfrm>
          <a:prstGeom prst="rect">
            <a:avLst/>
          </a:prstGeom>
        </p:spPr>
      </p:pic>
      <p:sp>
        <p:nvSpPr>
          <p:cNvPr id="10" name="Rectangle 9">
            <a:extLst>
              <a:ext uri="{FF2B5EF4-FFF2-40B4-BE49-F238E27FC236}">
                <a16:creationId xmlns:a16="http://schemas.microsoft.com/office/drawing/2014/main" id="{97CBA74A-166A-4E48-981E-D87E2B027909}"/>
              </a:ext>
            </a:extLst>
          </p:cNvPr>
          <p:cNvSpPr/>
          <p:nvPr userDrawn="1"/>
        </p:nvSpPr>
        <p:spPr>
          <a:xfrm rot="10800000">
            <a:off x="0" y="0"/>
            <a:ext cx="12192000" cy="4378732"/>
          </a:xfrm>
          <a:prstGeom prst="rect">
            <a:avLst/>
          </a:prstGeom>
          <a:gradFill flip="none" rotWithShape="1">
            <a:gsLst>
              <a:gs pos="47000">
                <a:schemeClr val="tx1">
                  <a:alpha val="45000"/>
                </a:schemeClr>
              </a:gs>
              <a:gs pos="0">
                <a:schemeClr val="tx1"/>
              </a:gs>
              <a:gs pos="99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0975" y="577110"/>
            <a:ext cx="11211338" cy="2387600"/>
          </a:xfrm>
        </p:spPr>
        <p:txBody>
          <a:bodyPr anchor="t">
            <a:noAutofit/>
          </a:bodyPr>
          <a:lstStyle>
            <a:lvl1pPr algn="ctr">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504644" y="1710047"/>
            <a:ext cx="9144000" cy="1655762"/>
          </a:xfrm>
        </p:spPr>
        <p:txBody>
          <a:bodyPr>
            <a:noAutofit/>
          </a:bodyPr>
          <a:lstStyle>
            <a:lvl1pPr marL="0" indent="0" algn="ctr">
              <a:buNone/>
              <a:defRPr sz="2800" b="0" i="0">
                <a:solidFill>
                  <a:schemeClr val="bg1"/>
                </a:solidFill>
                <a:latin typeface="Bodoni 72 Boo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8" name="Text Placeholder 17">
            <a:extLst>
              <a:ext uri="{FF2B5EF4-FFF2-40B4-BE49-F238E27FC236}">
                <a16:creationId xmlns:a16="http://schemas.microsoft.com/office/drawing/2014/main" id="{EB885D85-F0BA-FD4A-9FD8-8899C57E8853}"/>
              </a:ext>
            </a:extLst>
          </p:cNvPr>
          <p:cNvSpPr>
            <a:spLocks noGrp="1"/>
          </p:cNvSpPr>
          <p:nvPr>
            <p:ph type="body" sz="quarter" idx="13" hasCustomPrompt="1"/>
          </p:nvPr>
        </p:nvSpPr>
        <p:spPr>
          <a:xfrm>
            <a:off x="470975" y="5364325"/>
            <a:ext cx="4992687" cy="591240"/>
          </a:xfrm>
        </p:spPr>
        <p:txBody>
          <a:bodyPr>
            <a:noAutofit/>
          </a:bodyPr>
          <a:lstStyle>
            <a:lvl1pPr marL="0" indent="0">
              <a:buNone/>
              <a:defRPr>
                <a:solidFill>
                  <a:schemeClr val="bg1"/>
                </a:solidFill>
                <a:latin typeface="Century Gothic" panose="020B0502020202020204" pitchFamily="34" charset="0"/>
              </a:defRPr>
            </a:lvl1pPr>
          </a:lstStyle>
          <a:p>
            <a:pPr lvl="0"/>
            <a:r>
              <a:rPr lang="en-US" dirty="0"/>
              <a:t>Presenter Name</a:t>
            </a:r>
          </a:p>
          <a:p>
            <a:pPr lvl="0"/>
            <a:endParaRPr lang="en-US" dirty="0"/>
          </a:p>
        </p:txBody>
      </p:sp>
      <p:sp>
        <p:nvSpPr>
          <p:cNvPr id="20" name="Text Placeholder 19">
            <a:extLst>
              <a:ext uri="{FF2B5EF4-FFF2-40B4-BE49-F238E27FC236}">
                <a16:creationId xmlns:a16="http://schemas.microsoft.com/office/drawing/2014/main" id="{B384227B-1D93-BF4D-9ED5-A2BAFB8E7D06}"/>
              </a:ext>
            </a:extLst>
          </p:cNvPr>
          <p:cNvSpPr>
            <a:spLocks noGrp="1"/>
          </p:cNvSpPr>
          <p:nvPr>
            <p:ph type="body" sz="quarter" idx="14" hasCustomPrompt="1"/>
          </p:nvPr>
        </p:nvSpPr>
        <p:spPr>
          <a:xfrm>
            <a:off x="470975" y="5955566"/>
            <a:ext cx="3074987" cy="511496"/>
          </a:xfrm>
        </p:spPr>
        <p:txBody>
          <a:bodyPr>
            <a:noAutofit/>
          </a:bodyPr>
          <a:lstStyle>
            <a:lvl1pPr marL="0" indent="0">
              <a:buNone/>
              <a:defRPr sz="2000">
                <a:solidFill>
                  <a:schemeClr val="bg1"/>
                </a:solidFill>
                <a:latin typeface="Century Gothic" panose="020B0502020202020204" pitchFamily="34" charset="0"/>
              </a:defRPr>
            </a:lvl1pPr>
          </a:lstStyle>
          <a:p>
            <a:pPr lvl="0"/>
            <a:r>
              <a:rPr lang="en-US" dirty="0"/>
              <a:t>Date</a:t>
            </a:r>
          </a:p>
        </p:txBody>
      </p:sp>
      <p:pic>
        <p:nvPicPr>
          <p:cNvPr id="7" name="Picture 6">
            <a:extLst>
              <a:ext uri="{FF2B5EF4-FFF2-40B4-BE49-F238E27FC236}">
                <a16:creationId xmlns:a16="http://schemas.microsoft.com/office/drawing/2014/main" id="{0DC960A2-AD03-2249-999C-23EF68A5B265}"/>
              </a:ext>
            </a:extLst>
          </p:cNvPr>
          <p:cNvPicPr>
            <a:picLocks noChangeAspect="1"/>
          </p:cNvPicPr>
          <p:nvPr userDrawn="1"/>
        </p:nvPicPr>
        <p:blipFill>
          <a:blip r:embed="rId3"/>
          <a:stretch>
            <a:fillRect/>
          </a:stretch>
        </p:blipFill>
        <p:spPr>
          <a:xfrm>
            <a:off x="8441899" y="5585617"/>
            <a:ext cx="3240414" cy="739895"/>
          </a:xfrm>
          <a:prstGeom prst="rect">
            <a:avLst/>
          </a:prstGeom>
          <a:effectLst>
            <a:outerShdw blurRad="152400" dist="12700" dir="5400000" sx="98000" sy="98000" algn="ctr" rotWithShape="0">
              <a:schemeClr val="tx1"/>
            </a:outerShdw>
          </a:effectLst>
        </p:spPr>
      </p:pic>
    </p:spTree>
    <p:extLst>
      <p:ext uri="{BB962C8B-B14F-4D97-AF65-F5344CB8AC3E}">
        <p14:creationId xmlns:p14="http://schemas.microsoft.com/office/powerpoint/2010/main" val="172983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lIns="0" anchor="t">
            <a:noAutofit/>
          </a:bodyPr>
          <a:lstStyle/>
          <a:p>
            <a:r>
              <a:rPr lang="en-US"/>
              <a:t>Click to edit Master title style</a:t>
            </a:r>
            <a:endParaRPr lang="en-US" dirty="0"/>
          </a:p>
        </p:txBody>
      </p:sp>
      <p:sp>
        <p:nvSpPr>
          <p:cNvPr id="3" name="Content Placeholder 2"/>
          <p:cNvSpPr>
            <a:spLocks noGrp="1"/>
          </p:cNvSpPr>
          <p:nvPr>
            <p:ph idx="1"/>
          </p:nvPr>
        </p:nvSpPr>
        <p:spPr/>
        <p:txBody>
          <a:bodyPr lIns="91440">
            <a:noAutofit/>
          </a:bodyPr>
          <a:lstStyle>
            <a:lvl1pPr>
              <a:defRPr b="0" i="0">
                <a:solidFill>
                  <a:srgbClr val="4C9362"/>
                </a:solidFill>
                <a:latin typeface="Bodoni 72 Book" pitchFamily="2" charset="0"/>
              </a:defRPr>
            </a:lvl1pPr>
            <a:lvl2pPr>
              <a:defRPr b="0" i="0">
                <a:latin typeface="Bodoni 72 Book" pitchFamily="2" charset="0"/>
              </a:defRPr>
            </a:lvl2pPr>
            <a:lvl3pPr>
              <a:defRPr b="0" i="0">
                <a:latin typeface="Bodoni 72 Book" pitchFamily="2" charset="0"/>
              </a:defRPr>
            </a:lvl3pPr>
            <a:lvl4pPr>
              <a:defRPr b="0" i="0">
                <a:latin typeface="Bodoni 72 Book" pitchFamily="2" charset="0"/>
              </a:defRPr>
            </a:lvl4pPr>
            <a:lvl5pPr>
              <a:defRPr b="0" i="0">
                <a:latin typeface="Bodoni 72 Book"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B7C2F23B-22FA-CC4A-A452-35EFE8798BB0}" type="slidenum">
              <a:rPr lang="en-US" smtClean="0"/>
              <a:t>‹#›</a:t>
            </a:fld>
            <a:endParaRPr lang="en-US"/>
          </a:p>
        </p:txBody>
      </p:sp>
    </p:spTree>
    <p:extLst>
      <p:ext uri="{BB962C8B-B14F-4D97-AF65-F5344CB8AC3E}">
        <p14:creationId xmlns:p14="http://schemas.microsoft.com/office/powerpoint/2010/main" val="2573603009"/>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6FE6E-26DD-6B4B-BF1F-6227637CF446}"/>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253B4E3-2227-1244-9BE1-9B49B266E1BD}"/>
              </a:ext>
            </a:extLst>
          </p:cNvPr>
          <p:cNvSpPr>
            <a:spLocks noGrp="1"/>
          </p:cNvSpPr>
          <p:nvPr>
            <p:ph type="sldNum" sz="quarter" idx="10"/>
          </p:nvPr>
        </p:nvSpPr>
        <p:spPr/>
        <p:txBody>
          <a:bodyPr/>
          <a:lstStyle>
            <a:lvl1pPr>
              <a:defRPr>
                <a:solidFill>
                  <a:schemeClr val="bg1"/>
                </a:solidFill>
              </a:defRPr>
            </a:lvl1pPr>
          </a:lstStyle>
          <a:p>
            <a:fld id="{B7C2F23B-22FA-CC4A-A452-35EFE8798BB0}" type="slidenum">
              <a:rPr lang="en-US" smtClean="0"/>
              <a:pPr/>
              <a:t>‹#›</a:t>
            </a:fld>
            <a:endParaRPr lang="en-US" dirty="0"/>
          </a:p>
        </p:txBody>
      </p:sp>
    </p:spTree>
    <p:extLst>
      <p:ext uri="{BB962C8B-B14F-4D97-AF65-F5344CB8AC3E}">
        <p14:creationId xmlns:p14="http://schemas.microsoft.com/office/powerpoint/2010/main" val="1411176608"/>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96348" y="1709738"/>
            <a:ext cx="11031464"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596348" y="4589463"/>
            <a:ext cx="11031464" cy="1500187"/>
          </a:xfrm>
        </p:spPr>
        <p:txBody>
          <a:bodyPr/>
          <a:lstStyle>
            <a:lvl1pPr marL="0" indent="0">
              <a:buNone/>
              <a:defRPr sz="2400" b="0" i="0">
                <a:solidFill>
                  <a:srgbClr val="335F94"/>
                </a:solidFill>
                <a:latin typeface="Bodoni 72 Book"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B7C2F23B-22FA-CC4A-A452-35EFE8798BB0}" type="slidenum">
              <a:rPr lang="en-US" smtClean="0"/>
              <a:t>‹#›</a:t>
            </a:fld>
            <a:endParaRPr lang="en-US"/>
          </a:p>
        </p:txBody>
      </p:sp>
    </p:spTree>
    <p:extLst>
      <p:ext uri="{BB962C8B-B14F-4D97-AF65-F5344CB8AC3E}">
        <p14:creationId xmlns:p14="http://schemas.microsoft.com/office/powerpoint/2010/main" val="19521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96348" y="365125"/>
            <a:ext cx="11031464" cy="900967"/>
          </a:xfrm>
        </p:spPr>
        <p:txBody>
          <a:bodyPr anchor="t"/>
          <a:lstStyle/>
          <a:p>
            <a:r>
              <a:rPr lang="en-US"/>
              <a:t>Click to edit Master title style</a:t>
            </a:r>
            <a:endParaRPr lang="en-US" dirty="0"/>
          </a:p>
        </p:txBody>
      </p:sp>
      <p:sp>
        <p:nvSpPr>
          <p:cNvPr id="3" name="Content Placeholder 2"/>
          <p:cNvSpPr>
            <a:spLocks noGrp="1"/>
          </p:cNvSpPr>
          <p:nvPr>
            <p:ph sz="half" idx="1"/>
          </p:nvPr>
        </p:nvSpPr>
        <p:spPr>
          <a:xfrm>
            <a:off x="596348" y="1356702"/>
            <a:ext cx="5423452" cy="4351338"/>
          </a:xfrm>
        </p:spPr>
        <p:txBody>
          <a:bodyPr/>
          <a:lstStyle>
            <a:lvl1pPr>
              <a:defRPr>
                <a:solidFill>
                  <a:srgbClr val="4C936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356702"/>
            <a:ext cx="5455612" cy="4351338"/>
          </a:xfrm>
        </p:spPr>
        <p:txBody>
          <a:bodyPr/>
          <a:lstStyle>
            <a:lvl1pPr>
              <a:defRPr>
                <a:solidFill>
                  <a:srgbClr val="4C936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B7C2F23B-22FA-CC4A-A452-35EFE8798BB0}" type="slidenum">
              <a:rPr lang="en-US" smtClean="0"/>
              <a:t>‹#›</a:t>
            </a:fld>
            <a:endParaRPr lang="en-US"/>
          </a:p>
        </p:txBody>
      </p:sp>
    </p:spTree>
    <p:extLst>
      <p:ext uri="{BB962C8B-B14F-4D97-AF65-F5344CB8AC3E}">
        <p14:creationId xmlns:p14="http://schemas.microsoft.com/office/powerpoint/2010/main" val="3502751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83096" y="365125"/>
            <a:ext cx="11044716" cy="1325563"/>
          </a:xfrm>
        </p:spPr>
        <p:txBody>
          <a:bodyPr anchor="t"/>
          <a:lstStyle/>
          <a:p>
            <a:r>
              <a:rPr lang="en-US"/>
              <a:t>Click to edit Master title style</a:t>
            </a:r>
            <a:endParaRPr lang="en-US" dirty="0"/>
          </a:p>
        </p:txBody>
      </p:sp>
      <p:sp>
        <p:nvSpPr>
          <p:cNvPr id="3" name="Text Placeholder 2"/>
          <p:cNvSpPr>
            <a:spLocks noGrp="1"/>
          </p:cNvSpPr>
          <p:nvPr>
            <p:ph type="body" idx="1"/>
          </p:nvPr>
        </p:nvSpPr>
        <p:spPr>
          <a:xfrm>
            <a:off x="583096" y="1681163"/>
            <a:ext cx="5414479" cy="499329"/>
          </a:xfrm>
        </p:spPr>
        <p:txBody>
          <a:bodyPr anchor="t"/>
          <a:lstStyle>
            <a:lvl1pPr marL="0" indent="0">
              <a:buNone/>
              <a:defRPr sz="2400" b="1">
                <a:solidFill>
                  <a:srgbClr val="335F9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3096" y="2180492"/>
            <a:ext cx="5414479" cy="4009171"/>
          </a:xfrm>
        </p:spPr>
        <p:txBody>
          <a:bodyPr/>
          <a:lstStyle>
            <a:lvl1pPr>
              <a:defRPr>
                <a:solidFill>
                  <a:srgbClr val="4C936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455612" cy="499329"/>
          </a:xfrm>
        </p:spPr>
        <p:txBody>
          <a:bodyPr anchor="t"/>
          <a:lstStyle>
            <a:lvl1pPr marL="0" indent="0">
              <a:buNone/>
              <a:defRPr sz="2400" b="1">
                <a:solidFill>
                  <a:srgbClr val="335F9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180492"/>
            <a:ext cx="5455612" cy="4009171"/>
          </a:xfrm>
        </p:spPr>
        <p:txBody>
          <a:bodyPr/>
          <a:lstStyle>
            <a:lvl1pPr>
              <a:defRPr>
                <a:solidFill>
                  <a:srgbClr val="4C936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B7C2F23B-22FA-CC4A-A452-35EFE8798BB0}" type="slidenum">
              <a:rPr lang="en-US" smtClean="0"/>
              <a:t>‹#›</a:t>
            </a:fld>
            <a:endParaRPr lang="en-US"/>
          </a:p>
        </p:txBody>
      </p:sp>
    </p:spTree>
    <p:extLst>
      <p:ext uri="{BB962C8B-B14F-4D97-AF65-F5344CB8AC3E}">
        <p14:creationId xmlns:p14="http://schemas.microsoft.com/office/powerpoint/2010/main" val="4214739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lIns="0" anchor="t">
            <a:noAutofit/>
          </a:bodyPr>
          <a:lstStyle/>
          <a:p>
            <a:r>
              <a:rPr lang="en-US"/>
              <a:t>Click to edit Master title style</a:t>
            </a:r>
            <a:endParaRPr lang="en-US" dirty="0"/>
          </a:p>
        </p:txBody>
      </p:sp>
      <p:sp>
        <p:nvSpPr>
          <p:cNvPr id="3" name="Content Placeholder 2"/>
          <p:cNvSpPr>
            <a:spLocks noGrp="1"/>
          </p:cNvSpPr>
          <p:nvPr>
            <p:ph idx="1"/>
          </p:nvPr>
        </p:nvSpPr>
        <p:spPr/>
        <p:txBody>
          <a:bodyPr lIns="91440">
            <a:noAutofit/>
          </a:bodyPr>
          <a:lstStyle>
            <a:lvl1pPr>
              <a:defRPr b="0" i="0">
                <a:solidFill>
                  <a:srgbClr val="4C9362"/>
                </a:solidFill>
                <a:latin typeface="Bodoni 72 Book" pitchFamily="2" charset="0"/>
              </a:defRPr>
            </a:lvl1pPr>
            <a:lvl2pPr>
              <a:defRPr b="0" i="0">
                <a:latin typeface="Bodoni 72 Book" pitchFamily="2" charset="0"/>
              </a:defRPr>
            </a:lvl2pPr>
            <a:lvl3pPr>
              <a:defRPr b="0" i="0">
                <a:latin typeface="Bodoni 72 Book" pitchFamily="2" charset="0"/>
              </a:defRPr>
            </a:lvl3pPr>
            <a:lvl4pPr>
              <a:defRPr b="0" i="0">
                <a:latin typeface="Bodoni 72 Book" pitchFamily="2" charset="0"/>
              </a:defRPr>
            </a:lvl4pPr>
            <a:lvl5pPr>
              <a:defRPr b="0" i="0">
                <a:latin typeface="Bodoni 72 Book"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B7C2F23B-22FA-CC4A-A452-35EFE8798BB0}" type="slidenum">
              <a:rPr lang="en-US" smtClean="0"/>
              <a:t>‹#›</a:t>
            </a:fld>
            <a:endParaRPr lang="en-US"/>
          </a:p>
        </p:txBody>
      </p:sp>
    </p:spTree>
    <p:extLst>
      <p:ext uri="{BB962C8B-B14F-4D97-AF65-F5344CB8AC3E}">
        <p14:creationId xmlns:p14="http://schemas.microsoft.com/office/powerpoint/2010/main" val="2621061192"/>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B7C2F23B-22FA-CC4A-A452-35EFE8798BB0}" type="slidenum">
              <a:rPr lang="en-US" smtClean="0"/>
              <a:t>‹#›</a:t>
            </a:fld>
            <a:endParaRPr lang="en-US"/>
          </a:p>
        </p:txBody>
      </p:sp>
    </p:spTree>
    <p:extLst>
      <p:ext uri="{BB962C8B-B14F-4D97-AF65-F5344CB8AC3E}">
        <p14:creationId xmlns:p14="http://schemas.microsoft.com/office/powerpoint/2010/main" val="3419798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7C2F23B-22FA-CC4A-A452-35EFE8798BB0}" type="slidenum">
              <a:rPr lang="en-US" smtClean="0"/>
              <a:t>‹#›</a:t>
            </a:fld>
            <a:endParaRPr lang="en-US"/>
          </a:p>
        </p:txBody>
      </p:sp>
    </p:spTree>
    <p:extLst>
      <p:ext uri="{BB962C8B-B14F-4D97-AF65-F5344CB8AC3E}">
        <p14:creationId xmlns:p14="http://schemas.microsoft.com/office/powerpoint/2010/main" val="211208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4162425" cy="1113692"/>
          </a:xfrm>
        </p:spPr>
        <p:txBody>
          <a:bodyPr anchor="t"/>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444624" cy="4873625"/>
          </a:xfrm>
        </p:spPr>
        <p:txBody>
          <a:bodyPr/>
          <a:lstStyle>
            <a:lvl1pPr>
              <a:defRPr sz="3200">
                <a:solidFill>
                  <a:srgbClr val="4C9362"/>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0" y="1570892"/>
            <a:ext cx="4162425" cy="4298096"/>
          </a:xfrm>
        </p:spPr>
        <p:txBody>
          <a:bodyPr/>
          <a:lstStyle>
            <a:lvl1pPr marL="0" indent="0">
              <a:buNone/>
              <a:defRPr sz="1600">
                <a:solidFill>
                  <a:srgbClr val="335F94"/>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B7C2F23B-22FA-CC4A-A452-35EFE8798BB0}" type="slidenum">
              <a:rPr lang="en-US" smtClean="0"/>
              <a:t>‹#›</a:t>
            </a:fld>
            <a:endParaRPr lang="en-US"/>
          </a:p>
        </p:txBody>
      </p:sp>
    </p:spTree>
    <p:extLst>
      <p:ext uri="{BB962C8B-B14F-4D97-AF65-F5344CB8AC3E}">
        <p14:creationId xmlns:p14="http://schemas.microsoft.com/office/powerpoint/2010/main" val="17020522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3096" y="457200"/>
            <a:ext cx="4188929" cy="1101969"/>
          </a:xfrm>
        </p:spPr>
        <p:txBody>
          <a:bodyPr anchor="t"/>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44462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83096" y="1559169"/>
            <a:ext cx="4188929" cy="4309819"/>
          </a:xfrm>
        </p:spPr>
        <p:txBody>
          <a:bodyPr/>
          <a:lstStyle>
            <a:lvl1pPr marL="0" indent="0">
              <a:buNone/>
              <a:defRPr sz="1600">
                <a:solidFill>
                  <a:srgbClr val="335F94"/>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B7C2F23B-22FA-CC4A-A452-35EFE8798BB0}" type="slidenum">
              <a:rPr lang="en-US" smtClean="0"/>
              <a:t>‹#›</a:t>
            </a:fld>
            <a:endParaRPr lang="en-US"/>
          </a:p>
        </p:txBody>
      </p:sp>
    </p:spTree>
    <p:extLst>
      <p:ext uri="{BB962C8B-B14F-4D97-AF65-F5344CB8AC3E}">
        <p14:creationId xmlns:p14="http://schemas.microsoft.com/office/powerpoint/2010/main" val="26842891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solidFill>
                  <a:srgbClr val="4C936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B7C2F23B-22FA-CC4A-A452-35EFE8798BB0}" type="slidenum">
              <a:rPr lang="en-US" smtClean="0"/>
              <a:t>‹#›</a:t>
            </a:fld>
            <a:endParaRPr lang="en-US"/>
          </a:p>
        </p:txBody>
      </p:sp>
    </p:spTree>
    <p:extLst>
      <p:ext uri="{BB962C8B-B14F-4D97-AF65-F5344CB8AC3E}">
        <p14:creationId xmlns:p14="http://schemas.microsoft.com/office/powerpoint/2010/main" val="2985635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902912" cy="5811838"/>
          </a:xfrm>
        </p:spPr>
        <p:txBody>
          <a:bodyPr vert="eaVert" rIns="0" anchor="t"/>
          <a:lstStyle/>
          <a:p>
            <a:r>
              <a:rPr lang="en-US"/>
              <a:t>Click to edit Master title style</a:t>
            </a:r>
            <a:endParaRPr lang="en-US" dirty="0"/>
          </a:p>
        </p:txBody>
      </p:sp>
      <p:sp>
        <p:nvSpPr>
          <p:cNvPr id="3" name="Vertical Text Placeholder 2"/>
          <p:cNvSpPr>
            <a:spLocks noGrp="1"/>
          </p:cNvSpPr>
          <p:nvPr>
            <p:ph type="body" orient="vert" idx="1"/>
          </p:nvPr>
        </p:nvSpPr>
        <p:spPr>
          <a:xfrm>
            <a:off x="596348" y="365125"/>
            <a:ext cx="7976152" cy="5811838"/>
          </a:xfrm>
        </p:spPr>
        <p:txBody>
          <a:bodyPr vert="eaVert"/>
          <a:lstStyle>
            <a:lvl1pPr>
              <a:defRPr>
                <a:solidFill>
                  <a:srgbClr val="4C936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b="0" i="0">
                <a:latin typeface="Century Gothic" panose="020B0502020202020204" pitchFamily="34" charset="0"/>
              </a:defRPr>
            </a:lvl1pPr>
          </a:lstStyle>
          <a:p>
            <a:fld id="{B7C2F23B-22FA-CC4A-A452-35EFE8798BB0}" type="slidenum">
              <a:rPr lang="en-US" smtClean="0"/>
              <a:pPr/>
              <a:t>‹#›</a:t>
            </a:fld>
            <a:endParaRPr lang="en-US" dirty="0"/>
          </a:p>
        </p:txBody>
      </p:sp>
    </p:spTree>
    <p:extLst>
      <p:ext uri="{BB962C8B-B14F-4D97-AF65-F5344CB8AC3E}">
        <p14:creationId xmlns:p14="http://schemas.microsoft.com/office/powerpoint/2010/main" val="2768743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6FE6E-26DD-6B4B-BF1F-6227637CF446}"/>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253B4E3-2227-1244-9BE1-9B49B266E1BD}"/>
              </a:ext>
            </a:extLst>
          </p:cNvPr>
          <p:cNvSpPr>
            <a:spLocks noGrp="1"/>
          </p:cNvSpPr>
          <p:nvPr>
            <p:ph type="sldNum" sz="quarter" idx="10"/>
          </p:nvPr>
        </p:nvSpPr>
        <p:spPr/>
        <p:txBody>
          <a:bodyPr/>
          <a:lstStyle>
            <a:lvl1pPr>
              <a:defRPr>
                <a:solidFill>
                  <a:schemeClr val="bg1"/>
                </a:solidFill>
              </a:defRPr>
            </a:lvl1pPr>
          </a:lstStyle>
          <a:p>
            <a:fld id="{B7C2F23B-22FA-CC4A-A452-35EFE8798BB0}" type="slidenum">
              <a:rPr lang="en-US" smtClean="0"/>
              <a:pPr/>
              <a:t>‹#›</a:t>
            </a:fld>
            <a:endParaRPr lang="en-US" dirty="0"/>
          </a:p>
        </p:txBody>
      </p:sp>
      <p:sp>
        <p:nvSpPr>
          <p:cNvPr id="6" name="Text Placeholder 17">
            <a:extLst>
              <a:ext uri="{FF2B5EF4-FFF2-40B4-BE49-F238E27FC236}">
                <a16:creationId xmlns:a16="http://schemas.microsoft.com/office/drawing/2014/main" id="{EB885D85-F0BA-FD4A-9FD8-8899C57E8853}"/>
              </a:ext>
            </a:extLst>
          </p:cNvPr>
          <p:cNvSpPr>
            <a:spLocks noGrp="1"/>
          </p:cNvSpPr>
          <p:nvPr>
            <p:ph type="body" sz="quarter" idx="13" hasCustomPrompt="1"/>
          </p:nvPr>
        </p:nvSpPr>
        <p:spPr>
          <a:xfrm>
            <a:off x="470975" y="3706975"/>
            <a:ext cx="4992687" cy="591240"/>
          </a:xfrm>
        </p:spPr>
        <p:txBody>
          <a:bodyPr>
            <a:noAutofit/>
          </a:bodyPr>
          <a:lstStyle>
            <a:lvl1pPr marL="0" indent="0">
              <a:buNone/>
              <a:defRPr>
                <a:solidFill>
                  <a:schemeClr val="tx1"/>
                </a:solidFill>
                <a:latin typeface="Century Gothic" panose="020B0502020202020204" pitchFamily="34" charset="0"/>
              </a:defRPr>
            </a:lvl1pPr>
          </a:lstStyle>
          <a:p>
            <a:pPr lvl="0"/>
            <a:r>
              <a:rPr lang="en-US" dirty="0"/>
              <a:t>Presenter Name</a:t>
            </a:r>
          </a:p>
          <a:p>
            <a:pPr lvl="0"/>
            <a:endParaRPr lang="en-US" dirty="0"/>
          </a:p>
        </p:txBody>
      </p:sp>
      <p:sp>
        <p:nvSpPr>
          <p:cNvPr id="7" name="Text Placeholder 19">
            <a:extLst>
              <a:ext uri="{FF2B5EF4-FFF2-40B4-BE49-F238E27FC236}">
                <a16:creationId xmlns:a16="http://schemas.microsoft.com/office/drawing/2014/main" id="{B384227B-1D93-BF4D-9ED5-A2BAFB8E7D06}"/>
              </a:ext>
            </a:extLst>
          </p:cNvPr>
          <p:cNvSpPr>
            <a:spLocks noGrp="1"/>
          </p:cNvSpPr>
          <p:nvPr>
            <p:ph type="body" sz="quarter" idx="14" hasCustomPrompt="1"/>
          </p:nvPr>
        </p:nvSpPr>
        <p:spPr>
          <a:xfrm>
            <a:off x="470975" y="4298216"/>
            <a:ext cx="4992687" cy="511496"/>
          </a:xfrm>
        </p:spPr>
        <p:txBody>
          <a:bodyPr>
            <a:noAutofit/>
          </a:bodyPr>
          <a:lstStyle>
            <a:lvl1pPr marL="0" indent="0">
              <a:buNone/>
              <a:defRPr sz="2000">
                <a:solidFill>
                  <a:schemeClr val="tx1"/>
                </a:solidFill>
                <a:latin typeface="Century Gothic" panose="020B0502020202020204" pitchFamily="34" charset="0"/>
              </a:defRPr>
            </a:lvl1pPr>
          </a:lstStyle>
          <a:p>
            <a:pPr lvl="0"/>
            <a:r>
              <a:rPr lang="en-US" dirty="0"/>
              <a:t>Presenter Contact Info</a:t>
            </a:r>
          </a:p>
        </p:txBody>
      </p:sp>
    </p:spTree>
    <p:extLst>
      <p:ext uri="{BB962C8B-B14F-4D97-AF65-F5344CB8AC3E}">
        <p14:creationId xmlns:p14="http://schemas.microsoft.com/office/powerpoint/2010/main" val="5620518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6FE6E-26DD-6B4B-BF1F-6227637CF446}"/>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253B4E3-2227-1244-9BE1-9B49B266E1BD}"/>
              </a:ext>
            </a:extLst>
          </p:cNvPr>
          <p:cNvSpPr>
            <a:spLocks noGrp="1"/>
          </p:cNvSpPr>
          <p:nvPr>
            <p:ph type="sldNum" sz="quarter" idx="10"/>
          </p:nvPr>
        </p:nvSpPr>
        <p:spPr/>
        <p:txBody>
          <a:bodyPr/>
          <a:lstStyle>
            <a:lvl1pPr>
              <a:defRPr>
                <a:solidFill>
                  <a:schemeClr val="bg1"/>
                </a:solidFill>
              </a:defRPr>
            </a:lvl1pPr>
          </a:lstStyle>
          <a:p>
            <a:fld id="{B7C2F23B-22FA-CC4A-A452-35EFE8798BB0}" type="slidenum">
              <a:rPr lang="en-US" smtClean="0"/>
              <a:pPr/>
              <a:t>‹#›</a:t>
            </a:fld>
            <a:endParaRPr lang="en-US" dirty="0"/>
          </a:p>
        </p:txBody>
      </p:sp>
    </p:spTree>
    <p:extLst>
      <p:ext uri="{BB962C8B-B14F-4D97-AF65-F5344CB8AC3E}">
        <p14:creationId xmlns:p14="http://schemas.microsoft.com/office/powerpoint/2010/main" val="1959111201"/>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96348" y="1709738"/>
            <a:ext cx="11031464"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596348" y="4589463"/>
            <a:ext cx="11031464" cy="1500187"/>
          </a:xfrm>
        </p:spPr>
        <p:txBody>
          <a:bodyPr/>
          <a:lstStyle>
            <a:lvl1pPr marL="0" indent="0">
              <a:buNone/>
              <a:defRPr sz="2400" b="0" i="0">
                <a:solidFill>
                  <a:srgbClr val="335F94"/>
                </a:solidFill>
                <a:latin typeface="Bodoni 72 Book"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B7C2F23B-22FA-CC4A-A452-35EFE8798BB0}" type="slidenum">
              <a:rPr lang="en-US" smtClean="0"/>
              <a:t>‹#›</a:t>
            </a:fld>
            <a:endParaRPr lang="en-US"/>
          </a:p>
        </p:txBody>
      </p:sp>
    </p:spTree>
    <p:extLst>
      <p:ext uri="{BB962C8B-B14F-4D97-AF65-F5344CB8AC3E}">
        <p14:creationId xmlns:p14="http://schemas.microsoft.com/office/powerpoint/2010/main" val="1560370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96348" y="365125"/>
            <a:ext cx="11031464" cy="900967"/>
          </a:xfrm>
        </p:spPr>
        <p:txBody>
          <a:bodyPr anchor="t"/>
          <a:lstStyle/>
          <a:p>
            <a:r>
              <a:rPr lang="en-US"/>
              <a:t>Click to edit Master title style</a:t>
            </a:r>
            <a:endParaRPr lang="en-US" dirty="0"/>
          </a:p>
        </p:txBody>
      </p:sp>
      <p:sp>
        <p:nvSpPr>
          <p:cNvPr id="3" name="Content Placeholder 2"/>
          <p:cNvSpPr>
            <a:spLocks noGrp="1"/>
          </p:cNvSpPr>
          <p:nvPr>
            <p:ph sz="half" idx="1"/>
          </p:nvPr>
        </p:nvSpPr>
        <p:spPr>
          <a:xfrm>
            <a:off x="596348" y="1356702"/>
            <a:ext cx="5423452" cy="4351338"/>
          </a:xfrm>
        </p:spPr>
        <p:txBody>
          <a:bodyPr/>
          <a:lstStyle>
            <a:lvl1pPr>
              <a:defRPr>
                <a:solidFill>
                  <a:srgbClr val="4C936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356702"/>
            <a:ext cx="5455612" cy="4351338"/>
          </a:xfrm>
        </p:spPr>
        <p:txBody>
          <a:bodyPr/>
          <a:lstStyle>
            <a:lvl1pPr>
              <a:defRPr>
                <a:solidFill>
                  <a:srgbClr val="4C936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B7C2F23B-22FA-CC4A-A452-35EFE8798BB0}" type="slidenum">
              <a:rPr lang="en-US" smtClean="0"/>
              <a:t>‹#›</a:t>
            </a:fld>
            <a:endParaRPr lang="en-US"/>
          </a:p>
        </p:txBody>
      </p:sp>
    </p:spTree>
    <p:extLst>
      <p:ext uri="{BB962C8B-B14F-4D97-AF65-F5344CB8AC3E}">
        <p14:creationId xmlns:p14="http://schemas.microsoft.com/office/powerpoint/2010/main" val="1573146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83096" y="365125"/>
            <a:ext cx="11044716" cy="1325563"/>
          </a:xfrm>
        </p:spPr>
        <p:txBody>
          <a:bodyPr anchor="t"/>
          <a:lstStyle/>
          <a:p>
            <a:r>
              <a:rPr lang="en-US"/>
              <a:t>Click to edit Master title style</a:t>
            </a:r>
            <a:endParaRPr lang="en-US" dirty="0"/>
          </a:p>
        </p:txBody>
      </p:sp>
      <p:sp>
        <p:nvSpPr>
          <p:cNvPr id="3" name="Text Placeholder 2"/>
          <p:cNvSpPr>
            <a:spLocks noGrp="1"/>
          </p:cNvSpPr>
          <p:nvPr>
            <p:ph type="body" idx="1"/>
          </p:nvPr>
        </p:nvSpPr>
        <p:spPr>
          <a:xfrm>
            <a:off x="583096" y="1681163"/>
            <a:ext cx="5414479" cy="499329"/>
          </a:xfrm>
        </p:spPr>
        <p:txBody>
          <a:bodyPr anchor="t"/>
          <a:lstStyle>
            <a:lvl1pPr marL="0" indent="0">
              <a:buNone/>
              <a:defRPr sz="2400" b="1">
                <a:solidFill>
                  <a:srgbClr val="335F9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3096" y="2180492"/>
            <a:ext cx="5414479" cy="4009171"/>
          </a:xfrm>
        </p:spPr>
        <p:txBody>
          <a:bodyPr/>
          <a:lstStyle>
            <a:lvl1pPr>
              <a:defRPr>
                <a:solidFill>
                  <a:srgbClr val="4C936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455612" cy="499329"/>
          </a:xfrm>
        </p:spPr>
        <p:txBody>
          <a:bodyPr anchor="t"/>
          <a:lstStyle>
            <a:lvl1pPr marL="0" indent="0">
              <a:buNone/>
              <a:defRPr sz="2400" b="1">
                <a:solidFill>
                  <a:srgbClr val="335F9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180492"/>
            <a:ext cx="5455612" cy="4009171"/>
          </a:xfrm>
        </p:spPr>
        <p:txBody>
          <a:bodyPr/>
          <a:lstStyle>
            <a:lvl1pPr>
              <a:defRPr>
                <a:solidFill>
                  <a:srgbClr val="4C936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B7C2F23B-22FA-CC4A-A452-35EFE8798BB0}" type="slidenum">
              <a:rPr lang="en-US" smtClean="0"/>
              <a:t>‹#›</a:t>
            </a:fld>
            <a:endParaRPr lang="en-US"/>
          </a:p>
        </p:txBody>
      </p:sp>
    </p:spTree>
    <p:extLst>
      <p:ext uri="{BB962C8B-B14F-4D97-AF65-F5344CB8AC3E}">
        <p14:creationId xmlns:p14="http://schemas.microsoft.com/office/powerpoint/2010/main" val="2399615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B7C2F23B-22FA-CC4A-A452-35EFE8798BB0}" type="slidenum">
              <a:rPr lang="en-US" smtClean="0"/>
              <a:t>‹#›</a:t>
            </a:fld>
            <a:endParaRPr lang="en-US"/>
          </a:p>
        </p:txBody>
      </p:sp>
    </p:spTree>
    <p:extLst>
      <p:ext uri="{BB962C8B-B14F-4D97-AF65-F5344CB8AC3E}">
        <p14:creationId xmlns:p14="http://schemas.microsoft.com/office/powerpoint/2010/main" val="280588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7C2F23B-22FA-CC4A-A452-35EFE8798BB0}" type="slidenum">
              <a:rPr lang="en-US" smtClean="0"/>
              <a:t>‹#›</a:t>
            </a:fld>
            <a:endParaRPr lang="en-US"/>
          </a:p>
        </p:txBody>
      </p:sp>
    </p:spTree>
    <p:extLst>
      <p:ext uri="{BB962C8B-B14F-4D97-AF65-F5344CB8AC3E}">
        <p14:creationId xmlns:p14="http://schemas.microsoft.com/office/powerpoint/2010/main" val="3986302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1E7B448-8503-3B47-88E3-C946BFB82D8F}"/>
              </a:ext>
            </a:extLst>
          </p:cNvPr>
          <p:cNvPicPr>
            <a:picLocks noChangeAspect="1"/>
          </p:cNvPicPr>
          <p:nvPr userDrawn="1"/>
        </p:nvPicPr>
        <p:blipFill>
          <a:blip r:embed="rId15"/>
          <a:stretch>
            <a:fillRect/>
          </a:stretch>
        </p:blipFill>
        <p:spPr>
          <a:xfrm>
            <a:off x="8295860" y="6093336"/>
            <a:ext cx="3896139" cy="764663"/>
          </a:xfrm>
          <a:prstGeom prst="rect">
            <a:avLst/>
          </a:prstGeom>
        </p:spPr>
      </p:pic>
      <p:sp>
        <p:nvSpPr>
          <p:cNvPr id="2" name="Title Placeholder 1"/>
          <p:cNvSpPr>
            <a:spLocks noGrp="1"/>
          </p:cNvSpPr>
          <p:nvPr>
            <p:ph type="title"/>
          </p:nvPr>
        </p:nvSpPr>
        <p:spPr>
          <a:xfrm>
            <a:off x="609600" y="365125"/>
            <a:ext cx="11018212" cy="842717"/>
          </a:xfrm>
          <a:prstGeom prst="rect">
            <a:avLst/>
          </a:prstGeom>
        </p:spPr>
        <p:txBody>
          <a:bodyPr vert="horz" lIns="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609600" y="1276350"/>
            <a:ext cx="11018212" cy="4714875"/>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057919" y="6329846"/>
            <a:ext cx="596397" cy="365125"/>
          </a:xfrm>
          <a:prstGeom prst="rect">
            <a:avLst/>
          </a:prstGeom>
        </p:spPr>
        <p:txBody>
          <a:bodyPr vert="horz" lIns="91440" tIns="45720" rIns="91440" bIns="45720" rtlCol="0" anchor="ctr"/>
          <a:lstStyle>
            <a:lvl1pPr algn="ctr">
              <a:defRPr sz="1200" b="0" i="0">
                <a:solidFill>
                  <a:schemeClr val="tx1"/>
                </a:solidFill>
                <a:latin typeface="Century Gothic" panose="020B0502020202020204" pitchFamily="34" charset="0"/>
              </a:defRPr>
            </a:lvl1pPr>
          </a:lstStyle>
          <a:p>
            <a:fld id="{B7C2F23B-22FA-CC4A-A452-35EFE8798BB0}" type="slidenum">
              <a:rPr lang="en-US" smtClean="0"/>
              <a:pPr/>
              <a:t>‹#›</a:t>
            </a:fld>
            <a:endParaRPr lang="en-US" dirty="0"/>
          </a:p>
        </p:txBody>
      </p:sp>
      <p:sp>
        <p:nvSpPr>
          <p:cNvPr id="11" name="Slide Number Placeholder 5">
            <a:extLst>
              <a:ext uri="{FF2B5EF4-FFF2-40B4-BE49-F238E27FC236}">
                <a16:creationId xmlns:a16="http://schemas.microsoft.com/office/drawing/2014/main" id="{277CEB14-CCBA-7A4F-AEBA-21D901473878}"/>
              </a:ext>
            </a:extLst>
          </p:cNvPr>
          <p:cNvSpPr txBox="1">
            <a:spLocks/>
          </p:cNvSpPr>
          <p:nvPr userDrawn="1"/>
        </p:nvSpPr>
        <p:spPr>
          <a:xfrm>
            <a:off x="609600" y="6155347"/>
            <a:ext cx="4075987" cy="365125"/>
          </a:xfrm>
          <a:prstGeom prst="rect">
            <a:avLst/>
          </a:prstGeom>
        </p:spPr>
        <p:txBody>
          <a:bodyPr vert="horz" lIns="0" tIns="45720" rIns="91440" bIns="45720" rtlCol="0" anchor="ctr"/>
          <a:lstStyle>
            <a:defPPr>
              <a:defRPr lang="en-US"/>
            </a:defPPr>
            <a:lvl1pPr marL="0" algn="r"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b="1" i="0" dirty="0">
                <a:latin typeface="Century Gothic" panose="020B0502020202020204" pitchFamily="34" charset="0"/>
              </a:rPr>
              <a:t>AUTOMATED VEHICLES </a:t>
            </a:r>
            <a:r>
              <a:rPr lang="en-US" sz="1000" dirty="0"/>
              <a:t>COMPREHENSIVE PLAN</a:t>
            </a:r>
          </a:p>
        </p:txBody>
      </p:sp>
      <p:pic>
        <p:nvPicPr>
          <p:cNvPr id="21" name="Picture 20">
            <a:extLst>
              <a:ext uri="{FF2B5EF4-FFF2-40B4-BE49-F238E27FC236}">
                <a16:creationId xmlns:a16="http://schemas.microsoft.com/office/drawing/2014/main" id="{34BA8222-C1B7-E84E-8588-B90E6C935787}"/>
              </a:ext>
            </a:extLst>
          </p:cNvPr>
          <p:cNvPicPr>
            <a:picLocks noChangeAspect="1"/>
          </p:cNvPicPr>
          <p:nvPr userDrawn="1"/>
        </p:nvPicPr>
        <p:blipFill>
          <a:blip r:embed="rId16"/>
          <a:stretch>
            <a:fillRect/>
          </a:stretch>
        </p:blipFill>
        <p:spPr>
          <a:xfrm>
            <a:off x="609600" y="6317588"/>
            <a:ext cx="6559826" cy="299843"/>
          </a:xfrm>
          <a:prstGeom prst="rect">
            <a:avLst/>
          </a:prstGeom>
        </p:spPr>
      </p:pic>
    </p:spTree>
    <p:extLst>
      <p:ext uri="{BB962C8B-B14F-4D97-AF65-F5344CB8AC3E}">
        <p14:creationId xmlns:p14="http://schemas.microsoft.com/office/powerpoint/2010/main" val="12817809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6" r:id="rId3"/>
    <p:sldLayoutId id="214748367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914400" rtl="0" eaLnBrk="1" latinLnBrk="0" hangingPunct="1">
        <a:lnSpc>
          <a:spcPct val="90000"/>
        </a:lnSpc>
        <a:spcBef>
          <a:spcPct val="0"/>
        </a:spcBef>
        <a:buNone/>
        <a:defRPr sz="4400" b="1" i="0" kern="1200">
          <a:solidFill>
            <a:srgbClr val="2F1A45"/>
          </a:solidFill>
          <a:latin typeface="Century Gothic 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4C9362"/>
          </a:solidFill>
          <a:latin typeface="Bodoni 72 Book" pitchFamily="2" charset="0"/>
          <a:ea typeface="+mn-ea"/>
          <a:cs typeface="+mn-cs"/>
        </a:defRPr>
      </a:lvl1pPr>
      <a:lvl2pPr marL="685800" indent="-228600" algn="l" defTabSz="914400" rtl="0" eaLnBrk="1" latinLnBrk="0" hangingPunct="1">
        <a:lnSpc>
          <a:spcPct val="90000"/>
        </a:lnSpc>
        <a:spcBef>
          <a:spcPts val="500"/>
        </a:spcBef>
        <a:buSzPct val="70000"/>
        <a:buFont typeface="Courier New" panose="02070309020205020404" pitchFamily="49" charset="0"/>
        <a:buChar char="o"/>
        <a:defRPr sz="2400" b="0" i="0" kern="1200">
          <a:solidFill>
            <a:schemeClr val="tx1"/>
          </a:solidFill>
          <a:latin typeface="Bodoni 72 Book" pitchFamily="2" charset="0"/>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Bodoni 72 Book" pitchFamily="2" charset="0"/>
          <a:ea typeface="+mn-ea"/>
          <a:cs typeface="+mn-cs"/>
        </a:defRPr>
      </a:lvl3pPr>
      <a:lvl4pPr marL="1600200" indent="-228600" algn="l" defTabSz="914400" rtl="0" eaLnBrk="1" latinLnBrk="0" hangingPunct="1">
        <a:lnSpc>
          <a:spcPct val="90000"/>
        </a:lnSpc>
        <a:spcBef>
          <a:spcPts val="500"/>
        </a:spcBef>
        <a:buSzPct val="79000"/>
        <a:buFont typeface="System Font Regular"/>
        <a:buChar char="➤"/>
        <a:defRPr sz="1800" b="0" i="0" kern="1200">
          <a:solidFill>
            <a:schemeClr val="tx1"/>
          </a:solidFill>
          <a:latin typeface="Bodoni 72 Book" pitchFamily="2" charset="0"/>
          <a:ea typeface="+mn-ea"/>
          <a:cs typeface="+mn-cs"/>
        </a:defRPr>
      </a:lvl4pPr>
      <a:lvl5pPr marL="2057400" indent="-228600" algn="l" defTabSz="914400" rtl="0" eaLnBrk="1" latinLnBrk="0" hangingPunct="1">
        <a:lnSpc>
          <a:spcPct val="90000"/>
        </a:lnSpc>
        <a:spcBef>
          <a:spcPts val="500"/>
        </a:spcBef>
        <a:buFont typeface="System Font Regular"/>
        <a:buChar char="⁃"/>
        <a:defRPr sz="1800" b="0" i="0" kern="1200">
          <a:solidFill>
            <a:schemeClr val="tx1"/>
          </a:solidFill>
          <a:latin typeface="Bodoni 72 Book"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1E7B448-8503-3B47-88E3-C946BFB82D8F}"/>
              </a:ext>
            </a:extLst>
          </p:cNvPr>
          <p:cNvPicPr>
            <a:picLocks noChangeAspect="1"/>
          </p:cNvPicPr>
          <p:nvPr userDrawn="1"/>
        </p:nvPicPr>
        <p:blipFill>
          <a:blip r:embed="rId14"/>
          <a:stretch>
            <a:fillRect/>
          </a:stretch>
        </p:blipFill>
        <p:spPr>
          <a:xfrm>
            <a:off x="8295860" y="6093336"/>
            <a:ext cx="3896139" cy="764663"/>
          </a:xfrm>
          <a:prstGeom prst="rect">
            <a:avLst/>
          </a:prstGeom>
        </p:spPr>
      </p:pic>
      <p:sp>
        <p:nvSpPr>
          <p:cNvPr id="2" name="Title Placeholder 1"/>
          <p:cNvSpPr>
            <a:spLocks noGrp="1"/>
          </p:cNvSpPr>
          <p:nvPr>
            <p:ph type="title"/>
          </p:nvPr>
        </p:nvSpPr>
        <p:spPr>
          <a:xfrm>
            <a:off x="609600" y="365125"/>
            <a:ext cx="11018212" cy="842717"/>
          </a:xfrm>
          <a:prstGeom prst="rect">
            <a:avLst/>
          </a:prstGeom>
        </p:spPr>
        <p:txBody>
          <a:bodyPr vert="horz" lIns="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609600" y="1276350"/>
            <a:ext cx="11018212" cy="4714875"/>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057919" y="6329846"/>
            <a:ext cx="596397" cy="365125"/>
          </a:xfrm>
          <a:prstGeom prst="rect">
            <a:avLst/>
          </a:prstGeom>
        </p:spPr>
        <p:txBody>
          <a:bodyPr vert="horz" lIns="91440" tIns="45720" rIns="91440" bIns="45720" rtlCol="0" anchor="ctr"/>
          <a:lstStyle>
            <a:lvl1pPr algn="ctr">
              <a:defRPr sz="1200" b="0" i="0">
                <a:solidFill>
                  <a:schemeClr val="tx1"/>
                </a:solidFill>
                <a:latin typeface="Century Gothic" panose="020B0502020202020204" pitchFamily="34" charset="0"/>
              </a:defRPr>
            </a:lvl1pPr>
          </a:lstStyle>
          <a:p>
            <a:fld id="{B7C2F23B-22FA-CC4A-A452-35EFE8798BB0}" type="slidenum">
              <a:rPr lang="en-US" smtClean="0"/>
              <a:pPr/>
              <a:t>‹#›</a:t>
            </a:fld>
            <a:endParaRPr lang="en-US" dirty="0"/>
          </a:p>
        </p:txBody>
      </p:sp>
      <p:sp>
        <p:nvSpPr>
          <p:cNvPr id="11" name="Slide Number Placeholder 5">
            <a:extLst>
              <a:ext uri="{FF2B5EF4-FFF2-40B4-BE49-F238E27FC236}">
                <a16:creationId xmlns:a16="http://schemas.microsoft.com/office/drawing/2014/main" id="{277CEB14-CCBA-7A4F-AEBA-21D901473878}"/>
              </a:ext>
            </a:extLst>
          </p:cNvPr>
          <p:cNvSpPr txBox="1">
            <a:spLocks/>
          </p:cNvSpPr>
          <p:nvPr userDrawn="1"/>
        </p:nvSpPr>
        <p:spPr>
          <a:xfrm>
            <a:off x="609600" y="6155347"/>
            <a:ext cx="4075987" cy="365125"/>
          </a:xfrm>
          <a:prstGeom prst="rect">
            <a:avLst/>
          </a:prstGeom>
        </p:spPr>
        <p:txBody>
          <a:bodyPr vert="horz" lIns="0" tIns="45720" rIns="91440" bIns="45720" rtlCol="0" anchor="ctr"/>
          <a:lstStyle>
            <a:defPPr>
              <a:defRPr lang="en-US"/>
            </a:defPPr>
            <a:lvl1pPr marL="0" algn="r"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b="1" i="0" dirty="0">
                <a:latin typeface="Century Gothic" panose="020B0502020202020204" pitchFamily="34" charset="0"/>
              </a:rPr>
              <a:t>AUTOMATED VEHICLES </a:t>
            </a:r>
            <a:r>
              <a:rPr lang="en-US" sz="1000" dirty="0"/>
              <a:t>COMPREHENSIVE PLAN</a:t>
            </a:r>
          </a:p>
        </p:txBody>
      </p:sp>
      <p:pic>
        <p:nvPicPr>
          <p:cNvPr id="21" name="Picture 20">
            <a:extLst>
              <a:ext uri="{FF2B5EF4-FFF2-40B4-BE49-F238E27FC236}">
                <a16:creationId xmlns:a16="http://schemas.microsoft.com/office/drawing/2014/main" id="{34BA8222-C1B7-E84E-8588-B90E6C935787}"/>
              </a:ext>
            </a:extLst>
          </p:cNvPr>
          <p:cNvPicPr>
            <a:picLocks noChangeAspect="1"/>
          </p:cNvPicPr>
          <p:nvPr userDrawn="1"/>
        </p:nvPicPr>
        <p:blipFill>
          <a:blip r:embed="rId15"/>
          <a:stretch>
            <a:fillRect/>
          </a:stretch>
        </p:blipFill>
        <p:spPr>
          <a:xfrm>
            <a:off x="609600" y="6317588"/>
            <a:ext cx="6559826" cy="299843"/>
          </a:xfrm>
          <a:prstGeom prst="rect">
            <a:avLst/>
          </a:prstGeom>
        </p:spPr>
      </p:pic>
    </p:spTree>
    <p:extLst>
      <p:ext uri="{BB962C8B-B14F-4D97-AF65-F5344CB8AC3E}">
        <p14:creationId xmlns:p14="http://schemas.microsoft.com/office/powerpoint/2010/main" val="354579716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ftr="0" dt="0"/>
  <p:txStyles>
    <p:titleStyle>
      <a:lvl1pPr algn="l" defTabSz="914400" rtl="0" eaLnBrk="1" latinLnBrk="0" hangingPunct="1">
        <a:lnSpc>
          <a:spcPct val="90000"/>
        </a:lnSpc>
        <a:spcBef>
          <a:spcPct val="0"/>
        </a:spcBef>
        <a:buNone/>
        <a:defRPr sz="4400" b="1" i="0" kern="1200">
          <a:solidFill>
            <a:srgbClr val="2F1A45"/>
          </a:solidFill>
          <a:latin typeface="Century Gothic 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4C9362"/>
          </a:solidFill>
          <a:latin typeface="Bodoni 72 Book" pitchFamily="2" charset="0"/>
          <a:ea typeface="+mn-ea"/>
          <a:cs typeface="+mn-cs"/>
        </a:defRPr>
      </a:lvl1pPr>
      <a:lvl2pPr marL="685800" indent="-228600" algn="l" defTabSz="914400" rtl="0" eaLnBrk="1" latinLnBrk="0" hangingPunct="1">
        <a:lnSpc>
          <a:spcPct val="90000"/>
        </a:lnSpc>
        <a:spcBef>
          <a:spcPts val="500"/>
        </a:spcBef>
        <a:buSzPct val="70000"/>
        <a:buFont typeface="Courier New" panose="02070309020205020404" pitchFamily="49" charset="0"/>
        <a:buChar char="o"/>
        <a:defRPr sz="2400" b="0" i="0" kern="1200">
          <a:solidFill>
            <a:schemeClr val="tx1"/>
          </a:solidFill>
          <a:latin typeface="Bodoni 72 Book" pitchFamily="2" charset="0"/>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Bodoni 72 Book" pitchFamily="2" charset="0"/>
          <a:ea typeface="+mn-ea"/>
          <a:cs typeface="+mn-cs"/>
        </a:defRPr>
      </a:lvl3pPr>
      <a:lvl4pPr marL="1600200" indent="-228600" algn="l" defTabSz="914400" rtl="0" eaLnBrk="1" latinLnBrk="0" hangingPunct="1">
        <a:lnSpc>
          <a:spcPct val="90000"/>
        </a:lnSpc>
        <a:spcBef>
          <a:spcPts val="500"/>
        </a:spcBef>
        <a:buSzPct val="79000"/>
        <a:buFont typeface="System Font Regular"/>
        <a:buChar char="➤"/>
        <a:defRPr sz="1800" b="0" i="0" kern="1200">
          <a:solidFill>
            <a:schemeClr val="tx1"/>
          </a:solidFill>
          <a:latin typeface="Bodoni 72 Book" pitchFamily="2" charset="0"/>
          <a:ea typeface="+mn-ea"/>
          <a:cs typeface="+mn-cs"/>
        </a:defRPr>
      </a:lvl4pPr>
      <a:lvl5pPr marL="2057400" indent="-228600" algn="l" defTabSz="914400" rtl="0" eaLnBrk="1" latinLnBrk="0" hangingPunct="1">
        <a:lnSpc>
          <a:spcPct val="90000"/>
        </a:lnSpc>
        <a:spcBef>
          <a:spcPts val="500"/>
        </a:spcBef>
        <a:buFont typeface="System Font Regular"/>
        <a:buChar char="⁃"/>
        <a:defRPr sz="1800" b="0" i="0" kern="1200">
          <a:solidFill>
            <a:schemeClr val="tx1"/>
          </a:solidFill>
          <a:latin typeface="Bodoni 72 Book"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nhtsa.gov/automated-vehicles-safety/av-test-initiative-tracking-tool"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4F5F86C-CA69-C642-9069-BE12CD5076D5}"/>
              </a:ext>
            </a:extLst>
          </p:cNvPr>
          <p:cNvSpPr/>
          <p:nvPr/>
        </p:nvSpPr>
        <p:spPr>
          <a:xfrm rot="10800000">
            <a:off x="-38712" y="-136659"/>
            <a:ext cx="12230712" cy="4673492"/>
          </a:xfrm>
          <a:prstGeom prst="rect">
            <a:avLst/>
          </a:prstGeom>
          <a:gradFill flip="none" rotWithShape="1">
            <a:gsLst>
              <a:gs pos="47000">
                <a:schemeClr val="tx1">
                  <a:alpha val="45000"/>
                </a:schemeClr>
              </a:gs>
              <a:gs pos="0">
                <a:schemeClr val="tx1"/>
              </a:gs>
              <a:gs pos="99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0" name="Title 9">
            <a:extLst>
              <a:ext uri="{FF2B5EF4-FFF2-40B4-BE49-F238E27FC236}">
                <a16:creationId xmlns:a16="http://schemas.microsoft.com/office/drawing/2014/main" id="{40D42B7B-A451-A642-A5D3-7C76EE6BB0DC}"/>
              </a:ext>
            </a:extLst>
          </p:cNvPr>
          <p:cNvSpPr>
            <a:spLocks noGrp="1"/>
          </p:cNvSpPr>
          <p:nvPr>
            <p:ph type="ctrTitle"/>
          </p:nvPr>
        </p:nvSpPr>
        <p:spPr/>
        <p:txBody>
          <a:bodyPr anchor="t"/>
          <a:lstStyle/>
          <a:p>
            <a:r>
              <a:rPr lang="en-US" dirty="0">
                <a:solidFill>
                  <a:schemeClr val="bg1"/>
                </a:solidFill>
              </a:rPr>
              <a:t>AUTOMATED VEHICLES</a:t>
            </a:r>
          </a:p>
        </p:txBody>
      </p:sp>
      <p:sp>
        <p:nvSpPr>
          <p:cNvPr id="11" name="Subtitle 10">
            <a:extLst>
              <a:ext uri="{FF2B5EF4-FFF2-40B4-BE49-F238E27FC236}">
                <a16:creationId xmlns:a16="http://schemas.microsoft.com/office/drawing/2014/main" id="{84C4C59F-572E-A441-9602-39D4255DEEB4}"/>
              </a:ext>
            </a:extLst>
          </p:cNvPr>
          <p:cNvSpPr>
            <a:spLocks noGrp="1"/>
          </p:cNvSpPr>
          <p:nvPr>
            <p:ph type="subTitle" idx="1"/>
          </p:nvPr>
        </p:nvSpPr>
        <p:spPr/>
        <p:txBody>
          <a:bodyPr/>
          <a:lstStyle/>
          <a:p>
            <a:r>
              <a:rPr lang="en-US" b="0" dirty="0">
                <a:solidFill>
                  <a:schemeClr val="bg1"/>
                </a:solidFill>
                <a:latin typeface="Century Gothic" panose="020B0502020202020204" pitchFamily="34" charset="0"/>
              </a:rPr>
              <a:t>Comprehensive Plan</a:t>
            </a:r>
          </a:p>
        </p:txBody>
      </p:sp>
      <p:sp>
        <p:nvSpPr>
          <p:cNvPr id="12" name="Slide Number Placeholder 11">
            <a:extLst>
              <a:ext uri="{FF2B5EF4-FFF2-40B4-BE49-F238E27FC236}">
                <a16:creationId xmlns:a16="http://schemas.microsoft.com/office/drawing/2014/main" id="{57622D54-07DB-194C-AB28-F9BB6F232B09}"/>
              </a:ext>
            </a:extLst>
          </p:cNvPr>
          <p:cNvSpPr>
            <a:spLocks noGrp="1"/>
          </p:cNvSpPr>
          <p:nvPr>
            <p:ph type="sldNum" sz="quarter" idx="4294967295"/>
          </p:nvPr>
        </p:nvSpPr>
        <p:spPr>
          <a:xfrm>
            <a:off x="11595100" y="6356350"/>
            <a:ext cx="5969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7C2F23B-22FA-CC4A-A452-35EFE8798BB0}" type="slidenum">
              <a:rPr kumimoji="0" lang="en-US" sz="1200" b="0" i="0" u="none" strike="noStrike" kern="1200" cap="none" spc="0" normalizeH="0" baseline="0" noProof="0" smtClean="0">
                <a:ln>
                  <a:noFill/>
                </a:ln>
                <a:solidFill>
                  <a:srgbClr val="000000"/>
                </a:solidFill>
                <a:effectLst/>
                <a:uLnTx/>
                <a:uFillTx/>
                <a:latin typeface="Century Gothic"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cxnSp>
        <p:nvCxnSpPr>
          <p:cNvPr id="16" name="Straight Connector 15">
            <a:extLst>
              <a:ext uri="{FF2B5EF4-FFF2-40B4-BE49-F238E27FC236}">
                <a16:creationId xmlns:a16="http://schemas.microsoft.com/office/drawing/2014/main" id="{D3BCA1EF-979F-C849-8C25-57F5DBBC895B}"/>
              </a:ext>
            </a:extLst>
          </p:cNvPr>
          <p:cNvCxnSpPr/>
          <p:nvPr/>
        </p:nvCxnSpPr>
        <p:spPr>
          <a:xfrm>
            <a:off x="1922585" y="1544637"/>
            <a:ext cx="824496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3538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Content Placeholder 2"/>
          <p:cNvSpPr>
            <a:spLocks noGrp="1"/>
          </p:cNvSpPr>
          <p:nvPr>
            <p:ph idx="1"/>
          </p:nvPr>
        </p:nvSpPr>
        <p:spPr/>
        <p:txBody>
          <a:bodyPr/>
          <a:lstStyle/>
          <a:p>
            <a:r>
              <a:rPr lang="en-US" dirty="0"/>
              <a:t>2017: </a:t>
            </a:r>
            <a:r>
              <a:rPr lang="en-US" i="1" dirty="0"/>
              <a:t>Automated Vehicles: Comprehensive Plan Could Help DOT Address Challenges (GAO-18-132)</a:t>
            </a:r>
          </a:p>
          <a:p>
            <a:pPr lvl="1"/>
            <a:r>
              <a:rPr lang="en-US" dirty="0"/>
              <a:t>“The Secretary of Transportation should develop and implement a comprehensive plan to better manage departmental initiatives related to automated vehicles. This plan should include leading principles such as goals, priorities, steps to achieve results, milestones, and performance measures to track progress.” </a:t>
            </a:r>
            <a:br>
              <a:rPr lang="en-US" dirty="0"/>
            </a:br>
            <a:endParaRPr lang="en-US" dirty="0"/>
          </a:p>
          <a:p>
            <a:r>
              <a:rPr lang="en-US" dirty="0"/>
              <a:t>2018: </a:t>
            </a:r>
            <a:r>
              <a:rPr lang="en-US" i="1" dirty="0"/>
              <a:t>Consolidated Appropriations Act</a:t>
            </a:r>
            <a:r>
              <a:rPr lang="en-US" dirty="0"/>
              <a:t>, March 2018</a:t>
            </a:r>
          </a:p>
          <a:p>
            <a:pPr lvl="1"/>
            <a:r>
              <a:rPr lang="en-US" dirty="0"/>
              <a:t>“…develop a comprehensive plan to better manage departmental initiatives related to automated vehicles…[and] to specify within this plan goals, priorities, steps to achieve results, milestones, and performance measures to track progress”</a:t>
            </a:r>
          </a:p>
          <a:p>
            <a:endParaRPr lang="en-US" dirty="0"/>
          </a:p>
        </p:txBody>
      </p:sp>
      <p:sp>
        <p:nvSpPr>
          <p:cNvPr id="4" name="Slide Number Placeholder 3"/>
          <p:cNvSpPr>
            <a:spLocks noGrp="1"/>
          </p:cNvSpPr>
          <p:nvPr>
            <p:ph type="sldNum" sz="quarter" idx="12"/>
          </p:nvPr>
        </p:nvSpPr>
        <p:spPr/>
        <p:txBody>
          <a:bodyPr/>
          <a:lstStyle/>
          <a:p>
            <a:fld id="{B7C2F23B-22FA-CC4A-A452-35EFE8798BB0}" type="slidenum">
              <a:rPr lang="en-US" smtClean="0"/>
              <a:t>10</a:t>
            </a:fld>
            <a:endParaRPr lang="en-US"/>
          </a:p>
        </p:txBody>
      </p:sp>
    </p:spTree>
    <p:extLst>
      <p:ext uri="{BB962C8B-B14F-4D97-AF65-F5344CB8AC3E}">
        <p14:creationId xmlns:p14="http://schemas.microsoft.com/office/powerpoint/2010/main" val="1745231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Stakeholder Engagement</a:t>
            </a:r>
          </a:p>
        </p:txBody>
      </p:sp>
      <p:sp>
        <p:nvSpPr>
          <p:cNvPr id="4" name="Slide Number Placeholder 3"/>
          <p:cNvSpPr>
            <a:spLocks noGrp="1"/>
          </p:cNvSpPr>
          <p:nvPr>
            <p:ph type="sldNum" sz="quarter" idx="12"/>
          </p:nvPr>
        </p:nvSpPr>
        <p:spPr/>
        <p:txBody>
          <a:bodyPr/>
          <a:lstStyle/>
          <a:p>
            <a:fld id="{B7C2F23B-22FA-CC4A-A452-35EFE8798BB0}" type="slidenum">
              <a:rPr lang="en-US" smtClean="0"/>
              <a:t>11</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40" y="0"/>
            <a:ext cx="12140184" cy="6108192"/>
          </a:xfrm>
          <a:prstGeom prst="rect">
            <a:avLst/>
          </a:prstGeom>
        </p:spPr>
      </p:pic>
    </p:spTree>
    <p:extLst>
      <p:ext uri="{BB962C8B-B14F-4D97-AF65-F5344CB8AC3E}">
        <p14:creationId xmlns:p14="http://schemas.microsoft.com/office/powerpoint/2010/main" val="807604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ADS? </a:t>
            </a:r>
          </a:p>
        </p:txBody>
      </p:sp>
      <p:sp>
        <p:nvSpPr>
          <p:cNvPr id="4" name="Slide Number Placeholder 3"/>
          <p:cNvSpPr>
            <a:spLocks noGrp="1"/>
          </p:cNvSpPr>
          <p:nvPr>
            <p:ph type="sldNum" sz="quarter" idx="12"/>
          </p:nvPr>
        </p:nvSpPr>
        <p:spPr/>
        <p:txBody>
          <a:bodyPr/>
          <a:lstStyle/>
          <a:p>
            <a:fld id="{B7C2F23B-22FA-CC4A-A452-35EFE8798BB0}" type="slidenum">
              <a:rPr lang="en-US" smtClean="0"/>
              <a:t>12</a:t>
            </a:fld>
            <a:endParaRPr lang="en-US"/>
          </a:p>
        </p:txBody>
      </p:sp>
      <p:pic>
        <p:nvPicPr>
          <p:cNvPr id="1026" name="Picture 2" descr="Depiction of the SAE levels of automation ranging from 0 to 5. Read more in the next section about these levels."/>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8081"/>
          <a:stretch/>
        </p:blipFill>
        <p:spPr bwMode="auto">
          <a:xfrm>
            <a:off x="1014959" y="1657350"/>
            <a:ext cx="10208119" cy="43338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33500" y="5720246"/>
            <a:ext cx="9544050" cy="339487"/>
          </a:xfrm>
          <a:prstGeom prst="rect">
            <a:avLst/>
          </a:prstGeom>
          <a:noFill/>
        </p:spPr>
        <p:txBody>
          <a:bodyPr wrap="square" rtlCol="0">
            <a:noAutofit/>
          </a:bodyPr>
          <a:lstStyle/>
          <a:p>
            <a:r>
              <a:rPr lang="en-US" sz="1000" i="1" dirty="0">
                <a:solidFill>
                  <a:schemeClr val="tx2"/>
                </a:solidFill>
                <a:latin typeface="Century Gothic" panose="020B0502020202020204" pitchFamily="34" charset="0"/>
              </a:rPr>
              <a:t>Source: National Highway Traffic Safety Administration; adapted from SAE International, Taxonomy and Definitions for Terms Related to Driving Automation Systems for On-Road Motor Vehicles (J3016_201806)</a:t>
            </a:r>
          </a:p>
        </p:txBody>
      </p:sp>
      <p:grpSp>
        <p:nvGrpSpPr>
          <p:cNvPr id="8" name="Group 7"/>
          <p:cNvGrpSpPr/>
          <p:nvPr/>
        </p:nvGrpSpPr>
        <p:grpSpPr>
          <a:xfrm>
            <a:off x="6096000" y="1025034"/>
            <a:ext cx="4961919" cy="4714262"/>
            <a:chOff x="6096000" y="1044084"/>
            <a:chExt cx="4961919" cy="4714262"/>
          </a:xfrm>
        </p:grpSpPr>
        <p:sp>
          <p:nvSpPr>
            <p:cNvPr id="6" name="Rounded Rectangle 5"/>
            <p:cNvSpPr/>
            <p:nvPr/>
          </p:nvSpPr>
          <p:spPr>
            <a:xfrm>
              <a:off x="6096000" y="1847850"/>
              <a:ext cx="4914900" cy="3910496"/>
            </a:xfrm>
            <a:prstGeom prst="roundRect">
              <a:avLst>
                <a:gd name="adj" fmla="val 2539"/>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096000" y="1044084"/>
              <a:ext cx="4961919" cy="544758"/>
            </a:xfrm>
            <a:prstGeom prst="rect">
              <a:avLst/>
            </a:prstGeom>
            <a:noFill/>
          </p:spPr>
          <p:txBody>
            <a:bodyPr wrap="square" rtlCol="0">
              <a:noAutofit/>
            </a:bodyPr>
            <a:lstStyle/>
            <a:p>
              <a:pPr algn="l"/>
              <a:r>
                <a:rPr lang="en-US" sz="2400" b="1" dirty="0">
                  <a:solidFill>
                    <a:schemeClr val="accent3"/>
                  </a:solidFill>
                  <a:latin typeface="Bodoni 72 Book"/>
                </a:rPr>
                <a:t>Scope of Automated Vehicles Comprehensive Plan</a:t>
              </a:r>
            </a:p>
          </p:txBody>
        </p:sp>
      </p:grpSp>
    </p:spTree>
    <p:extLst>
      <p:ext uri="{BB962C8B-B14F-4D97-AF65-F5344CB8AC3E}">
        <p14:creationId xmlns:p14="http://schemas.microsoft.com/office/powerpoint/2010/main" val="45752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ADS Testing on Public Roads</a:t>
            </a:r>
          </a:p>
        </p:txBody>
      </p:sp>
      <p:pic>
        <p:nvPicPr>
          <p:cNvPr id="5" name="Content Placeholder 4"/>
          <p:cNvPicPr>
            <a:picLocks noGrp="1" noChangeAspect="1"/>
          </p:cNvPicPr>
          <p:nvPr>
            <p:ph idx="1"/>
          </p:nvPr>
        </p:nvPicPr>
        <p:blipFill>
          <a:blip r:embed="rId2"/>
          <a:stretch>
            <a:fillRect/>
          </a:stretch>
        </p:blipFill>
        <p:spPr>
          <a:xfrm>
            <a:off x="2482662" y="1104900"/>
            <a:ext cx="7272713" cy="4714875"/>
          </a:xfrm>
          <a:prstGeom prst="rect">
            <a:avLst/>
          </a:prstGeom>
        </p:spPr>
      </p:pic>
      <p:sp>
        <p:nvSpPr>
          <p:cNvPr id="4" name="Slide Number Placeholder 3"/>
          <p:cNvSpPr>
            <a:spLocks noGrp="1"/>
          </p:cNvSpPr>
          <p:nvPr>
            <p:ph type="sldNum" sz="quarter" idx="12"/>
          </p:nvPr>
        </p:nvSpPr>
        <p:spPr/>
        <p:txBody>
          <a:bodyPr/>
          <a:lstStyle/>
          <a:p>
            <a:fld id="{B7C2F23B-22FA-CC4A-A452-35EFE8798BB0}" type="slidenum">
              <a:rPr lang="en-US" smtClean="0"/>
              <a:t>13</a:t>
            </a:fld>
            <a:endParaRPr lang="en-US"/>
          </a:p>
        </p:txBody>
      </p:sp>
      <p:sp>
        <p:nvSpPr>
          <p:cNvPr id="6" name="TextBox 5"/>
          <p:cNvSpPr txBox="1"/>
          <p:nvPr/>
        </p:nvSpPr>
        <p:spPr>
          <a:xfrm>
            <a:off x="2482662" y="5818909"/>
            <a:ext cx="7272713" cy="339487"/>
          </a:xfrm>
          <a:prstGeom prst="rect">
            <a:avLst/>
          </a:prstGeom>
          <a:noFill/>
        </p:spPr>
        <p:txBody>
          <a:bodyPr wrap="square" rtlCol="0">
            <a:noAutofit/>
          </a:bodyPr>
          <a:lstStyle/>
          <a:p>
            <a:r>
              <a:rPr lang="en-US" sz="1000" i="1" dirty="0">
                <a:solidFill>
                  <a:schemeClr val="tx2"/>
                </a:solidFill>
                <a:latin typeface="Bodoni 72 Book"/>
              </a:rPr>
              <a:t>Source: National Highway Traffic Safety Administration, Automated Vehicle Transparency and Engagement for Safe Testing Initiative, updated December 21, 2020 (</a:t>
            </a:r>
            <a:r>
              <a:rPr lang="en-US" sz="1000" i="1" dirty="0">
                <a:solidFill>
                  <a:schemeClr val="tx2"/>
                </a:solidFill>
                <a:latin typeface="Bodoni 72 Book"/>
                <a:hlinkClick r:id="rId3"/>
              </a:rPr>
              <a:t>https://www.nhtsa.gov/automated-vehicles-safety/av-test-initiative-tracking-tool</a:t>
            </a:r>
            <a:r>
              <a:rPr lang="en-US" sz="1000" i="1" dirty="0">
                <a:solidFill>
                  <a:schemeClr val="tx2"/>
                </a:solidFill>
                <a:latin typeface="Bodoni 72 Book"/>
              </a:rPr>
              <a:t>) </a:t>
            </a:r>
          </a:p>
          <a:p>
            <a:endParaRPr lang="en-US" sz="1000" i="1" dirty="0">
              <a:solidFill>
                <a:schemeClr val="tx2"/>
              </a:solidFill>
              <a:latin typeface="Bodoni 72 Book"/>
            </a:endParaRPr>
          </a:p>
          <a:p>
            <a:endParaRPr lang="en-US" sz="1000" i="1" dirty="0">
              <a:solidFill>
                <a:schemeClr val="tx2"/>
              </a:solidFill>
              <a:latin typeface="Bodoni 72 Book"/>
            </a:endParaRPr>
          </a:p>
        </p:txBody>
      </p:sp>
    </p:spTree>
    <p:extLst>
      <p:ext uri="{BB962C8B-B14F-4D97-AF65-F5344CB8AC3E}">
        <p14:creationId xmlns:p14="http://schemas.microsoft.com/office/powerpoint/2010/main" val="596609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Recent Rulemaking Activity</a:t>
            </a:r>
          </a:p>
        </p:txBody>
      </p:sp>
      <p:sp>
        <p:nvSpPr>
          <p:cNvPr id="3" name="Content Placeholder 2"/>
          <p:cNvSpPr>
            <a:spLocks noGrp="1"/>
          </p:cNvSpPr>
          <p:nvPr>
            <p:ph idx="1"/>
          </p:nvPr>
        </p:nvSpPr>
        <p:spPr/>
        <p:txBody>
          <a:bodyPr/>
          <a:lstStyle/>
          <a:p>
            <a:r>
              <a:rPr lang="en-US" b="1" dirty="0"/>
              <a:t>December 2020 – </a:t>
            </a:r>
            <a:r>
              <a:rPr lang="en-US" dirty="0"/>
              <a:t>Notice Regarding the Applicability of NHTSA FMVSS Test Procedures to Certifying Manufacturers (NHTSA)</a:t>
            </a:r>
          </a:p>
          <a:p>
            <a:r>
              <a:rPr lang="en-US" b="1" dirty="0"/>
              <a:t>December 2020 </a:t>
            </a:r>
            <a:r>
              <a:rPr lang="en-US" dirty="0"/>
              <a:t>– NPA of National Standards for Traffic Control Devices; the Manual on Uniform Traffic Control Devices for Streets and Highways; Revision (FHWA)</a:t>
            </a:r>
          </a:p>
          <a:p>
            <a:r>
              <a:rPr lang="en-US" b="1" dirty="0"/>
              <a:t>November 2020 </a:t>
            </a:r>
            <a:r>
              <a:rPr lang="en-US" dirty="0"/>
              <a:t>- ANPRM on Framework for Automated Driving System Safety (NHTSA)</a:t>
            </a:r>
          </a:p>
          <a:p>
            <a:r>
              <a:rPr lang="en-US" b="1" dirty="0"/>
              <a:t>March 2020 </a:t>
            </a:r>
            <a:r>
              <a:rPr lang="en-US" dirty="0"/>
              <a:t>– NPRM on Occupant Protection for Automated Driving Systems (NHTSA)</a:t>
            </a:r>
          </a:p>
          <a:p>
            <a:endParaRPr lang="en-US" dirty="0"/>
          </a:p>
        </p:txBody>
      </p:sp>
      <p:sp>
        <p:nvSpPr>
          <p:cNvPr id="4" name="Slide Number Placeholder 3"/>
          <p:cNvSpPr>
            <a:spLocks noGrp="1"/>
          </p:cNvSpPr>
          <p:nvPr>
            <p:ph type="sldNum" sz="quarter" idx="12"/>
          </p:nvPr>
        </p:nvSpPr>
        <p:spPr/>
        <p:txBody>
          <a:bodyPr/>
          <a:lstStyle/>
          <a:p>
            <a:fld id="{B7C2F23B-22FA-CC4A-A452-35EFE8798BB0}" type="slidenum">
              <a:rPr lang="en-US" smtClean="0"/>
              <a:t>14</a:t>
            </a:fld>
            <a:endParaRPr lang="en-US"/>
          </a:p>
        </p:txBody>
      </p:sp>
    </p:spTree>
    <p:extLst>
      <p:ext uri="{BB962C8B-B14F-4D97-AF65-F5344CB8AC3E}">
        <p14:creationId xmlns:p14="http://schemas.microsoft.com/office/powerpoint/2010/main" val="3477853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3172990" cy="842717"/>
          </a:xfrm>
        </p:spPr>
        <p:txBody>
          <a:bodyPr/>
          <a:lstStyle/>
          <a:p>
            <a:r>
              <a:rPr lang="en-US" dirty="0"/>
              <a:t>Voluntary Standards </a:t>
            </a:r>
          </a:p>
        </p:txBody>
      </p:sp>
      <p:sp>
        <p:nvSpPr>
          <p:cNvPr id="4" name="Slide Number Placeholder 3"/>
          <p:cNvSpPr>
            <a:spLocks noGrp="1"/>
          </p:cNvSpPr>
          <p:nvPr>
            <p:ph type="sldNum" sz="quarter" idx="12"/>
          </p:nvPr>
        </p:nvSpPr>
        <p:spPr>
          <a:xfrm>
            <a:off x="10645936" y="9016428"/>
            <a:ext cx="596397" cy="365125"/>
          </a:xfrm>
        </p:spPr>
        <p:txBody>
          <a:bodyPr/>
          <a:lstStyle/>
          <a:p>
            <a:fld id="{B7C2F23B-22FA-CC4A-A452-35EFE8798BB0}" type="slidenum">
              <a:rPr lang="en-US" smtClean="0"/>
              <a:t>15</a:t>
            </a:fld>
            <a:endParaRPr lang="en-US"/>
          </a:p>
        </p:txBody>
      </p:sp>
      <p:sp>
        <p:nvSpPr>
          <p:cNvPr id="14" name="Slide Number Placeholder 3"/>
          <p:cNvSpPr txBox="1">
            <a:spLocks/>
          </p:cNvSpPr>
          <p:nvPr/>
        </p:nvSpPr>
        <p:spPr>
          <a:xfrm>
            <a:off x="11057919" y="6329846"/>
            <a:ext cx="596397"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2F23B-22FA-CC4A-A452-35EFE8798BB0}" type="slidenum">
              <a:rPr lang="en-US" smtClean="0"/>
              <a:pPr/>
              <a:t>15</a:t>
            </a:fld>
            <a:endParaRPr lang="en-US" dirty="0"/>
          </a:p>
        </p:txBody>
      </p:sp>
      <p:pic>
        <p:nvPicPr>
          <p:cNvPr id="5" name="Picture 4"/>
          <p:cNvPicPr>
            <a:picLocks noChangeAspect="1"/>
          </p:cNvPicPr>
          <p:nvPr/>
        </p:nvPicPr>
        <p:blipFill>
          <a:blip r:embed="rId2"/>
          <a:stretch>
            <a:fillRect/>
          </a:stretch>
        </p:blipFill>
        <p:spPr>
          <a:xfrm>
            <a:off x="609600" y="1984936"/>
            <a:ext cx="5379584" cy="3471230"/>
          </a:xfrm>
          <a:prstGeom prst="rect">
            <a:avLst/>
          </a:prstGeom>
        </p:spPr>
      </p:pic>
      <p:pic>
        <p:nvPicPr>
          <p:cNvPr id="7" name="Picture 6"/>
          <p:cNvPicPr>
            <a:picLocks noChangeAspect="1"/>
          </p:cNvPicPr>
          <p:nvPr/>
        </p:nvPicPr>
        <p:blipFill>
          <a:blip r:embed="rId3"/>
          <a:stretch>
            <a:fillRect/>
          </a:stretch>
        </p:blipFill>
        <p:spPr>
          <a:xfrm>
            <a:off x="6100835" y="150468"/>
            <a:ext cx="5141498" cy="6179378"/>
          </a:xfrm>
          <a:prstGeom prst="rect">
            <a:avLst/>
          </a:prstGeom>
        </p:spPr>
      </p:pic>
    </p:spTree>
    <p:extLst>
      <p:ext uri="{BB962C8B-B14F-4D97-AF65-F5344CB8AC3E}">
        <p14:creationId xmlns:p14="http://schemas.microsoft.com/office/powerpoint/2010/main" val="3216678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Research Activities</a:t>
            </a:r>
          </a:p>
        </p:txBody>
      </p:sp>
      <p:sp>
        <p:nvSpPr>
          <p:cNvPr id="18" name="Content Placeholder 17"/>
          <p:cNvSpPr>
            <a:spLocks noGrp="1"/>
          </p:cNvSpPr>
          <p:nvPr>
            <p:ph idx="1"/>
          </p:nvPr>
        </p:nvSpPr>
        <p:spPr>
          <a:xfrm>
            <a:off x="609600" y="1276350"/>
            <a:ext cx="5828049" cy="4714875"/>
          </a:xfrm>
        </p:spPr>
        <p:txBody>
          <a:bodyPr/>
          <a:lstStyle/>
          <a:p>
            <a:r>
              <a:rPr lang="en-US" dirty="0"/>
              <a:t>U.S. DOT is conducting research on enabling and complementary technologies that could support the integration of ADS into the transportation system. </a:t>
            </a:r>
          </a:p>
        </p:txBody>
      </p:sp>
      <p:sp>
        <p:nvSpPr>
          <p:cNvPr id="4" name="Slide Number Placeholder 3"/>
          <p:cNvSpPr>
            <a:spLocks noGrp="1"/>
          </p:cNvSpPr>
          <p:nvPr>
            <p:ph type="sldNum" sz="quarter" idx="12"/>
          </p:nvPr>
        </p:nvSpPr>
        <p:spPr/>
        <p:txBody>
          <a:bodyPr/>
          <a:lstStyle/>
          <a:p>
            <a:fld id="{B7C2F23B-22FA-CC4A-A452-35EFE8798BB0}" type="slidenum">
              <a:rPr lang="en-US" smtClean="0"/>
              <a:pPr/>
              <a:t>16</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3338" y="4952245"/>
            <a:ext cx="3712352" cy="105104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89880"/>
            <a:ext cx="3973338" cy="1548373"/>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33555" y="5065945"/>
            <a:ext cx="4126943" cy="823645"/>
          </a:xfrm>
          <a:prstGeom prst="rect">
            <a:avLst/>
          </a:prstGeom>
        </p:spPr>
      </p:pic>
      <p:grpSp>
        <p:nvGrpSpPr>
          <p:cNvPr id="10" name="Group 9"/>
          <p:cNvGrpSpPr/>
          <p:nvPr/>
        </p:nvGrpSpPr>
        <p:grpSpPr>
          <a:xfrm>
            <a:off x="6281693" y="1276350"/>
            <a:ext cx="5678805" cy="2054226"/>
            <a:chOff x="0" y="0"/>
            <a:chExt cx="11194030" cy="4049506"/>
          </a:xfrm>
        </p:grpSpPr>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953656" y="0"/>
              <a:ext cx="8240374" cy="1876042"/>
            </a:xfrm>
            <a:prstGeom prst="rect">
              <a:avLst/>
            </a:prstGeom>
          </p:spPr>
        </p:pic>
        <p:pic>
          <p:nvPicPr>
            <p:cNvPr id="12" name="Picture 11"/>
            <p:cNvPicPr>
              <a:picLocks noChangeAspect="1"/>
            </p:cNvPicPr>
            <p:nvPr/>
          </p:nvPicPr>
          <p:blipFill rotWithShape="1">
            <a:blip r:embed="rId6"/>
            <a:srcRect l="7751" t="5299" r="22490" b="18881"/>
            <a:stretch/>
          </p:blipFill>
          <p:spPr>
            <a:xfrm>
              <a:off x="7874336" y="1980428"/>
              <a:ext cx="3319694" cy="2069078"/>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0" y="0"/>
              <a:ext cx="2811560" cy="1876042"/>
            </a:xfrm>
            <a:prstGeom prst="rect">
              <a:avLst/>
            </a:prstGeom>
            <a:ln>
              <a:noFill/>
            </a:ln>
          </p:spPr>
        </p:pic>
        <p:pic>
          <p:nvPicPr>
            <p:cNvPr id="14" name="Picture 13" descr="https://eastus1-mediap.svc.ms/transform/thumbnail?provider=spo&amp;inputFormat=jpg&amp;cs=fFNQTw&amp;docid=https%3A%2F%2Fstolii.sharepoint.com%3A443%2F_api%2Fv2.0%2Fdrives%2Fb!bx1fEBB9zE6t1dbvCUO1sZxChcjz6f5JlEncvOdZyYSAUjSLlzG1TYtYMCCr9Taz%2Fitems%2F01KUXPXM7YSBFRQP327FA2E7HVSQI2O5S6%3Fversion%3DPublished&amp;access_token=eyJ0eXAiOiJKV1QiLCJhbGciOiJub25lIn0.eyJhdWQiOiIwMDAwMDAwMy0wMDAwLTBmZjEtY2UwMC0wMDAwMDAwMDAwMDAvc3RvbGlpLnNoYXJlcG9pbnQuY29tQDEwNzU5MWNhLTc5MTctNDQ0ZC05ZDgxLWY1ZGY0OTY4YWEwNyIsImlzcyI6IjAwMDAwMDAzLTAwMDAtMGZmMS1jZTAwLTAwMDAwMDAwMDAwMCIsIm5iZiI6IjE1ODk4OTkyMzYiLCJleHAiOiIxNTg5OTIwODM2IiwiZW5kcG9pbnR1cmwiOiJtME9kM2h4UW9YUFRHbE1paGp0a2JUQm9sdi9tNENZdXJjcGw2bjU1UjRBPSIsImVuZHBvaW50dXJsTGVuZ3RoIjoiMTEzIiwiaXNsb29wYmFjayI6IlRydWUiLCJjaWQiOiJaR1ZtT0RVek9XWXRaREJoTkMxaE1EQXdMVFpoTnpndFkyTm1NV0l3T0RVME5XSXoiLCJ2ZXIiOiJoYXNoZWRwcm9vZnRva2VuIiwic2l0ZWlkIjoiTVRBMVpqRmtObVl0TjJReE1DMDBaV05qTFdGa1pEVXRaRFpsWmpBNU5ETmlOV0l4Iiwic2lnbmluX3N0YXRlIjoiW1wia21zaVwiXSIsIm5hbWVpZCI6IjAjLmZ8bWVtYmVyc2hpcHxtb25pY2EuYnJpdG9Ac3RvbGlpLm9ubWljcm9zb2Z0LmNvbSIsIm5paSI6Im1pY3Jvc29mdC5zaGFyZXBvaW50IiwiaXN1c2VyIjoidHJ1ZSIsImNhY2hla2V5IjoiMGguZnxtZW1iZXJzaGlwfDEwMDM3ZmZlYWQ3YmQ3MTlAbGl2ZS5jb20iLCJ0dCI6IjAiLCJ1c2VQZXJzaXN0ZW50Q29va2llIjoiMyJ9.UTl5ZVdaRTV6a3crSitkNTRkUUhTYmZRbEwzNWlCT1ZtbUhxRjJPREc4bz0&amp;encodeFailures=1&amp;srcWidth=&amp;srcHeight=&amp;width=1208&amp;height=805&amp;action=Access"/>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19291" y="1980428"/>
              <a:ext cx="7708433" cy="206907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35860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a:t>How do U.S. DOT actions support ADS development? – </a:t>
            </a:r>
            <a:r>
              <a:rPr lang="en-US" sz="3400" dirty="0">
                <a:solidFill>
                  <a:srgbClr val="335F94"/>
                </a:solidFill>
              </a:rPr>
              <a:t>Occupant-less Low-Speed Vehicles </a:t>
            </a:r>
          </a:p>
        </p:txBody>
      </p:sp>
      <p:sp>
        <p:nvSpPr>
          <p:cNvPr id="7" name="Text Placeholder 6"/>
          <p:cNvSpPr>
            <a:spLocks noGrp="1"/>
          </p:cNvSpPr>
          <p:nvPr>
            <p:ph type="body" idx="1"/>
          </p:nvPr>
        </p:nvSpPr>
        <p:spPr/>
        <p:txBody>
          <a:bodyPr/>
          <a:lstStyle/>
          <a:p>
            <a:r>
              <a:rPr lang="en-US" sz="2000" dirty="0"/>
              <a:t>Example Characteristics</a:t>
            </a:r>
          </a:p>
        </p:txBody>
      </p:sp>
      <p:sp>
        <p:nvSpPr>
          <p:cNvPr id="9" name="Text Placeholder 8"/>
          <p:cNvSpPr>
            <a:spLocks noGrp="1"/>
          </p:cNvSpPr>
          <p:nvPr>
            <p:ph type="body" sz="quarter" idx="3"/>
          </p:nvPr>
        </p:nvSpPr>
        <p:spPr/>
        <p:txBody>
          <a:bodyPr>
            <a:normAutofit fontScale="92500"/>
          </a:bodyPr>
          <a:lstStyle/>
          <a:p>
            <a:r>
              <a:rPr lang="en-US" dirty="0"/>
              <a:t>U.S. DOT activities addressing this use case:</a:t>
            </a:r>
          </a:p>
        </p:txBody>
      </p:sp>
      <p:sp>
        <p:nvSpPr>
          <p:cNvPr id="10" name="Content Placeholder 9"/>
          <p:cNvSpPr>
            <a:spLocks noGrp="1"/>
          </p:cNvSpPr>
          <p:nvPr>
            <p:ph sz="quarter" idx="4"/>
          </p:nvPr>
        </p:nvSpPr>
        <p:spPr>
          <a:xfrm>
            <a:off x="6172200" y="2251929"/>
            <a:ext cx="5455612" cy="4009171"/>
          </a:xfrm>
        </p:spPr>
        <p:txBody>
          <a:bodyPr>
            <a:normAutofit fontScale="40000" lnSpcReduction="20000"/>
          </a:bodyPr>
          <a:lstStyle/>
          <a:p>
            <a:pPr lvl="0">
              <a:lnSpc>
                <a:spcPct val="110000"/>
              </a:lnSpc>
            </a:pPr>
            <a:r>
              <a:rPr lang="en-US" sz="3600" dirty="0"/>
              <a:t>Manufacturers that use vehicles that do not comply with the FMVSS must seek an exemption. </a:t>
            </a:r>
            <a:r>
              <a:rPr lang="en-US" sz="3600" b="1" dirty="0"/>
              <a:t>In February 2020, NHTSA granted a request from </a:t>
            </a:r>
            <a:r>
              <a:rPr lang="en-US" sz="3600" b="1" dirty="0" err="1"/>
              <a:t>Nuro</a:t>
            </a:r>
            <a:r>
              <a:rPr lang="en-US" sz="3600" b="1" dirty="0"/>
              <a:t> for a temporary exemption from certain low-speed vehicle standard requirements</a:t>
            </a:r>
            <a:r>
              <a:rPr lang="en-US" sz="3600" dirty="0"/>
              <a:t>, with terms and conditions in place to facilitate NHTSA’s oversight.</a:t>
            </a:r>
          </a:p>
          <a:p>
            <a:pPr lvl="0">
              <a:lnSpc>
                <a:spcPct val="110000"/>
              </a:lnSpc>
            </a:pPr>
            <a:r>
              <a:rPr lang="en-US" sz="3600" dirty="0"/>
              <a:t>In the longer term, changes to the regulations themselves would further support deployment. </a:t>
            </a:r>
            <a:r>
              <a:rPr lang="en-US" sz="3600" b="1" dirty="0"/>
              <a:t>NHTSA plans to consider this issue in the rulemaking on Removing Barriers to Automated Driving Systems, as well as a future ANPRM on Passenger-less Delivery Vehicles Equipped with Automated Driving Systems</a:t>
            </a:r>
            <a:r>
              <a:rPr lang="en-US" sz="3600" dirty="0"/>
              <a:t>.</a:t>
            </a:r>
            <a:r>
              <a:rPr lang="en-US" sz="3600" b="1" dirty="0"/>
              <a:t> </a:t>
            </a:r>
            <a:r>
              <a:rPr lang="en-US" sz="3600" dirty="0"/>
              <a:t>These two rulemakings address the currently known unintended barriers at the Federal level to the commercialization of this use case. </a:t>
            </a:r>
          </a:p>
          <a:p>
            <a:pPr lvl="0">
              <a:lnSpc>
                <a:spcPct val="110000"/>
              </a:lnSpc>
            </a:pPr>
            <a:r>
              <a:rPr lang="en-US" sz="3600" dirty="0"/>
              <a:t>The ITS JPO is sponsoring </a:t>
            </a:r>
            <a:r>
              <a:rPr lang="en-US" sz="3600" b="1" dirty="0"/>
              <a:t>exploratory research on emerging automated freight delivery applications and technologies</a:t>
            </a:r>
            <a:r>
              <a:rPr lang="en-US" sz="3600" dirty="0"/>
              <a:t>, including low-speed occupant-less delivery, to document current industry activity such as pilots and early deployments.    </a:t>
            </a:r>
          </a:p>
          <a:p>
            <a:endParaRPr lang="en-US" dirty="0"/>
          </a:p>
        </p:txBody>
      </p:sp>
      <p:sp>
        <p:nvSpPr>
          <p:cNvPr id="4" name="Slide Number Placeholder 3"/>
          <p:cNvSpPr>
            <a:spLocks noGrp="1"/>
          </p:cNvSpPr>
          <p:nvPr>
            <p:ph type="sldNum" sz="quarter" idx="12"/>
          </p:nvPr>
        </p:nvSpPr>
        <p:spPr/>
        <p:txBody>
          <a:bodyPr/>
          <a:lstStyle/>
          <a:p>
            <a:fld id="{B7C2F23B-22FA-CC4A-A452-35EFE8798BB0}" type="slidenum">
              <a:rPr lang="en-US" smtClean="0"/>
              <a:t>17</a:t>
            </a:fld>
            <a:endParaRPr lang="en-US"/>
          </a:p>
        </p:txBody>
      </p:sp>
      <p:pic>
        <p:nvPicPr>
          <p:cNvPr id="5" name="Picture 4"/>
          <p:cNvPicPr>
            <a:picLocks noChangeAspect="1"/>
          </p:cNvPicPr>
          <p:nvPr/>
        </p:nvPicPr>
        <p:blipFill>
          <a:blip r:embed="rId2"/>
          <a:stretch>
            <a:fillRect/>
          </a:stretch>
        </p:blipFill>
        <p:spPr>
          <a:xfrm>
            <a:off x="1556380" y="2134607"/>
            <a:ext cx="3467909" cy="4100940"/>
          </a:xfrm>
          <a:prstGeom prst="rect">
            <a:avLst/>
          </a:prstGeom>
        </p:spPr>
      </p:pic>
    </p:spTree>
    <p:extLst>
      <p:ext uri="{BB962C8B-B14F-4D97-AF65-F5344CB8AC3E}">
        <p14:creationId xmlns:p14="http://schemas.microsoft.com/office/powerpoint/2010/main" val="2146735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a:t>How do U.S. DOT actions support ADS development? – </a:t>
            </a:r>
            <a:r>
              <a:rPr lang="en-US" sz="3400" dirty="0">
                <a:solidFill>
                  <a:srgbClr val="335F94"/>
                </a:solidFill>
              </a:rPr>
              <a:t>Passenger Vehicle Conditional Driving Automation </a:t>
            </a:r>
          </a:p>
        </p:txBody>
      </p:sp>
      <p:sp>
        <p:nvSpPr>
          <p:cNvPr id="7" name="Text Placeholder 6"/>
          <p:cNvSpPr>
            <a:spLocks noGrp="1"/>
          </p:cNvSpPr>
          <p:nvPr>
            <p:ph type="body" idx="1"/>
          </p:nvPr>
        </p:nvSpPr>
        <p:spPr/>
        <p:txBody>
          <a:bodyPr/>
          <a:lstStyle/>
          <a:p>
            <a:r>
              <a:rPr lang="en-US" sz="2000" dirty="0"/>
              <a:t>Example Characteristics</a:t>
            </a:r>
          </a:p>
        </p:txBody>
      </p:sp>
      <p:sp>
        <p:nvSpPr>
          <p:cNvPr id="9" name="Text Placeholder 8"/>
          <p:cNvSpPr>
            <a:spLocks noGrp="1"/>
          </p:cNvSpPr>
          <p:nvPr>
            <p:ph type="body" sz="quarter" idx="3"/>
          </p:nvPr>
        </p:nvSpPr>
        <p:spPr/>
        <p:txBody>
          <a:bodyPr>
            <a:normAutofit fontScale="92500"/>
          </a:bodyPr>
          <a:lstStyle/>
          <a:p>
            <a:r>
              <a:rPr lang="en-US" dirty="0"/>
              <a:t>U.S. DOT activities addressing this use case:</a:t>
            </a:r>
          </a:p>
        </p:txBody>
      </p:sp>
      <p:sp>
        <p:nvSpPr>
          <p:cNvPr id="10" name="Content Placeholder 9"/>
          <p:cNvSpPr>
            <a:spLocks noGrp="1"/>
          </p:cNvSpPr>
          <p:nvPr>
            <p:ph sz="quarter" idx="4"/>
          </p:nvPr>
        </p:nvSpPr>
        <p:spPr>
          <a:xfrm>
            <a:off x="6172200" y="2283679"/>
            <a:ext cx="5455612" cy="4009171"/>
          </a:xfrm>
        </p:spPr>
        <p:txBody>
          <a:bodyPr>
            <a:normAutofit fontScale="32500" lnSpcReduction="20000"/>
          </a:bodyPr>
          <a:lstStyle/>
          <a:p>
            <a:pPr>
              <a:lnSpc>
                <a:spcPct val="110000"/>
              </a:lnSpc>
            </a:pPr>
            <a:r>
              <a:rPr lang="en-US" sz="4300" b="1" dirty="0"/>
              <a:t>NHTSA’s human factors research portfolio addresses topics related to this use case</a:t>
            </a:r>
            <a:r>
              <a:rPr lang="en-US" sz="4300" dirty="0"/>
              <a:t>, ranging from supporting drivers’ understanding of ADS functionality to determining the best way to transition the driver to control of the vehicle. For example, in situations when ADS systems break down, and control needs to be handed over either to the driver or when the minimal risk condition must be automatically achieved. </a:t>
            </a:r>
          </a:p>
          <a:p>
            <a:pPr>
              <a:lnSpc>
                <a:spcPct val="110000"/>
              </a:lnSpc>
            </a:pPr>
            <a:r>
              <a:rPr lang="en-US" sz="4300" dirty="0"/>
              <a:t>Current work is aimed at </a:t>
            </a:r>
            <a:r>
              <a:rPr lang="en-US" sz="4300" b="1" dirty="0"/>
              <a:t>determining the kinds of information drivers may need to regain control successfully and quickly, as well as approaches to presenting this information</a:t>
            </a:r>
            <a:r>
              <a:rPr lang="en-US" sz="4300" dirty="0"/>
              <a:t>. Part of the take-over process will involve a vehicle warning or notification. </a:t>
            </a:r>
          </a:p>
          <a:p>
            <a:pPr>
              <a:lnSpc>
                <a:spcPct val="110000"/>
              </a:lnSpc>
            </a:pPr>
            <a:r>
              <a:rPr lang="en-US" sz="4300" dirty="0"/>
              <a:t>Another study is currently exploring the</a:t>
            </a:r>
            <a:r>
              <a:rPr lang="en-US" sz="4300" b="1" dirty="0"/>
              <a:t> temporal components of the warning or notification to gain insights </a:t>
            </a:r>
            <a:r>
              <a:rPr lang="en-US" sz="4300" dirty="0"/>
              <a:t>on how long it takes to build sufficient situational awareness to resume full manual driving safely, depending on different types and durations of disengagement.</a:t>
            </a:r>
          </a:p>
          <a:p>
            <a:endParaRPr lang="en-US" dirty="0"/>
          </a:p>
        </p:txBody>
      </p:sp>
      <p:sp>
        <p:nvSpPr>
          <p:cNvPr id="4" name="Slide Number Placeholder 3"/>
          <p:cNvSpPr>
            <a:spLocks noGrp="1"/>
          </p:cNvSpPr>
          <p:nvPr>
            <p:ph type="sldNum" sz="quarter" idx="12"/>
          </p:nvPr>
        </p:nvSpPr>
        <p:spPr/>
        <p:txBody>
          <a:bodyPr/>
          <a:lstStyle/>
          <a:p>
            <a:fld id="{B7C2F23B-22FA-CC4A-A452-35EFE8798BB0}" type="slidenum">
              <a:rPr lang="en-US" smtClean="0"/>
              <a:t>18</a:t>
            </a:fld>
            <a:endParaRPr lang="en-US"/>
          </a:p>
        </p:txBody>
      </p:sp>
      <p:pic>
        <p:nvPicPr>
          <p:cNvPr id="5" name="Picture 4"/>
          <p:cNvPicPr>
            <a:picLocks noChangeAspect="1"/>
          </p:cNvPicPr>
          <p:nvPr/>
        </p:nvPicPr>
        <p:blipFill>
          <a:blip r:embed="rId2"/>
          <a:stretch>
            <a:fillRect/>
          </a:stretch>
        </p:blipFill>
        <p:spPr>
          <a:xfrm>
            <a:off x="1537070" y="2058254"/>
            <a:ext cx="3513396" cy="4177345"/>
          </a:xfrm>
          <a:prstGeom prst="rect">
            <a:avLst/>
          </a:prstGeom>
        </p:spPr>
      </p:pic>
    </p:spTree>
    <p:extLst>
      <p:ext uri="{BB962C8B-B14F-4D97-AF65-F5344CB8AC3E}">
        <p14:creationId xmlns:p14="http://schemas.microsoft.com/office/powerpoint/2010/main" val="2194844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a:t>How do U.S. DOT actions support ADS development? – </a:t>
            </a:r>
            <a:r>
              <a:rPr lang="en-US" sz="3400" dirty="0">
                <a:solidFill>
                  <a:srgbClr val="335F94"/>
                </a:solidFill>
              </a:rPr>
              <a:t>Passenger Vehicle Automated Driving Systems </a:t>
            </a:r>
          </a:p>
        </p:txBody>
      </p:sp>
      <p:sp>
        <p:nvSpPr>
          <p:cNvPr id="7" name="Text Placeholder 6"/>
          <p:cNvSpPr>
            <a:spLocks noGrp="1"/>
          </p:cNvSpPr>
          <p:nvPr>
            <p:ph type="body" idx="1"/>
          </p:nvPr>
        </p:nvSpPr>
        <p:spPr/>
        <p:txBody>
          <a:bodyPr/>
          <a:lstStyle/>
          <a:p>
            <a:r>
              <a:rPr lang="en-US" sz="2000" dirty="0"/>
              <a:t>Example Characteristics</a:t>
            </a:r>
          </a:p>
        </p:txBody>
      </p:sp>
      <p:sp>
        <p:nvSpPr>
          <p:cNvPr id="9" name="Text Placeholder 8"/>
          <p:cNvSpPr>
            <a:spLocks noGrp="1"/>
          </p:cNvSpPr>
          <p:nvPr>
            <p:ph type="body" sz="quarter" idx="3"/>
          </p:nvPr>
        </p:nvSpPr>
        <p:spPr/>
        <p:txBody>
          <a:bodyPr>
            <a:normAutofit fontScale="92500"/>
          </a:bodyPr>
          <a:lstStyle/>
          <a:p>
            <a:r>
              <a:rPr lang="en-US" dirty="0"/>
              <a:t>U.S. DOT activities addressing this use case:</a:t>
            </a:r>
          </a:p>
        </p:txBody>
      </p:sp>
      <p:sp>
        <p:nvSpPr>
          <p:cNvPr id="10" name="Content Placeholder 9"/>
          <p:cNvSpPr>
            <a:spLocks noGrp="1"/>
          </p:cNvSpPr>
          <p:nvPr>
            <p:ph sz="quarter" idx="4"/>
          </p:nvPr>
        </p:nvSpPr>
        <p:spPr>
          <a:xfrm>
            <a:off x="6108700" y="2283679"/>
            <a:ext cx="5455612" cy="4009171"/>
          </a:xfrm>
        </p:spPr>
        <p:txBody>
          <a:bodyPr>
            <a:normAutofit fontScale="55000" lnSpcReduction="20000"/>
          </a:bodyPr>
          <a:lstStyle/>
          <a:p>
            <a:pPr lvl="0">
              <a:lnSpc>
                <a:spcPct val="110000"/>
              </a:lnSpc>
            </a:pPr>
            <a:r>
              <a:rPr lang="en-US" dirty="0"/>
              <a:t>Manufacturers that use vehicles that do not comply with the FMVSS, such as those without manual driving controls, must seek an exemption. For example, in February 2020, </a:t>
            </a:r>
            <a:r>
              <a:rPr lang="en-US" b="1" dirty="0"/>
              <a:t>NHTSA granted a request from </a:t>
            </a:r>
            <a:r>
              <a:rPr lang="en-US" b="1" dirty="0" err="1"/>
              <a:t>Nuro</a:t>
            </a:r>
            <a:r>
              <a:rPr lang="en-US" b="1" dirty="0"/>
              <a:t> for a temporary exemption from certain FMVSS</a:t>
            </a:r>
            <a:r>
              <a:rPr lang="en-US" dirty="0"/>
              <a:t>,</a:t>
            </a:r>
            <a:r>
              <a:rPr lang="en-US" b="1" dirty="0"/>
              <a:t> </a:t>
            </a:r>
            <a:r>
              <a:rPr lang="en-US" dirty="0"/>
              <a:t>with terms and conditions in place to facilitate NHTSA’s oversight. </a:t>
            </a:r>
          </a:p>
          <a:p>
            <a:pPr lvl="0">
              <a:lnSpc>
                <a:spcPct val="110000"/>
              </a:lnSpc>
            </a:pPr>
            <a:r>
              <a:rPr lang="en-US" dirty="0"/>
              <a:t>Changes to the regulations themselves would facilitate deployment without need of an exemption. </a:t>
            </a:r>
            <a:r>
              <a:rPr lang="en-US" b="1" dirty="0"/>
              <a:t>NHTSA’s rulemakings to removing barriers to Automated Driving Systems would eliminate unnecessary and unintended obstacles, while maintaining levels of safety provided in existing standards. </a:t>
            </a:r>
          </a:p>
          <a:p>
            <a:pPr lvl="0">
              <a:lnSpc>
                <a:spcPct val="110000"/>
              </a:lnSpc>
            </a:pPr>
            <a:r>
              <a:rPr lang="en-US" dirty="0"/>
              <a:t>Simultaneously, </a:t>
            </a:r>
            <a:r>
              <a:rPr lang="en-US" b="1" dirty="0"/>
              <a:t>NHTSA is engaged in activities to establish a regulatory or </a:t>
            </a:r>
            <a:r>
              <a:rPr lang="en-US" b="1" dirty="0" err="1"/>
              <a:t>subregulatory</a:t>
            </a:r>
            <a:r>
              <a:rPr lang="en-US" b="1" dirty="0"/>
              <a:t> framework for ADS safety</a:t>
            </a:r>
            <a:r>
              <a:rPr lang="en-US" dirty="0"/>
              <a:t>. This framework would objectively define, assess, and manage the safety of ADS performance while ensuring the needed flexibility to enable further innovation.</a:t>
            </a:r>
          </a:p>
        </p:txBody>
      </p:sp>
      <p:sp>
        <p:nvSpPr>
          <p:cNvPr id="4" name="Slide Number Placeholder 3"/>
          <p:cNvSpPr>
            <a:spLocks noGrp="1"/>
          </p:cNvSpPr>
          <p:nvPr>
            <p:ph type="sldNum" sz="quarter" idx="12"/>
          </p:nvPr>
        </p:nvSpPr>
        <p:spPr/>
        <p:txBody>
          <a:bodyPr/>
          <a:lstStyle/>
          <a:p>
            <a:fld id="{B7C2F23B-22FA-CC4A-A452-35EFE8798BB0}" type="slidenum">
              <a:rPr lang="en-US" smtClean="0"/>
              <a:t>19</a:t>
            </a:fld>
            <a:endParaRPr lang="en-US"/>
          </a:p>
        </p:txBody>
      </p:sp>
      <p:pic>
        <p:nvPicPr>
          <p:cNvPr id="5" name="Picture 4"/>
          <p:cNvPicPr>
            <a:picLocks noChangeAspect="1"/>
          </p:cNvPicPr>
          <p:nvPr/>
        </p:nvPicPr>
        <p:blipFill>
          <a:blip r:embed="rId2"/>
          <a:stretch>
            <a:fillRect/>
          </a:stretch>
        </p:blipFill>
        <p:spPr>
          <a:xfrm>
            <a:off x="1594883" y="2026703"/>
            <a:ext cx="3402419" cy="4162960"/>
          </a:xfrm>
          <a:prstGeom prst="rect">
            <a:avLst/>
          </a:prstGeom>
        </p:spPr>
      </p:pic>
    </p:spTree>
    <p:extLst>
      <p:ext uri="{BB962C8B-B14F-4D97-AF65-F5344CB8AC3E}">
        <p14:creationId xmlns:p14="http://schemas.microsoft.com/office/powerpoint/2010/main" val="473686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Comprehensive Plan? </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67313543"/>
              </p:ext>
            </p:extLst>
          </p:nvPr>
        </p:nvGraphicFramePr>
        <p:xfrm>
          <a:off x="609600" y="1276350"/>
          <a:ext cx="11018838" cy="4963391"/>
        </p:xfrm>
        <a:graphic>
          <a:graphicData uri="http://schemas.openxmlformats.org/drawingml/2006/table">
            <a:tbl>
              <a:tblPr firstRow="1" bandRow="1">
                <a:tableStyleId>{2D5ABB26-0587-4C30-8999-92F81FD0307C}</a:tableStyleId>
              </a:tblPr>
              <a:tblGrid>
                <a:gridCol w="5509419">
                  <a:extLst>
                    <a:ext uri="{9D8B030D-6E8A-4147-A177-3AD203B41FA5}">
                      <a16:colId xmlns:a16="http://schemas.microsoft.com/office/drawing/2014/main" val="2837101252"/>
                    </a:ext>
                  </a:extLst>
                </a:gridCol>
                <a:gridCol w="5509419">
                  <a:extLst>
                    <a:ext uri="{9D8B030D-6E8A-4147-A177-3AD203B41FA5}">
                      <a16:colId xmlns:a16="http://schemas.microsoft.com/office/drawing/2014/main" val="1069847432"/>
                    </a:ext>
                  </a:extLst>
                </a:gridCol>
              </a:tblGrid>
              <a:tr h="970251">
                <a:tc>
                  <a:txBody>
                    <a:bodyPr/>
                    <a:lstStyle/>
                    <a:p>
                      <a:r>
                        <a:rPr lang="en-US" sz="2400" b="1" dirty="0">
                          <a:solidFill>
                            <a:schemeClr val="accent3"/>
                          </a:solidFill>
                          <a:latin typeface="Bodoni 72 Book"/>
                        </a:rPr>
                        <a:t>Builds on previous voluntary guidance</a:t>
                      </a:r>
                    </a:p>
                  </a:txBody>
                  <a:tcPr anchor="ctr">
                    <a:lnB w="76200" cap="flat" cmpd="sng" algn="ctr">
                      <a:solidFill>
                        <a:schemeClr val="accent2"/>
                      </a:solidFill>
                      <a:prstDash val="solid"/>
                      <a:round/>
                      <a:headEnd type="none" w="med" len="med"/>
                      <a:tailEnd type="none" w="med" len="med"/>
                    </a:lnB>
                  </a:tcPr>
                </a:tc>
                <a:tc>
                  <a:txBody>
                    <a:bodyPr/>
                    <a:lstStyle/>
                    <a:p>
                      <a:pPr algn="ctr"/>
                      <a:r>
                        <a:rPr lang="en-US" b="0" i="1" dirty="0">
                          <a:solidFill>
                            <a:schemeClr val="tx2"/>
                          </a:solidFill>
                          <a:latin typeface="Bodoni 72 Book"/>
                        </a:rPr>
                        <a:t>ADS 2.0, AV</a:t>
                      </a:r>
                      <a:r>
                        <a:rPr lang="en-US" b="0" i="1" baseline="0" dirty="0">
                          <a:solidFill>
                            <a:schemeClr val="tx2"/>
                          </a:solidFill>
                          <a:latin typeface="Bodoni 72 Book"/>
                        </a:rPr>
                        <a:t> 3.0, AV 4.0</a:t>
                      </a:r>
                      <a:endParaRPr lang="en-US" b="0" i="1" dirty="0">
                        <a:solidFill>
                          <a:schemeClr val="tx2"/>
                        </a:solidFill>
                        <a:latin typeface="Bodoni 72 Book"/>
                      </a:endParaRPr>
                    </a:p>
                  </a:txBody>
                  <a:tcPr anchor="ctr">
                    <a:lnB w="762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735694920"/>
                  </a:ext>
                </a:extLst>
              </a:tr>
              <a:tr h="1220499">
                <a:tc>
                  <a:txBody>
                    <a:bodyPr/>
                    <a:lstStyle/>
                    <a:p>
                      <a:r>
                        <a:rPr lang="en-US" sz="2400" b="1" dirty="0">
                          <a:solidFill>
                            <a:schemeClr val="accent3"/>
                          </a:solidFill>
                          <a:latin typeface="Bodoni 72 Book"/>
                        </a:rPr>
                        <a:t>Explains Departmental goals related to Automated Driving Systems (ADS)</a:t>
                      </a:r>
                    </a:p>
                  </a:txBody>
                  <a:tcPr anchor="ct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tcPr>
                </a:tc>
                <a:tc>
                  <a:txBody>
                    <a:bodyPr/>
                    <a:lstStyle/>
                    <a:p>
                      <a:pPr algn="ctr"/>
                      <a:r>
                        <a:rPr lang="en-US" b="0" i="1" dirty="0">
                          <a:solidFill>
                            <a:schemeClr val="tx2"/>
                          </a:solidFill>
                          <a:latin typeface="Bodoni 72 Book"/>
                        </a:rPr>
                        <a:t>Promote Collaboration and Transparency</a:t>
                      </a:r>
                    </a:p>
                    <a:p>
                      <a:pPr algn="ctr"/>
                      <a:r>
                        <a:rPr lang="en-US" b="0" i="1" dirty="0">
                          <a:solidFill>
                            <a:schemeClr val="tx2"/>
                          </a:solidFill>
                          <a:latin typeface="Bodoni 72 Book"/>
                        </a:rPr>
                        <a:t>Modernize</a:t>
                      </a:r>
                      <a:r>
                        <a:rPr lang="en-US" b="0" i="1" baseline="0" dirty="0">
                          <a:solidFill>
                            <a:schemeClr val="tx2"/>
                          </a:solidFill>
                          <a:latin typeface="Bodoni 72 Book"/>
                        </a:rPr>
                        <a:t> the Regulatory Environment</a:t>
                      </a:r>
                    </a:p>
                    <a:p>
                      <a:pPr algn="ctr"/>
                      <a:r>
                        <a:rPr lang="en-US" b="0" i="1" baseline="0" dirty="0">
                          <a:solidFill>
                            <a:schemeClr val="tx2"/>
                          </a:solidFill>
                          <a:latin typeface="Bodoni 72 Book"/>
                        </a:rPr>
                        <a:t>Prepare the Transportation System</a:t>
                      </a:r>
                      <a:endParaRPr lang="en-US" b="0" i="1" dirty="0">
                        <a:solidFill>
                          <a:schemeClr val="tx2"/>
                        </a:solidFill>
                        <a:latin typeface="Bodoni 72 Book"/>
                      </a:endParaRPr>
                    </a:p>
                  </a:txBody>
                  <a:tcPr anchor="ct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103737865"/>
                  </a:ext>
                </a:extLst>
              </a:tr>
              <a:tr h="1047750">
                <a:tc>
                  <a:txBody>
                    <a:bodyPr/>
                    <a:lstStyle/>
                    <a:p>
                      <a:r>
                        <a:rPr lang="en-US" sz="2400" b="1" dirty="0">
                          <a:solidFill>
                            <a:schemeClr val="accent3"/>
                          </a:solidFill>
                          <a:latin typeface="Bodoni 72 Book"/>
                        </a:rPr>
                        <a:t>Identifies</a:t>
                      </a:r>
                      <a:r>
                        <a:rPr lang="en-US" sz="2400" b="1" baseline="0" dirty="0">
                          <a:solidFill>
                            <a:schemeClr val="accent3"/>
                          </a:solidFill>
                          <a:latin typeface="Bodoni 72 Book"/>
                        </a:rPr>
                        <a:t> actions being taken to meet those goals</a:t>
                      </a:r>
                      <a:endParaRPr lang="en-US" sz="2400" b="1" dirty="0">
                        <a:solidFill>
                          <a:schemeClr val="accent3"/>
                        </a:solidFill>
                        <a:latin typeface="Bodoni 72 Book"/>
                      </a:endParaRPr>
                    </a:p>
                  </a:txBody>
                  <a:tcPr anchor="ct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tcPr>
                </a:tc>
                <a:tc>
                  <a:txBody>
                    <a:bodyPr/>
                    <a:lstStyle/>
                    <a:p>
                      <a:pPr algn="ctr"/>
                      <a:r>
                        <a:rPr lang="en-US" b="0" i="1" dirty="0">
                          <a:solidFill>
                            <a:schemeClr val="tx2"/>
                          </a:solidFill>
                          <a:latin typeface="Bodoni 72 Book"/>
                        </a:rPr>
                        <a:t>Stakeholder Engagement, Research, Guidance, Rulemakings</a:t>
                      </a:r>
                    </a:p>
                  </a:txBody>
                  <a:tcPr anchor="ct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907767149"/>
                  </a:ext>
                </a:extLst>
              </a:tr>
              <a:tr h="1724891">
                <a:tc>
                  <a:txBody>
                    <a:bodyPr/>
                    <a:lstStyle/>
                    <a:p>
                      <a:r>
                        <a:rPr lang="en-US" sz="2400" b="1" dirty="0">
                          <a:solidFill>
                            <a:schemeClr val="accent3"/>
                          </a:solidFill>
                          <a:latin typeface="Bodoni 72 Book"/>
                        </a:rPr>
                        <a:t>Provides real-world examples of how these Departmental actions relate to emerging ADS applications</a:t>
                      </a:r>
                    </a:p>
                  </a:txBody>
                  <a:tcPr anchor="ctr">
                    <a:lnT w="76200" cap="flat" cmpd="sng" algn="ctr">
                      <a:solidFill>
                        <a:schemeClr val="accent2"/>
                      </a:solidFill>
                      <a:prstDash val="solid"/>
                      <a:round/>
                      <a:headEnd type="none" w="med" len="med"/>
                      <a:tailEnd type="none" w="med" len="med"/>
                    </a:lnT>
                  </a:tcPr>
                </a:tc>
                <a:tc>
                  <a:txBody>
                    <a:bodyPr/>
                    <a:lstStyle/>
                    <a:p>
                      <a:pPr algn="ctr"/>
                      <a:r>
                        <a:rPr lang="en-US" b="0" i="1" dirty="0">
                          <a:solidFill>
                            <a:schemeClr val="tx2"/>
                          </a:solidFill>
                          <a:latin typeface="Bodoni 72 Book"/>
                        </a:rPr>
                        <a:t>Occupant-less</a:t>
                      </a:r>
                      <a:r>
                        <a:rPr lang="en-US" b="0" i="1" baseline="0" dirty="0">
                          <a:solidFill>
                            <a:schemeClr val="tx2"/>
                          </a:solidFill>
                          <a:latin typeface="Bodoni 72 Book"/>
                        </a:rPr>
                        <a:t> Low-Speed Vehicles </a:t>
                      </a:r>
                      <a:endParaRPr lang="en-US" b="0" i="1" dirty="0">
                        <a:solidFill>
                          <a:schemeClr val="tx2"/>
                        </a:solidFill>
                        <a:latin typeface="Bodoni 72 Book"/>
                      </a:endParaRPr>
                    </a:p>
                    <a:p>
                      <a:pPr algn="ctr"/>
                      <a:r>
                        <a:rPr lang="en-US" b="0" i="1" dirty="0">
                          <a:solidFill>
                            <a:schemeClr val="tx2"/>
                          </a:solidFill>
                          <a:latin typeface="Bodoni 72 Book"/>
                        </a:rPr>
                        <a:t>Passenger Vehicle Conditional Driving Automation</a:t>
                      </a:r>
                    </a:p>
                    <a:p>
                      <a:pPr algn="ctr"/>
                      <a:r>
                        <a:rPr lang="en-US" b="0" i="1" dirty="0">
                          <a:solidFill>
                            <a:schemeClr val="tx2"/>
                          </a:solidFill>
                          <a:latin typeface="Bodoni 72 Book"/>
                        </a:rPr>
                        <a:t>Passenger</a:t>
                      </a:r>
                      <a:r>
                        <a:rPr lang="en-US" b="0" i="1" baseline="0" dirty="0">
                          <a:solidFill>
                            <a:schemeClr val="tx2"/>
                          </a:solidFill>
                          <a:latin typeface="Bodoni 72 Book"/>
                        </a:rPr>
                        <a:t> Vehicle Automated Driving Systems</a:t>
                      </a:r>
                      <a:endParaRPr lang="en-US" b="0" i="1" dirty="0">
                        <a:solidFill>
                          <a:schemeClr val="tx2"/>
                        </a:solidFill>
                        <a:latin typeface="Bodoni 72 Book"/>
                      </a:endParaRPr>
                    </a:p>
                    <a:p>
                      <a:pPr algn="ctr"/>
                      <a:r>
                        <a:rPr lang="en-US" b="0" i="1" dirty="0">
                          <a:solidFill>
                            <a:schemeClr val="tx2"/>
                          </a:solidFill>
                          <a:latin typeface="Bodoni 72 Book"/>
                        </a:rPr>
                        <a:t>Automated Trucking Operations</a:t>
                      </a:r>
                    </a:p>
                    <a:p>
                      <a:pPr algn="ctr"/>
                      <a:r>
                        <a:rPr lang="en-US" b="0" i="1" dirty="0">
                          <a:solidFill>
                            <a:schemeClr val="tx2"/>
                          </a:solidFill>
                          <a:latin typeface="Bodoni 72 Book"/>
                        </a:rPr>
                        <a:t>Low-Speed</a:t>
                      </a:r>
                      <a:r>
                        <a:rPr lang="en-US" b="0" i="1" baseline="0" dirty="0">
                          <a:solidFill>
                            <a:schemeClr val="tx2"/>
                          </a:solidFill>
                          <a:latin typeface="Bodoni 72 Book"/>
                        </a:rPr>
                        <a:t> Passenger Shuttle</a:t>
                      </a:r>
                      <a:endParaRPr lang="en-US" b="0" i="1" dirty="0">
                        <a:solidFill>
                          <a:schemeClr val="tx2"/>
                        </a:solidFill>
                        <a:latin typeface="Bodoni 72 Book"/>
                      </a:endParaRPr>
                    </a:p>
                  </a:txBody>
                  <a:tcPr anchor="ctr">
                    <a:lnT w="76200" cap="flat" cmpd="sng" algn="ctr">
                      <a:solidFill>
                        <a:schemeClr val="accent2"/>
                      </a:solidFill>
                      <a:prstDash val="solid"/>
                      <a:round/>
                      <a:headEnd type="none" w="med" len="med"/>
                      <a:tailEnd type="none" w="med" len="med"/>
                    </a:lnT>
                  </a:tcPr>
                </a:tc>
                <a:extLst>
                  <a:ext uri="{0D108BD9-81ED-4DB2-BD59-A6C34878D82A}">
                    <a16:rowId xmlns:a16="http://schemas.microsoft.com/office/drawing/2014/main" val="1945568442"/>
                  </a:ext>
                </a:extLst>
              </a:tr>
            </a:tbl>
          </a:graphicData>
        </a:graphic>
      </p:graphicFrame>
      <p:sp>
        <p:nvSpPr>
          <p:cNvPr id="4" name="Slide Number Placeholder 3"/>
          <p:cNvSpPr>
            <a:spLocks noGrp="1"/>
          </p:cNvSpPr>
          <p:nvPr>
            <p:ph type="sldNum" sz="quarter" idx="12"/>
          </p:nvPr>
        </p:nvSpPr>
        <p:spPr/>
        <p:txBody>
          <a:bodyPr/>
          <a:lstStyle/>
          <a:p>
            <a:fld id="{B7C2F23B-22FA-CC4A-A452-35EFE8798BB0}" type="slidenum">
              <a:rPr lang="en-US" smtClean="0"/>
              <a:t>2</a:t>
            </a:fld>
            <a:endParaRPr lang="en-US"/>
          </a:p>
        </p:txBody>
      </p:sp>
    </p:spTree>
    <p:extLst>
      <p:ext uri="{BB962C8B-B14F-4D97-AF65-F5344CB8AC3E}">
        <p14:creationId xmlns:p14="http://schemas.microsoft.com/office/powerpoint/2010/main" val="2871208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a:t>How do U.S. DOT actions support ADS development? – </a:t>
            </a:r>
            <a:r>
              <a:rPr lang="en-US" sz="3400" dirty="0">
                <a:solidFill>
                  <a:srgbClr val="335F94"/>
                </a:solidFill>
              </a:rPr>
              <a:t>Automated Trucking Operations </a:t>
            </a:r>
          </a:p>
        </p:txBody>
      </p:sp>
      <p:sp>
        <p:nvSpPr>
          <p:cNvPr id="7" name="Text Placeholder 6"/>
          <p:cNvSpPr>
            <a:spLocks noGrp="1"/>
          </p:cNvSpPr>
          <p:nvPr>
            <p:ph type="body" idx="1"/>
          </p:nvPr>
        </p:nvSpPr>
        <p:spPr/>
        <p:txBody>
          <a:bodyPr/>
          <a:lstStyle/>
          <a:p>
            <a:r>
              <a:rPr lang="en-US" sz="2000" dirty="0"/>
              <a:t>Example Characteristics</a:t>
            </a:r>
          </a:p>
        </p:txBody>
      </p:sp>
      <p:sp>
        <p:nvSpPr>
          <p:cNvPr id="9" name="Text Placeholder 8"/>
          <p:cNvSpPr>
            <a:spLocks noGrp="1"/>
          </p:cNvSpPr>
          <p:nvPr>
            <p:ph type="body" sz="quarter" idx="3"/>
          </p:nvPr>
        </p:nvSpPr>
        <p:spPr/>
        <p:txBody>
          <a:bodyPr>
            <a:normAutofit fontScale="92500"/>
          </a:bodyPr>
          <a:lstStyle/>
          <a:p>
            <a:r>
              <a:rPr lang="en-US" dirty="0"/>
              <a:t>U.S. DOT activities addressing this use case:</a:t>
            </a:r>
          </a:p>
        </p:txBody>
      </p:sp>
      <p:sp>
        <p:nvSpPr>
          <p:cNvPr id="10" name="Content Placeholder 9"/>
          <p:cNvSpPr>
            <a:spLocks noGrp="1"/>
          </p:cNvSpPr>
          <p:nvPr>
            <p:ph sz="quarter" idx="4"/>
          </p:nvPr>
        </p:nvSpPr>
        <p:spPr>
          <a:xfrm>
            <a:off x="6180138" y="2267804"/>
            <a:ext cx="5455612" cy="4009171"/>
          </a:xfrm>
        </p:spPr>
        <p:txBody>
          <a:bodyPr>
            <a:normAutofit fontScale="40000" lnSpcReduction="20000"/>
          </a:bodyPr>
          <a:lstStyle/>
          <a:p>
            <a:pPr lvl="0">
              <a:lnSpc>
                <a:spcPct val="110000"/>
              </a:lnSpc>
            </a:pPr>
            <a:r>
              <a:rPr lang="en-US" dirty="0"/>
              <a:t>In </a:t>
            </a:r>
            <a:r>
              <a:rPr lang="en-US" i="1" dirty="0"/>
              <a:t>AV 3.0</a:t>
            </a:r>
            <a:r>
              <a:rPr lang="en-US" dirty="0"/>
              <a:t>, U.S. DOT clarified that </a:t>
            </a:r>
            <a:r>
              <a:rPr lang="en-US" b="1" dirty="0"/>
              <a:t>FMCSA regulations will no longer assume that the CMV driver is always a human or that a human is necessarily present onboard a commercial vehicle </a:t>
            </a:r>
            <a:r>
              <a:rPr lang="en-US" dirty="0"/>
              <a:t>during its operation.</a:t>
            </a:r>
          </a:p>
          <a:p>
            <a:pPr lvl="0">
              <a:lnSpc>
                <a:spcPct val="110000"/>
              </a:lnSpc>
            </a:pPr>
            <a:r>
              <a:rPr lang="en-US" dirty="0"/>
              <a:t>In July 2019, </a:t>
            </a:r>
            <a:r>
              <a:rPr lang="en-US" b="1" dirty="0"/>
              <a:t>FMCSA released an ANPRM seeking comment on questions regarding several key regulatory areas </a:t>
            </a:r>
            <a:r>
              <a:rPr lang="en-US" dirty="0"/>
              <a:t>to understand better how changes to its rules can account for significant differences between human operators and ADS. These questions focus on topics such as: requirements of human drivers; CDL endorsements; hours of service rules; medical qualifications; distracted driving; safe driving, inspection, repair, and maintenance; roadside inspections; and cybersecurity. FMCSA is developing an NPRM that would propose rules to provide motor carriers with a uniform regulatory framework for deploying Levels 4 and 5 ADS-equipped CMVs in interstate commerce. </a:t>
            </a:r>
          </a:p>
          <a:p>
            <a:pPr lvl="0">
              <a:lnSpc>
                <a:spcPct val="110000"/>
              </a:lnSpc>
            </a:pPr>
            <a:r>
              <a:rPr lang="en-US" b="1" dirty="0"/>
              <a:t>FMCSA plans to host a series of collaborative sessions with ADS-equipped CMV developers, truck manufacturers, motor carriers, industry associations, and other interested stakeholders </a:t>
            </a:r>
            <a:r>
              <a:rPr lang="en-US" dirty="0"/>
              <a:t>to facilitate development of industry-based consensus standards for the operation of ADS-equipped CMVs.</a:t>
            </a:r>
          </a:p>
          <a:p>
            <a:pPr lvl="0">
              <a:lnSpc>
                <a:spcPct val="110000"/>
              </a:lnSpc>
            </a:pPr>
            <a:r>
              <a:rPr lang="en-US" b="1" dirty="0"/>
              <a:t>U.S. DOT has awarded ADS Demonstration Grants </a:t>
            </a:r>
            <a:r>
              <a:rPr lang="en-US" dirty="0"/>
              <a:t>to projects that include a significant focus on ADS-equipped CMVs.</a:t>
            </a:r>
          </a:p>
          <a:p>
            <a:pPr lvl="0">
              <a:lnSpc>
                <a:spcPct val="110000"/>
              </a:lnSpc>
            </a:pPr>
            <a:r>
              <a:rPr lang="en-US" b="1" dirty="0"/>
              <a:t>FMCSA has initiated its ACE Program </a:t>
            </a:r>
            <a:r>
              <a:rPr lang="en-US" dirty="0"/>
              <a:t>to conduct ADS Performance Research. </a:t>
            </a:r>
          </a:p>
          <a:p>
            <a:pPr lvl="0">
              <a:lnSpc>
                <a:spcPct val="110000"/>
              </a:lnSpc>
            </a:pPr>
            <a:r>
              <a:rPr lang="en-US" dirty="0"/>
              <a:t>U.S. DOT is actively </a:t>
            </a:r>
            <a:r>
              <a:rPr lang="en-US" b="1" dirty="0"/>
              <a:t>studying the potential impacts of ADS on the Nation’s long-haul trucking workforce. </a:t>
            </a:r>
          </a:p>
        </p:txBody>
      </p:sp>
      <p:sp>
        <p:nvSpPr>
          <p:cNvPr id="4" name="Slide Number Placeholder 3"/>
          <p:cNvSpPr>
            <a:spLocks noGrp="1"/>
          </p:cNvSpPr>
          <p:nvPr>
            <p:ph type="sldNum" sz="quarter" idx="12"/>
          </p:nvPr>
        </p:nvSpPr>
        <p:spPr/>
        <p:txBody>
          <a:bodyPr/>
          <a:lstStyle/>
          <a:p>
            <a:fld id="{B7C2F23B-22FA-CC4A-A452-35EFE8798BB0}" type="slidenum">
              <a:rPr lang="en-US" smtClean="0"/>
              <a:t>20</a:t>
            </a:fld>
            <a:endParaRPr lang="en-US"/>
          </a:p>
        </p:txBody>
      </p:sp>
      <p:pic>
        <p:nvPicPr>
          <p:cNvPr id="5" name="Picture 4"/>
          <p:cNvPicPr>
            <a:picLocks noChangeAspect="1"/>
          </p:cNvPicPr>
          <p:nvPr/>
        </p:nvPicPr>
        <p:blipFill>
          <a:blip r:embed="rId2"/>
          <a:stretch>
            <a:fillRect/>
          </a:stretch>
        </p:blipFill>
        <p:spPr>
          <a:xfrm>
            <a:off x="1500408" y="2086830"/>
            <a:ext cx="3581954" cy="4157876"/>
          </a:xfrm>
          <a:prstGeom prst="rect">
            <a:avLst/>
          </a:prstGeom>
        </p:spPr>
      </p:pic>
    </p:spTree>
    <p:extLst>
      <p:ext uri="{BB962C8B-B14F-4D97-AF65-F5344CB8AC3E}">
        <p14:creationId xmlns:p14="http://schemas.microsoft.com/office/powerpoint/2010/main" val="1192823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a:t>How do U.S. DOT actions support ADS development? – </a:t>
            </a:r>
            <a:r>
              <a:rPr lang="en-US" sz="3400" dirty="0">
                <a:solidFill>
                  <a:srgbClr val="335F94"/>
                </a:solidFill>
              </a:rPr>
              <a:t>Low-Speed Passenger Shuttle </a:t>
            </a:r>
          </a:p>
        </p:txBody>
      </p:sp>
      <p:sp>
        <p:nvSpPr>
          <p:cNvPr id="7" name="Text Placeholder 6"/>
          <p:cNvSpPr>
            <a:spLocks noGrp="1"/>
          </p:cNvSpPr>
          <p:nvPr>
            <p:ph type="body" idx="1"/>
          </p:nvPr>
        </p:nvSpPr>
        <p:spPr/>
        <p:txBody>
          <a:bodyPr/>
          <a:lstStyle/>
          <a:p>
            <a:r>
              <a:rPr lang="en-US" sz="2000" dirty="0"/>
              <a:t>Example Characteristics</a:t>
            </a:r>
          </a:p>
        </p:txBody>
      </p:sp>
      <p:sp>
        <p:nvSpPr>
          <p:cNvPr id="9" name="Text Placeholder 8"/>
          <p:cNvSpPr>
            <a:spLocks noGrp="1"/>
          </p:cNvSpPr>
          <p:nvPr>
            <p:ph type="body" sz="quarter" idx="3"/>
          </p:nvPr>
        </p:nvSpPr>
        <p:spPr/>
        <p:txBody>
          <a:bodyPr>
            <a:normAutofit fontScale="92500"/>
          </a:bodyPr>
          <a:lstStyle/>
          <a:p>
            <a:r>
              <a:rPr lang="en-US" dirty="0"/>
              <a:t>U.S. DOT activities addressing this use case:</a:t>
            </a:r>
          </a:p>
        </p:txBody>
      </p:sp>
      <p:sp>
        <p:nvSpPr>
          <p:cNvPr id="10" name="Content Placeholder 9"/>
          <p:cNvSpPr>
            <a:spLocks noGrp="1"/>
          </p:cNvSpPr>
          <p:nvPr>
            <p:ph sz="quarter" idx="4"/>
          </p:nvPr>
        </p:nvSpPr>
        <p:spPr>
          <a:xfrm>
            <a:off x="6172200" y="2291617"/>
            <a:ext cx="5455612" cy="4009171"/>
          </a:xfrm>
        </p:spPr>
        <p:txBody>
          <a:bodyPr>
            <a:normAutofit fontScale="55000" lnSpcReduction="20000"/>
          </a:bodyPr>
          <a:lstStyle/>
          <a:p>
            <a:pPr lvl="0">
              <a:lnSpc>
                <a:spcPct val="110000"/>
              </a:lnSpc>
            </a:pPr>
            <a:r>
              <a:rPr lang="en-US" dirty="0"/>
              <a:t>FTA is exploring automation in bus transit through:</a:t>
            </a:r>
          </a:p>
          <a:p>
            <a:pPr lvl="1">
              <a:lnSpc>
                <a:spcPct val="110000"/>
              </a:lnSpc>
            </a:pPr>
            <a:r>
              <a:rPr lang="en-US" b="1" dirty="0"/>
              <a:t>Funding for demonstration projects</a:t>
            </a:r>
            <a:r>
              <a:rPr lang="en-US" dirty="0"/>
              <a:t>, such as the Integrated Mobility Innovation Demonstration and the Accelerating Innovative Mobility Programs</a:t>
            </a:r>
          </a:p>
          <a:p>
            <a:pPr lvl="1">
              <a:lnSpc>
                <a:spcPct val="110000"/>
              </a:lnSpc>
            </a:pPr>
            <a:r>
              <a:rPr lang="en-US" b="1" dirty="0"/>
              <a:t>Analysis</a:t>
            </a:r>
            <a:r>
              <a:rPr lang="en-US" dirty="0"/>
              <a:t> of the resulting data; and</a:t>
            </a:r>
          </a:p>
          <a:p>
            <a:pPr lvl="1">
              <a:lnSpc>
                <a:spcPct val="110000"/>
              </a:lnSpc>
            </a:pPr>
            <a:r>
              <a:rPr lang="en-US" b="1" dirty="0"/>
              <a:t>Outreach</a:t>
            </a:r>
            <a:r>
              <a:rPr lang="en-US" dirty="0"/>
              <a:t> to the transportation community to share what is being learned through ongoing knowledge transfer. Research topics include policy, human factors, benefit-cost, and others. </a:t>
            </a:r>
          </a:p>
          <a:p>
            <a:pPr lvl="0">
              <a:lnSpc>
                <a:spcPct val="110000"/>
              </a:lnSpc>
            </a:pPr>
            <a:r>
              <a:rPr lang="en-US" b="1" dirty="0"/>
              <a:t>NHTSA’s NPRMs on Updating the Process for Temporary Exemptions and the Expansion of Temporary Exemption Program to Domestic Manufacturers for Research, Demonstrations, and Other Purposes are expected to streamline the exemption process </a:t>
            </a:r>
            <a:r>
              <a:rPr lang="en-US" dirty="0"/>
              <a:t>and allow domestic startup companies the ability to seek approval to test or demonstrate these vehicles on public roads, which would be subject to the same safety scrutiny as currently exists for imported vehicles.  </a:t>
            </a:r>
          </a:p>
          <a:p>
            <a:endParaRPr lang="en-US" dirty="0"/>
          </a:p>
        </p:txBody>
      </p:sp>
      <p:sp>
        <p:nvSpPr>
          <p:cNvPr id="4" name="Slide Number Placeholder 3"/>
          <p:cNvSpPr>
            <a:spLocks noGrp="1"/>
          </p:cNvSpPr>
          <p:nvPr>
            <p:ph type="sldNum" sz="quarter" idx="12"/>
          </p:nvPr>
        </p:nvSpPr>
        <p:spPr/>
        <p:txBody>
          <a:bodyPr/>
          <a:lstStyle/>
          <a:p>
            <a:fld id="{B7C2F23B-22FA-CC4A-A452-35EFE8798BB0}" type="slidenum">
              <a:rPr lang="en-US" smtClean="0"/>
              <a:t>21</a:t>
            </a:fld>
            <a:endParaRPr lang="en-US"/>
          </a:p>
        </p:txBody>
      </p:sp>
      <p:pic>
        <p:nvPicPr>
          <p:cNvPr id="5" name="Picture 4"/>
          <p:cNvPicPr>
            <a:picLocks noChangeAspect="1"/>
          </p:cNvPicPr>
          <p:nvPr/>
        </p:nvPicPr>
        <p:blipFill>
          <a:blip r:embed="rId2"/>
          <a:stretch>
            <a:fillRect/>
          </a:stretch>
        </p:blipFill>
        <p:spPr>
          <a:xfrm>
            <a:off x="1525329" y="2022508"/>
            <a:ext cx="3535768" cy="4167155"/>
          </a:xfrm>
          <a:prstGeom prst="rect">
            <a:avLst/>
          </a:prstGeom>
        </p:spPr>
      </p:pic>
    </p:spTree>
    <p:extLst>
      <p:ext uri="{BB962C8B-B14F-4D97-AF65-F5344CB8AC3E}">
        <p14:creationId xmlns:p14="http://schemas.microsoft.com/office/powerpoint/2010/main" val="2865038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7C2F23B-22FA-CC4A-A452-35EFE8798BB0}" type="slidenum">
              <a:rPr lang="en-US" smtClean="0"/>
              <a:t>3</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2" y="0"/>
            <a:ext cx="12140184" cy="6108192"/>
          </a:xfrm>
          <a:prstGeom prst="rect">
            <a:avLst/>
          </a:prstGeom>
        </p:spPr>
      </p:pic>
    </p:spTree>
    <p:extLst>
      <p:ext uri="{BB962C8B-B14F-4D97-AF65-F5344CB8AC3E}">
        <p14:creationId xmlns:p14="http://schemas.microsoft.com/office/powerpoint/2010/main" val="3885541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Promoting Collaboration and Transparency</a:t>
            </a:r>
          </a:p>
        </p:txBody>
      </p:sp>
      <p:sp>
        <p:nvSpPr>
          <p:cNvPr id="3" name="Content Placeholder 2"/>
          <p:cNvSpPr>
            <a:spLocks noGrp="1"/>
          </p:cNvSpPr>
          <p:nvPr>
            <p:ph idx="1"/>
          </p:nvPr>
        </p:nvSpPr>
        <p:spPr/>
        <p:txBody>
          <a:bodyPr/>
          <a:lstStyle/>
          <a:p>
            <a:r>
              <a:rPr lang="en-US" sz="2400" b="1" dirty="0"/>
              <a:t>Engage with stakeholders to monitor for emerging trends, issues, and needs</a:t>
            </a:r>
          </a:p>
          <a:p>
            <a:pPr lvl="1"/>
            <a:r>
              <a:rPr lang="en-US" sz="2000" dirty="0"/>
              <a:t>FHWA National Dialogues on Highway Automation</a:t>
            </a:r>
          </a:p>
          <a:p>
            <a:pPr lvl="1"/>
            <a:r>
              <a:rPr lang="en-US" sz="2000" dirty="0"/>
              <a:t>FTA Transit Automation Community of Practices</a:t>
            </a:r>
          </a:p>
          <a:p>
            <a:pPr lvl="1"/>
            <a:r>
              <a:rPr lang="en-US" sz="2000" dirty="0"/>
              <a:t>Cooperative Automated Transportation Coalition</a:t>
            </a:r>
          </a:p>
          <a:p>
            <a:r>
              <a:rPr lang="en-US" sz="2400" b="1" dirty="0"/>
              <a:t>Provide guidance to industry to encourage transparency and adoption of best practices</a:t>
            </a:r>
          </a:p>
          <a:p>
            <a:pPr lvl="1"/>
            <a:r>
              <a:rPr lang="en-US" sz="2000" dirty="0"/>
              <a:t>ADS 2.0, AV 3.0, AV 4.0</a:t>
            </a:r>
          </a:p>
          <a:p>
            <a:r>
              <a:rPr lang="en-US" sz="2400" b="1" dirty="0"/>
              <a:t>Facilitate information sharing</a:t>
            </a:r>
          </a:p>
          <a:p>
            <a:pPr lvl="1"/>
            <a:r>
              <a:rPr lang="en-US" sz="2000" dirty="0"/>
              <a:t>Automated Vehicle Transparency and Engagement for Safe Testing (AV TEST) Initiative </a:t>
            </a:r>
          </a:p>
          <a:p>
            <a:pPr lvl="1"/>
            <a:r>
              <a:rPr lang="en-US" sz="2000" dirty="0"/>
              <a:t>Voluntary Safety Self-Assessments</a:t>
            </a:r>
          </a:p>
          <a:p>
            <a:pPr lvl="1"/>
            <a:r>
              <a:rPr lang="en-US" sz="2000" dirty="0"/>
              <a:t>FTA Transit Bus Automation Market Assessment</a:t>
            </a:r>
          </a:p>
          <a:p>
            <a:pPr lvl="1"/>
            <a:r>
              <a:rPr lang="en-US" sz="2000" dirty="0"/>
              <a:t>Emerging Automated Urban Freight Delivery Concepts State of the Practice Scan </a:t>
            </a:r>
          </a:p>
          <a:p>
            <a:endParaRPr lang="en-US" sz="2400" dirty="0"/>
          </a:p>
          <a:p>
            <a:endParaRPr lang="en-US" sz="2400" dirty="0"/>
          </a:p>
        </p:txBody>
      </p:sp>
      <p:sp>
        <p:nvSpPr>
          <p:cNvPr id="4" name="Slide Number Placeholder 3"/>
          <p:cNvSpPr>
            <a:spLocks noGrp="1"/>
          </p:cNvSpPr>
          <p:nvPr>
            <p:ph type="sldNum" sz="quarter" idx="12"/>
          </p:nvPr>
        </p:nvSpPr>
        <p:spPr/>
        <p:txBody>
          <a:bodyPr/>
          <a:lstStyle/>
          <a:p>
            <a:fld id="{B7C2F23B-22FA-CC4A-A452-35EFE8798BB0}" type="slidenum">
              <a:rPr lang="en-US" smtClean="0"/>
              <a:t>4</a:t>
            </a:fld>
            <a:endParaRPr lang="en-US"/>
          </a:p>
        </p:txBody>
      </p:sp>
    </p:spTree>
    <p:extLst>
      <p:ext uri="{BB962C8B-B14F-4D97-AF65-F5344CB8AC3E}">
        <p14:creationId xmlns:p14="http://schemas.microsoft.com/office/powerpoint/2010/main" val="3919510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Modernizing the Regulatory Environment</a:t>
            </a:r>
          </a:p>
        </p:txBody>
      </p:sp>
      <p:sp>
        <p:nvSpPr>
          <p:cNvPr id="3" name="Content Placeholder 2"/>
          <p:cNvSpPr>
            <a:spLocks noGrp="1"/>
          </p:cNvSpPr>
          <p:nvPr>
            <p:ph idx="1"/>
          </p:nvPr>
        </p:nvSpPr>
        <p:spPr/>
        <p:txBody>
          <a:bodyPr>
            <a:normAutofit fontScale="77500" lnSpcReduction="20000"/>
          </a:bodyPr>
          <a:lstStyle/>
          <a:p>
            <a:pPr>
              <a:lnSpc>
                <a:spcPct val="120000"/>
              </a:lnSpc>
              <a:spcBef>
                <a:spcPts val="0"/>
              </a:spcBef>
            </a:pPr>
            <a:r>
              <a:rPr lang="en-US" b="1" dirty="0"/>
              <a:t>Streamline Paths to Deployment</a:t>
            </a:r>
          </a:p>
          <a:p>
            <a:pPr lvl="1">
              <a:lnSpc>
                <a:spcPct val="120000"/>
              </a:lnSpc>
              <a:spcBef>
                <a:spcPts val="0"/>
              </a:spcBef>
            </a:pPr>
            <a:r>
              <a:rPr lang="en-US" dirty="0"/>
              <a:t>Grant of Temporary Exemption for a Low-Speed Vehicle with an Automated Driving System </a:t>
            </a:r>
          </a:p>
          <a:p>
            <a:pPr lvl="1">
              <a:lnSpc>
                <a:spcPct val="120000"/>
              </a:lnSpc>
              <a:spcBef>
                <a:spcPts val="0"/>
              </a:spcBef>
            </a:pPr>
            <a:r>
              <a:rPr lang="en-US" dirty="0"/>
              <a:t>NPRM: Expansion of Temporary Exemption Program to Domestic Manufacturers for Research, Demonstrations, and Other Purposes </a:t>
            </a:r>
          </a:p>
          <a:p>
            <a:pPr lvl="1">
              <a:lnSpc>
                <a:spcPct val="120000"/>
              </a:lnSpc>
              <a:spcBef>
                <a:spcPts val="0"/>
              </a:spcBef>
            </a:pPr>
            <a:r>
              <a:rPr lang="en-US" dirty="0"/>
              <a:t>NPRM: Updating the Process for Temporary Exemptions </a:t>
            </a:r>
          </a:p>
          <a:p>
            <a:pPr>
              <a:lnSpc>
                <a:spcPct val="120000"/>
              </a:lnSpc>
              <a:spcBef>
                <a:spcPts val="0"/>
              </a:spcBef>
            </a:pPr>
            <a:r>
              <a:rPr lang="en-US" b="1" dirty="0"/>
              <a:t>Update Existing Regulations to Remove Unnecessary Barriers</a:t>
            </a:r>
          </a:p>
          <a:p>
            <a:pPr lvl="1">
              <a:lnSpc>
                <a:spcPct val="120000"/>
              </a:lnSpc>
              <a:spcBef>
                <a:spcPts val="0"/>
              </a:spcBef>
            </a:pPr>
            <a:r>
              <a:rPr lang="en-US" dirty="0"/>
              <a:t>NPRM: Occupant Protection for Automated Driving Systems</a:t>
            </a:r>
          </a:p>
          <a:p>
            <a:pPr lvl="1">
              <a:lnSpc>
                <a:spcPct val="120000"/>
              </a:lnSpc>
              <a:spcBef>
                <a:spcPts val="0"/>
              </a:spcBef>
            </a:pPr>
            <a:r>
              <a:rPr lang="en-US" dirty="0"/>
              <a:t>ANPRM: Removing Regulatory Barriers for Automated Driving Systems</a:t>
            </a:r>
          </a:p>
          <a:p>
            <a:pPr lvl="1">
              <a:lnSpc>
                <a:spcPct val="120000"/>
              </a:lnSpc>
              <a:spcBef>
                <a:spcPts val="0"/>
              </a:spcBef>
            </a:pPr>
            <a:r>
              <a:rPr lang="en-US" dirty="0"/>
              <a:t>ANPRM: Considerations for Telltales, Indicators, and Warnings in ADS Vehicles</a:t>
            </a:r>
          </a:p>
          <a:p>
            <a:pPr lvl="1">
              <a:lnSpc>
                <a:spcPct val="120000"/>
              </a:lnSpc>
              <a:spcBef>
                <a:spcPts val="0"/>
              </a:spcBef>
            </a:pPr>
            <a:r>
              <a:rPr lang="en-US" dirty="0"/>
              <a:t>ANPRM: Passenger-less Delivery Vehicles Equipped with Automated Driving Systems</a:t>
            </a:r>
          </a:p>
          <a:p>
            <a:pPr lvl="1">
              <a:lnSpc>
                <a:spcPct val="120000"/>
              </a:lnSpc>
              <a:spcBef>
                <a:spcPts val="0"/>
              </a:spcBef>
            </a:pPr>
            <a:r>
              <a:rPr lang="en-US" dirty="0"/>
              <a:t>ANPRM: Specialized Motor Vehicles with Automated Driving Systems</a:t>
            </a:r>
          </a:p>
          <a:p>
            <a:pPr lvl="1">
              <a:lnSpc>
                <a:spcPct val="120000"/>
              </a:lnSpc>
              <a:spcBef>
                <a:spcPts val="0"/>
              </a:spcBef>
            </a:pPr>
            <a:r>
              <a:rPr lang="en-US" dirty="0"/>
              <a:t>NPRM: Safe Integration of Automated Driving Systems-Equipped Commercial Motor Vehicles</a:t>
            </a:r>
          </a:p>
          <a:p>
            <a:pPr>
              <a:lnSpc>
                <a:spcPct val="120000"/>
              </a:lnSpc>
              <a:spcBef>
                <a:spcPts val="0"/>
              </a:spcBef>
            </a:pPr>
            <a:r>
              <a:rPr lang="en-US" b="1" dirty="0"/>
              <a:t>Conduct Appropriate Safety Oversight of ADS</a:t>
            </a:r>
          </a:p>
          <a:p>
            <a:pPr lvl="1">
              <a:lnSpc>
                <a:spcPct val="120000"/>
              </a:lnSpc>
              <a:spcBef>
                <a:spcPts val="0"/>
              </a:spcBef>
            </a:pPr>
            <a:r>
              <a:rPr lang="en-US" dirty="0"/>
              <a:t>ANPRM: Framework for Automated Driving System Safety </a:t>
            </a:r>
          </a:p>
          <a:p>
            <a:pPr lvl="1">
              <a:lnSpc>
                <a:spcPct val="120000"/>
              </a:lnSpc>
              <a:spcBef>
                <a:spcPts val="0"/>
              </a:spcBef>
            </a:pPr>
            <a:r>
              <a:rPr lang="en-US" dirty="0"/>
              <a:t>Voluntary Technical Standards</a:t>
            </a:r>
          </a:p>
        </p:txBody>
      </p:sp>
      <p:sp>
        <p:nvSpPr>
          <p:cNvPr id="4" name="Slide Number Placeholder 3"/>
          <p:cNvSpPr>
            <a:spLocks noGrp="1"/>
          </p:cNvSpPr>
          <p:nvPr>
            <p:ph type="sldNum" sz="quarter" idx="12"/>
          </p:nvPr>
        </p:nvSpPr>
        <p:spPr/>
        <p:txBody>
          <a:bodyPr/>
          <a:lstStyle/>
          <a:p>
            <a:fld id="{B7C2F23B-22FA-CC4A-A452-35EFE8798BB0}" type="slidenum">
              <a:rPr lang="en-US" smtClean="0"/>
              <a:t>5</a:t>
            </a:fld>
            <a:endParaRPr lang="en-US"/>
          </a:p>
        </p:txBody>
      </p:sp>
    </p:spTree>
    <p:extLst>
      <p:ext uri="{BB962C8B-B14F-4D97-AF65-F5344CB8AC3E}">
        <p14:creationId xmlns:p14="http://schemas.microsoft.com/office/powerpoint/2010/main" val="749938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Preparing the Transportation System</a:t>
            </a:r>
          </a:p>
        </p:txBody>
      </p:sp>
      <p:sp>
        <p:nvSpPr>
          <p:cNvPr id="3" name="Content Placeholder 2"/>
          <p:cNvSpPr>
            <a:spLocks noGrp="1"/>
          </p:cNvSpPr>
          <p:nvPr>
            <p:ph idx="1"/>
          </p:nvPr>
        </p:nvSpPr>
        <p:spPr/>
        <p:txBody>
          <a:bodyPr/>
          <a:lstStyle/>
          <a:p>
            <a:r>
              <a:rPr lang="en-US" sz="2400" b="1" dirty="0"/>
              <a:t>Conduct targeted technical research</a:t>
            </a:r>
          </a:p>
          <a:p>
            <a:pPr lvl="1"/>
            <a:r>
              <a:rPr lang="en-US" sz="2000" dirty="0"/>
              <a:t>Automated Commercial Motor Vehicle Evaluation (ACE) Program</a:t>
            </a:r>
          </a:p>
          <a:p>
            <a:pPr lvl="1"/>
            <a:r>
              <a:rPr lang="en-US" sz="2000" dirty="0"/>
              <a:t>Automated Driving Systems (ADS) Operational Behavior and Traffic Regulation Information </a:t>
            </a:r>
          </a:p>
          <a:p>
            <a:pPr lvl="1"/>
            <a:r>
              <a:rPr lang="en-US" sz="2000" dirty="0"/>
              <a:t>Work Zone Data Exchange Demonstration Grants</a:t>
            </a:r>
          </a:p>
          <a:p>
            <a:pPr lvl="1"/>
            <a:r>
              <a:rPr lang="en-US" sz="2000" dirty="0"/>
              <a:t>Port Cooperative Driving Automation Drayage Truck Development and Testing </a:t>
            </a:r>
          </a:p>
          <a:p>
            <a:r>
              <a:rPr lang="en-US" sz="2400" b="1" dirty="0"/>
              <a:t>Provide funding for ADS-focused demonstrations, pilots, and deployments</a:t>
            </a:r>
          </a:p>
          <a:p>
            <a:pPr lvl="1"/>
            <a:r>
              <a:rPr lang="en-US" sz="2000" dirty="0"/>
              <a:t>Automated Driving System Grants</a:t>
            </a:r>
          </a:p>
          <a:p>
            <a:pPr lvl="1"/>
            <a:r>
              <a:rPr lang="en-US" sz="2000" dirty="0"/>
              <a:t>Integrated Mobility Innovation Grants</a:t>
            </a:r>
          </a:p>
          <a:p>
            <a:pPr lvl="1"/>
            <a:r>
              <a:rPr lang="en-US" sz="2000" dirty="0"/>
              <a:t>Accelerating Innovative Mobility Initiative </a:t>
            </a:r>
          </a:p>
          <a:p>
            <a:pPr lvl="1"/>
            <a:r>
              <a:rPr lang="en-US" sz="2000" dirty="0"/>
              <a:t>Inclusive Design Challenge</a:t>
            </a:r>
          </a:p>
          <a:p>
            <a:r>
              <a:rPr lang="en-US" sz="2400" b="1" dirty="0"/>
              <a:t>Update infrastructure standards to reflect ADS technologies </a:t>
            </a:r>
          </a:p>
          <a:p>
            <a:pPr lvl="1"/>
            <a:r>
              <a:rPr lang="en-US" sz="2000" dirty="0"/>
              <a:t>Manual on Uniform Traffic Control Devices (MUTCD) Notice of Proposed Amendment</a:t>
            </a:r>
          </a:p>
          <a:p>
            <a:endParaRPr lang="en-US" sz="2400" dirty="0"/>
          </a:p>
        </p:txBody>
      </p:sp>
      <p:sp>
        <p:nvSpPr>
          <p:cNvPr id="4" name="Slide Number Placeholder 3"/>
          <p:cNvSpPr>
            <a:spLocks noGrp="1"/>
          </p:cNvSpPr>
          <p:nvPr>
            <p:ph type="sldNum" sz="quarter" idx="12"/>
          </p:nvPr>
        </p:nvSpPr>
        <p:spPr/>
        <p:txBody>
          <a:bodyPr/>
          <a:lstStyle/>
          <a:p>
            <a:fld id="{B7C2F23B-22FA-CC4A-A452-35EFE8798BB0}" type="slidenum">
              <a:rPr lang="en-US" smtClean="0"/>
              <a:t>6</a:t>
            </a:fld>
            <a:endParaRPr lang="en-US"/>
          </a:p>
        </p:txBody>
      </p:sp>
    </p:spTree>
    <p:extLst>
      <p:ext uri="{BB962C8B-B14F-4D97-AF65-F5344CB8AC3E}">
        <p14:creationId xmlns:p14="http://schemas.microsoft.com/office/powerpoint/2010/main" val="3157028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7C2F23B-22FA-CC4A-A452-35EFE8798BB0}" type="slidenum">
              <a:rPr lang="en-US" smtClean="0"/>
              <a:t>7</a:t>
            </a:fld>
            <a:endParaRPr lang="en-US"/>
          </a:p>
        </p:txBody>
      </p:sp>
      <p:pic>
        <p:nvPicPr>
          <p:cNvPr id="6" name="Content Placeholder 5"/>
          <p:cNvPicPr>
            <a:picLocks noGrp="1" noChangeAspect="1"/>
          </p:cNvPicPr>
          <p:nvPr>
            <p:ph idx="4294967295"/>
          </p:nvPr>
        </p:nvPicPr>
        <p:blipFill>
          <a:blip r:embed="rId2"/>
          <a:stretch>
            <a:fillRect/>
          </a:stretch>
        </p:blipFill>
        <p:spPr>
          <a:xfrm>
            <a:off x="770964" y="137833"/>
            <a:ext cx="10650072" cy="5990665"/>
          </a:xfrm>
        </p:spPr>
      </p:pic>
    </p:spTree>
    <p:extLst>
      <p:ext uri="{BB962C8B-B14F-4D97-AF65-F5344CB8AC3E}">
        <p14:creationId xmlns:p14="http://schemas.microsoft.com/office/powerpoint/2010/main" val="2156253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7C2F23B-22FA-CC4A-A452-35EFE8798BB0}" type="slidenum">
              <a:rPr lang="en-US" smtClean="0"/>
              <a:pPr/>
              <a:t>8</a:t>
            </a:fld>
            <a:endParaRPr lang="en-US" dirty="0"/>
          </a:p>
        </p:txBody>
      </p:sp>
      <p:sp>
        <p:nvSpPr>
          <p:cNvPr id="6" name="TextBox 5"/>
          <p:cNvSpPr txBox="1"/>
          <p:nvPr/>
        </p:nvSpPr>
        <p:spPr>
          <a:xfrm>
            <a:off x="470975" y="2770749"/>
            <a:ext cx="6567715" cy="914399"/>
          </a:xfrm>
          <a:prstGeom prst="rect">
            <a:avLst/>
          </a:prstGeom>
          <a:noFill/>
        </p:spPr>
        <p:txBody>
          <a:bodyPr wrap="square" rtlCol="0">
            <a:noAutofit/>
          </a:bodyPr>
          <a:lstStyle/>
          <a:p>
            <a:r>
              <a:rPr lang="en-US" sz="4400" b="1" dirty="0">
                <a:latin typeface="Century Gothic" panose="020B0502020202020204" pitchFamily="34" charset="0"/>
              </a:rPr>
              <a:t>transportation.gov/</a:t>
            </a:r>
            <a:r>
              <a:rPr lang="en-US" sz="4400" b="1" dirty="0" err="1">
                <a:latin typeface="Century Gothic" panose="020B0502020202020204" pitchFamily="34" charset="0"/>
              </a:rPr>
              <a:t>av</a:t>
            </a:r>
            <a:endParaRPr lang="en-US" sz="4400" b="1" dirty="0">
              <a:latin typeface="Century Gothic" panose="020B0502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7807" y="478674"/>
            <a:ext cx="4248881" cy="5498551"/>
          </a:xfrm>
          <a:prstGeom prst="rect">
            <a:avLst/>
          </a:prstGeom>
          <a:ln>
            <a:solidFill>
              <a:schemeClr val="tx1"/>
            </a:solidFill>
          </a:ln>
        </p:spPr>
      </p:pic>
    </p:spTree>
    <p:extLst>
      <p:ext uri="{BB962C8B-B14F-4D97-AF65-F5344CB8AC3E}">
        <p14:creationId xmlns:p14="http://schemas.microsoft.com/office/powerpoint/2010/main" val="2763817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Additional Slides</a:t>
            </a:r>
          </a:p>
        </p:txBody>
      </p:sp>
      <p:sp>
        <p:nvSpPr>
          <p:cNvPr id="3" name="Slide Number Placeholder 2"/>
          <p:cNvSpPr>
            <a:spLocks noGrp="1"/>
          </p:cNvSpPr>
          <p:nvPr>
            <p:ph type="sldNum" sz="quarter" idx="12"/>
          </p:nvPr>
        </p:nvSpPr>
        <p:spPr/>
        <p:txBody>
          <a:bodyPr/>
          <a:lstStyle/>
          <a:p>
            <a:fld id="{B7C2F23B-22FA-CC4A-A452-35EFE8798BB0}" type="slidenum">
              <a:rPr lang="en-US" smtClean="0"/>
              <a:pPr/>
              <a:t>9</a:t>
            </a:fld>
            <a:endParaRPr lang="en-US" dirty="0"/>
          </a:p>
        </p:txBody>
      </p:sp>
    </p:spTree>
    <p:extLst>
      <p:ext uri="{BB962C8B-B14F-4D97-AF65-F5344CB8AC3E}">
        <p14:creationId xmlns:p14="http://schemas.microsoft.com/office/powerpoint/2010/main" val="1714070377"/>
      </p:ext>
    </p:extLst>
  </p:cSld>
  <p:clrMapOvr>
    <a:masterClrMapping/>
  </p:clrMapOvr>
</p:sld>
</file>

<file path=ppt/theme/theme1.xml><?xml version="1.0" encoding="utf-8"?>
<a:theme xmlns:a="http://schemas.openxmlformats.org/drawingml/2006/main" name="Office Theme">
  <a:themeElements>
    <a:clrScheme name="AVComp">
      <a:dk1>
        <a:srgbClr val="000000"/>
      </a:dk1>
      <a:lt1>
        <a:srgbClr val="FFFFFF"/>
      </a:lt1>
      <a:dk2>
        <a:srgbClr val="336092"/>
      </a:dk2>
      <a:lt2>
        <a:srgbClr val="E7E8E7"/>
      </a:lt2>
      <a:accent1>
        <a:srgbClr val="0070C0"/>
      </a:accent1>
      <a:accent2>
        <a:srgbClr val="EEDF4B"/>
      </a:accent2>
      <a:accent3>
        <a:srgbClr val="499560"/>
      </a:accent3>
      <a:accent4>
        <a:srgbClr val="8FC7E8"/>
      </a:accent4>
      <a:accent5>
        <a:srgbClr val="5B97D5"/>
      </a:accent5>
      <a:accent6>
        <a:srgbClr val="499560"/>
      </a:accent6>
      <a:hlink>
        <a:srgbClr val="336092"/>
      </a:hlink>
      <a:folHlink>
        <a:srgbClr val="49956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Autofit/>
      </a:bodyPr>
      <a:lstStyle>
        <a:defPPr algn="l">
          <a:defRPr sz="2400" dirty="0" smtClean="0">
            <a:solidFill>
              <a:schemeClr val="bg1"/>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AUTOMATED VEHICLES (003).potx [Read-Only]" id="{BB9C285E-1F92-4382-8B59-029F9A4069B3}" vid="{E6787B02-4D71-4BD1-8E5D-B3062574EBAD}"/>
    </a:ext>
  </a:extLst>
</a:theme>
</file>

<file path=ppt/theme/theme2.xml><?xml version="1.0" encoding="utf-8"?>
<a:theme xmlns:a="http://schemas.openxmlformats.org/drawingml/2006/main" name="1_Office Theme">
  <a:themeElements>
    <a:clrScheme name="AVComp">
      <a:dk1>
        <a:srgbClr val="000000"/>
      </a:dk1>
      <a:lt1>
        <a:srgbClr val="FFFFFF"/>
      </a:lt1>
      <a:dk2>
        <a:srgbClr val="336092"/>
      </a:dk2>
      <a:lt2>
        <a:srgbClr val="E7E8E7"/>
      </a:lt2>
      <a:accent1>
        <a:srgbClr val="0070C0"/>
      </a:accent1>
      <a:accent2>
        <a:srgbClr val="EEDF4B"/>
      </a:accent2>
      <a:accent3>
        <a:srgbClr val="499560"/>
      </a:accent3>
      <a:accent4>
        <a:srgbClr val="8FC7E8"/>
      </a:accent4>
      <a:accent5>
        <a:srgbClr val="5B97D5"/>
      </a:accent5>
      <a:accent6>
        <a:srgbClr val="499560"/>
      </a:accent6>
      <a:hlink>
        <a:srgbClr val="336092"/>
      </a:hlink>
      <a:folHlink>
        <a:srgbClr val="49956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Autofit/>
      </a:bodyPr>
      <a:lstStyle>
        <a:defPPr algn="l">
          <a:defRPr sz="2400" dirty="0" smtClean="0">
            <a:solidFill>
              <a:schemeClr val="bg1"/>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AUTOMATED VEHICLES[1]" id="{6FBAEEDF-DD49-2745-BB88-60E0834C9465}" vid="{F3B75E82-6378-DA45-A6B3-E1C12FAD40C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AUTOMATED VEHICLES (003)</Template>
  <TotalTime>0</TotalTime>
  <Words>1574</Words>
  <Application>Microsoft Office PowerPoint</Application>
  <PresentationFormat>Widescreen</PresentationFormat>
  <Paragraphs>137</Paragraphs>
  <Slides>21</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Arial</vt:lpstr>
      <vt:lpstr>Bodoni 72 Book</vt:lpstr>
      <vt:lpstr>Calibri</vt:lpstr>
      <vt:lpstr>Century Gothic</vt:lpstr>
      <vt:lpstr>Century Gothic Bold</vt:lpstr>
      <vt:lpstr>Courier New</vt:lpstr>
      <vt:lpstr>System Font Regular</vt:lpstr>
      <vt:lpstr>Wingdings</vt:lpstr>
      <vt:lpstr>Office Theme</vt:lpstr>
      <vt:lpstr>1_Office Theme</vt:lpstr>
      <vt:lpstr>AUTOMATED VEHICLES</vt:lpstr>
      <vt:lpstr>What is the Comprehensive Plan? </vt:lpstr>
      <vt:lpstr>PowerPoint Presentation</vt:lpstr>
      <vt:lpstr>Promoting Collaboration and Transparency</vt:lpstr>
      <vt:lpstr>Modernizing the Regulatory Environment</vt:lpstr>
      <vt:lpstr>Preparing the Transportation System</vt:lpstr>
      <vt:lpstr>PowerPoint Presentation</vt:lpstr>
      <vt:lpstr>PowerPoint Presentation</vt:lpstr>
      <vt:lpstr>Additional Slides</vt:lpstr>
      <vt:lpstr>Background</vt:lpstr>
      <vt:lpstr>Stakeholder Engagement</vt:lpstr>
      <vt:lpstr>What is ADS? </vt:lpstr>
      <vt:lpstr>ADS Testing on Public Roads</vt:lpstr>
      <vt:lpstr>Recent Rulemaking Activity</vt:lpstr>
      <vt:lpstr>Voluntary Standards </vt:lpstr>
      <vt:lpstr>Key Research Activities</vt:lpstr>
      <vt:lpstr>How do U.S. DOT actions support ADS development? – Occupant-less Low-Speed Vehicles </vt:lpstr>
      <vt:lpstr>How do U.S. DOT actions support ADS development? – Passenger Vehicle Conditional Driving Automation </vt:lpstr>
      <vt:lpstr>How do U.S. DOT actions support ADS development? – Passenger Vehicle Automated Driving Systems </vt:lpstr>
      <vt:lpstr>How do U.S. DOT actions support ADS development? – Automated Trucking Operations </vt:lpstr>
      <vt:lpstr>How do U.S. DOT actions support ADS development? – Low-Speed Passenger Shuttle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2021-01-11T18:35:55Z</dcterms:created>
  <dcterms:modified xsi:type="dcterms:W3CDTF">2021-01-11T18:35:59Z</dcterms:modified>
</cp:coreProperties>
</file>