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87E348-0D88-43D2-95A1-F94E4F797334}" type="datetimeFigureOut">
              <a:rPr lang="en-US" smtClean="0"/>
              <a:t>12/7/2020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BE8F2-0F1A-4031-BCCB-C021DEF6FF53}" type="slidenum">
              <a:rPr lang="en-US" smtClean="0"/>
              <a:t>‹#›</a:t>
            </a:fld>
            <a:endParaRPr lang="en-US"/>
          </a:p>
        </p:txBody>
      </p:sp>
    </p:spTree>
    <p:extLst>
      <p:ext uri="{BB962C8B-B14F-4D97-AF65-F5344CB8AC3E}">
        <p14:creationId xmlns:p14="http://schemas.microsoft.com/office/powerpoint/2010/main" val="391224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these bullets associated with specific</a:t>
            </a:r>
            <a:r>
              <a:rPr lang="en-US" baseline="0" dirty="0"/>
              <a:t> months?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5ABC2-EC95-47DB-855A-79BD96AC15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272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Professor Todd Humphries at the University of Texas said “Of course it is. Watch.” and showed how it was done..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96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year, he did it to a manned vessel with an alerted and attentive crew. </a:t>
            </a:r>
          </a:p>
          <a:p>
            <a:r>
              <a:rPr lang="en-US" dirty="0"/>
              <a:t> </a:t>
            </a:r>
          </a:p>
          <a:p>
            <a:r>
              <a:rPr lang="en-US" dirty="0"/>
              <a:t>Roll film, please.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301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couple years went by and the ever inquisitive and innovative hacker community brought this capability to the general public, or at least the general hacker population.</a:t>
            </a:r>
          </a:p>
          <a:p>
            <a:r>
              <a:rPr lang="en-US" dirty="0"/>
              <a:t>This young lady from China provided a step by step tutorial at a convention on how to build and operate a spoofing device. She also sold kits for around $300.</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846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next month saw an even more dramatic case. Two US Navy boats started out on a routine trip from Kuwait to Bahrain. But they got lost in hazy weather and ended up in Iranian waters where the Iranian Navy was waiting in force.</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828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right after President Obama had pressured that country into an agreement to not build nuclear weapons, and on the day of his last major speech before leaving office.  For the record, US officials said it wasn’t spoofing – though they offered no other explanation for why the boats were so far off course.</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859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Russia has been spoofing GPS for years in the vicinity of the Kremlin as a way of protecting VIPs from drones. It is often impossible to get an Uber in central Moscow because your phone shows you at the airport 20 km away.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020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detected in the Black Sea in 2017.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421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group of 20 vessels offshore reported their positions at an airport miles away. As you can see here, at least one GPS receiver showed that it was working perfectly, and that its antenna was 39 meters under the water. Our non-profit documented all of this and reported it in the press.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22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month we looked at a sample of ships in the Black Sea and found this was still happening and issued another report there was a consistent pattern of spoofing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377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another non-profit looked at almost two years of data and found almost 3,000 ships impacted, all reporting that they were ashore at Russian airports.\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286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258888" y="720725"/>
            <a:ext cx="4797425" cy="3598863"/>
          </a:xfrm>
        </p:spPr>
      </p:sp>
      <p:sp>
        <p:nvSpPr>
          <p:cNvPr id="3" name="Rectangle 2"/>
          <p:cNvSpPr>
            <a:spLocks noGrp="1"/>
          </p:cNvSpPr>
          <p:nvPr>
            <p:ph type="body" idx="1"/>
          </p:nvPr>
        </p:nvSpPr>
        <p:spPr/>
        <p:txBody>
          <a:bodyPr/>
          <a:lstStyle/>
          <a:p>
            <a:r>
              <a:rPr lang="en-US" dirty="0"/>
              <a:t>Thanks for the introduction and the opportunity to be here today.  Our organization is a scientific and educational charity dedicated to protecting GPS signals and users/</a:t>
            </a:r>
          </a:p>
        </p:txBody>
      </p:sp>
      <p:sp>
        <p:nvSpPr>
          <p:cNvPr id="4" name="Rectangl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210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last year the Chinese have gotten into the act. They seem to have wanted to spoof receivers to random locations. But there is something about their hardware or software that, when you look at the spoofed positions aggregating over time, puts many of them in a circle, probably around the location of the spoofing device.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884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technology seems to have migrated to the dark market as we have observed vessels in far flung places around the globe reporting they sailing in circles near PT Reyes in Northern California.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375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have watched spoofing develop over the years, it has followed the same path as many technologies – it has gotten less expensive, more capable and easier to use. Today with a couple hundred dollars in equipment, a reasonably capable consumer can spoof all the world’s satnav systems at once, and </a:t>
            </a:r>
            <a:r>
              <a:rPr lang="en-US" dirty="0" err="1"/>
              <a:t>evenprovide</a:t>
            </a:r>
            <a:r>
              <a:rPr lang="en-US" dirty="0"/>
              <a:t> false maps to lure users into locations they might not want to be.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029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can you steal a ship? It is possible to do to a major vessel what Professor Humphries did to the yacht?</a:t>
            </a:r>
          </a:p>
          <a:p>
            <a:endParaRPr lang="en-US" dirty="0"/>
          </a:p>
          <a:p>
            <a:r>
              <a:rPr lang="en-US" dirty="0"/>
              <a:t>Imagine a container ship </a:t>
            </a:r>
            <a:r>
              <a:rPr lang="en-US" dirty="0" err="1"/>
              <a:t>enroute</a:t>
            </a:r>
            <a:r>
              <a:rPr lang="en-US" dirty="0"/>
              <a:t> from Europe to Japan.. If once the ship is beyond the sight of land a spoofer device that had been smuggled aboard is used to slightly alter the vessels’ course and speed….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491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entering the Straits of Malacca on schedule and on course to its destination, it could arrive ten hours early in an area known for piracy.</a:t>
            </a:r>
          </a:p>
          <a:p>
            <a:endParaRPr lang="en-US" dirty="0"/>
          </a:p>
          <a:p>
            <a:r>
              <a:rPr lang="en-US" dirty="0"/>
              <a:t>Just one possible scenario.  Very unlikely. I am sure it will never happen.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026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to do?</a:t>
            </a:r>
          </a:p>
          <a:p>
            <a:endParaRPr lang="en-US" dirty="0"/>
          </a:p>
          <a:p>
            <a:r>
              <a:rPr lang="en-US" dirty="0"/>
              <a:t>Our non-profit supports the holistic approach recommended by the US National Space-based Positioning, Navigation, and Timing Advisory Board that three things are necessary to protect our nation. We must all protect signals, use better equipment and add additional nav signals and sources to GPS.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229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Masters need to understand who is aboard their vessel and any unusual equipment that is brought aboard. Perhaps even purchasing a simple interference detector like this one. They can also keep passengers and crew away from antennas and advocate for better equipment, as well as ensuring that bridge crews confirm GPS information with other navigation information.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72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Ship operators have a role also in the way they equip their vessels and what they insist on from governments. For example there have been several studies showing that a difficult to disrupt  terrestrial navigation system is needed to support maritime commerce regardless of the status of space-based signals. Yet only a few coastal nations have such a system.  </a:t>
            </a:r>
          </a:p>
          <a:p>
            <a:endParaRPr lang="en-US" dirty="0"/>
          </a:p>
          <a:p>
            <a:r>
              <a:rPr lang="en-US" dirty="0"/>
              <a:t>Operators should also support their masters in using all available means to navigate safely.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772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the parts of the world most prone to GPS disruption, also have Loran signals available, but how many ships not homeported in China, Russia, or Korea are able to use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1244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national governments have a responsibility to focus on and lead coherent PNT programs for civil use. In the US the Dept of Transportation has been working valiantly on this for years. This event is but one small example.  But DOT has not received nearly enough support for their efforts. I propose that we all not only give them our heartfelt thanks, but also pledge to insist that folks in Congress and the Administration pay attention to this challenge and give DOT the money and other resources they need to make American navigators bulletproof.</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132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is the exact opposite of what GPS jamming does.  Jammers come in all sizes, shapes and power levels.  The sun is the most powerful potential jammer of all with large solar flares capable of damaging satellites or charging the ionosphere and preventing signals from getting through.</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726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again to Karen and crew for inviting me to speak and to you for your attention. I invite you to visit our website and am happy to take your questions if we have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163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does jamming happen often?  Yes.  During a two year sampling a European Commission project found more than 450 thousand instances, about 10% of which were judged to be deliberate jamming.  The rest was accidental from other sources of radio noise.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944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can have a real impact on maritime. It can shut down ports, aid in cargo thefts and with illegal transportation.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213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course it is a problem for ship operations. Probably everyone is familiar with MARAD’s advisories about the eastern Mediterranean.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594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it is really a global problem.  Stray signals on GPS frequencies, many strong enough to interfere with navigation were detected in every phase of this voyage by a German research center.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482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6A149219-84DF-4D61-B58E-E1EE9FFEBF2B}"/>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C4BA1D-AF06-49FE-BBE9-23D3FB11A302}" type="slidenum">
              <a:rPr kumimoji="0" lang="en-GB"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99" name="Rectangle 2">
            <a:extLst>
              <a:ext uri="{FF2B5EF4-FFF2-40B4-BE49-F238E27FC236}">
                <a16:creationId xmlns:a16="http://schemas.microsoft.com/office/drawing/2014/main" id="{C9F5C145-DAC8-459E-9A83-0031B10809B1}"/>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B39674E3-D0B4-4CFF-BC0C-22057C00839E}"/>
              </a:ext>
            </a:extLst>
          </p:cNvPr>
          <p:cNvSpPr>
            <a:spLocks noGrp="1" noChangeArrowheads="1"/>
          </p:cNvSpPr>
          <p:nvPr>
            <p:ph type="body" idx="1"/>
          </p:nvPr>
        </p:nvSpPr>
        <p:spPr>
          <a:noFill/>
        </p:spPr>
        <p:txBody>
          <a:bodyPr/>
          <a:lstStyle/>
          <a:p>
            <a:r>
              <a:rPr lang="en-GB" altLang="en-US" dirty="0">
                <a:ea typeface="ＭＳ Ｐゴシック" panose="020B0600070205080204" pitchFamily="34" charset="-128"/>
              </a:rPr>
              <a:t>So what can happen when a ship gets jammed?  Our friends in the UK did it on purpose to find out. The fist thing is that the nav plot begins to wander off, without giving any warning of malfunction. Then, almost all the red lights on the bridge illuminate.  Even things you wouldn’t guess had GPS inputs.</a:t>
            </a:r>
          </a:p>
        </p:txBody>
      </p:sp>
    </p:spTree>
    <p:extLst>
      <p:ext uri="{BB962C8B-B14F-4D97-AF65-F5344CB8AC3E}">
        <p14:creationId xmlns:p14="http://schemas.microsoft.com/office/powerpoint/2010/main" val="2877800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that’s jamming.  This is the first public report of GPS Spoofing. In 2011, a CIA drone operating in Afghanistan was spoofed by Iranian forces into crossing the border and landing in Iran. At first, US government officials said spoofing wasn’t possible.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566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1.bin"/><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47519-28D0-4C91-8A8A-4D72FE01391F}"/>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8EE5203-3AB2-4516-A58A-0F28DEA01506}"/>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9BBCCC3-7A7C-4FC0-B827-8424F681BC3C}"/>
              </a:ext>
            </a:extLst>
          </p:cNvPr>
          <p:cNvSpPr>
            <a:spLocks noGrp="1"/>
          </p:cNvSpPr>
          <p:nvPr>
            <p:ph type="dt" sz="half" idx="10"/>
          </p:nvPr>
        </p:nvSpPr>
        <p:spPr/>
        <p:txBody>
          <a:bodyPr/>
          <a:lstStyle/>
          <a:p>
            <a:fld id="{11CC5A3A-36F1-4D42-9486-A347693D4CFE}" type="datetimeFigureOut">
              <a:rPr lang="en-US" smtClean="0"/>
              <a:t>12/7/2020</a:t>
            </a:fld>
            <a:endParaRPr lang="en-US"/>
          </a:p>
        </p:txBody>
      </p:sp>
      <p:sp>
        <p:nvSpPr>
          <p:cNvPr id="5" name="Footer Placeholder 4">
            <a:extLst>
              <a:ext uri="{FF2B5EF4-FFF2-40B4-BE49-F238E27FC236}">
                <a16:creationId xmlns:a16="http://schemas.microsoft.com/office/drawing/2014/main" id="{12DB40E9-6B82-4A4D-8343-1F04EE0356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A6611D-7000-4D8E-8B24-5D1F3C580077}"/>
              </a:ext>
            </a:extLst>
          </p:cNvPr>
          <p:cNvSpPr>
            <a:spLocks noGrp="1"/>
          </p:cNvSpPr>
          <p:nvPr>
            <p:ph type="sldNum" sz="quarter" idx="12"/>
          </p:nvPr>
        </p:nvSpPr>
        <p:spPr/>
        <p:txBody>
          <a:bodyPr/>
          <a:lstStyle/>
          <a:p>
            <a:fld id="{593B6DCC-1724-4399-86D0-44BD59116E2F}" type="slidenum">
              <a:rPr lang="en-US" smtClean="0"/>
              <a:t>‹#›</a:t>
            </a:fld>
            <a:endParaRPr lang="en-US"/>
          </a:p>
        </p:txBody>
      </p:sp>
    </p:spTree>
    <p:extLst>
      <p:ext uri="{BB962C8B-B14F-4D97-AF65-F5344CB8AC3E}">
        <p14:creationId xmlns:p14="http://schemas.microsoft.com/office/powerpoint/2010/main" val="2217361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34AF-711F-456D-BBAD-3843AF6476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D127B-782E-433E-95DF-A78498E69A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9C7209-89D5-4641-9CA4-C9D2C6D4E18D}"/>
              </a:ext>
            </a:extLst>
          </p:cNvPr>
          <p:cNvSpPr>
            <a:spLocks noGrp="1"/>
          </p:cNvSpPr>
          <p:nvPr>
            <p:ph type="dt" sz="half" idx="10"/>
          </p:nvPr>
        </p:nvSpPr>
        <p:spPr/>
        <p:txBody>
          <a:bodyPr/>
          <a:lstStyle/>
          <a:p>
            <a:fld id="{11CC5A3A-36F1-4D42-9486-A347693D4CFE}" type="datetimeFigureOut">
              <a:rPr lang="en-US" smtClean="0"/>
              <a:t>12/7/2020</a:t>
            </a:fld>
            <a:endParaRPr lang="en-US"/>
          </a:p>
        </p:txBody>
      </p:sp>
      <p:sp>
        <p:nvSpPr>
          <p:cNvPr id="5" name="Footer Placeholder 4">
            <a:extLst>
              <a:ext uri="{FF2B5EF4-FFF2-40B4-BE49-F238E27FC236}">
                <a16:creationId xmlns:a16="http://schemas.microsoft.com/office/drawing/2014/main" id="{D0EDC1E7-9263-4AFC-A3A3-B24F62C3B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F4118-42CA-4621-B8A8-56E96A0C0A93}"/>
              </a:ext>
            </a:extLst>
          </p:cNvPr>
          <p:cNvSpPr>
            <a:spLocks noGrp="1"/>
          </p:cNvSpPr>
          <p:nvPr>
            <p:ph type="sldNum" sz="quarter" idx="12"/>
          </p:nvPr>
        </p:nvSpPr>
        <p:spPr/>
        <p:txBody>
          <a:bodyPr/>
          <a:lstStyle/>
          <a:p>
            <a:fld id="{593B6DCC-1724-4399-86D0-44BD59116E2F}" type="slidenum">
              <a:rPr lang="en-US" smtClean="0"/>
              <a:t>‹#›</a:t>
            </a:fld>
            <a:endParaRPr lang="en-US"/>
          </a:p>
        </p:txBody>
      </p:sp>
    </p:spTree>
    <p:extLst>
      <p:ext uri="{BB962C8B-B14F-4D97-AF65-F5344CB8AC3E}">
        <p14:creationId xmlns:p14="http://schemas.microsoft.com/office/powerpoint/2010/main" val="1696620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58ABE4-5F72-4F77-8824-085C0F246899}"/>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5D7006-E79F-40A4-B630-ED97743CE4FA}"/>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A9B74-F517-4C00-99DD-0CFB28A44CE3}"/>
              </a:ext>
            </a:extLst>
          </p:cNvPr>
          <p:cNvSpPr>
            <a:spLocks noGrp="1"/>
          </p:cNvSpPr>
          <p:nvPr>
            <p:ph type="dt" sz="half" idx="10"/>
          </p:nvPr>
        </p:nvSpPr>
        <p:spPr/>
        <p:txBody>
          <a:bodyPr/>
          <a:lstStyle/>
          <a:p>
            <a:fld id="{11CC5A3A-36F1-4D42-9486-A347693D4CFE}" type="datetimeFigureOut">
              <a:rPr lang="en-US" smtClean="0"/>
              <a:t>12/7/2020</a:t>
            </a:fld>
            <a:endParaRPr lang="en-US"/>
          </a:p>
        </p:txBody>
      </p:sp>
      <p:sp>
        <p:nvSpPr>
          <p:cNvPr id="5" name="Footer Placeholder 4">
            <a:extLst>
              <a:ext uri="{FF2B5EF4-FFF2-40B4-BE49-F238E27FC236}">
                <a16:creationId xmlns:a16="http://schemas.microsoft.com/office/drawing/2014/main" id="{061C697D-2DDB-4C3E-A246-2546B70110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037269-F143-44C7-9AAD-C97BAD763318}"/>
              </a:ext>
            </a:extLst>
          </p:cNvPr>
          <p:cNvSpPr>
            <a:spLocks noGrp="1"/>
          </p:cNvSpPr>
          <p:nvPr>
            <p:ph type="sldNum" sz="quarter" idx="12"/>
          </p:nvPr>
        </p:nvSpPr>
        <p:spPr/>
        <p:txBody>
          <a:bodyPr/>
          <a:lstStyle/>
          <a:p>
            <a:fld id="{593B6DCC-1724-4399-86D0-44BD59116E2F}" type="slidenum">
              <a:rPr lang="en-US" smtClean="0"/>
              <a:t>‹#›</a:t>
            </a:fld>
            <a:endParaRPr lang="en-US"/>
          </a:p>
        </p:txBody>
      </p:sp>
    </p:spTree>
    <p:extLst>
      <p:ext uri="{BB962C8B-B14F-4D97-AF65-F5344CB8AC3E}">
        <p14:creationId xmlns:p14="http://schemas.microsoft.com/office/powerpoint/2010/main" val="356332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65036" y="479392"/>
            <a:ext cx="10277149" cy="650699"/>
          </a:xfrm>
          <a:prstGeom prst="rect">
            <a:avLst/>
          </a:prstGeom>
        </p:spPr>
        <p:txBody>
          <a:bodyPr/>
          <a:lstStyle>
            <a:lvl1pPr algn="l">
              <a:defRPr sz="1800">
                <a:solidFill>
                  <a:schemeClr val="bg2"/>
                </a:solidFill>
              </a:defRPr>
            </a:lvl1pPr>
          </a:lstStyle>
          <a:p>
            <a:r>
              <a:rPr lang="en-US"/>
              <a:t>Click to edit Master title style</a:t>
            </a:r>
          </a:p>
        </p:txBody>
      </p:sp>
      <p:sp>
        <p:nvSpPr>
          <p:cNvPr id="7" name="Content Placeholder 6"/>
          <p:cNvSpPr>
            <a:spLocks noGrp="1"/>
          </p:cNvSpPr>
          <p:nvPr>
            <p:ph sz="quarter" idx="10"/>
          </p:nvPr>
        </p:nvSpPr>
        <p:spPr>
          <a:xfrm>
            <a:off x="1274239" y="1211580"/>
            <a:ext cx="10267951" cy="5012056"/>
          </a:xfrm>
        </p:spPr>
        <p:txBody>
          <a:bodyPr/>
          <a:lstStyle/>
          <a:p>
            <a:pPr lvl="0"/>
            <a:r>
              <a:rPr lang="en-US"/>
              <a:t>Click to edit Master text styles</a:t>
            </a:r>
          </a:p>
          <a:p>
            <a:pPr lvl="2"/>
            <a:r>
              <a:rPr lang="en-US"/>
              <a:t>Second level</a:t>
            </a:r>
          </a:p>
          <a:p>
            <a:pPr lvl="3"/>
            <a:r>
              <a:rPr lang="en-US"/>
              <a:t>Third level</a:t>
            </a:r>
          </a:p>
          <a:p>
            <a:pPr lvl="4"/>
            <a:r>
              <a:rPr lang="en-US"/>
              <a:t>Fourth level</a:t>
            </a:r>
          </a:p>
          <a:p>
            <a:pPr lvl="5"/>
            <a:r>
              <a:rPr lang="en-US"/>
              <a:t>Fifth level</a:t>
            </a:r>
          </a:p>
        </p:txBody>
      </p:sp>
      <p:sp>
        <p:nvSpPr>
          <p:cNvPr id="4" name="Slide Number Placeholder 4"/>
          <p:cNvSpPr>
            <a:spLocks noGrp="1"/>
          </p:cNvSpPr>
          <p:nvPr>
            <p:ph type="sldNum" sz="quarter" idx="4"/>
          </p:nvPr>
        </p:nvSpPr>
        <p:spPr>
          <a:xfrm>
            <a:off x="11593185" y="6464687"/>
            <a:ext cx="578907" cy="361949"/>
          </a:xfrm>
          <a:prstGeom prst="rect">
            <a:avLst/>
          </a:prstGeom>
        </p:spPr>
        <p:txBody>
          <a:bodyPr vert="horz" lIns="91440" tIns="45720" rIns="91440" bIns="45720" rtlCol="0" anchor="ctr"/>
          <a:lstStyle>
            <a:lvl1pPr algn="r" fontAlgn="auto">
              <a:spcBef>
                <a:spcPts val="0"/>
              </a:spcBef>
              <a:spcAft>
                <a:spcPts val="0"/>
              </a:spcAft>
              <a:defRPr sz="750">
                <a:solidFill>
                  <a:schemeClr val="tx1">
                    <a:tint val="75000"/>
                  </a:schemeClr>
                </a:solidFill>
                <a:latin typeface="Arial"/>
                <a:ea typeface="+mn-ea"/>
                <a:cs typeface="+mn-cs"/>
              </a:defRPr>
            </a:lvl1pPr>
          </a:lstStyle>
          <a:p>
            <a:pPr>
              <a:defRPr/>
            </a:pPr>
            <a:fld id="{70244827-F8C3-2840-93E3-08E2C570A0E3}" type="slidenum">
              <a:rPr lang="en-US" smtClean="0"/>
              <a:pPr>
                <a:defRPr/>
              </a:pPr>
              <a:t>‹#›</a:t>
            </a:fld>
            <a:endParaRPr lang="en-US"/>
          </a:p>
        </p:txBody>
      </p:sp>
    </p:spTree>
    <p:extLst>
      <p:ext uri="{BB962C8B-B14F-4D97-AF65-F5344CB8AC3E}">
        <p14:creationId xmlns:p14="http://schemas.microsoft.com/office/powerpoint/2010/main" val="457801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12800" y="274638"/>
            <a:ext cx="10972800" cy="868362"/>
          </a:xfrm>
          <a:prstGeom prst="rect">
            <a:avLst/>
          </a:prstGeom>
        </p:spPr>
        <p:txBody>
          <a:bodyPr vert="horz" lIns="91440" tIns="45720" rIns="91440" bIns="45720" rtlCol="0" anchor="ctr" anchorCtr="0">
            <a:normAutofit/>
          </a:bodyPr>
          <a:lstStyle>
            <a:lvl1pPr>
              <a:lnSpc>
                <a:spcPts val="2400"/>
              </a:lnSpc>
              <a:defRPr lang="en-US"/>
            </a:lvl1pPr>
          </a:lstStyle>
          <a:p>
            <a:r>
              <a:rPr lang="en-US" dirty="0"/>
              <a:t>Click to edit Master title style</a:t>
            </a:r>
          </a:p>
        </p:txBody>
      </p:sp>
    </p:spTree>
    <p:extLst>
      <p:ext uri="{BB962C8B-B14F-4D97-AF65-F5344CB8AC3E}">
        <p14:creationId xmlns:p14="http://schemas.microsoft.com/office/powerpoint/2010/main" val="3464084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JH">
    <p:spTree>
      <p:nvGrpSpPr>
        <p:cNvPr id="1" name=""/>
        <p:cNvGrpSpPr/>
        <p:nvPr/>
      </p:nvGrpSpPr>
      <p:grpSpPr>
        <a:xfrm>
          <a:off x="0" y="0"/>
          <a:ext cx="0" cy="0"/>
          <a:chOff x="0" y="0"/>
          <a:chExt cx="0" cy="0"/>
        </a:xfrm>
      </p:grpSpPr>
      <p:sp>
        <p:nvSpPr>
          <p:cNvPr id="11" name="Flowchart: Manual Input 3"/>
          <p:cNvSpPr/>
          <p:nvPr userDrawn="1"/>
        </p:nvSpPr>
        <p:spPr>
          <a:xfrm>
            <a:off x="-9524" y="6248402"/>
            <a:ext cx="12202744" cy="60959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8"/>
              <a:gd name="connsiteY0" fmla="*/ 4460 h 10000"/>
              <a:gd name="connsiteX1" fmla="*/ 10018 w 10018"/>
              <a:gd name="connsiteY1" fmla="*/ 0 h 10000"/>
              <a:gd name="connsiteX2" fmla="*/ 10018 w 10018"/>
              <a:gd name="connsiteY2" fmla="*/ 10000 h 10000"/>
              <a:gd name="connsiteX3" fmla="*/ 18 w 10018"/>
              <a:gd name="connsiteY3" fmla="*/ 10000 h 10000"/>
              <a:gd name="connsiteX4" fmla="*/ 0 w 10018"/>
              <a:gd name="connsiteY4" fmla="*/ 4460 h 10000"/>
              <a:gd name="connsiteX0" fmla="*/ 0 w 10018"/>
              <a:gd name="connsiteY0" fmla="*/ 5531 h 11071"/>
              <a:gd name="connsiteX1" fmla="*/ 10000 w 10018"/>
              <a:gd name="connsiteY1" fmla="*/ 0 h 11071"/>
              <a:gd name="connsiteX2" fmla="*/ 10018 w 10018"/>
              <a:gd name="connsiteY2" fmla="*/ 11071 h 11071"/>
              <a:gd name="connsiteX3" fmla="*/ 18 w 10018"/>
              <a:gd name="connsiteY3" fmla="*/ 11071 h 11071"/>
              <a:gd name="connsiteX4" fmla="*/ 0 w 10018"/>
              <a:gd name="connsiteY4" fmla="*/ 5531 h 11071"/>
              <a:gd name="connsiteX0" fmla="*/ 7 w 10002"/>
              <a:gd name="connsiteY0" fmla="*/ 5531 h 11071"/>
              <a:gd name="connsiteX1" fmla="*/ 9984 w 10002"/>
              <a:gd name="connsiteY1" fmla="*/ 0 h 11071"/>
              <a:gd name="connsiteX2" fmla="*/ 10002 w 10002"/>
              <a:gd name="connsiteY2" fmla="*/ 11071 h 11071"/>
              <a:gd name="connsiteX3" fmla="*/ 2 w 10002"/>
              <a:gd name="connsiteY3" fmla="*/ 11071 h 11071"/>
              <a:gd name="connsiteX4" fmla="*/ 7 w 10002"/>
              <a:gd name="connsiteY4" fmla="*/ 5531 h 11071"/>
              <a:gd name="connsiteX0" fmla="*/ 13 w 10002"/>
              <a:gd name="connsiteY0" fmla="*/ 5531 h 11071"/>
              <a:gd name="connsiteX1" fmla="*/ 9984 w 10002"/>
              <a:gd name="connsiteY1" fmla="*/ 0 h 11071"/>
              <a:gd name="connsiteX2" fmla="*/ 10002 w 10002"/>
              <a:gd name="connsiteY2" fmla="*/ 11071 h 11071"/>
              <a:gd name="connsiteX3" fmla="*/ 2 w 10002"/>
              <a:gd name="connsiteY3" fmla="*/ 11071 h 11071"/>
              <a:gd name="connsiteX4" fmla="*/ 13 w 10002"/>
              <a:gd name="connsiteY4" fmla="*/ 5531 h 11071"/>
              <a:gd name="connsiteX0" fmla="*/ 1 w 9990"/>
              <a:gd name="connsiteY0" fmla="*/ 5531 h 11071"/>
              <a:gd name="connsiteX1" fmla="*/ 9972 w 9990"/>
              <a:gd name="connsiteY1" fmla="*/ 0 h 11071"/>
              <a:gd name="connsiteX2" fmla="*/ 9990 w 9990"/>
              <a:gd name="connsiteY2" fmla="*/ 11071 h 11071"/>
              <a:gd name="connsiteX3" fmla="*/ 2 w 9990"/>
              <a:gd name="connsiteY3" fmla="*/ 11071 h 11071"/>
              <a:gd name="connsiteX4" fmla="*/ 1 w 9990"/>
              <a:gd name="connsiteY4" fmla="*/ 5531 h 11071"/>
              <a:gd name="connsiteX0" fmla="*/ 1 w 10000"/>
              <a:gd name="connsiteY0" fmla="*/ 4996 h 10000"/>
              <a:gd name="connsiteX1" fmla="*/ 9994 w 10000"/>
              <a:gd name="connsiteY1" fmla="*/ 0 h 10000"/>
              <a:gd name="connsiteX2" fmla="*/ 10000 w 10000"/>
              <a:gd name="connsiteY2" fmla="*/ 10000 h 10000"/>
              <a:gd name="connsiteX3" fmla="*/ 2 w 10000"/>
              <a:gd name="connsiteY3" fmla="*/ 10000 h 10000"/>
              <a:gd name="connsiteX4" fmla="*/ 1 w 10000"/>
              <a:gd name="connsiteY4" fmla="*/ 4996 h 10000"/>
              <a:gd name="connsiteX0" fmla="*/ 1 w 10001"/>
              <a:gd name="connsiteY0" fmla="*/ 5052 h 10056"/>
              <a:gd name="connsiteX1" fmla="*/ 10000 w 10001"/>
              <a:gd name="connsiteY1" fmla="*/ 0 h 10056"/>
              <a:gd name="connsiteX2" fmla="*/ 10000 w 10001"/>
              <a:gd name="connsiteY2" fmla="*/ 10056 h 10056"/>
              <a:gd name="connsiteX3" fmla="*/ 2 w 10001"/>
              <a:gd name="connsiteY3" fmla="*/ 10056 h 10056"/>
              <a:gd name="connsiteX4" fmla="*/ 1 w 10001"/>
              <a:gd name="connsiteY4" fmla="*/ 5052 h 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56">
                <a:moveTo>
                  <a:pt x="1" y="5052"/>
                </a:moveTo>
                <a:lnTo>
                  <a:pt x="10000" y="0"/>
                </a:lnTo>
                <a:cubicBezTo>
                  <a:pt x="10006" y="3333"/>
                  <a:pt x="9994" y="6723"/>
                  <a:pt x="10000" y="10056"/>
                </a:cubicBezTo>
                <a:lnTo>
                  <a:pt x="2" y="10056"/>
                </a:lnTo>
                <a:cubicBezTo>
                  <a:pt x="-4" y="8388"/>
                  <a:pt x="7" y="6720"/>
                  <a:pt x="1" y="5052"/>
                </a:cubicBezTo>
                <a:close/>
              </a:path>
            </a:pathLst>
          </a:custGeom>
          <a:solidFill>
            <a:srgbClr val="B7D2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0" y="3"/>
            <a:ext cx="12192000" cy="1610372"/>
          </a:xfrm>
          <a:prstGeom prst="rect">
            <a:avLst/>
          </a:prstGeom>
          <a:solidFill>
            <a:srgbClr val="345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chemeClr val="bg1">
                  <a:lumMod val="95000"/>
                </a:schemeClr>
              </a:solidFill>
              <a:latin typeface="Gill Sans MT" pitchFamily="34" charset="0"/>
              <a:ea typeface="+mj-ea"/>
              <a:cs typeface="+mj-cs"/>
            </a:endParaRPr>
          </a:p>
        </p:txBody>
      </p:sp>
      <p:sp>
        <p:nvSpPr>
          <p:cNvPr id="8" name="Title 1"/>
          <p:cNvSpPr>
            <a:spLocks noGrp="1"/>
          </p:cNvSpPr>
          <p:nvPr>
            <p:ph type="title" hasCustomPrompt="1"/>
          </p:nvPr>
        </p:nvSpPr>
        <p:spPr>
          <a:xfrm>
            <a:off x="342901" y="365126"/>
            <a:ext cx="11010900" cy="1139825"/>
          </a:xfrm>
        </p:spPr>
        <p:txBody>
          <a:bodyPr lIns="0" tIns="0" rIns="0" bIns="0" anchor="ctr" anchorCtr="0">
            <a:noAutofit/>
          </a:bodyPr>
          <a:lstStyle>
            <a:lvl1pPr>
              <a:lnSpc>
                <a:spcPts val="4000"/>
              </a:lnSpc>
              <a:defRPr lang="en-US" sz="4000" b="1" kern="1200" cap="none" baseline="0" dirty="0" smtClean="0">
                <a:solidFill>
                  <a:schemeClr val="bg1">
                    <a:lumMod val="95000"/>
                  </a:schemeClr>
                </a:solidFill>
                <a:latin typeface="Gill Sans MT" panose="020B0502020104020203" pitchFamily="34" charset="0"/>
                <a:ea typeface="+mj-ea"/>
                <a:cs typeface="+mj-cs"/>
              </a:defRPr>
            </a:lvl1pPr>
          </a:lstStyle>
          <a:p>
            <a:r>
              <a:rPr lang="en-US" dirty="0"/>
              <a:t>This Master Has Slide #S</a:t>
            </a:r>
          </a:p>
        </p:txBody>
      </p:sp>
      <p:sp>
        <p:nvSpPr>
          <p:cNvPr id="10" name="Content Placeholder 2"/>
          <p:cNvSpPr>
            <a:spLocks noGrp="1"/>
          </p:cNvSpPr>
          <p:nvPr>
            <p:ph idx="10" hasCustomPrompt="1"/>
          </p:nvPr>
        </p:nvSpPr>
        <p:spPr>
          <a:xfrm>
            <a:off x="342901" y="1738284"/>
            <a:ext cx="11010900" cy="4948268"/>
          </a:xfrm>
        </p:spPr>
        <p:txBody>
          <a:bodyPr/>
          <a:lstStyle>
            <a:lvl1pPr>
              <a:lnSpc>
                <a:spcPct val="120000"/>
              </a:lnSpc>
              <a:spcBef>
                <a:spcPts val="0"/>
              </a:spcBef>
              <a:spcAft>
                <a:spcPts val="600"/>
              </a:spcAft>
              <a:defRPr>
                <a:solidFill>
                  <a:schemeClr val="tx1">
                    <a:lumMod val="75000"/>
                    <a:lumOff val="25000"/>
                  </a:schemeClr>
                </a:solidFill>
                <a:latin typeface="Gill Sans MT" panose="020B0502020104020203" pitchFamily="34" charset="0"/>
              </a:defRPr>
            </a:lvl1pPr>
            <a:lvl2pPr>
              <a:lnSpc>
                <a:spcPct val="120000"/>
              </a:lnSpc>
              <a:spcBef>
                <a:spcPts val="0"/>
              </a:spcBef>
              <a:spcAft>
                <a:spcPts val="600"/>
              </a:spcAft>
              <a:defRPr>
                <a:solidFill>
                  <a:schemeClr val="tx1">
                    <a:lumMod val="75000"/>
                    <a:lumOff val="25000"/>
                  </a:schemeClr>
                </a:solidFill>
                <a:latin typeface="Gill Sans MT" panose="020B0502020104020203" pitchFamily="34" charset="0"/>
              </a:defRPr>
            </a:lvl2pPr>
            <a:lvl3pPr>
              <a:lnSpc>
                <a:spcPct val="120000"/>
              </a:lnSpc>
              <a:spcBef>
                <a:spcPts val="0"/>
              </a:spcBef>
              <a:spcAft>
                <a:spcPts val="600"/>
              </a:spcAft>
              <a:defRPr>
                <a:solidFill>
                  <a:schemeClr val="tx1">
                    <a:lumMod val="75000"/>
                    <a:lumOff val="25000"/>
                  </a:schemeClr>
                </a:solidFill>
                <a:latin typeface="Gill Sans MT" panose="020B0502020104020203" pitchFamily="34" charset="0"/>
              </a:defRPr>
            </a:lvl3pPr>
            <a:lvl4pPr>
              <a:lnSpc>
                <a:spcPct val="120000"/>
              </a:lnSpc>
              <a:spcBef>
                <a:spcPts val="0"/>
              </a:spcBef>
              <a:spcAft>
                <a:spcPts val="600"/>
              </a:spcAft>
              <a:defRPr>
                <a:solidFill>
                  <a:schemeClr val="tx1">
                    <a:lumMod val="75000"/>
                    <a:lumOff val="25000"/>
                  </a:schemeClr>
                </a:solidFill>
                <a:latin typeface="Gill Sans MT" panose="020B0502020104020203" pitchFamily="34" charset="0"/>
              </a:defRPr>
            </a:lvl4pPr>
            <a:lvl5pPr>
              <a:lnSpc>
                <a:spcPct val="120000"/>
              </a:lnSpc>
              <a:spcBef>
                <a:spcPts val="0"/>
              </a:spcBef>
              <a:spcAft>
                <a:spcPts val="600"/>
              </a:spcAft>
              <a:defRPr>
                <a:solidFill>
                  <a:schemeClr val="tx1">
                    <a:lumMod val="75000"/>
                    <a:lumOff val="25000"/>
                  </a:schemeClr>
                </a:solidFill>
                <a:latin typeface="Gill Sans MT" panose="020B0502020104020203" pitchFamily="34" charset="0"/>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9208" y="6395862"/>
            <a:ext cx="1553937" cy="320798"/>
          </a:xfrm>
          <a:prstGeom prst="rect">
            <a:avLst/>
          </a:prstGeom>
        </p:spPr>
      </p:pic>
      <p:sp>
        <p:nvSpPr>
          <p:cNvPr id="15" name="Slide Number Placeholder 6"/>
          <p:cNvSpPr>
            <a:spLocks noGrp="1"/>
          </p:cNvSpPr>
          <p:nvPr>
            <p:ph type="sldNum" sz="quarter" idx="12"/>
          </p:nvPr>
        </p:nvSpPr>
        <p:spPr>
          <a:xfrm>
            <a:off x="0" y="6492876"/>
            <a:ext cx="2743200" cy="365125"/>
          </a:xfrm>
        </p:spPr>
        <p:txBody>
          <a:bodyPr/>
          <a:lstStyle>
            <a:lvl1pPr>
              <a:defRPr sz="1400">
                <a:solidFill>
                  <a:schemeClr val="tx1">
                    <a:lumMod val="75000"/>
                    <a:lumOff val="25000"/>
                  </a:schemeClr>
                </a:solidFill>
                <a:latin typeface="Gill Sans MT" panose="020B0502020104020203" pitchFamily="34" charset="0"/>
              </a:defRPr>
            </a:lvl1pPr>
          </a:lstStyle>
          <a:p>
            <a:r>
              <a:rPr lang="en-US" dirty="0"/>
              <a:t>Slide </a:t>
            </a:r>
            <a:fld id="{0AB40DA4-FA10-48ED-9ACF-0ECC4D460407}" type="slidenum">
              <a:rPr lang="en-US" smtClean="0"/>
              <a:pPr/>
              <a:t>‹#›</a:t>
            </a:fld>
            <a:endParaRPr lang="en-US" dirty="0"/>
          </a:p>
        </p:txBody>
      </p:sp>
    </p:spTree>
    <p:extLst>
      <p:ext uri="{BB962C8B-B14F-4D97-AF65-F5344CB8AC3E}">
        <p14:creationId xmlns:p14="http://schemas.microsoft.com/office/powerpoint/2010/main" val="378166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04320" y="6439647"/>
            <a:ext cx="407002" cy="412003"/>
          </a:xfrm>
        </p:spPr>
        <p:txBody>
          <a:bodyPr/>
          <a:lstStyle>
            <a:lvl1pPr algn="ctr">
              <a:defRPr>
                <a:solidFill>
                  <a:srgbClr val="000000"/>
                </a:solidFill>
              </a:defRPr>
            </a:lvl1pPr>
          </a:lstStyle>
          <a:p>
            <a:fld id="{36EAB187-7E39-1E4B-8767-A47ADC6C83D2}" type="slidenum">
              <a:rPr lang="en-US" smtClean="0"/>
              <a:pPr/>
              <a:t>‹#›</a:t>
            </a:fld>
            <a:endParaRPr lang="en-US" dirty="0"/>
          </a:p>
        </p:txBody>
      </p:sp>
    </p:spTree>
    <p:extLst>
      <p:ext uri="{BB962C8B-B14F-4D97-AF65-F5344CB8AC3E}">
        <p14:creationId xmlns:p14="http://schemas.microsoft.com/office/powerpoint/2010/main" val="33933896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Option 1">
    <p:spTree>
      <p:nvGrpSpPr>
        <p:cNvPr id="1" name=""/>
        <p:cNvGrpSpPr/>
        <p:nvPr/>
      </p:nvGrpSpPr>
      <p:grpSpPr>
        <a:xfrm>
          <a:off x="0" y="0"/>
          <a:ext cx="0" cy="0"/>
          <a:chOff x="0" y="0"/>
          <a:chExt cx="0" cy="0"/>
        </a:xfrm>
      </p:grpSpPr>
      <p:pic>
        <p:nvPicPr>
          <p:cNvPr id="2" name="Picture 8" descr="New NAVCEN Logo Working"/>
          <p:cNvPicPr>
            <a:picLocks noChangeAspect="1" noChangeArrowheads="1"/>
          </p:cNvPicPr>
          <p:nvPr userDrawn="1"/>
        </p:nvPicPr>
        <p:blipFill>
          <a:blip r:embed="rId3" cstate="print"/>
          <a:srcRect/>
          <a:stretch>
            <a:fillRect/>
          </a:stretch>
        </p:blipFill>
        <p:spPr bwMode="auto">
          <a:xfrm>
            <a:off x="203200" y="171450"/>
            <a:ext cx="1117600" cy="742950"/>
          </a:xfrm>
          <a:prstGeom prst="rect">
            <a:avLst/>
          </a:prstGeom>
          <a:noFill/>
          <a:ln w="9525">
            <a:noFill/>
            <a:miter lim="800000"/>
            <a:headEnd/>
            <a:tailEnd/>
          </a:ln>
        </p:spPr>
      </p:pic>
      <p:pic>
        <p:nvPicPr>
          <p:cNvPr id="3" name="Picture 13" descr="DHS_for_ppt"/>
          <p:cNvPicPr>
            <a:picLocks noChangeAspect="1" noChangeArrowheads="1"/>
          </p:cNvPicPr>
          <p:nvPr userDrawn="1"/>
        </p:nvPicPr>
        <p:blipFill>
          <a:blip r:embed="rId4" cstate="print"/>
          <a:srcRect/>
          <a:stretch>
            <a:fillRect/>
          </a:stretch>
        </p:blipFill>
        <p:spPr bwMode="auto">
          <a:xfrm>
            <a:off x="592668" y="6032503"/>
            <a:ext cx="2948517" cy="688975"/>
          </a:xfrm>
          <a:prstGeom prst="rect">
            <a:avLst/>
          </a:prstGeom>
          <a:noFill/>
          <a:ln w="9525">
            <a:noFill/>
            <a:miter lim="800000"/>
            <a:headEnd/>
            <a:tailEnd/>
          </a:ln>
        </p:spPr>
      </p:pic>
      <p:graphicFrame>
        <p:nvGraphicFramePr>
          <p:cNvPr id="4" name="Object 7"/>
          <p:cNvGraphicFramePr>
            <a:graphicFrameLocks noChangeAspect="1"/>
          </p:cNvGraphicFramePr>
          <p:nvPr/>
        </p:nvGraphicFramePr>
        <p:xfrm>
          <a:off x="8892117" y="6110288"/>
          <a:ext cx="2421467" cy="569912"/>
        </p:xfrm>
        <a:graphic>
          <a:graphicData uri="http://schemas.openxmlformats.org/presentationml/2006/ole">
            <mc:AlternateContent xmlns:mc="http://schemas.openxmlformats.org/markup-compatibility/2006">
              <mc:Choice xmlns:v="urn:schemas-microsoft-com:vml" Requires="v">
                <p:oleObj spid="_x0000_s1027" name="Picture" r:id="rId5" imgW="2200656" imgH="690372" progId="Word.Picture.8">
                  <p:embed/>
                </p:oleObj>
              </mc:Choice>
              <mc:Fallback>
                <p:oleObj name="Picture" r:id="rId5" imgW="2200656" imgH="690372" progId="Word.Picture.8">
                  <p:embed/>
                  <p:pic>
                    <p:nvPicPr>
                      <p:cNvPr id="4"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2117" y="6110288"/>
                        <a:ext cx="2421467" cy="569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5"/>
          <p:cNvSpPr>
            <a:spLocks noGrp="1"/>
          </p:cNvSpPr>
          <p:nvPr>
            <p:ph type="sldNum" sz="quarter" idx="10"/>
          </p:nvPr>
        </p:nvSpPr>
        <p:spPr>
          <a:xfrm>
            <a:off x="8839200" y="6356353"/>
            <a:ext cx="2844800" cy="365125"/>
          </a:xfrm>
        </p:spPr>
        <p:txBody>
          <a:bodyPr/>
          <a:lstStyle>
            <a:lvl1pPr>
              <a:defRPr>
                <a:solidFill>
                  <a:schemeClr val="tx2"/>
                </a:solidFill>
                <a:latin typeface="Calibri" panose="020F0502020204030204" pitchFamily="34" charset="0"/>
                <a:cs typeface="Calibri" panose="020F0502020204030204" pitchFamily="34" charset="0"/>
              </a:defRPr>
            </a:lvl1pPr>
          </a:lstStyle>
          <a:p>
            <a:pPr>
              <a:defRPr/>
            </a:pPr>
            <a:fld id="{16170674-BBFF-48EE-9561-C3FD3B32E326}" type="slidenum">
              <a:rPr lang="en-US" smtClean="0"/>
              <a:pPr>
                <a:defRPr/>
              </a:pPr>
              <a:t>‹#›</a:t>
            </a:fld>
            <a:endParaRPr lang="en-US" dirty="0"/>
          </a:p>
        </p:txBody>
      </p:sp>
      <p:sp>
        <p:nvSpPr>
          <p:cNvPr id="6" name="Title 1"/>
          <p:cNvSpPr>
            <a:spLocks noGrp="1"/>
          </p:cNvSpPr>
          <p:nvPr>
            <p:ph type="ctrTitle"/>
          </p:nvPr>
        </p:nvSpPr>
        <p:spPr>
          <a:xfrm>
            <a:off x="1463040" y="182880"/>
            <a:ext cx="9753600" cy="914400"/>
          </a:xfrm>
        </p:spPr>
        <p:txBody>
          <a:bodyPr>
            <a:normAutofit/>
          </a:bodyPr>
          <a:lstStyle>
            <a:lvl1pPr>
              <a:defRPr sz="3200" b="1" baseline="0">
                <a:solidFill>
                  <a:schemeClr val="tx2"/>
                </a:solidFill>
                <a:latin typeface="+mj-lt"/>
              </a:defRPr>
            </a:lvl1pPr>
          </a:lstStyle>
          <a:p>
            <a:r>
              <a:rPr lang="en-US" dirty="0"/>
              <a:t>Click to edit Master title style</a:t>
            </a:r>
          </a:p>
        </p:txBody>
      </p:sp>
      <p:sp>
        <p:nvSpPr>
          <p:cNvPr id="9" name="Content Placeholder 8"/>
          <p:cNvSpPr>
            <a:spLocks noGrp="1"/>
          </p:cNvSpPr>
          <p:nvPr>
            <p:ph sz="quarter" idx="11"/>
          </p:nvPr>
        </p:nvSpPr>
        <p:spPr>
          <a:xfrm>
            <a:off x="243840" y="1160462"/>
            <a:ext cx="11704320" cy="4691698"/>
          </a:xfrm>
        </p:spPr>
        <p:txBody>
          <a:bodyPr/>
          <a:lstStyle>
            <a:lvl1pPr>
              <a:defRPr baseline="0">
                <a:solidFill>
                  <a:schemeClr val="tx2"/>
                </a:solidFill>
                <a:latin typeface="Calibri" panose="020F0502020204030204" pitchFamily="34" charset="0"/>
              </a:defRPr>
            </a:lvl1pPr>
            <a:lvl2pPr>
              <a:defRPr baseline="0">
                <a:solidFill>
                  <a:schemeClr val="tx2"/>
                </a:solidFill>
                <a:latin typeface="Calibri" panose="020F0502020204030204" pitchFamily="34" charset="0"/>
              </a:defRPr>
            </a:lvl2pPr>
            <a:lvl3pPr>
              <a:defRPr baseline="0">
                <a:solidFill>
                  <a:schemeClr val="tx2"/>
                </a:solidFill>
                <a:latin typeface="Calibri" panose="020F0502020204030204" pitchFamily="34" charset="0"/>
              </a:defRPr>
            </a:lvl3pPr>
            <a:lvl4pPr>
              <a:defRPr baseline="0">
                <a:solidFill>
                  <a:schemeClr val="tx2"/>
                </a:solidFill>
                <a:latin typeface="Calibri" panose="020F0502020204030204" pitchFamily="34" charset="0"/>
              </a:defRPr>
            </a:lvl4pPr>
            <a:lvl5pPr>
              <a:defRPr baseline="0">
                <a:solidFill>
                  <a:schemeClr val="tx2"/>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2872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8819-954F-489E-83A1-E92299326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E32F09-A090-4B88-AE4C-46D0BC686F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CB35A5-DBC6-41BD-AF69-554E26760DCA}"/>
              </a:ext>
            </a:extLst>
          </p:cNvPr>
          <p:cNvSpPr>
            <a:spLocks noGrp="1"/>
          </p:cNvSpPr>
          <p:nvPr>
            <p:ph type="dt" sz="half" idx="10"/>
          </p:nvPr>
        </p:nvSpPr>
        <p:spPr/>
        <p:txBody>
          <a:bodyPr/>
          <a:lstStyle/>
          <a:p>
            <a:fld id="{11CC5A3A-36F1-4D42-9486-A347693D4CFE}" type="datetimeFigureOut">
              <a:rPr lang="en-US" smtClean="0"/>
              <a:t>12/7/2020</a:t>
            </a:fld>
            <a:endParaRPr lang="en-US"/>
          </a:p>
        </p:txBody>
      </p:sp>
      <p:sp>
        <p:nvSpPr>
          <p:cNvPr id="5" name="Footer Placeholder 4">
            <a:extLst>
              <a:ext uri="{FF2B5EF4-FFF2-40B4-BE49-F238E27FC236}">
                <a16:creationId xmlns:a16="http://schemas.microsoft.com/office/drawing/2014/main" id="{3F0B0611-5FBC-4453-9F93-5E1B731D53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404127-F8E3-437A-ABDC-5785993489C0}"/>
              </a:ext>
            </a:extLst>
          </p:cNvPr>
          <p:cNvSpPr>
            <a:spLocks noGrp="1"/>
          </p:cNvSpPr>
          <p:nvPr>
            <p:ph type="sldNum" sz="quarter" idx="12"/>
          </p:nvPr>
        </p:nvSpPr>
        <p:spPr/>
        <p:txBody>
          <a:bodyPr/>
          <a:lstStyle/>
          <a:p>
            <a:fld id="{593B6DCC-1724-4399-86D0-44BD59116E2F}" type="slidenum">
              <a:rPr lang="en-US" smtClean="0"/>
              <a:t>‹#›</a:t>
            </a:fld>
            <a:endParaRPr lang="en-US"/>
          </a:p>
        </p:txBody>
      </p:sp>
    </p:spTree>
    <p:extLst>
      <p:ext uri="{BB962C8B-B14F-4D97-AF65-F5344CB8AC3E}">
        <p14:creationId xmlns:p14="http://schemas.microsoft.com/office/powerpoint/2010/main" val="60470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5F469-D4BF-4A92-AA33-A24C5A30AA08}"/>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4DB0318-5FDC-4835-8466-A17A7F96ED2F}"/>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74023C7-68A2-45FB-B463-C68036BDBE5A}"/>
              </a:ext>
            </a:extLst>
          </p:cNvPr>
          <p:cNvSpPr>
            <a:spLocks noGrp="1"/>
          </p:cNvSpPr>
          <p:nvPr>
            <p:ph type="dt" sz="half" idx="10"/>
          </p:nvPr>
        </p:nvSpPr>
        <p:spPr/>
        <p:txBody>
          <a:bodyPr/>
          <a:lstStyle/>
          <a:p>
            <a:fld id="{11CC5A3A-36F1-4D42-9486-A347693D4CFE}" type="datetimeFigureOut">
              <a:rPr lang="en-US" smtClean="0"/>
              <a:t>12/7/2020</a:t>
            </a:fld>
            <a:endParaRPr lang="en-US"/>
          </a:p>
        </p:txBody>
      </p:sp>
      <p:sp>
        <p:nvSpPr>
          <p:cNvPr id="5" name="Footer Placeholder 4">
            <a:extLst>
              <a:ext uri="{FF2B5EF4-FFF2-40B4-BE49-F238E27FC236}">
                <a16:creationId xmlns:a16="http://schemas.microsoft.com/office/drawing/2014/main" id="{85A4D33B-72F3-4F80-BCED-A44FCCC59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C379A8-098E-4F9A-B36D-B1027B09E00B}"/>
              </a:ext>
            </a:extLst>
          </p:cNvPr>
          <p:cNvSpPr>
            <a:spLocks noGrp="1"/>
          </p:cNvSpPr>
          <p:nvPr>
            <p:ph type="sldNum" sz="quarter" idx="12"/>
          </p:nvPr>
        </p:nvSpPr>
        <p:spPr/>
        <p:txBody>
          <a:bodyPr/>
          <a:lstStyle/>
          <a:p>
            <a:fld id="{593B6DCC-1724-4399-86D0-44BD59116E2F}" type="slidenum">
              <a:rPr lang="en-US" smtClean="0"/>
              <a:t>‹#›</a:t>
            </a:fld>
            <a:endParaRPr lang="en-US"/>
          </a:p>
        </p:txBody>
      </p:sp>
    </p:spTree>
    <p:extLst>
      <p:ext uri="{BB962C8B-B14F-4D97-AF65-F5344CB8AC3E}">
        <p14:creationId xmlns:p14="http://schemas.microsoft.com/office/powerpoint/2010/main" val="3148704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56AC9-E548-44B3-9558-3EF2994D1A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A6634F-ADDB-40DD-86BA-90C6F9193EF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8380AA-AA77-4918-B21D-D4E7BCFA9FE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BA710D-0F6C-44D2-B9A0-B5D9F2FE0A18}"/>
              </a:ext>
            </a:extLst>
          </p:cNvPr>
          <p:cNvSpPr>
            <a:spLocks noGrp="1"/>
          </p:cNvSpPr>
          <p:nvPr>
            <p:ph type="dt" sz="half" idx="10"/>
          </p:nvPr>
        </p:nvSpPr>
        <p:spPr/>
        <p:txBody>
          <a:bodyPr/>
          <a:lstStyle/>
          <a:p>
            <a:fld id="{11CC5A3A-36F1-4D42-9486-A347693D4CFE}" type="datetimeFigureOut">
              <a:rPr lang="en-US" smtClean="0"/>
              <a:t>12/7/2020</a:t>
            </a:fld>
            <a:endParaRPr lang="en-US"/>
          </a:p>
        </p:txBody>
      </p:sp>
      <p:sp>
        <p:nvSpPr>
          <p:cNvPr id="6" name="Footer Placeholder 5">
            <a:extLst>
              <a:ext uri="{FF2B5EF4-FFF2-40B4-BE49-F238E27FC236}">
                <a16:creationId xmlns:a16="http://schemas.microsoft.com/office/drawing/2014/main" id="{7E790FDF-1D51-4AB5-A8A3-C7F62A05D3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C0F49D-9450-4DF0-ABE1-35492C5AF1FD}"/>
              </a:ext>
            </a:extLst>
          </p:cNvPr>
          <p:cNvSpPr>
            <a:spLocks noGrp="1"/>
          </p:cNvSpPr>
          <p:nvPr>
            <p:ph type="sldNum" sz="quarter" idx="12"/>
          </p:nvPr>
        </p:nvSpPr>
        <p:spPr/>
        <p:txBody>
          <a:bodyPr/>
          <a:lstStyle/>
          <a:p>
            <a:fld id="{593B6DCC-1724-4399-86D0-44BD59116E2F}" type="slidenum">
              <a:rPr lang="en-US" smtClean="0"/>
              <a:t>‹#›</a:t>
            </a:fld>
            <a:endParaRPr lang="en-US"/>
          </a:p>
        </p:txBody>
      </p:sp>
    </p:spTree>
    <p:extLst>
      <p:ext uri="{BB962C8B-B14F-4D97-AF65-F5344CB8AC3E}">
        <p14:creationId xmlns:p14="http://schemas.microsoft.com/office/powerpoint/2010/main" val="4272631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55C19-F468-49CB-ACFE-DF86F0E386CB}"/>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FD5B59-7744-4F5C-BE99-95F37AEE6B47}"/>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0A26B3F-2312-4E2D-9F2A-503D8FC1AFD3}"/>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8BC0FC-5BCB-432D-ACDB-FE61B8F79C4D}"/>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E1A955C-5994-407C-9C3F-5575AEA5E8D6}"/>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854176-A96B-4841-B672-EC1445367590}"/>
              </a:ext>
            </a:extLst>
          </p:cNvPr>
          <p:cNvSpPr>
            <a:spLocks noGrp="1"/>
          </p:cNvSpPr>
          <p:nvPr>
            <p:ph type="dt" sz="half" idx="10"/>
          </p:nvPr>
        </p:nvSpPr>
        <p:spPr/>
        <p:txBody>
          <a:bodyPr/>
          <a:lstStyle/>
          <a:p>
            <a:fld id="{11CC5A3A-36F1-4D42-9486-A347693D4CFE}" type="datetimeFigureOut">
              <a:rPr lang="en-US" smtClean="0"/>
              <a:t>12/7/2020</a:t>
            </a:fld>
            <a:endParaRPr lang="en-US"/>
          </a:p>
        </p:txBody>
      </p:sp>
      <p:sp>
        <p:nvSpPr>
          <p:cNvPr id="8" name="Footer Placeholder 7">
            <a:extLst>
              <a:ext uri="{FF2B5EF4-FFF2-40B4-BE49-F238E27FC236}">
                <a16:creationId xmlns:a16="http://schemas.microsoft.com/office/drawing/2014/main" id="{F0ECD056-2A73-4A44-94B6-E688C38304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63813D-A4B0-49B2-B933-C31B22CD141B}"/>
              </a:ext>
            </a:extLst>
          </p:cNvPr>
          <p:cNvSpPr>
            <a:spLocks noGrp="1"/>
          </p:cNvSpPr>
          <p:nvPr>
            <p:ph type="sldNum" sz="quarter" idx="12"/>
          </p:nvPr>
        </p:nvSpPr>
        <p:spPr/>
        <p:txBody>
          <a:bodyPr/>
          <a:lstStyle/>
          <a:p>
            <a:fld id="{593B6DCC-1724-4399-86D0-44BD59116E2F}" type="slidenum">
              <a:rPr lang="en-US" smtClean="0"/>
              <a:t>‹#›</a:t>
            </a:fld>
            <a:endParaRPr lang="en-US"/>
          </a:p>
        </p:txBody>
      </p:sp>
    </p:spTree>
    <p:extLst>
      <p:ext uri="{BB962C8B-B14F-4D97-AF65-F5344CB8AC3E}">
        <p14:creationId xmlns:p14="http://schemas.microsoft.com/office/powerpoint/2010/main" val="4248983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C44A9-B41B-4703-BCBA-419C9676E0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504830-F373-47B5-AC9D-2C2B986742B2}"/>
              </a:ext>
            </a:extLst>
          </p:cNvPr>
          <p:cNvSpPr>
            <a:spLocks noGrp="1"/>
          </p:cNvSpPr>
          <p:nvPr>
            <p:ph type="dt" sz="half" idx="10"/>
          </p:nvPr>
        </p:nvSpPr>
        <p:spPr/>
        <p:txBody>
          <a:bodyPr/>
          <a:lstStyle/>
          <a:p>
            <a:fld id="{11CC5A3A-36F1-4D42-9486-A347693D4CFE}" type="datetimeFigureOut">
              <a:rPr lang="en-US" smtClean="0"/>
              <a:t>12/7/2020</a:t>
            </a:fld>
            <a:endParaRPr lang="en-US"/>
          </a:p>
        </p:txBody>
      </p:sp>
      <p:sp>
        <p:nvSpPr>
          <p:cNvPr id="4" name="Footer Placeholder 3">
            <a:extLst>
              <a:ext uri="{FF2B5EF4-FFF2-40B4-BE49-F238E27FC236}">
                <a16:creationId xmlns:a16="http://schemas.microsoft.com/office/drawing/2014/main" id="{649E8232-1029-4237-B8C6-C61C1D164A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44FA60-A1FE-4A16-836D-BF9EAF0A8D52}"/>
              </a:ext>
            </a:extLst>
          </p:cNvPr>
          <p:cNvSpPr>
            <a:spLocks noGrp="1"/>
          </p:cNvSpPr>
          <p:nvPr>
            <p:ph type="sldNum" sz="quarter" idx="12"/>
          </p:nvPr>
        </p:nvSpPr>
        <p:spPr/>
        <p:txBody>
          <a:bodyPr/>
          <a:lstStyle/>
          <a:p>
            <a:fld id="{593B6DCC-1724-4399-86D0-44BD59116E2F}" type="slidenum">
              <a:rPr lang="en-US" smtClean="0"/>
              <a:t>‹#›</a:t>
            </a:fld>
            <a:endParaRPr lang="en-US"/>
          </a:p>
        </p:txBody>
      </p:sp>
    </p:spTree>
    <p:extLst>
      <p:ext uri="{BB962C8B-B14F-4D97-AF65-F5344CB8AC3E}">
        <p14:creationId xmlns:p14="http://schemas.microsoft.com/office/powerpoint/2010/main" val="4238608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26BF83-C05C-4629-A65D-2599E61503FA}"/>
              </a:ext>
            </a:extLst>
          </p:cNvPr>
          <p:cNvSpPr>
            <a:spLocks noGrp="1"/>
          </p:cNvSpPr>
          <p:nvPr>
            <p:ph type="dt" sz="half" idx="10"/>
          </p:nvPr>
        </p:nvSpPr>
        <p:spPr/>
        <p:txBody>
          <a:bodyPr/>
          <a:lstStyle/>
          <a:p>
            <a:fld id="{11CC5A3A-36F1-4D42-9486-A347693D4CFE}" type="datetimeFigureOut">
              <a:rPr lang="en-US" smtClean="0"/>
              <a:t>12/7/2020</a:t>
            </a:fld>
            <a:endParaRPr lang="en-US"/>
          </a:p>
        </p:txBody>
      </p:sp>
      <p:sp>
        <p:nvSpPr>
          <p:cNvPr id="3" name="Footer Placeholder 2">
            <a:extLst>
              <a:ext uri="{FF2B5EF4-FFF2-40B4-BE49-F238E27FC236}">
                <a16:creationId xmlns:a16="http://schemas.microsoft.com/office/drawing/2014/main" id="{6D1BF946-596A-4148-94C3-33475E93E0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57CF86-6413-4FB7-8578-B94E0E73EF02}"/>
              </a:ext>
            </a:extLst>
          </p:cNvPr>
          <p:cNvSpPr>
            <a:spLocks noGrp="1"/>
          </p:cNvSpPr>
          <p:nvPr>
            <p:ph type="sldNum" sz="quarter" idx="12"/>
          </p:nvPr>
        </p:nvSpPr>
        <p:spPr/>
        <p:txBody>
          <a:bodyPr/>
          <a:lstStyle/>
          <a:p>
            <a:fld id="{593B6DCC-1724-4399-86D0-44BD59116E2F}" type="slidenum">
              <a:rPr lang="en-US" smtClean="0"/>
              <a:t>‹#›</a:t>
            </a:fld>
            <a:endParaRPr lang="en-US"/>
          </a:p>
        </p:txBody>
      </p:sp>
    </p:spTree>
    <p:extLst>
      <p:ext uri="{BB962C8B-B14F-4D97-AF65-F5344CB8AC3E}">
        <p14:creationId xmlns:p14="http://schemas.microsoft.com/office/powerpoint/2010/main" val="1152479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BD599-38E1-4D49-A2FD-54F41BE8B7D0}"/>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310E635-807E-4FA5-A83F-DBDD7CA35F47}"/>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F4DA64-C7DF-4FD6-8126-FBA391B1391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B76C2D4-C88B-4289-B290-8953AF4D584F}"/>
              </a:ext>
            </a:extLst>
          </p:cNvPr>
          <p:cNvSpPr>
            <a:spLocks noGrp="1"/>
          </p:cNvSpPr>
          <p:nvPr>
            <p:ph type="dt" sz="half" idx="10"/>
          </p:nvPr>
        </p:nvSpPr>
        <p:spPr/>
        <p:txBody>
          <a:bodyPr/>
          <a:lstStyle/>
          <a:p>
            <a:fld id="{11CC5A3A-36F1-4D42-9486-A347693D4CFE}" type="datetimeFigureOut">
              <a:rPr lang="en-US" smtClean="0"/>
              <a:t>12/7/2020</a:t>
            </a:fld>
            <a:endParaRPr lang="en-US"/>
          </a:p>
        </p:txBody>
      </p:sp>
      <p:sp>
        <p:nvSpPr>
          <p:cNvPr id="6" name="Footer Placeholder 5">
            <a:extLst>
              <a:ext uri="{FF2B5EF4-FFF2-40B4-BE49-F238E27FC236}">
                <a16:creationId xmlns:a16="http://schemas.microsoft.com/office/drawing/2014/main" id="{A4326320-4255-4344-8561-B7170B07CA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CF67F5-FEC1-4DCD-A242-57F7AB7AF10D}"/>
              </a:ext>
            </a:extLst>
          </p:cNvPr>
          <p:cNvSpPr>
            <a:spLocks noGrp="1"/>
          </p:cNvSpPr>
          <p:nvPr>
            <p:ph type="sldNum" sz="quarter" idx="12"/>
          </p:nvPr>
        </p:nvSpPr>
        <p:spPr/>
        <p:txBody>
          <a:bodyPr/>
          <a:lstStyle/>
          <a:p>
            <a:fld id="{593B6DCC-1724-4399-86D0-44BD59116E2F}" type="slidenum">
              <a:rPr lang="en-US" smtClean="0"/>
              <a:t>‹#›</a:t>
            </a:fld>
            <a:endParaRPr lang="en-US"/>
          </a:p>
        </p:txBody>
      </p:sp>
    </p:spTree>
    <p:extLst>
      <p:ext uri="{BB962C8B-B14F-4D97-AF65-F5344CB8AC3E}">
        <p14:creationId xmlns:p14="http://schemas.microsoft.com/office/powerpoint/2010/main" val="3929119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97706-C10C-496D-A042-699692B04D3D}"/>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8B1FF10-3A39-45C5-A5B1-9A081E9226EA}"/>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E38D32E-DE6E-435F-879D-42C6D80B3490}"/>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FEBB33B-8BC2-40E6-B85E-0BF73490EDDC}"/>
              </a:ext>
            </a:extLst>
          </p:cNvPr>
          <p:cNvSpPr>
            <a:spLocks noGrp="1"/>
          </p:cNvSpPr>
          <p:nvPr>
            <p:ph type="dt" sz="half" idx="10"/>
          </p:nvPr>
        </p:nvSpPr>
        <p:spPr/>
        <p:txBody>
          <a:bodyPr/>
          <a:lstStyle/>
          <a:p>
            <a:fld id="{11CC5A3A-36F1-4D42-9486-A347693D4CFE}" type="datetimeFigureOut">
              <a:rPr lang="en-US" smtClean="0"/>
              <a:t>12/7/2020</a:t>
            </a:fld>
            <a:endParaRPr lang="en-US"/>
          </a:p>
        </p:txBody>
      </p:sp>
      <p:sp>
        <p:nvSpPr>
          <p:cNvPr id="6" name="Footer Placeholder 5">
            <a:extLst>
              <a:ext uri="{FF2B5EF4-FFF2-40B4-BE49-F238E27FC236}">
                <a16:creationId xmlns:a16="http://schemas.microsoft.com/office/drawing/2014/main" id="{6F04ED88-54BF-4AA9-9587-F4EABBF98B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4E0EF8-7AB4-4289-9FF9-93B77B15FC49}"/>
              </a:ext>
            </a:extLst>
          </p:cNvPr>
          <p:cNvSpPr>
            <a:spLocks noGrp="1"/>
          </p:cNvSpPr>
          <p:nvPr>
            <p:ph type="sldNum" sz="quarter" idx="12"/>
          </p:nvPr>
        </p:nvSpPr>
        <p:spPr/>
        <p:txBody>
          <a:bodyPr/>
          <a:lstStyle/>
          <a:p>
            <a:fld id="{593B6DCC-1724-4399-86D0-44BD59116E2F}" type="slidenum">
              <a:rPr lang="en-US" smtClean="0"/>
              <a:t>‹#›</a:t>
            </a:fld>
            <a:endParaRPr lang="en-US"/>
          </a:p>
        </p:txBody>
      </p:sp>
    </p:spTree>
    <p:extLst>
      <p:ext uri="{BB962C8B-B14F-4D97-AF65-F5344CB8AC3E}">
        <p14:creationId xmlns:p14="http://schemas.microsoft.com/office/powerpoint/2010/main" val="66616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62980E-815F-492E-AECD-362C88938875}"/>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9582DC-D252-427B-8B0B-15BFA401D7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A01C26-ABAE-4998-A1E7-61503B4C9C5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1CC5A3A-36F1-4D42-9486-A347693D4CFE}" type="datetimeFigureOut">
              <a:rPr lang="en-US" smtClean="0"/>
              <a:t>12/7/2020</a:t>
            </a:fld>
            <a:endParaRPr lang="en-US"/>
          </a:p>
        </p:txBody>
      </p:sp>
      <p:sp>
        <p:nvSpPr>
          <p:cNvPr id="5" name="Footer Placeholder 4">
            <a:extLst>
              <a:ext uri="{FF2B5EF4-FFF2-40B4-BE49-F238E27FC236}">
                <a16:creationId xmlns:a16="http://schemas.microsoft.com/office/drawing/2014/main" id="{E146D89A-BFC7-4C43-B299-54985F1C9D5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128A0A-159F-4B83-819D-2CB2DC9522F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93B6DCC-1724-4399-86D0-44BD59116E2F}" type="slidenum">
              <a:rPr lang="en-US" smtClean="0"/>
              <a:t>‹#›</a:t>
            </a:fld>
            <a:endParaRPr lang="en-US"/>
          </a:p>
        </p:txBody>
      </p:sp>
    </p:spTree>
    <p:extLst>
      <p:ext uri="{BB962C8B-B14F-4D97-AF65-F5344CB8AC3E}">
        <p14:creationId xmlns:p14="http://schemas.microsoft.com/office/powerpoint/2010/main" val="3354049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https://www.youtube.com/embed/ctw9ECgJ8L0?feature=oembed" TargetMode="Externa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hyperlink" Target="https://c4ads.org/reports" TargetMode="External"/><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6199632"/>
            <a:ext cx="12191999" cy="734568"/>
            <a:chOff x="1" y="6199632"/>
            <a:chExt cx="12191999" cy="734568"/>
          </a:xfrm>
        </p:grpSpPr>
        <p:sp>
          <p:nvSpPr>
            <p:cNvPr id="19" name="Rectangle 18"/>
            <p:cNvSpPr/>
            <p:nvPr/>
          </p:nvSpPr>
          <p:spPr>
            <a:xfrm>
              <a:off x="1" y="6199632"/>
              <a:ext cx="12191999" cy="658368"/>
            </a:xfrm>
            <a:prstGeom prst="rect">
              <a:avLst/>
            </a:prstGeom>
            <a:solidFill>
              <a:srgbClr val="0A1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p:cNvPicPr>
              <a:picLocks noChangeAspect="1"/>
            </p:cNvPicPr>
            <p:nvPr/>
          </p:nvPicPr>
          <p:blipFill rotWithShape="1">
            <a:blip r:embed="rId3"/>
            <a:srcRect t="4885" r="85790" b="-11007"/>
            <a:stretch/>
          </p:blipFill>
          <p:spPr>
            <a:xfrm>
              <a:off x="2" y="6199632"/>
              <a:ext cx="643300" cy="734568"/>
            </a:xfrm>
            <a:prstGeom prst="rect">
              <a:avLst/>
            </a:prstGeom>
          </p:spPr>
        </p:pic>
      </p:grpSp>
      <p:sp>
        <p:nvSpPr>
          <p:cNvPr id="14" name="Title 8"/>
          <p:cNvSpPr>
            <a:spLocks noGrp="1"/>
          </p:cNvSpPr>
          <p:nvPr>
            <p:ph type="title"/>
          </p:nvPr>
        </p:nvSpPr>
        <p:spPr>
          <a:xfrm>
            <a:off x="383583" y="0"/>
            <a:ext cx="10515600" cy="1325563"/>
          </a:xfrm>
        </p:spPr>
        <p:txBody>
          <a:bodyPr>
            <a:noAutofit/>
          </a:bodyPr>
          <a:lstStyle/>
          <a:p>
            <a:r>
              <a:rPr lang="en-US" dirty="0"/>
              <a:t/>
            </a:r>
            <a:br>
              <a:rPr lang="en-US" dirty="0"/>
            </a:br>
            <a:r>
              <a:rPr lang="en-US" dirty="0"/>
              <a:t> </a:t>
            </a:r>
            <a:br>
              <a:rPr lang="en-US" dirty="0"/>
            </a:br>
            <a:r>
              <a:rPr lang="en-US" dirty="0"/>
              <a:t/>
            </a:r>
            <a:br>
              <a:rPr lang="en-US" dirty="0"/>
            </a:br>
            <a:r>
              <a:rPr lang="en-US" b="1" dirty="0"/>
              <a:t>What happens when PNT is denied, disrupted, or manipulated in a maritime environment </a:t>
            </a:r>
            <a:r>
              <a:rPr lang="en-US" dirty="0"/>
              <a:t>	</a:t>
            </a:r>
            <a:br>
              <a:rPr lang="en-US" dirty="0"/>
            </a:br>
            <a:r>
              <a:rPr lang="en-US" dirty="0"/>
              <a:t>	</a:t>
            </a:r>
            <a:br>
              <a:rPr lang="en-US" dirty="0"/>
            </a:br>
            <a:r>
              <a:rPr lang="en-US" dirty="0"/>
              <a:t>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286A7-9A46-4FA6-B13B-FF138F5C6110}" type="slidenum">
              <a:rPr kumimoji="0" lang="en-US" sz="14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7" name="Straight Connector 6"/>
          <p:cNvCxnSpPr/>
          <p:nvPr/>
        </p:nvCxnSpPr>
        <p:spPr>
          <a:xfrm>
            <a:off x="489722" y="1325563"/>
            <a:ext cx="11350024" cy="0"/>
          </a:xfrm>
          <a:prstGeom prst="line">
            <a:avLst/>
          </a:prstGeom>
          <a:ln w="12700"/>
        </p:spPr>
        <p:style>
          <a:lnRef idx="1">
            <a:schemeClr val="dk1"/>
          </a:lnRef>
          <a:fillRef idx="0">
            <a:schemeClr val="dk1"/>
          </a:fillRef>
          <a:effectRef idx="0">
            <a:schemeClr val="dk1"/>
          </a:effectRef>
          <a:fontRef idx="minor">
            <a:schemeClr val="tx1"/>
          </a:fontRef>
        </p:style>
      </p:cxnSp>
      <p:sp>
        <p:nvSpPr>
          <p:cNvPr id="69" name="Rectangle 68">
            <a:extLst>
              <a:ext uri="{FF2B5EF4-FFF2-40B4-BE49-F238E27FC236}">
                <a16:creationId xmlns:a16="http://schemas.microsoft.com/office/drawing/2014/main" id="{381A12F4-4919-4A9F-BC0A-D9974171F78D}"/>
              </a:ext>
            </a:extLst>
          </p:cNvPr>
          <p:cNvSpPr/>
          <p:nvPr/>
        </p:nvSpPr>
        <p:spPr>
          <a:xfrm>
            <a:off x="643301" y="6325215"/>
            <a:ext cx="11411918" cy="406330"/>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U.S. Department of Transportation</a:t>
            </a:r>
          </a:p>
        </p:txBody>
      </p:sp>
      <p:sp>
        <p:nvSpPr>
          <p:cNvPr id="5" name="Rectangle 4">
            <a:extLst>
              <a:ext uri="{FF2B5EF4-FFF2-40B4-BE49-F238E27FC236}">
                <a16:creationId xmlns:a16="http://schemas.microsoft.com/office/drawing/2014/main" id="{A03567BC-692B-465F-8540-C14814649A25}"/>
              </a:ext>
            </a:extLst>
          </p:cNvPr>
          <p:cNvSpPr/>
          <p:nvPr/>
        </p:nvSpPr>
        <p:spPr>
          <a:xfrm>
            <a:off x="383583" y="2514600"/>
            <a:ext cx="10987247" cy="14157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Dana Goward</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President &amp; Director, Resilient PNT Foundation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4260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9E0DD2-CB59-4F92-9308-D6579954E4AE}"/>
              </a:ext>
            </a:extLst>
          </p:cNvPr>
          <p:cNvPicPr>
            <a:picLocks noChangeAspect="1"/>
          </p:cNvPicPr>
          <p:nvPr/>
        </p:nvPicPr>
        <p:blipFill>
          <a:blip r:embed="rId3"/>
          <a:stretch>
            <a:fillRect/>
          </a:stretch>
        </p:blipFill>
        <p:spPr>
          <a:xfrm>
            <a:off x="4673601" y="2209800"/>
            <a:ext cx="5778500" cy="3556000"/>
          </a:xfrm>
          <a:prstGeom prst="rect">
            <a:avLst/>
          </a:prstGeom>
        </p:spPr>
      </p:pic>
      <p:sp>
        <p:nvSpPr>
          <p:cNvPr id="3" name="TextBox 2">
            <a:extLst>
              <a:ext uri="{FF2B5EF4-FFF2-40B4-BE49-F238E27FC236}">
                <a16:creationId xmlns:a16="http://schemas.microsoft.com/office/drawing/2014/main" id="{CD339FF1-7BCA-4400-B7CD-CD7AD524E862}"/>
              </a:ext>
            </a:extLst>
          </p:cNvPr>
          <p:cNvSpPr txBox="1"/>
          <p:nvPr/>
        </p:nvSpPr>
        <p:spPr>
          <a:xfrm>
            <a:off x="1930400" y="279400"/>
            <a:ext cx="32512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Spoofing Demo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June 2012</a:t>
            </a:r>
          </a:p>
        </p:txBody>
      </p:sp>
      <p:sp>
        <p:nvSpPr>
          <p:cNvPr id="4" name="TextBox 3">
            <a:extLst>
              <a:ext uri="{FF2B5EF4-FFF2-40B4-BE49-F238E27FC236}">
                <a16:creationId xmlns:a16="http://schemas.microsoft.com/office/drawing/2014/main" id="{D164D8E6-6467-4630-B123-9894EE6729FE}"/>
              </a:ext>
            </a:extLst>
          </p:cNvPr>
          <p:cNvSpPr txBox="1"/>
          <p:nvPr/>
        </p:nvSpPr>
        <p:spPr>
          <a:xfrm>
            <a:off x="1524000" y="3327400"/>
            <a:ext cx="33528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University of Texas, Austin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Prof Todd Humphreys</a:t>
            </a:r>
          </a:p>
        </p:txBody>
      </p:sp>
    </p:spTree>
    <p:extLst>
      <p:ext uri="{BB962C8B-B14F-4D97-AF65-F5344CB8AC3E}">
        <p14:creationId xmlns:p14="http://schemas.microsoft.com/office/powerpoint/2010/main" val="14700963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50C6D5-B002-4C9B-9EF8-DE6B309A0AD7}"/>
              </a:ext>
            </a:extLst>
          </p:cNvPr>
          <p:cNvSpPr txBox="1"/>
          <p:nvPr/>
        </p:nvSpPr>
        <p:spPr>
          <a:xfrm>
            <a:off x="1930400" y="279400"/>
            <a:ext cx="32512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Spoofing Demo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June 2013</a:t>
            </a:r>
          </a:p>
        </p:txBody>
      </p:sp>
      <p:sp>
        <p:nvSpPr>
          <p:cNvPr id="4" name="TextBox 3">
            <a:extLst>
              <a:ext uri="{FF2B5EF4-FFF2-40B4-BE49-F238E27FC236}">
                <a16:creationId xmlns:a16="http://schemas.microsoft.com/office/drawing/2014/main" id="{4DA02EB7-C0F1-4F8E-B3D2-46EEC9164393}"/>
              </a:ext>
            </a:extLst>
          </p:cNvPr>
          <p:cNvSpPr txBox="1"/>
          <p:nvPr/>
        </p:nvSpPr>
        <p:spPr>
          <a:xfrm>
            <a:off x="1828800" y="6086158"/>
            <a:ext cx="9245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https://www.youtube.com/watch?time_continue=17&amp;v=ctw9ECgJ8L0</a:t>
            </a:r>
          </a:p>
        </p:txBody>
      </p:sp>
      <p:pic>
        <p:nvPicPr>
          <p:cNvPr id="2" name="Online Media 1" title="Spoofing on the High Seas">
            <a:hlinkClick r:id="" action="ppaction://media"/>
            <a:extLst>
              <a:ext uri="{FF2B5EF4-FFF2-40B4-BE49-F238E27FC236}">
                <a16:creationId xmlns:a16="http://schemas.microsoft.com/office/drawing/2014/main" id="{93E679F4-21B7-48C3-993F-A95C0258C07E}"/>
              </a:ext>
            </a:extLst>
          </p:cNvPr>
          <p:cNvPicPr>
            <a:picLocks noRot="1" noChangeAspect="1"/>
          </p:cNvPicPr>
          <p:nvPr>
            <a:videoFile r:link="rId1"/>
          </p:nvPr>
        </p:nvPicPr>
        <p:blipFill>
          <a:blip r:embed="rId4"/>
          <a:stretch>
            <a:fillRect/>
          </a:stretch>
        </p:blipFill>
        <p:spPr>
          <a:xfrm>
            <a:off x="2032000" y="1600200"/>
            <a:ext cx="8128000" cy="4572000"/>
          </a:xfrm>
          <a:prstGeom prst="rect">
            <a:avLst/>
          </a:prstGeom>
        </p:spPr>
      </p:pic>
    </p:spTree>
    <p:extLst>
      <p:ext uri="{BB962C8B-B14F-4D97-AF65-F5344CB8AC3E}">
        <p14:creationId xmlns:p14="http://schemas.microsoft.com/office/powerpoint/2010/main" val="12395787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08296A-50C3-4EFA-B0F7-E3117AA4F5E1}"/>
              </a:ext>
            </a:extLst>
          </p:cNvPr>
          <p:cNvSpPr txBox="1"/>
          <p:nvPr/>
        </p:nvSpPr>
        <p:spPr>
          <a:xfrm>
            <a:off x="1930400" y="279400"/>
            <a:ext cx="66040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Tutorial – Build Your Own GPS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Spoofer</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December 2015</a:t>
            </a:r>
          </a:p>
        </p:txBody>
      </p:sp>
      <p:pic>
        <p:nvPicPr>
          <p:cNvPr id="3" name="Picture 2">
            <a:extLst>
              <a:ext uri="{FF2B5EF4-FFF2-40B4-BE49-F238E27FC236}">
                <a16:creationId xmlns:a16="http://schemas.microsoft.com/office/drawing/2014/main" id="{56C9FE7E-ED8A-4844-81A1-F5C8579F159B}"/>
              </a:ext>
            </a:extLst>
          </p:cNvPr>
          <p:cNvPicPr>
            <a:picLocks noChangeAspect="1"/>
          </p:cNvPicPr>
          <p:nvPr/>
        </p:nvPicPr>
        <p:blipFill>
          <a:blip r:embed="rId3"/>
          <a:stretch>
            <a:fillRect/>
          </a:stretch>
        </p:blipFill>
        <p:spPr>
          <a:xfrm>
            <a:off x="6705599" y="3530600"/>
            <a:ext cx="3346004" cy="2743200"/>
          </a:xfrm>
          <a:prstGeom prst="rect">
            <a:avLst/>
          </a:prstGeom>
        </p:spPr>
      </p:pic>
      <p:pic>
        <p:nvPicPr>
          <p:cNvPr id="4" name="Picture 3">
            <a:extLst>
              <a:ext uri="{FF2B5EF4-FFF2-40B4-BE49-F238E27FC236}">
                <a16:creationId xmlns:a16="http://schemas.microsoft.com/office/drawing/2014/main" id="{BB38ADEA-BF5E-453D-886E-44DBDEE085E3}"/>
              </a:ext>
            </a:extLst>
          </p:cNvPr>
          <p:cNvPicPr>
            <a:picLocks noChangeAspect="1"/>
          </p:cNvPicPr>
          <p:nvPr/>
        </p:nvPicPr>
        <p:blipFill>
          <a:blip r:embed="rId4"/>
          <a:stretch>
            <a:fillRect/>
          </a:stretch>
        </p:blipFill>
        <p:spPr>
          <a:xfrm>
            <a:off x="2722265" y="2006601"/>
            <a:ext cx="3361193" cy="2628167"/>
          </a:xfrm>
          <a:prstGeom prst="rect">
            <a:avLst/>
          </a:prstGeom>
        </p:spPr>
      </p:pic>
      <p:sp>
        <p:nvSpPr>
          <p:cNvPr id="5" name="TextBox 4">
            <a:extLst>
              <a:ext uri="{FF2B5EF4-FFF2-40B4-BE49-F238E27FC236}">
                <a16:creationId xmlns:a16="http://schemas.microsoft.com/office/drawing/2014/main" id="{40F31D85-B30B-4E0E-BD6A-CABC94C02915}"/>
              </a:ext>
            </a:extLst>
          </p:cNvPr>
          <p:cNvSpPr txBox="1"/>
          <p:nvPr/>
        </p:nvSpPr>
        <p:spPr>
          <a:xfrm>
            <a:off x="2946400" y="5054601"/>
            <a:ext cx="3962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Hackers Convention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Las Vegas</a:t>
            </a:r>
          </a:p>
        </p:txBody>
      </p:sp>
    </p:spTree>
    <p:extLst>
      <p:ext uri="{BB962C8B-B14F-4D97-AF65-F5344CB8AC3E}">
        <p14:creationId xmlns:p14="http://schemas.microsoft.com/office/powerpoint/2010/main" val="791264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28800" y="359185"/>
            <a:ext cx="4176953" cy="2155415"/>
          </a:xfrm>
          <a:prstGeom prst="rect">
            <a:avLst/>
          </a:prstGeom>
        </p:spPr>
      </p:pic>
      <p:sp>
        <p:nvSpPr>
          <p:cNvPr id="7" name="TextBox 6"/>
          <p:cNvSpPr txBox="1"/>
          <p:nvPr/>
        </p:nvSpPr>
        <p:spPr>
          <a:xfrm>
            <a:off x="1930400" y="3429000"/>
            <a:ext cx="33528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Reposition 2 RCB 90s from Kuwait to Bahrain through International Waters</a:t>
            </a:r>
          </a:p>
        </p:txBody>
      </p:sp>
      <p:sp>
        <p:nvSpPr>
          <p:cNvPr id="6" name="TextBox 5">
            <a:extLst>
              <a:ext uri="{FF2B5EF4-FFF2-40B4-BE49-F238E27FC236}">
                <a16:creationId xmlns:a16="http://schemas.microsoft.com/office/drawing/2014/main" id="{399FDB14-9917-4762-894B-1C5EE688D8A4}"/>
              </a:ext>
            </a:extLst>
          </p:cNvPr>
          <p:cNvSpPr txBox="1"/>
          <p:nvPr/>
        </p:nvSpPr>
        <p:spPr>
          <a:xfrm>
            <a:off x="6978127" y="423921"/>
            <a:ext cx="3657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January 12,  2016</a:t>
            </a:r>
          </a:p>
        </p:txBody>
      </p:sp>
      <p:grpSp>
        <p:nvGrpSpPr>
          <p:cNvPr id="21" name="Group 20">
            <a:extLst>
              <a:ext uri="{FF2B5EF4-FFF2-40B4-BE49-F238E27FC236}">
                <a16:creationId xmlns:a16="http://schemas.microsoft.com/office/drawing/2014/main" id="{92EAFF85-1D1F-42B4-BA94-68A463006917}"/>
              </a:ext>
            </a:extLst>
          </p:cNvPr>
          <p:cNvGrpSpPr/>
          <p:nvPr/>
        </p:nvGrpSpPr>
        <p:grpSpPr>
          <a:xfrm>
            <a:off x="5994400" y="1397000"/>
            <a:ext cx="4485320" cy="5037080"/>
            <a:chOff x="3352800" y="1047750"/>
            <a:chExt cx="3363990" cy="3777810"/>
          </a:xfrm>
        </p:grpSpPr>
        <p:pic>
          <p:nvPicPr>
            <p:cNvPr id="13" name="Picture 12"/>
            <p:cNvPicPr>
              <a:picLocks noChangeAspect="1"/>
            </p:cNvPicPr>
            <p:nvPr/>
          </p:nvPicPr>
          <p:blipFill rotWithShape="1">
            <a:blip r:embed="rId4"/>
            <a:srcRect l="-465" t="534" r="32818" b="-534"/>
            <a:stretch/>
          </p:blipFill>
          <p:spPr>
            <a:xfrm>
              <a:off x="3352800" y="1047750"/>
              <a:ext cx="3363990" cy="3777810"/>
            </a:xfrm>
            <a:prstGeom prst="rect">
              <a:avLst/>
            </a:prstGeom>
          </p:spPr>
        </p:pic>
        <p:cxnSp>
          <p:nvCxnSpPr>
            <p:cNvPr id="15" name="Straight Connector 14">
              <a:extLst>
                <a:ext uri="{FF2B5EF4-FFF2-40B4-BE49-F238E27FC236}">
                  <a16:creationId xmlns:a16="http://schemas.microsoft.com/office/drawing/2014/main" id="{19556F44-E09E-4F98-9C29-6317D8F467D9}"/>
                </a:ext>
              </a:extLst>
            </p:cNvPr>
            <p:cNvCxnSpPr/>
            <p:nvPr/>
          </p:nvCxnSpPr>
          <p:spPr>
            <a:xfrm>
              <a:off x="4038600" y="1733550"/>
              <a:ext cx="304800" cy="76200"/>
            </a:xfrm>
            <a:prstGeom prst="line">
              <a:avLst/>
            </a:prstGeom>
            <a:ln w="19050">
              <a:prstDash val="dashDot"/>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2DF2388E-D77C-4A7A-84DF-C1281DEB52E0}"/>
                </a:ext>
              </a:extLst>
            </p:cNvPr>
            <p:cNvCxnSpPr>
              <a:cxnSpLocks/>
            </p:cNvCxnSpPr>
            <p:nvPr/>
          </p:nvCxnSpPr>
          <p:spPr>
            <a:xfrm>
              <a:off x="4343400" y="1809750"/>
              <a:ext cx="1118795" cy="1962329"/>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 name="Straight Arrow Connector 3">
            <a:extLst>
              <a:ext uri="{FF2B5EF4-FFF2-40B4-BE49-F238E27FC236}">
                <a16:creationId xmlns:a16="http://schemas.microsoft.com/office/drawing/2014/main" id="{50113390-ECA1-454F-BC14-766F1AC3377E}"/>
              </a:ext>
            </a:extLst>
          </p:cNvPr>
          <p:cNvCxnSpPr>
            <a:cxnSpLocks/>
          </p:cNvCxnSpPr>
          <p:nvPr/>
        </p:nvCxnSpPr>
        <p:spPr>
          <a:xfrm>
            <a:off x="7416800" y="2413000"/>
            <a:ext cx="1016000" cy="1117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01041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DDA663-FD0A-4BBD-B7E9-2C4618DD7801}"/>
              </a:ext>
            </a:extLst>
          </p:cNvPr>
          <p:cNvSpPr txBox="1"/>
          <p:nvPr/>
        </p:nvSpPr>
        <p:spPr>
          <a:xfrm>
            <a:off x="7569200" y="679870"/>
            <a:ext cx="284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January 12,  2016</a:t>
            </a:r>
          </a:p>
        </p:txBody>
      </p:sp>
      <p:sp>
        <p:nvSpPr>
          <p:cNvPr id="9" name="TextBox 8">
            <a:extLst>
              <a:ext uri="{FF2B5EF4-FFF2-40B4-BE49-F238E27FC236}">
                <a16:creationId xmlns:a16="http://schemas.microsoft.com/office/drawing/2014/main" id="{3F3F8BA2-EB6E-4EE5-B613-0DFB424F5B7B}"/>
              </a:ext>
            </a:extLst>
          </p:cNvPr>
          <p:cNvSpPr txBox="1"/>
          <p:nvPr/>
        </p:nvSpPr>
        <p:spPr>
          <a:xfrm>
            <a:off x="4978400" y="5664200"/>
            <a:ext cx="5588000" cy="1200329"/>
          </a:xfrm>
          <a:prstGeom prst="rect">
            <a:avLst/>
          </a:prstGeom>
          <a:noFill/>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Right after US/Iran nuclear agreement</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Same day as President’s last major speech to the nation </a:t>
            </a:r>
          </a:p>
        </p:txBody>
      </p:sp>
      <p:pic>
        <p:nvPicPr>
          <p:cNvPr id="5" name="Picture 4"/>
          <p:cNvPicPr>
            <a:picLocks noChangeAspect="1"/>
          </p:cNvPicPr>
          <p:nvPr/>
        </p:nvPicPr>
        <p:blipFill>
          <a:blip r:embed="rId3"/>
          <a:stretch>
            <a:fillRect/>
          </a:stretch>
        </p:blipFill>
        <p:spPr>
          <a:xfrm>
            <a:off x="683491" y="187037"/>
            <a:ext cx="5943600" cy="3962400"/>
          </a:xfrm>
          <a:prstGeom prst="rect">
            <a:avLst/>
          </a:prstGeom>
        </p:spPr>
      </p:pic>
      <p:pic>
        <p:nvPicPr>
          <p:cNvPr id="4" name="Picture 3"/>
          <p:cNvPicPr>
            <a:picLocks noChangeAspect="1"/>
          </p:cNvPicPr>
          <p:nvPr/>
        </p:nvPicPr>
        <p:blipFill>
          <a:blip r:embed="rId4"/>
          <a:stretch>
            <a:fillRect/>
          </a:stretch>
        </p:blipFill>
        <p:spPr>
          <a:xfrm>
            <a:off x="5702300" y="1935915"/>
            <a:ext cx="5765800" cy="3598976"/>
          </a:xfrm>
          <a:prstGeom prst="rect">
            <a:avLst/>
          </a:prstGeom>
        </p:spPr>
      </p:pic>
      <p:sp>
        <p:nvSpPr>
          <p:cNvPr id="7" name="TextBox 6">
            <a:extLst>
              <a:ext uri="{FF2B5EF4-FFF2-40B4-BE49-F238E27FC236}">
                <a16:creationId xmlns:a16="http://schemas.microsoft.com/office/drawing/2014/main" id="{2E85DA5F-1E2D-40F1-9F5A-FE2AF995BFD2}"/>
              </a:ext>
            </a:extLst>
          </p:cNvPr>
          <p:cNvSpPr txBox="1"/>
          <p:nvPr/>
        </p:nvSpPr>
        <p:spPr>
          <a:xfrm>
            <a:off x="2016238" y="4966574"/>
            <a:ext cx="2279425" cy="6667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black"/>
                </a:solidFill>
                <a:effectLst/>
                <a:uLnTx/>
                <a:uFillTx/>
                <a:latin typeface="Calibri" panose="020F0502020204030204"/>
                <a:ea typeface="+mn-ea"/>
                <a:cs typeface="+mn-cs"/>
              </a:rPr>
              <a:t>Spoofing?</a:t>
            </a:r>
          </a:p>
        </p:txBody>
      </p:sp>
    </p:spTree>
    <p:extLst>
      <p:ext uri="{BB962C8B-B14F-4D97-AF65-F5344CB8AC3E}">
        <p14:creationId xmlns:p14="http://schemas.microsoft.com/office/powerpoint/2010/main" val="1447270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E22C45-C985-440F-9E9C-AF43E3F5A1EC}"/>
              </a:ext>
            </a:extLst>
          </p:cNvPr>
          <p:cNvPicPr>
            <a:picLocks noChangeAspect="1"/>
          </p:cNvPicPr>
          <p:nvPr/>
        </p:nvPicPr>
        <p:blipFill rotWithShape="1">
          <a:blip r:embed="rId3"/>
          <a:srcRect l="34444" t="13333" r="35530" b="80542"/>
          <a:stretch/>
        </p:blipFill>
        <p:spPr>
          <a:xfrm>
            <a:off x="1828800" y="177800"/>
            <a:ext cx="8331200" cy="1133139"/>
          </a:xfrm>
          <a:prstGeom prst="rect">
            <a:avLst/>
          </a:prstGeom>
        </p:spPr>
      </p:pic>
      <p:pic>
        <p:nvPicPr>
          <p:cNvPr id="3" name="Picture 2">
            <a:extLst>
              <a:ext uri="{FF2B5EF4-FFF2-40B4-BE49-F238E27FC236}">
                <a16:creationId xmlns:a16="http://schemas.microsoft.com/office/drawing/2014/main" id="{7884482E-DF5E-4EC2-A67A-4FEDDF63F44C}"/>
              </a:ext>
            </a:extLst>
          </p:cNvPr>
          <p:cNvPicPr>
            <a:picLocks noChangeAspect="1"/>
          </p:cNvPicPr>
          <p:nvPr/>
        </p:nvPicPr>
        <p:blipFill rotWithShape="1">
          <a:blip r:embed="rId3"/>
          <a:srcRect l="16667" t="45002" r="37777" b="4999"/>
          <a:stretch/>
        </p:blipFill>
        <p:spPr>
          <a:xfrm>
            <a:off x="3657600" y="1676783"/>
            <a:ext cx="6807200" cy="4980879"/>
          </a:xfrm>
          <a:prstGeom prst="rect">
            <a:avLst/>
          </a:prstGeom>
        </p:spPr>
      </p:pic>
      <p:pic>
        <p:nvPicPr>
          <p:cNvPr id="6" name="Picture 5">
            <a:extLst>
              <a:ext uri="{FF2B5EF4-FFF2-40B4-BE49-F238E27FC236}">
                <a16:creationId xmlns:a16="http://schemas.microsoft.com/office/drawing/2014/main" id="{7941BE04-EE6A-4C8C-8F5E-3743FB58BCD4}"/>
              </a:ext>
            </a:extLst>
          </p:cNvPr>
          <p:cNvPicPr>
            <a:picLocks noChangeAspect="1"/>
          </p:cNvPicPr>
          <p:nvPr/>
        </p:nvPicPr>
        <p:blipFill>
          <a:blip r:embed="rId4"/>
          <a:stretch>
            <a:fillRect/>
          </a:stretch>
        </p:blipFill>
        <p:spPr>
          <a:xfrm>
            <a:off x="2032001" y="3733801"/>
            <a:ext cx="2730500" cy="1536700"/>
          </a:xfrm>
          <a:prstGeom prst="rect">
            <a:avLst/>
          </a:prstGeom>
        </p:spPr>
      </p:pic>
    </p:spTree>
    <p:extLst>
      <p:ext uri="{BB962C8B-B14F-4D97-AF65-F5344CB8AC3E}">
        <p14:creationId xmlns:p14="http://schemas.microsoft.com/office/powerpoint/2010/main" val="541830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5E8B2E1-9B23-41A0-BACC-A56B851E2ACA}"/>
              </a:ext>
            </a:extLst>
          </p:cNvPr>
          <p:cNvSpPr txBox="1"/>
          <p:nvPr/>
        </p:nvSpPr>
        <p:spPr>
          <a:xfrm>
            <a:off x="2332330" y="506675"/>
            <a:ext cx="32601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June 2017, M/V Atria</a:t>
            </a:r>
          </a:p>
        </p:txBody>
      </p:sp>
      <p:pic>
        <p:nvPicPr>
          <p:cNvPr id="15" name="Picture 14" descr="A picture containing nature&#10;&#10;Description generated with high confidence">
            <a:extLst>
              <a:ext uri="{FF2B5EF4-FFF2-40B4-BE49-F238E27FC236}">
                <a16:creationId xmlns:a16="http://schemas.microsoft.com/office/drawing/2014/main" id="{A14336E4-5FD6-411A-B55F-96CD02F218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7600" y="-25399"/>
            <a:ext cx="4572000" cy="2603644"/>
          </a:xfrm>
          <a:prstGeom prst="rect">
            <a:avLst/>
          </a:prstGeom>
        </p:spPr>
      </p:pic>
      <p:pic>
        <p:nvPicPr>
          <p:cNvPr id="20" name="Picture 19" descr="A close up of text on a white surface&#10;&#10;Description generated with high confidence">
            <a:extLst>
              <a:ext uri="{FF2B5EF4-FFF2-40B4-BE49-F238E27FC236}">
                <a16:creationId xmlns:a16="http://schemas.microsoft.com/office/drawing/2014/main" id="{ADEEB40E-6741-4F8C-8240-0FFB2B49801A}"/>
              </a:ext>
            </a:extLst>
          </p:cNvPr>
          <p:cNvPicPr>
            <a:picLocks noChangeAspect="1"/>
          </p:cNvPicPr>
          <p:nvPr/>
        </p:nvPicPr>
        <p:blipFill rotWithShape="1">
          <a:blip r:embed="rId4">
            <a:extLst>
              <a:ext uri="{28A0092B-C50C-407E-A947-70E740481C1C}">
                <a14:useLocalDpi xmlns:a14="http://schemas.microsoft.com/office/drawing/2010/main" val="0"/>
              </a:ext>
            </a:extLst>
          </a:blip>
          <a:srcRect l="6036" t="8041" r="13993" b="23618"/>
          <a:stretch/>
        </p:blipFill>
        <p:spPr>
          <a:xfrm>
            <a:off x="2133600" y="2049621"/>
            <a:ext cx="6705600" cy="4301704"/>
          </a:xfrm>
          <a:prstGeom prst="rect">
            <a:avLst/>
          </a:prstGeom>
        </p:spPr>
      </p:pic>
      <p:sp>
        <p:nvSpPr>
          <p:cNvPr id="2" name="Rectangle 1">
            <a:extLst>
              <a:ext uri="{FF2B5EF4-FFF2-40B4-BE49-F238E27FC236}">
                <a16:creationId xmlns:a16="http://schemas.microsoft.com/office/drawing/2014/main" id="{62222D0A-7D25-4916-B521-3057025FC0AD}"/>
              </a:ext>
            </a:extLst>
          </p:cNvPr>
          <p:cNvSpPr/>
          <p:nvPr/>
        </p:nvSpPr>
        <p:spPr>
          <a:xfrm>
            <a:off x="7285563" y="4749800"/>
            <a:ext cx="2698751" cy="1077026"/>
          </a:xfrm>
          <a:prstGeom prst="rect">
            <a:avLst/>
          </a:prstGeom>
          <a:solidFill>
            <a:schemeClr val="bg1"/>
          </a:solidFill>
          <a:ln>
            <a:solidFill>
              <a:schemeClr val="tx2"/>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Images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CAPT Gurvan LE MEUR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Motor Vessel Atria</a:t>
            </a:r>
          </a:p>
        </p:txBody>
      </p:sp>
    </p:spTree>
    <p:extLst>
      <p:ext uri="{BB962C8B-B14F-4D97-AF65-F5344CB8AC3E}">
        <p14:creationId xmlns:p14="http://schemas.microsoft.com/office/powerpoint/2010/main" val="3348327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1F09A6-03EF-4F85-A0B7-4350A5AEC7A7}"/>
              </a:ext>
            </a:extLst>
          </p:cNvPr>
          <p:cNvPicPr>
            <a:picLocks noChangeAspect="1"/>
          </p:cNvPicPr>
          <p:nvPr/>
        </p:nvPicPr>
        <p:blipFill rotWithShape="1">
          <a:blip r:embed="rId3">
            <a:extLst>
              <a:ext uri="{28A0092B-C50C-407E-A947-70E740481C1C}">
                <a14:useLocalDpi xmlns:a14="http://schemas.microsoft.com/office/drawing/2010/main" val="0"/>
              </a:ext>
            </a:extLst>
          </a:blip>
          <a:srcRect l="8852" t="10000" r="13302" b="11481"/>
          <a:stretch/>
        </p:blipFill>
        <p:spPr>
          <a:xfrm>
            <a:off x="5384800" y="2514600"/>
            <a:ext cx="5099171" cy="3860800"/>
          </a:xfrm>
          <a:prstGeom prst="rect">
            <a:avLst/>
          </a:prstGeom>
        </p:spPr>
      </p:pic>
      <p:pic>
        <p:nvPicPr>
          <p:cNvPr id="3" name="Picture 2">
            <a:extLst>
              <a:ext uri="{FF2B5EF4-FFF2-40B4-BE49-F238E27FC236}">
                <a16:creationId xmlns:a16="http://schemas.microsoft.com/office/drawing/2014/main" id="{1A9CDE8A-5C4C-4864-9C02-9B50BEDDFB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76200"/>
            <a:ext cx="3641784" cy="4851400"/>
          </a:xfrm>
          <a:prstGeom prst="rect">
            <a:avLst/>
          </a:prstGeom>
        </p:spPr>
      </p:pic>
      <p:sp>
        <p:nvSpPr>
          <p:cNvPr id="6" name="TextBox 5">
            <a:extLst>
              <a:ext uri="{FF2B5EF4-FFF2-40B4-BE49-F238E27FC236}">
                <a16:creationId xmlns:a16="http://schemas.microsoft.com/office/drawing/2014/main" id="{09BB96A8-E874-4E45-BB23-98DEBD844D0E}"/>
              </a:ext>
            </a:extLst>
          </p:cNvPr>
          <p:cNvSpPr txBox="1"/>
          <p:nvPr/>
        </p:nvSpPr>
        <p:spPr>
          <a:xfrm>
            <a:off x="6400801" y="482601"/>
            <a:ext cx="32601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June 2017, M/V Atria</a:t>
            </a:r>
          </a:p>
        </p:txBody>
      </p:sp>
      <p:sp>
        <p:nvSpPr>
          <p:cNvPr id="7" name="Rectangle 6">
            <a:extLst>
              <a:ext uri="{FF2B5EF4-FFF2-40B4-BE49-F238E27FC236}">
                <a16:creationId xmlns:a16="http://schemas.microsoft.com/office/drawing/2014/main" id="{984E1CDD-CBC0-4740-8B8E-0028C5072F18}"/>
              </a:ext>
            </a:extLst>
          </p:cNvPr>
          <p:cNvSpPr/>
          <p:nvPr/>
        </p:nvSpPr>
        <p:spPr>
          <a:xfrm>
            <a:off x="6681495" y="1193800"/>
            <a:ext cx="2698751" cy="1077026"/>
          </a:xfrm>
          <a:prstGeom prst="rect">
            <a:avLst/>
          </a:prstGeom>
          <a:solidFill>
            <a:schemeClr val="bg1"/>
          </a:solidFill>
          <a:ln>
            <a:solidFill>
              <a:schemeClr val="tx2"/>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Images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CAPT Gurvan LE MEUR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Motor Vessel Atria</a:t>
            </a:r>
          </a:p>
        </p:txBody>
      </p:sp>
    </p:spTree>
    <p:extLst>
      <p:ext uri="{BB962C8B-B14F-4D97-AF65-F5344CB8AC3E}">
        <p14:creationId xmlns:p14="http://schemas.microsoft.com/office/powerpoint/2010/main" val="160439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0F22C3-2116-47D4-B6C8-F55EE48364FE}"/>
              </a:ext>
            </a:extLst>
          </p:cNvPr>
          <p:cNvPicPr>
            <a:picLocks noChangeAspect="1"/>
          </p:cNvPicPr>
          <p:nvPr/>
        </p:nvPicPr>
        <p:blipFill rotWithShape="1">
          <a:blip r:embed="rId3"/>
          <a:srcRect l="1" t="2971" r="21789" b="5240"/>
          <a:stretch/>
        </p:blipFill>
        <p:spPr>
          <a:xfrm>
            <a:off x="5588000" y="1"/>
            <a:ext cx="4579923" cy="3583353"/>
          </a:xfrm>
          <a:prstGeom prst="rect">
            <a:avLst/>
          </a:prstGeom>
        </p:spPr>
      </p:pic>
      <p:pic>
        <p:nvPicPr>
          <p:cNvPr id="2" name="Picture 1">
            <a:extLst>
              <a:ext uri="{FF2B5EF4-FFF2-40B4-BE49-F238E27FC236}">
                <a16:creationId xmlns:a16="http://schemas.microsoft.com/office/drawing/2014/main" id="{161C8628-085C-4425-99BA-103211F2FD0F}"/>
              </a:ext>
            </a:extLst>
          </p:cNvPr>
          <p:cNvPicPr>
            <a:picLocks noChangeAspect="1"/>
          </p:cNvPicPr>
          <p:nvPr/>
        </p:nvPicPr>
        <p:blipFill>
          <a:blip r:embed="rId4"/>
          <a:stretch>
            <a:fillRect/>
          </a:stretch>
        </p:blipFill>
        <p:spPr>
          <a:xfrm>
            <a:off x="1669921" y="2360566"/>
            <a:ext cx="5848480" cy="4393073"/>
          </a:xfrm>
          <a:prstGeom prst="rect">
            <a:avLst/>
          </a:prstGeom>
        </p:spPr>
      </p:pic>
      <p:sp>
        <p:nvSpPr>
          <p:cNvPr id="5" name="TextBox 4">
            <a:extLst>
              <a:ext uri="{FF2B5EF4-FFF2-40B4-BE49-F238E27FC236}">
                <a16:creationId xmlns:a16="http://schemas.microsoft.com/office/drawing/2014/main" id="{193CC31D-D4D3-479E-8C80-FADD71C53FF2}"/>
              </a:ext>
            </a:extLst>
          </p:cNvPr>
          <p:cNvSpPr txBox="1"/>
          <p:nvPr/>
        </p:nvSpPr>
        <p:spPr>
          <a:xfrm>
            <a:off x="2743200" y="687841"/>
            <a:ext cx="1727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July 2017</a:t>
            </a:r>
          </a:p>
        </p:txBody>
      </p:sp>
      <p:sp>
        <p:nvSpPr>
          <p:cNvPr id="3" name="Oval 2">
            <a:extLst>
              <a:ext uri="{FF2B5EF4-FFF2-40B4-BE49-F238E27FC236}">
                <a16:creationId xmlns:a16="http://schemas.microsoft.com/office/drawing/2014/main" id="{F6A8C173-DCE1-4E7D-B9F6-03D6EC650C34}"/>
              </a:ext>
            </a:extLst>
          </p:cNvPr>
          <p:cNvSpPr/>
          <p:nvPr/>
        </p:nvSpPr>
        <p:spPr>
          <a:xfrm>
            <a:off x="8534400" y="2311400"/>
            <a:ext cx="8128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FA4BA402-FEFE-42E5-9433-D5CDDD7DB92E}"/>
              </a:ext>
            </a:extLst>
          </p:cNvPr>
          <p:cNvSpPr/>
          <p:nvPr/>
        </p:nvSpPr>
        <p:spPr>
          <a:xfrm>
            <a:off x="6604000" y="5359400"/>
            <a:ext cx="8128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8A2B9CF-3B5E-4760-B2A8-4CD3BE6ABB4E}"/>
              </a:ext>
            </a:extLst>
          </p:cNvPr>
          <p:cNvPicPr>
            <a:picLocks noChangeAspect="1"/>
          </p:cNvPicPr>
          <p:nvPr/>
        </p:nvPicPr>
        <p:blipFill>
          <a:blip r:embed="rId5"/>
          <a:stretch>
            <a:fillRect/>
          </a:stretch>
        </p:blipFill>
        <p:spPr>
          <a:xfrm>
            <a:off x="7871689" y="4749800"/>
            <a:ext cx="2251651" cy="918544"/>
          </a:xfrm>
          <a:prstGeom prst="rect">
            <a:avLst/>
          </a:prstGeom>
        </p:spPr>
      </p:pic>
    </p:spTree>
    <p:extLst>
      <p:ext uri="{BB962C8B-B14F-4D97-AF65-F5344CB8AC3E}">
        <p14:creationId xmlns:p14="http://schemas.microsoft.com/office/powerpoint/2010/main" val="378287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E76AC7A-44B3-A449-868B-6DD1EEA2FFA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30000"/>
                    </a14:imgEffect>
                  </a14:imgLayer>
                </a14:imgProps>
              </a:ext>
              <a:ext uri="{28A0092B-C50C-407E-A947-70E740481C1C}">
                <a14:useLocalDpi xmlns:a14="http://schemas.microsoft.com/office/drawing/2010/main" val="0"/>
              </a:ext>
            </a:extLst>
          </a:blip>
          <a:stretch>
            <a:fillRect/>
          </a:stretch>
        </p:blipFill>
        <p:spPr>
          <a:xfrm>
            <a:off x="1422400" y="597653"/>
            <a:ext cx="9144000" cy="5664200"/>
          </a:xfrm>
          <a:prstGeom prst="rect">
            <a:avLst/>
          </a:prstGeom>
        </p:spPr>
      </p:pic>
      <p:pic>
        <p:nvPicPr>
          <p:cNvPr id="11" name="Picture 10">
            <a:extLst>
              <a:ext uri="{FF2B5EF4-FFF2-40B4-BE49-F238E27FC236}">
                <a16:creationId xmlns:a16="http://schemas.microsoft.com/office/drawing/2014/main" id="{A8BDF6A3-383B-034F-B82A-18F5BFAACBE5}"/>
              </a:ext>
            </a:extLst>
          </p:cNvPr>
          <p:cNvPicPr>
            <a:picLocks noChangeAspect="1"/>
          </p:cNvPicPr>
          <p:nvPr/>
        </p:nvPicPr>
        <p:blipFill>
          <a:blip r:embed="rId5"/>
          <a:stretch>
            <a:fillRect/>
          </a:stretch>
        </p:blipFill>
        <p:spPr>
          <a:xfrm>
            <a:off x="1716744" y="4445001"/>
            <a:ext cx="1678781" cy="1156441"/>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F37E0136-E7D2-934B-AA31-FC2B05B3B66F}"/>
              </a:ext>
            </a:extLst>
          </p:cNvPr>
          <p:cNvSpPr/>
          <p:nvPr/>
        </p:nvSpPr>
        <p:spPr>
          <a:xfrm>
            <a:off x="1524001" y="609601"/>
            <a:ext cx="2563032" cy="504796"/>
          </a:xfrm>
          <a:prstGeom prst="rect">
            <a:avLst/>
          </a:prstGeom>
          <a:solidFill>
            <a:srgbClr val="811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solidFill>
                <a:effectLst/>
                <a:uLnTx/>
                <a:uFillTx/>
                <a:latin typeface="Avenir Book"/>
                <a:ea typeface="+mn-ea"/>
                <a:cs typeface="+mn-cs"/>
              </a:rPr>
              <a:t>Black Sea Spoofing Activity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venir Book"/>
                <a:ea typeface="+mn-ea"/>
                <a:cs typeface="+mn-cs"/>
              </a:rPr>
              <a:t>January 2016-November 2018</a:t>
            </a:r>
          </a:p>
        </p:txBody>
      </p:sp>
      <p:sp>
        <p:nvSpPr>
          <p:cNvPr id="13" name="Rectangle 12">
            <a:extLst>
              <a:ext uri="{FF2B5EF4-FFF2-40B4-BE49-F238E27FC236}">
                <a16:creationId xmlns:a16="http://schemas.microsoft.com/office/drawing/2014/main" id="{0F4EBBCB-4829-9445-BC81-01CCBF7A6C4A}"/>
              </a:ext>
            </a:extLst>
          </p:cNvPr>
          <p:cNvSpPr/>
          <p:nvPr/>
        </p:nvSpPr>
        <p:spPr>
          <a:xfrm>
            <a:off x="2844801" y="6411476"/>
            <a:ext cx="658447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Helvetica" pitchFamily="2" charset="0"/>
                <a:ea typeface="Calibri" panose="020F0502020204030204" pitchFamily="34" charset="0"/>
                <a:cs typeface="Times New Roman" panose="02020603050405020304" pitchFamily="18" charset="0"/>
              </a:rPr>
              <a:t>Unless specifically stated, the mention of any company, organization, individual, or other entity in this document or</a:t>
            </a:r>
            <a:r>
              <a:rPr kumimoji="0" lang="en-US" sz="1200" b="0" i="0" u="none" strike="noStrike" kern="1200" cap="none" spc="0" normalizeH="0" baseline="0" noProof="0" dirty="0">
                <a:ln>
                  <a:noFill/>
                </a:ln>
                <a:solidFill>
                  <a:prstClr val="black"/>
                </a:solidFill>
                <a:effectLst/>
                <a:uLnTx/>
                <a:uFillTx/>
                <a:latin typeface="Helvetica" pitchFamily="2" charset="0"/>
                <a:ea typeface="Calibri" panose="020F0502020204030204" pitchFamily="34" charset="0"/>
                <a:cs typeface="Times New Roman" panose="02020603050405020304" pitchFamily="18" charset="0"/>
              </a:rPr>
              <a:t> </a:t>
            </a:r>
            <a:r>
              <a:rPr kumimoji="0" lang="en-US" sz="800" b="0" i="0" u="none" strike="noStrike" kern="1200" cap="none" spc="0" normalizeH="0" baseline="0" noProof="0" dirty="0">
                <a:ln>
                  <a:noFill/>
                </a:ln>
                <a:solidFill>
                  <a:prstClr val="black"/>
                </a:solidFill>
                <a:effectLst/>
                <a:uLnTx/>
                <a:uFillTx/>
                <a:latin typeface="Helvetica" pitchFamily="2" charset="0"/>
                <a:ea typeface="Calibri" panose="020F0502020204030204" pitchFamily="34" charset="0"/>
                <a:cs typeface="Times New Roman" panose="02020603050405020304" pitchFamily="18" charset="0"/>
              </a:rPr>
              <a:t>any attachments thereto does not imply the violation of any law, statue, or international agreement, and should not be construed as such.</a:t>
            </a:r>
            <a:endParaRPr kumimoji="0" lang="en-US" sz="1200" b="0" i="0" u="none" strike="noStrike" kern="1200" cap="none" spc="0" normalizeH="0" baseline="0" noProof="0" dirty="0">
              <a:ln>
                <a:noFill/>
              </a:ln>
              <a:solidFill>
                <a:prstClr val="black"/>
              </a:solidFill>
              <a:effectLst/>
              <a:uLnTx/>
              <a:uFillTx/>
              <a:latin typeface="Helvetica" pitchFamily="2" charset="0"/>
              <a:ea typeface="Calibri" panose="020F0502020204030204" pitchFamily="34" charset="0"/>
              <a:cs typeface="Times New Roman" panose="02020603050405020304" pitchFamily="18" charset="0"/>
            </a:endParaRPr>
          </a:p>
        </p:txBody>
      </p:sp>
      <p:pic>
        <p:nvPicPr>
          <p:cNvPr id="14" name="Picture 2" descr="c4logoblack (2).png">
            <a:extLst>
              <a:ext uri="{FF2B5EF4-FFF2-40B4-BE49-F238E27FC236}">
                <a16:creationId xmlns:a16="http://schemas.microsoft.com/office/drawing/2014/main" id="{ACC3CFED-756B-3240-92C2-491FA1A3B5A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59197" y="5664200"/>
            <a:ext cx="1008804" cy="5769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5FCEE05-87F3-4DB8-983F-FAAD6CE09E3A}"/>
              </a:ext>
            </a:extLst>
          </p:cNvPr>
          <p:cNvPicPr>
            <a:picLocks noChangeAspect="1"/>
          </p:cNvPicPr>
          <p:nvPr/>
        </p:nvPicPr>
        <p:blipFill>
          <a:blip r:embed="rId7"/>
          <a:stretch>
            <a:fillRect/>
          </a:stretch>
        </p:blipFill>
        <p:spPr>
          <a:xfrm>
            <a:off x="8331201" y="279400"/>
            <a:ext cx="1649836" cy="2121653"/>
          </a:xfrm>
          <a:prstGeom prst="rect">
            <a:avLst/>
          </a:prstGeom>
        </p:spPr>
      </p:pic>
      <p:sp>
        <p:nvSpPr>
          <p:cNvPr id="15" name="TextBox 14">
            <a:extLst>
              <a:ext uri="{FF2B5EF4-FFF2-40B4-BE49-F238E27FC236}">
                <a16:creationId xmlns:a16="http://schemas.microsoft.com/office/drawing/2014/main" id="{B0E6D39A-671C-488B-9B41-839429CBC61D}"/>
              </a:ext>
            </a:extLst>
          </p:cNvPr>
          <p:cNvSpPr txBox="1"/>
          <p:nvPr/>
        </p:nvSpPr>
        <p:spPr>
          <a:xfrm>
            <a:off x="7924800" y="2422405"/>
            <a:ext cx="2641600" cy="33855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w Cen MT"/>
                <a:ea typeface="+mn-ea"/>
                <a:cs typeface="+mn-cs"/>
                <a:hlinkClick r:id="rId8"/>
              </a:rPr>
              <a:t>https://c4ads.org/reports</a:t>
            </a:r>
            <a:endParaRPr kumimoji="0" lang="en-US" sz="1600" b="0" i="0" u="none" strike="noStrike" kern="1200" cap="none" spc="0" normalizeH="0" baseline="0" noProof="0" dirty="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35326611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1"/>
            <a:ext cx="9144000" cy="59611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3"/>
          <p:cNvSpPr txBox="1">
            <a:spLocks/>
          </p:cNvSpPr>
          <p:nvPr/>
        </p:nvSpPr>
        <p:spPr>
          <a:xfrm>
            <a:off x="1727200" y="4560161"/>
            <a:ext cx="6477000" cy="2038351"/>
          </a:xfrm>
          <a:prstGeom prst="rect">
            <a:avLst/>
          </a:prstGeom>
        </p:spPr>
        <p:txBody>
          <a:bodyPr vert="horz"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all" spc="0" normalizeH="0" baseline="0" noProof="0" dirty="0">
                <a:ln>
                  <a:noFill/>
                </a:ln>
                <a:solidFill>
                  <a:prstClr val="white"/>
                </a:solidFill>
                <a:effectLst/>
                <a:uLnTx/>
                <a:uFillTx/>
                <a:latin typeface="Garamond Premr Pro" pitchFamily="18" charset="0"/>
                <a:ea typeface="+mn-ea"/>
                <a:cs typeface="+mn-cs"/>
              </a:rPr>
              <a:t>3 Dec 2020</a:t>
            </a:r>
          </a:p>
        </p:txBody>
      </p:sp>
      <p:pic>
        <p:nvPicPr>
          <p:cNvPr id="19" name="Picture 8" descr="C:\Users\jamie hubans.AHF\AppData\Local\Microsoft\Windows\Temporary Internet Files\Content.IE5\TXMCAXJ6\MC910216995[1].png"/>
          <p:cNvPicPr>
            <a:picLocks noChangeAspect="1" noChangeArrowheads="1"/>
          </p:cNvPicPr>
          <p:nvPr/>
        </p:nvPicPr>
        <p:blipFill>
          <a:blip r:embed="rId3" cstate="print">
            <a:clrChange>
              <a:clrFrom>
                <a:srgbClr val="000000">
                  <a:alpha val="0"/>
                </a:srgbClr>
              </a:clrFrom>
              <a:clrTo>
                <a:srgbClr val="000000">
                  <a:alpha val="0"/>
                </a:srgbClr>
              </a:clrTo>
            </a:clrChange>
            <a:duotone>
              <a:schemeClr val="accent1">
                <a:shade val="45000"/>
                <a:satMod val="135000"/>
              </a:schemeClr>
              <a:prstClr val="white"/>
            </a:duotone>
          </a:blip>
          <a:srcRect/>
          <a:stretch>
            <a:fillRect/>
          </a:stretch>
        </p:blipFill>
        <p:spPr bwMode="auto">
          <a:xfrm>
            <a:off x="1515415" y="-60553"/>
            <a:ext cx="9245600" cy="6090712"/>
          </a:xfrm>
          <a:prstGeom prst="rect">
            <a:avLst/>
          </a:prstGeom>
          <a:noFill/>
        </p:spPr>
      </p:pic>
      <p:sp>
        <p:nvSpPr>
          <p:cNvPr id="7" name="TextBox 6"/>
          <p:cNvSpPr txBox="1"/>
          <p:nvPr/>
        </p:nvSpPr>
        <p:spPr>
          <a:xfrm>
            <a:off x="2627648" y="3743527"/>
            <a:ext cx="6936705" cy="1405641"/>
          </a:xfrm>
          <a:prstGeom prst="rect">
            <a:avLst/>
          </a:prstGeom>
          <a:solidFill>
            <a:srgbClr val="FFFFFF">
              <a:alpha val="52157"/>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Calibri" panose="020F0502020204030204"/>
                <a:ea typeface="+mn-ea"/>
                <a:cs typeface="+mn-cs"/>
              </a:rPr>
              <a:t>How To Steal A Ship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panose="020F0502020204030204"/>
                <a:ea typeface="+mn-ea"/>
                <a:cs typeface="+mn-cs"/>
              </a:rPr>
              <a:t>GPS Vulnerability &amp; Maritime</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1201" y="177800"/>
            <a:ext cx="2147084" cy="1010808"/>
          </a:xfrm>
          <a:prstGeom prst="rect">
            <a:avLst/>
          </a:prstGeom>
          <a:ln>
            <a:solidFill>
              <a:schemeClr val="tx2"/>
            </a:solidFill>
          </a:ln>
        </p:spPr>
      </p:pic>
      <p:sp>
        <p:nvSpPr>
          <p:cNvPr id="6" name="Subtitle 5"/>
          <p:cNvSpPr>
            <a:spLocks noGrp="1"/>
          </p:cNvSpPr>
          <p:nvPr>
            <p:ph type="subTitle" idx="1"/>
          </p:nvPr>
        </p:nvSpPr>
        <p:spPr>
          <a:xfrm>
            <a:off x="4942140" y="6011199"/>
            <a:ext cx="5588000" cy="685800"/>
          </a:xfrm>
        </p:spPr>
        <p:txBody>
          <a:bodyPr>
            <a:normAutofit/>
          </a:bodyPr>
          <a:lstStyle/>
          <a:p>
            <a:r>
              <a:rPr lang="en-US" dirty="0"/>
              <a:t>US DOT Research &amp; Technology</a:t>
            </a:r>
          </a:p>
        </p:txBody>
      </p:sp>
      <p:pic>
        <p:nvPicPr>
          <p:cNvPr id="4" name="Picture 3" descr="Diagram&#10;&#10;Description automatically generated">
            <a:extLst>
              <a:ext uri="{FF2B5EF4-FFF2-40B4-BE49-F238E27FC236}">
                <a16:creationId xmlns:a16="http://schemas.microsoft.com/office/drawing/2014/main" id="{859AD631-F4D3-4F8A-B396-8248198860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8325" y="185314"/>
            <a:ext cx="1346076" cy="1346076"/>
          </a:xfrm>
          <a:prstGeom prst="ellipse">
            <a:avLst/>
          </a:prstGeom>
        </p:spPr>
      </p:pic>
    </p:spTree>
    <p:extLst>
      <p:ext uri="{BB962C8B-B14F-4D97-AF65-F5344CB8AC3E}">
        <p14:creationId xmlns:p14="http://schemas.microsoft.com/office/powerpoint/2010/main" val="25322354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ick crop circles shanghai">
            <a:hlinkClick r:id="" action="ppaction://media"/>
            <a:extLst>
              <a:ext uri="{FF2B5EF4-FFF2-40B4-BE49-F238E27FC236}">
                <a16:creationId xmlns:a16="http://schemas.microsoft.com/office/drawing/2014/main" id="{3FB26797-5A82-4AEA-BE97-2A38623570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0704" y="769577"/>
            <a:ext cx="8128000" cy="4572000"/>
          </a:xfrm>
          <a:prstGeom prst="rect">
            <a:avLst/>
          </a:prstGeom>
        </p:spPr>
      </p:pic>
      <p:sp>
        <p:nvSpPr>
          <p:cNvPr id="3" name="TextBox 2">
            <a:extLst>
              <a:ext uri="{FF2B5EF4-FFF2-40B4-BE49-F238E27FC236}">
                <a16:creationId xmlns:a16="http://schemas.microsoft.com/office/drawing/2014/main" id="{64CEAE09-67BD-4E27-96F9-069A253D6EDB}"/>
              </a:ext>
            </a:extLst>
          </p:cNvPr>
          <p:cNvSpPr txBox="1"/>
          <p:nvPr/>
        </p:nvSpPr>
        <p:spPr>
          <a:xfrm>
            <a:off x="3759200" y="5883445"/>
            <a:ext cx="7518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Port of Shanghai, People’s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Repubic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China</a:t>
            </a:r>
          </a:p>
        </p:txBody>
      </p:sp>
      <p:pic>
        <p:nvPicPr>
          <p:cNvPr id="5" name="Picture 4" descr="A close up of a flag&#10;&#10;Description automatically generated">
            <a:extLst>
              <a:ext uri="{FF2B5EF4-FFF2-40B4-BE49-F238E27FC236}">
                <a16:creationId xmlns:a16="http://schemas.microsoft.com/office/drawing/2014/main" id="{E368816C-FC28-473E-9BB2-3D093741EC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0468" y="227711"/>
            <a:ext cx="1625600" cy="1083733"/>
          </a:xfrm>
          <a:prstGeom prst="rect">
            <a:avLst/>
          </a:prstGeom>
        </p:spPr>
      </p:pic>
    </p:spTree>
    <p:extLst>
      <p:ext uri="{BB962C8B-B14F-4D97-AF65-F5344CB8AC3E}">
        <p14:creationId xmlns:p14="http://schemas.microsoft.com/office/powerpoint/2010/main" val="98253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1A4E9936-37D7-40F8-9EDF-0A91829B18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000" y="2006600"/>
            <a:ext cx="6225309" cy="3443048"/>
          </a:xfrm>
          <a:prstGeom prst="rect">
            <a:avLst/>
          </a:prstGeom>
        </p:spPr>
      </p:pic>
      <p:pic>
        <p:nvPicPr>
          <p:cNvPr id="5" name="Picture 4">
            <a:extLst>
              <a:ext uri="{FF2B5EF4-FFF2-40B4-BE49-F238E27FC236}">
                <a16:creationId xmlns:a16="http://schemas.microsoft.com/office/drawing/2014/main" id="{E95176AC-C174-4B96-8312-349DBEE1E2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201" y="279401"/>
            <a:ext cx="3709956" cy="2623521"/>
          </a:xfrm>
          <a:prstGeom prst="rect">
            <a:avLst/>
          </a:prstGeom>
        </p:spPr>
      </p:pic>
    </p:spTree>
    <p:extLst>
      <p:ext uri="{BB962C8B-B14F-4D97-AF65-F5344CB8AC3E}">
        <p14:creationId xmlns:p14="http://schemas.microsoft.com/office/powerpoint/2010/main" val="37354860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DC8DD7-A115-4126-88B0-A4410CCE7E9F}"/>
              </a:ext>
            </a:extLst>
          </p:cNvPr>
          <p:cNvSpPr txBox="1"/>
          <p:nvPr/>
        </p:nvSpPr>
        <p:spPr>
          <a:xfrm>
            <a:off x="1893033" y="357409"/>
            <a:ext cx="8682360" cy="6667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libri" panose="020F0502020204030204"/>
                <a:ea typeface="+mn-ea"/>
                <a:cs typeface="+mn-cs"/>
              </a:rPr>
              <a:t>Spoofing </a:t>
            </a:r>
            <a:r>
              <a:rPr kumimoji="0" lang="en-US" sz="373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67" b="1" i="0" u="none" strike="noStrike" kern="1200" cap="none" spc="0" normalizeH="0" baseline="0" noProof="0" dirty="0">
                <a:ln>
                  <a:noFill/>
                </a:ln>
                <a:solidFill>
                  <a:prstClr val="black"/>
                </a:solidFill>
                <a:effectLst/>
                <a:uLnTx/>
                <a:uFillTx/>
                <a:latin typeface="Calibri" panose="020F0502020204030204"/>
                <a:ea typeface="+mn-ea"/>
                <a:cs typeface="+mn-cs"/>
              </a:rPr>
              <a:t>Cost ↓   Capability ↑   Ease of use ↑ </a:t>
            </a:r>
            <a:endParaRPr kumimoji="0" lang="en-US" sz="3733"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D5236B9-E284-4C8E-9796-584B16717CCD}"/>
              </a:ext>
            </a:extLst>
          </p:cNvPr>
          <p:cNvPicPr>
            <a:picLocks noChangeAspect="1"/>
          </p:cNvPicPr>
          <p:nvPr/>
        </p:nvPicPr>
        <p:blipFill>
          <a:blip r:embed="rId3"/>
          <a:stretch>
            <a:fillRect/>
          </a:stretch>
        </p:blipFill>
        <p:spPr>
          <a:xfrm>
            <a:off x="1832011" y="1211296"/>
            <a:ext cx="2130388" cy="1095293"/>
          </a:xfrm>
          <a:prstGeom prst="rect">
            <a:avLst/>
          </a:prstGeom>
        </p:spPr>
      </p:pic>
      <p:sp>
        <p:nvSpPr>
          <p:cNvPr id="5" name="TextBox 4">
            <a:extLst>
              <a:ext uri="{FF2B5EF4-FFF2-40B4-BE49-F238E27FC236}">
                <a16:creationId xmlns:a16="http://schemas.microsoft.com/office/drawing/2014/main" id="{78C5AC13-A82E-4905-89C5-B850C13FB856}"/>
              </a:ext>
            </a:extLst>
          </p:cNvPr>
          <p:cNvSpPr txBox="1"/>
          <p:nvPr/>
        </p:nvSpPr>
        <p:spPr>
          <a:xfrm>
            <a:off x="1782468" y="2343654"/>
            <a:ext cx="18055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Iran, Dec 2011 </a:t>
            </a:r>
          </a:p>
        </p:txBody>
      </p:sp>
      <p:sp>
        <p:nvSpPr>
          <p:cNvPr id="7" name="TextBox 6">
            <a:extLst>
              <a:ext uri="{FF2B5EF4-FFF2-40B4-BE49-F238E27FC236}">
                <a16:creationId xmlns:a16="http://schemas.microsoft.com/office/drawing/2014/main" id="{ED3C66B4-433C-4E7D-A332-718CB5AA5EE6}"/>
              </a:ext>
            </a:extLst>
          </p:cNvPr>
          <p:cNvSpPr txBox="1"/>
          <p:nvPr/>
        </p:nvSpPr>
        <p:spPr>
          <a:xfrm>
            <a:off x="6499744" y="3513305"/>
            <a:ext cx="20114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Las Vegas, Dec 2015</a:t>
            </a:r>
          </a:p>
        </p:txBody>
      </p:sp>
      <p:sp>
        <p:nvSpPr>
          <p:cNvPr id="10" name="TextBox 9">
            <a:extLst>
              <a:ext uri="{FF2B5EF4-FFF2-40B4-BE49-F238E27FC236}">
                <a16:creationId xmlns:a16="http://schemas.microsoft.com/office/drawing/2014/main" id="{446671A1-468A-4CB3-BDF2-A516B0404FBB}"/>
              </a:ext>
            </a:extLst>
          </p:cNvPr>
          <p:cNvSpPr txBox="1"/>
          <p:nvPr/>
        </p:nvSpPr>
        <p:spPr>
          <a:xfrm>
            <a:off x="3731436" y="3173878"/>
            <a:ext cx="221786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UT Austin, 2012-13 </a:t>
            </a:r>
          </a:p>
        </p:txBody>
      </p:sp>
      <p:pic>
        <p:nvPicPr>
          <p:cNvPr id="12" name="Picture 11">
            <a:extLst>
              <a:ext uri="{FF2B5EF4-FFF2-40B4-BE49-F238E27FC236}">
                <a16:creationId xmlns:a16="http://schemas.microsoft.com/office/drawing/2014/main" id="{6853F676-5DC3-451B-8347-6CA12796AF22}"/>
              </a:ext>
            </a:extLst>
          </p:cNvPr>
          <p:cNvPicPr>
            <a:picLocks noChangeAspect="1"/>
          </p:cNvPicPr>
          <p:nvPr/>
        </p:nvPicPr>
        <p:blipFill>
          <a:blip r:embed="rId4"/>
          <a:stretch>
            <a:fillRect/>
          </a:stretch>
        </p:blipFill>
        <p:spPr>
          <a:xfrm>
            <a:off x="1742652" y="3056901"/>
            <a:ext cx="1734401" cy="895560"/>
          </a:xfrm>
          <a:prstGeom prst="rect">
            <a:avLst/>
          </a:prstGeom>
        </p:spPr>
      </p:pic>
      <p:sp>
        <p:nvSpPr>
          <p:cNvPr id="19" name="TextBox 18">
            <a:extLst>
              <a:ext uri="{FF2B5EF4-FFF2-40B4-BE49-F238E27FC236}">
                <a16:creationId xmlns:a16="http://schemas.microsoft.com/office/drawing/2014/main" id="{28715253-BDBB-49B3-BF41-ADA98FDDA9D5}"/>
              </a:ext>
            </a:extLst>
          </p:cNvPr>
          <p:cNvSpPr txBox="1"/>
          <p:nvPr/>
        </p:nvSpPr>
        <p:spPr>
          <a:xfrm>
            <a:off x="1501585" y="4939719"/>
            <a:ext cx="22840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Persian Gulf, Jan 2016</a:t>
            </a:r>
          </a:p>
        </p:txBody>
      </p:sp>
      <p:sp>
        <p:nvSpPr>
          <p:cNvPr id="20" name="TextBox 19">
            <a:extLst>
              <a:ext uri="{FF2B5EF4-FFF2-40B4-BE49-F238E27FC236}">
                <a16:creationId xmlns:a16="http://schemas.microsoft.com/office/drawing/2014/main" id="{A40E0F5E-291B-4198-9DF2-675A7B8D8BB6}"/>
              </a:ext>
            </a:extLst>
          </p:cNvPr>
          <p:cNvSpPr txBox="1"/>
          <p:nvPr/>
        </p:nvSpPr>
        <p:spPr>
          <a:xfrm>
            <a:off x="3386945" y="4873155"/>
            <a:ext cx="192570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4 sites Russia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1,300+ ships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2016 - Present</a:t>
            </a:r>
          </a:p>
        </p:txBody>
      </p:sp>
      <p:sp>
        <p:nvSpPr>
          <p:cNvPr id="22" name="TextBox 21">
            <a:extLst>
              <a:ext uri="{FF2B5EF4-FFF2-40B4-BE49-F238E27FC236}">
                <a16:creationId xmlns:a16="http://schemas.microsoft.com/office/drawing/2014/main" id="{5BD86568-A7F5-4317-AC45-F41D85A0A1FA}"/>
              </a:ext>
            </a:extLst>
          </p:cNvPr>
          <p:cNvSpPr txBox="1"/>
          <p:nvPr/>
        </p:nvSpPr>
        <p:spPr>
          <a:xfrm>
            <a:off x="5925645" y="5281359"/>
            <a:ext cx="19257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Portland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Oct 2017</a:t>
            </a:r>
          </a:p>
        </p:txBody>
      </p:sp>
      <p:sp>
        <p:nvSpPr>
          <p:cNvPr id="26" name="TextBox 25">
            <a:extLst>
              <a:ext uri="{FF2B5EF4-FFF2-40B4-BE49-F238E27FC236}">
                <a16:creationId xmlns:a16="http://schemas.microsoft.com/office/drawing/2014/main" id="{856CEF02-A376-4F82-B27B-D8520028B86F}"/>
              </a:ext>
            </a:extLst>
          </p:cNvPr>
          <p:cNvSpPr txBox="1"/>
          <p:nvPr/>
        </p:nvSpPr>
        <p:spPr>
          <a:xfrm>
            <a:off x="8839201" y="6268403"/>
            <a:ext cx="2006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Signals &amp; Maps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Jul 2018</a:t>
            </a:r>
          </a:p>
        </p:txBody>
      </p:sp>
      <p:sp>
        <p:nvSpPr>
          <p:cNvPr id="27" name="TextBox 26">
            <a:extLst>
              <a:ext uri="{FF2B5EF4-FFF2-40B4-BE49-F238E27FC236}">
                <a16:creationId xmlns:a16="http://schemas.microsoft.com/office/drawing/2014/main" id="{792DEB1A-9660-4621-86A8-8AA8B948D724}"/>
              </a:ext>
            </a:extLst>
          </p:cNvPr>
          <p:cNvSpPr txBox="1"/>
          <p:nvPr/>
        </p:nvSpPr>
        <p:spPr>
          <a:xfrm>
            <a:off x="8399602" y="3531759"/>
            <a:ext cx="21164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US Southern Border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Dec 2015</a:t>
            </a:r>
          </a:p>
        </p:txBody>
      </p:sp>
      <p:sp>
        <p:nvSpPr>
          <p:cNvPr id="30" name="TextBox 29">
            <a:extLst>
              <a:ext uri="{FF2B5EF4-FFF2-40B4-BE49-F238E27FC236}">
                <a16:creationId xmlns:a16="http://schemas.microsoft.com/office/drawing/2014/main" id="{15D057A0-ED39-45E8-BA77-FD8EBC466AD6}"/>
              </a:ext>
            </a:extLst>
          </p:cNvPr>
          <p:cNvSpPr txBox="1"/>
          <p:nvPr/>
        </p:nvSpPr>
        <p:spPr>
          <a:xfrm>
            <a:off x="7036833" y="5727922"/>
            <a:ext cx="2006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All GNSS at Once June 2018</a:t>
            </a:r>
          </a:p>
        </p:txBody>
      </p:sp>
      <p:pic>
        <p:nvPicPr>
          <p:cNvPr id="11" name="Picture 10">
            <a:extLst>
              <a:ext uri="{FF2B5EF4-FFF2-40B4-BE49-F238E27FC236}">
                <a16:creationId xmlns:a16="http://schemas.microsoft.com/office/drawing/2014/main" id="{C2FAD330-9109-4D7F-B017-C79671CDEFCF}"/>
              </a:ext>
            </a:extLst>
          </p:cNvPr>
          <p:cNvPicPr>
            <a:picLocks noChangeAspect="1"/>
          </p:cNvPicPr>
          <p:nvPr/>
        </p:nvPicPr>
        <p:blipFill rotWithShape="1">
          <a:blip r:embed="rId5"/>
          <a:srcRect l="13313" r="29391"/>
          <a:stretch/>
        </p:blipFill>
        <p:spPr>
          <a:xfrm>
            <a:off x="2363657" y="3660565"/>
            <a:ext cx="1195556" cy="1303759"/>
          </a:xfrm>
          <a:prstGeom prst="rect">
            <a:avLst/>
          </a:prstGeom>
        </p:spPr>
      </p:pic>
      <p:sp>
        <p:nvSpPr>
          <p:cNvPr id="24" name="TextBox 23">
            <a:extLst>
              <a:ext uri="{FF2B5EF4-FFF2-40B4-BE49-F238E27FC236}">
                <a16:creationId xmlns:a16="http://schemas.microsoft.com/office/drawing/2014/main" id="{3667983D-C1BF-4E42-8CDB-F9AFBFA8C976}"/>
              </a:ext>
            </a:extLst>
          </p:cNvPr>
          <p:cNvSpPr txBox="1"/>
          <p:nvPr/>
        </p:nvSpPr>
        <p:spPr>
          <a:xfrm>
            <a:off x="4646858" y="4903977"/>
            <a:ext cx="19257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Pokemon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July 2016</a:t>
            </a:r>
          </a:p>
        </p:txBody>
      </p:sp>
      <p:pic>
        <p:nvPicPr>
          <p:cNvPr id="16" name="Picture 15" descr="A picture containing nature&#10;&#10;Description generated with high confidence">
            <a:extLst>
              <a:ext uri="{FF2B5EF4-FFF2-40B4-BE49-F238E27FC236}">
                <a16:creationId xmlns:a16="http://schemas.microsoft.com/office/drawing/2014/main" id="{3D2139AD-E3E2-4ACD-8628-086A1D9BB4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5582" y="3814911"/>
            <a:ext cx="1795044" cy="1022235"/>
          </a:xfrm>
          <a:prstGeom prst="rect">
            <a:avLst/>
          </a:prstGeom>
        </p:spPr>
      </p:pic>
      <p:pic>
        <p:nvPicPr>
          <p:cNvPr id="2" name="Picture 1">
            <a:extLst>
              <a:ext uri="{FF2B5EF4-FFF2-40B4-BE49-F238E27FC236}">
                <a16:creationId xmlns:a16="http://schemas.microsoft.com/office/drawing/2014/main" id="{3DAEE08A-BAED-4C29-92DA-BD6B58A6B56E}"/>
              </a:ext>
            </a:extLst>
          </p:cNvPr>
          <p:cNvPicPr>
            <a:picLocks noChangeAspect="1"/>
          </p:cNvPicPr>
          <p:nvPr/>
        </p:nvPicPr>
        <p:blipFill>
          <a:blip r:embed="rId7"/>
          <a:stretch>
            <a:fillRect/>
          </a:stretch>
        </p:blipFill>
        <p:spPr>
          <a:xfrm>
            <a:off x="4915022" y="4041195"/>
            <a:ext cx="1520103" cy="895620"/>
          </a:xfrm>
          <a:prstGeom prst="rect">
            <a:avLst/>
          </a:prstGeom>
        </p:spPr>
      </p:pic>
      <p:pic>
        <p:nvPicPr>
          <p:cNvPr id="23" name="Picture 22">
            <a:extLst>
              <a:ext uri="{FF2B5EF4-FFF2-40B4-BE49-F238E27FC236}">
                <a16:creationId xmlns:a16="http://schemas.microsoft.com/office/drawing/2014/main" id="{3AD1D38A-0770-4008-90BB-AAEF71B62417}"/>
              </a:ext>
            </a:extLst>
          </p:cNvPr>
          <p:cNvPicPr>
            <a:picLocks noChangeAspect="1"/>
          </p:cNvPicPr>
          <p:nvPr/>
        </p:nvPicPr>
        <p:blipFill>
          <a:blip r:embed="rId8"/>
          <a:stretch>
            <a:fillRect/>
          </a:stretch>
        </p:blipFill>
        <p:spPr>
          <a:xfrm>
            <a:off x="6292330" y="4214801"/>
            <a:ext cx="1518417" cy="1109147"/>
          </a:xfrm>
          <a:prstGeom prst="rect">
            <a:avLst/>
          </a:prstGeom>
        </p:spPr>
      </p:pic>
      <p:pic>
        <p:nvPicPr>
          <p:cNvPr id="15" name="Picture 14">
            <a:extLst>
              <a:ext uri="{FF2B5EF4-FFF2-40B4-BE49-F238E27FC236}">
                <a16:creationId xmlns:a16="http://schemas.microsoft.com/office/drawing/2014/main" id="{B65D0705-A93B-4C50-B478-19873E68D572}"/>
              </a:ext>
            </a:extLst>
          </p:cNvPr>
          <p:cNvPicPr>
            <a:picLocks noChangeAspect="1"/>
          </p:cNvPicPr>
          <p:nvPr/>
        </p:nvPicPr>
        <p:blipFill>
          <a:blip r:embed="rId9"/>
          <a:stretch>
            <a:fillRect/>
          </a:stretch>
        </p:blipFill>
        <p:spPr>
          <a:xfrm>
            <a:off x="7488041" y="4669223"/>
            <a:ext cx="1707152" cy="1065707"/>
          </a:xfrm>
          <a:prstGeom prst="rect">
            <a:avLst/>
          </a:prstGeom>
        </p:spPr>
      </p:pic>
      <p:pic>
        <p:nvPicPr>
          <p:cNvPr id="25" name="Picture 24">
            <a:extLst>
              <a:ext uri="{FF2B5EF4-FFF2-40B4-BE49-F238E27FC236}">
                <a16:creationId xmlns:a16="http://schemas.microsoft.com/office/drawing/2014/main" id="{E9FE653D-5901-4737-8E45-128D085EC97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8811" t="4589" r="-166" b="-4589"/>
          <a:stretch/>
        </p:blipFill>
        <p:spPr>
          <a:xfrm>
            <a:off x="8863665" y="5246911"/>
            <a:ext cx="1713047" cy="1075535"/>
          </a:xfrm>
          <a:prstGeom prst="rect">
            <a:avLst/>
          </a:prstGeom>
        </p:spPr>
      </p:pic>
      <p:pic>
        <p:nvPicPr>
          <p:cNvPr id="6" name="Picture 5">
            <a:extLst>
              <a:ext uri="{FF2B5EF4-FFF2-40B4-BE49-F238E27FC236}">
                <a16:creationId xmlns:a16="http://schemas.microsoft.com/office/drawing/2014/main" id="{7C0A06C0-8974-46BE-B65D-A6676CF50434}"/>
              </a:ext>
            </a:extLst>
          </p:cNvPr>
          <p:cNvPicPr>
            <a:picLocks noChangeAspect="1"/>
          </p:cNvPicPr>
          <p:nvPr/>
        </p:nvPicPr>
        <p:blipFill rotWithShape="1">
          <a:blip r:embed="rId11"/>
          <a:srcRect l="4684" t="26030" b="3239"/>
          <a:stretch/>
        </p:blipFill>
        <p:spPr>
          <a:xfrm>
            <a:off x="3506969" y="1608893"/>
            <a:ext cx="1777691" cy="1187603"/>
          </a:xfrm>
          <a:prstGeom prst="rect">
            <a:avLst/>
          </a:prstGeom>
        </p:spPr>
      </p:pic>
      <p:pic>
        <p:nvPicPr>
          <p:cNvPr id="14" name="Picture 13">
            <a:extLst>
              <a:ext uri="{FF2B5EF4-FFF2-40B4-BE49-F238E27FC236}">
                <a16:creationId xmlns:a16="http://schemas.microsoft.com/office/drawing/2014/main" id="{2503B79D-4F6A-4656-88D6-C979655D1EE4}"/>
              </a:ext>
            </a:extLst>
          </p:cNvPr>
          <p:cNvPicPr>
            <a:picLocks noChangeAspect="1"/>
          </p:cNvPicPr>
          <p:nvPr/>
        </p:nvPicPr>
        <p:blipFill>
          <a:blip r:embed="rId12"/>
          <a:stretch>
            <a:fillRect/>
          </a:stretch>
        </p:blipFill>
        <p:spPr>
          <a:xfrm>
            <a:off x="4996660" y="1827405"/>
            <a:ext cx="1910683" cy="1273788"/>
          </a:xfrm>
          <a:prstGeom prst="rect">
            <a:avLst/>
          </a:prstGeom>
        </p:spPr>
      </p:pic>
      <p:pic>
        <p:nvPicPr>
          <p:cNvPr id="8" name="Picture 7">
            <a:extLst>
              <a:ext uri="{FF2B5EF4-FFF2-40B4-BE49-F238E27FC236}">
                <a16:creationId xmlns:a16="http://schemas.microsoft.com/office/drawing/2014/main" id="{910659C1-4574-41A6-9BF0-C1A21B365DD7}"/>
              </a:ext>
            </a:extLst>
          </p:cNvPr>
          <p:cNvPicPr>
            <a:picLocks noChangeAspect="1"/>
          </p:cNvPicPr>
          <p:nvPr/>
        </p:nvPicPr>
        <p:blipFill>
          <a:blip r:embed="rId13"/>
          <a:stretch>
            <a:fillRect/>
          </a:stretch>
        </p:blipFill>
        <p:spPr>
          <a:xfrm>
            <a:off x="6693335" y="2035500"/>
            <a:ext cx="1777692" cy="1457979"/>
          </a:xfrm>
          <a:prstGeom prst="rect">
            <a:avLst/>
          </a:prstGeom>
        </p:spPr>
      </p:pic>
      <p:pic>
        <p:nvPicPr>
          <p:cNvPr id="28" name="Picture 27">
            <a:extLst>
              <a:ext uri="{FF2B5EF4-FFF2-40B4-BE49-F238E27FC236}">
                <a16:creationId xmlns:a16="http://schemas.microsoft.com/office/drawing/2014/main" id="{48ECDD70-60CD-4B33-B66A-EE717DF1A1DA}"/>
              </a:ext>
            </a:extLst>
          </p:cNvPr>
          <p:cNvPicPr>
            <a:picLocks noChangeAspect="1"/>
          </p:cNvPicPr>
          <p:nvPr/>
        </p:nvPicPr>
        <p:blipFill>
          <a:blip r:embed="rId14"/>
          <a:stretch>
            <a:fillRect/>
          </a:stretch>
        </p:blipFill>
        <p:spPr>
          <a:xfrm>
            <a:off x="8393055" y="2357312"/>
            <a:ext cx="2033567" cy="1233891"/>
          </a:xfrm>
          <a:prstGeom prst="rect">
            <a:avLst/>
          </a:prstGeom>
        </p:spPr>
      </p:pic>
    </p:spTree>
    <p:extLst>
      <p:ext uri="{BB962C8B-B14F-4D97-AF65-F5344CB8AC3E}">
        <p14:creationId xmlns:p14="http://schemas.microsoft.com/office/powerpoint/2010/main" val="4970628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51277A-C905-4EF6-B10A-95D8FD2A626C}"/>
              </a:ext>
            </a:extLst>
          </p:cNvPr>
          <p:cNvPicPr>
            <a:picLocks noChangeAspect="1"/>
          </p:cNvPicPr>
          <p:nvPr/>
        </p:nvPicPr>
        <p:blipFill>
          <a:blip r:embed="rId3"/>
          <a:stretch>
            <a:fillRect/>
          </a:stretch>
        </p:blipFill>
        <p:spPr>
          <a:xfrm>
            <a:off x="1727201" y="76200"/>
            <a:ext cx="6145300" cy="4283827"/>
          </a:xfrm>
          <a:prstGeom prst="rect">
            <a:avLst/>
          </a:prstGeom>
        </p:spPr>
      </p:pic>
      <p:pic>
        <p:nvPicPr>
          <p:cNvPr id="2" name="Picture 1">
            <a:extLst>
              <a:ext uri="{FF2B5EF4-FFF2-40B4-BE49-F238E27FC236}">
                <a16:creationId xmlns:a16="http://schemas.microsoft.com/office/drawing/2014/main" id="{B9FB4F8A-4F8C-4575-ADE9-4FCC007A08F5}"/>
              </a:ext>
            </a:extLst>
          </p:cNvPr>
          <p:cNvPicPr>
            <a:picLocks noChangeAspect="1"/>
          </p:cNvPicPr>
          <p:nvPr/>
        </p:nvPicPr>
        <p:blipFill>
          <a:blip r:embed="rId4"/>
          <a:stretch>
            <a:fillRect/>
          </a:stretch>
        </p:blipFill>
        <p:spPr>
          <a:xfrm>
            <a:off x="4978401" y="2921001"/>
            <a:ext cx="5576185" cy="3746500"/>
          </a:xfrm>
          <a:prstGeom prst="rect">
            <a:avLst/>
          </a:prstGeom>
        </p:spPr>
      </p:pic>
      <p:pic>
        <p:nvPicPr>
          <p:cNvPr id="4" name="Picture 3">
            <a:extLst>
              <a:ext uri="{FF2B5EF4-FFF2-40B4-BE49-F238E27FC236}">
                <a16:creationId xmlns:a16="http://schemas.microsoft.com/office/drawing/2014/main" id="{DC353974-F6C5-4053-99C5-35286883AFEA}"/>
              </a:ext>
            </a:extLst>
          </p:cNvPr>
          <p:cNvPicPr>
            <a:picLocks noChangeAspect="1"/>
          </p:cNvPicPr>
          <p:nvPr/>
        </p:nvPicPr>
        <p:blipFill>
          <a:blip r:embed="rId5"/>
          <a:stretch>
            <a:fillRect/>
          </a:stretch>
        </p:blipFill>
        <p:spPr>
          <a:xfrm>
            <a:off x="8465425" y="1221747"/>
            <a:ext cx="1674457" cy="581653"/>
          </a:xfrm>
          <a:prstGeom prst="rect">
            <a:avLst/>
          </a:prstGeom>
        </p:spPr>
      </p:pic>
      <p:sp>
        <p:nvSpPr>
          <p:cNvPr id="5" name="TextBox 4">
            <a:extLst>
              <a:ext uri="{FF2B5EF4-FFF2-40B4-BE49-F238E27FC236}">
                <a16:creationId xmlns:a16="http://schemas.microsoft.com/office/drawing/2014/main" id="{2ED41057-2EEE-468E-99EB-37F350195130}"/>
              </a:ext>
            </a:extLst>
          </p:cNvPr>
          <p:cNvSpPr txBox="1"/>
          <p:nvPr/>
        </p:nvSpPr>
        <p:spPr>
          <a:xfrm>
            <a:off x="7766493" y="1803400"/>
            <a:ext cx="30674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“How To Steal A 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 June 2017</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4856D64-81CB-48FC-86E5-66AEEA37290D}"/>
              </a:ext>
            </a:extLst>
          </p:cNvPr>
          <p:cNvSpPr txBox="1"/>
          <p:nvPr/>
        </p:nvSpPr>
        <p:spPr>
          <a:xfrm>
            <a:off x="7315200" y="5054601"/>
            <a:ext cx="3962400" cy="666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Change Course 5º to right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Increase speed 2 knots</a:t>
            </a:r>
          </a:p>
        </p:txBody>
      </p:sp>
    </p:spTree>
    <p:extLst>
      <p:ext uri="{BB962C8B-B14F-4D97-AF65-F5344CB8AC3E}">
        <p14:creationId xmlns:p14="http://schemas.microsoft.com/office/powerpoint/2010/main" val="3288423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524000" y="177800"/>
            <a:ext cx="9144000" cy="6096000"/>
            <a:chOff x="0" y="381000"/>
            <a:chExt cx="9144000" cy="6096000"/>
          </a:xfrm>
        </p:grpSpPr>
        <p:grpSp>
          <p:nvGrpSpPr>
            <p:cNvPr id="14" name="Group 13"/>
            <p:cNvGrpSpPr/>
            <p:nvPr/>
          </p:nvGrpSpPr>
          <p:grpSpPr>
            <a:xfrm>
              <a:off x="0" y="381000"/>
              <a:ext cx="9144000" cy="6096000"/>
              <a:chOff x="0" y="381000"/>
              <a:chExt cx="9144000" cy="6096000"/>
            </a:xfrm>
          </p:grpSpPr>
          <p:pic>
            <p:nvPicPr>
              <p:cNvPr id="4" name="Picture 3"/>
              <p:cNvPicPr>
                <a:picLocks noChangeAspect="1"/>
              </p:cNvPicPr>
              <p:nvPr/>
            </p:nvPicPr>
            <p:blipFill>
              <a:blip r:embed="rId3"/>
              <a:stretch>
                <a:fillRect/>
              </a:stretch>
            </p:blipFill>
            <p:spPr>
              <a:xfrm>
                <a:off x="0" y="381000"/>
                <a:ext cx="9144000" cy="6096000"/>
              </a:xfrm>
              <a:prstGeom prst="rect">
                <a:avLst/>
              </a:prstGeom>
            </p:spPr>
          </p:pic>
          <p:sp>
            <p:nvSpPr>
              <p:cNvPr id="12" name="TextBox 11"/>
              <p:cNvSpPr txBox="1"/>
              <p:nvPr/>
            </p:nvSpPr>
            <p:spPr>
              <a:xfrm>
                <a:off x="2506889" y="2967335"/>
                <a:ext cx="355653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Victim  makes landfall 10 hours early &amp; 220nm away near “lightly governed” area.</a:t>
                </a:r>
              </a:p>
            </p:txBody>
          </p:sp>
        </p:grpSp>
        <p:sp>
          <p:nvSpPr>
            <p:cNvPr id="15" name="TextBox 14"/>
            <p:cNvSpPr txBox="1"/>
            <p:nvPr/>
          </p:nvSpPr>
          <p:spPr>
            <a:xfrm>
              <a:off x="4109987" y="1504364"/>
              <a:ext cx="2295627"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Western Entrance to Malacca Straights, High Vessel Traffic Area</a:t>
              </a:r>
            </a:p>
          </p:txBody>
        </p:sp>
      </p:grpSp>
      <p:cxnSp>
        <p:nvCxnSpPr>
          <p:cNvPr id="6" name="Straight Connector 5"/>
          <p:cNvCxnSpPr>
            <a:cxnSpLocks/>
          </p:cNvCxnSpPr>
          <p:nvPr/>
        </p:nvCxnSpPr>
        <p:spPr>
          <a:xfrm flipH="1">
            <a:off x="1578529" y="2410241"/>
            <a:ext cx="4348508" cy="339913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flipH="1">
            <a:off x="2828223" y="4139771"/>
            <a:ext cx="3599356" cy="20685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Explosion: 8 Points 9"/>
          <p:cNvSpPr/>
          <p:nvPr/>
        </p:nvSpPr>
        <p:spPr>
          <a:xfrm>
            <a:off x="6341445" y="3953396"/>
            <a:ext cx="269507" cy="312821"/>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7143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7E655E-1DDC-462E-8466-C54016AA945B}"/>
              </a:ext>
            </a:extLst>
          </p:cNvPr>
          <p:cNvSpPr txBox="1"/>
          <p:nvPr/>
        </p:nvSpPr>
        <p:spPr>
          <a:xfrm>
            <a:off x="1945313" y="2413000"/>
            <a:ext cx="7315200" cy="2677656"/>
          </a:xfrm>
          <a:prstGeom prst="rect">
            <a:avLst/>
          </a:prstGeom>
          <a:noFill/>
        </p:spPr>
        <p:txBody>
          <a:bodyPr wrap="square" rtlCol="0">
            <a:spAutoFit/>
          </a:bodyPr>
          <a:lstStyle/>
          <a:p>
            <a:pPr marL="457189" marR="0" lvl="0"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Protect –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GPS Signals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Toughen –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Users &amp; Equipment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Augment –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w/other signals &amp; sources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B2A4B17-22F5-4B37-AEFC-D8A1C5EC0BE4}"/>
              </a:ext>
            </a:extLst>
          </p:cNvPr>
          <p:cNvSpPr txBox="1"/>
          <p:nvPr/>
        </p:nvSpPr>
        <p:spPr>
          <a:xfrm>
            <a:off x="1930400" y="480632"/>
            <a:ext cx="5892800" cy="6667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libri" panose="020F0502020204030204"/>
                <a:ea typeface="+mn-ea"/>
                <a:cs typeface="+mn-cs"/>
              </a:rPr>
              <a:t>What to Do? </a:t>
            </a:r>
          </a:p>
        </p:txBody>
      </p:sp>
      <p:pic>
        <p:nvPicPr>
          <p:cNvPr id="6" name="Picture 5" descr="A close up of a logo&#10;&#10;Description generated with very high confidence">
            <a:extLst>
              <a:ext uri="{FF2B5EF4-FFF2-40B4-BE49-F238E27FC236}">
                <a16:creationId xmlns:a16="http://schemas.microsoft.com/office/drawing/2014/main" id="{F1F502CC-E682-4FE4-A638-9690FF6E7D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221" t="15926" r="28890" b="17654"/>
          <a:stretch/>
        </p:blipFill>
        <p:spPr>
          <a:xfrm>
            <a:off x="7969929" y="2413000"/>
            <a:ext cx="2276759" cy="2319893"/>
          </a:xfrm>
          <a:prstGeom prst="rect">
            <a:avLst/>
          </a:prstGeom>
        </p:spPr>
      </p:pic>
    </p:spTree>
    <p:extLst>
      <p:ext uri="{BB962C8B-B14F-4D97-AF65-F5344CB8AC3E}">
        <p14:creationId xmlns:p14="http://schemas.microsoft.com/office/powerpoint/2010/main" val="1761770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7E655E-1DDC-462E-8466-C54016AA945B}"/>
              </a:ext>
            </a:extLst>
          </p:cNvPr>
          <p:cNvSpPr txBox="1"/>
          <p:nvPr/>
        </p:nvSpPr>
        <p:spPr>
          <a:xfrm>
            <a:off x="2032000" y="1813610"/>
            <a:ext cx="7315200" cy="4524315"/>
          </a:xfrm>
          <a:prstGeom prst="rect">
            <a:avLst/>
          </a:prstGeom>
          <a:noFill/>
        </p:spPr>
        <p:txBody>
          <a:bodyPr wrap="square" rtlCol="0">
            <a:spAutoFit/>
          </a:bodyPr>
          <a:lstStyle/>
          <a:p>
            <a:pPr marL="457189" marR="0" lvl="0"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Protect –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66773" marR="0" lvl="1"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Who and What is Aboard?</a:t>
            </a:r>
          </a:p>
          <a:p>
            <a:pPr marL="1066773" marR="0" lvl="1"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Interference detection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Toughen –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66773" marR="0" lvl="1"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Secure proximity to GPS/GNSS antennas </a:t>
            </a:r>
          </a:p>
          <a:p>
            <a:pPr marL="1066773" marR="0" lvl="1"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Standards, requirements, costs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Augment –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66773" marR="0" lvl="1"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Prudent mariner - “Every means available” </a:t>
            </a:r>
          </a:p>
          <a:p>
            <a:pPr marL="1066773" marR="0" lvl="1"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B2A4B17-22F5-4B37-AEFC-D8A1C5EC0BE4}"/>
              </a:ext>
            </a:extLst>
          </p:cNvPr>
          <p:cNvSpPr txBox="1"/>
          <p:nvPr/>
        </p:nvSpPr>
        <p:spPr>
          <a:xfrm>
            <a:off x="1930400" y="480633"/>
            <a:ext cx="5384800" cy="6667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libri" panose="020F0502020204030204"/>
                <a:ea typeface="+mn-ea"/>
                <a:cs typeface="+mn-cs"/>
              </a:rPr>
              <a:t>What to Do? - Masters</a:t>
            </a:r>
          </a:p>
        </p:txBody>
      </p:sp>
      <p:grpSp>
        <p:nvGrpSpPr>
          <p:cNvPr id="8" name="Group 7">
            <a:extLst>
              <a:ext uri="{FF2B5EF4-FFF2-40B4-BE49-F238E27FC236}">
                <a16:creationId xmlns:a16="http://schemas.microsoft.com/office/drawing/2014/main" id="{38572BD3-F73F-4779-AED5-5B28A71BDF62}"/>
              </a:ext>
            </a:extLst>
          </p:cNvPr>
          <p:cNvGrpSpPr/>
          <p:nvPr/>
        </p:nvGrpSpPr>
        <p:grpSpPr>
          <a:xfrm>
            <a:off x="8103122" y="202039"/>
            <a:ext cx="2119491" cy="1222441"/>
            <a:chOff x="4934340" y="151529"/>
            <a:chExt cx="1589618" cy="916831"/>
          </a:xfrm>
        </p:grpSpPr>
        <p:pic>
          <p:nvPicPr>
            <p:cNvPr id="5" name="Picture 4">
              <a:extLst>
                <a:ext uri="{FF2B5EF4-FFF2-40B4-BE49-F238E27FC236}">
                  <a16:creationId xmlns:a16="http://schemas.microsoft.com/office/drawing/2014/main" id="{CE944A5E-7D04-40DC-8031-A2796A664B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820" y="151529"/>
              <a:ext cx="1292661" cy="430887"/>
            </a:xfrm>
            <a:prstGeom prst="rect">
              <a:avLst/>
            </a:prstGeom>
          </p:spPr>
        </p:pic>
        <p:sp>
          <p:nvSpPr>
            <p:cNvPr id="7" name="TextBox 6">
              <a:extLst>
                <a:ext uri="{FF2B5EF4-FFF2-40B4-BE49-F238E27FC236}">
                  <a16:creationId xmlns:a16="http://schemas.microsoft.com/office/drawing/2014/main" id="{196C6CA1-57AA-4C57-8258-73964C3901DB}"/>
                </a:ext>
              </a:extLst>
            </p:cNvPr>
            <p:cNvSpPr txBox="1"/>
            <p:nvPr/>
          </p:nvSpPr>
          <p:spPr>
            <a:xfrm>
              <a:off x="4934340" y="675945"/>
              <a:ext cx="1589618" cy="39241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How To Steal a Ship, Part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12 June 2017</a:t>
              </a:r>
            </a:p>
          </p:txBody>
        </p:sp>
      </p:grpSp>
      <p:pic>
        <p:nvPicPr>
          <p:cNvPr id="6" name="Picture 5" descr="A cellphone on a table&#10;&#10;Description automatically generated">
            <a:extLst>
              <a:ext uri="{FF2B5EF4-FFF2-40B4-BE49-F238E27FC236}">
                <a16:creationId xmlns:a16="http://schemas.microsoft.com/office/drawing/2014/main" id="{3843EE0A-7716-455D-BEC1-EDBCD66397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19" t="8519" r="21852" b="14444"/>
          <a:stretch/>
        </p:blipFill>
        <p:spPr>
          <a:xfrm rot="6336960">
            <a:off x="8044261" y="1806124"/>
            <a:ext cx="1967467" cy="1632579"/>
          </a:xfrm>
          <a:prstGeom prst="rect">
            <a:avLst/>
          </a:prstGeom>
        </p:spPr>
      </p:pic>
    </p:spTree>
    <p:extLst>
      <p:ext uri="{BB962C8B-B14F-4D97-AF65-F5344CB8AC3E}">
        <p14:creationId xmlns:p14="http://schemas.microsoft.com/office/powerpoint/2010/main" val="16861307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7E655E-1DDC-462E-8466-C54016AA945B}"/>
              </a:ext>
            </a:extLst>
          </p:cNvPr>
          <p:cNvSpPr txBox="1"/>
          <p:nvPr/>
        </p:nvSpPr>
        <p:spPr>
          <a:xfrm>
            <a:off x="2032000" y="1701801"/>
            <a:ext cx="7315200" cy="4893647"/>
          </a:xfrm>
          <a:prstGeom prst="rect">
            <a:avLst/>
          </a:prstGeom>
          <a:noFill/>
        </p:spPr>
        <p:txBody>
          <a:bodyPr wrap="square" rtlCol="0">
            <a:spAutoFit/>
          </a:bodyPr>
          <a:lstStyle/>
          <a:p>
            <a:pPr marL="457189" marR="0" lvl="0"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Protect –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66773" marR="0" lvl="1"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Support masters per above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Toughen –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66773" marR="0" lvl="1"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GPS receivers w/ anti-jam &amp; anti-spoof</a:t>
            </a:r>
          </a:p>
          <a:p>
            <a:pPr marL="1066773" marR="0" lvl="1"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GNSS receivers using multiple constellations</a:t>
            </a:r>
          </a:p>
          <a:p>
            <a:pPr marL="1066773" marR="0" lvl="1"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Two antennas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Augment –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66773" marR="0" lvl="1"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Loran, eLoran,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Chayka</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66773" marR="0" lvl="1"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Engage w/ Govts, IMO, etc.</a:t>
            </a:r>
          </a:p>
          <a:p>
            <a:pPr marL="1066773" marR="0" lvl="1"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B2A4B17-22F5-4B37-AEFC-D8A1C5EC0BE4}"/>
              </a:ext>
            </a:extLst>
          </p:cNvPr>
          <p:cNvSpPr txBox="1"/>
          <p:nvPr/>
        </p:nvSpPr>
        <p:spPr>
          <a:xfrm>
            <a:off x="1930400" y="480633"/>
            <a:ext cx="5384800" cy="6667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libri" panose="020F0502020204030204"/>
                <a:ea typeface="+mn-ea"/>
                <a:cs typeface="+mn-cs"/>
              </a:rPr>
              <a:t>What to Do? - Companies</a:t>
            </a:r>
          </a:p>
        </p:txBody>
      </p:sp>
      <p:grpSp>
        <p:nvGrpSpPr>
          <p:cNvPr id="5" name="Group 4">
            <a:extLst>
              <a:ext uri="{FF2B5EF4-FFF2-40B4-BE49-F238E27FC236}">
                <a16:creationId xmlns:a16="http://schemas.microsoft.com/office/drawing/2014/main" id="{CE48A90C-EFF8-4678-9327-E134B66533E8}"/>
              </a:ext>
            </a:extLst>
          </p:cNvPr>
          <p:cNvGrpSpPr/>
          <p:nvPr/>
        </p:nvGrpSpPr>
        <p:grpSpPr>
          <a:xfrm>
            <a:off x="8184159" y="177799"/>
            <a:ext cx="2119491" cy="1088356"/>
            <a:chOff x="5109790" y="1581150"/>
            <a:chExt cx="1589618" cy="816267"/>
          </a:xfrm>
        </p:grpSpPr>
        <p:pic>
          <p:nvPicPr>
            <p:cNvPr id="6" name="Picture 5">
              <a:extLst>
                <a:ext uri="{FF2B5EF4-FFF2-40B4-BE49-F238E27FC236}">
                  <a16:creationId xmlns:a16="http://schemas.microsoft.com/office/drawing/2014/main" id="{AF25F662-EB61-48DD-A470-CD08F932A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1069" y="1581150"/>
              <a:ext cx="1292661" cy="430887"/>
            </a:xfrm>
            <a:prstGeom prst="rect">
              <a:avLst/>
            </a:prstGeom>
          </p:spPr>
        </p:pic>
        <p:sp>
          <p:nvSpPr>
            <p:cNvPr id="7" name="TextBox 6">
              <a:extLst>
                <a:ext uri="{FF2B5EF4-FFF2-40B4-BE49-F238E27FC236}">
                  <a16:creationId xmlns:a16="http://schemas.microsoft.com/office/drawing/2014/main" id="{44E85DB7-66A9-400B-A361-54E492E8F0A6}"/>
                </a:ext>
              </a:extLst>
            </p:cNvPr>
            <p:cNvSpPr txBox="1"/>
            <p:nvPr/>
          </p:nvSpPr>
          <p:spPr>
            <a:xfrm>
              <a:off x="5109790" y="2005002"/>
              <a:ext cx="1589618" cy="39241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How To Steal a Ship, Part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12 June 2017</a:t>
              </a:r>
            </a:p>
          </p:txBody>
        </p:sp>
      </p:grpSp>
    </p:spTree>
    <p:extLst>
      <p:ext uri="{BB962C8B-B14F-4D97-AF65-F5344CB8AC3E}">
        <p14:creationId xmlns:p14="http://schemas.microsoft.com/office/powerpoint/2010/main" val="28388820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03C88584-70B4-4998-914C-77ADAFBD4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8448554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7E655E-1DDC-462E-8466-C54016AA945B}"/>
              </a:ext>
            </a:extLst>
          </p:cNvPr>
          <p:cNvSpPr txBox="1"/>
          <p:nvPr/>
        </p:nvSpPr>
        <p:spPr>
          <a:xfrm>
            <a:off x="2032000" y="1813610"/>
            <a:ext cx="7315200" cy="4524315"/>
          </a:xfrm>
          <a:prstGeom prst="rect">
            <a:avLst/>
          </a:prstGeom>
          <a:noFill/>
        </p:spPr>
        <p:txBody>
          <a:bodyPr wrap="square" rtlCol="0">
            <a:spAutoFit/>
          </a:bodyPr>
          <a:lstStyle/>
          <a:p>
            <a:pPr marL="457189" marR="0" lvl="0"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Protect –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GPS Signals</a:t>
            </a:r>
          </a:p>
          <a:p>
            <a:pPr marL="1066773" marR="0" lvl="1"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Interference detection</a:t>
            </a:r>
          </a:p>
          <a:p>
            <a:pPr marL="1066773" marR="0" lvl="1"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Enforcement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Toughen –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Users &amp; Equipment</a:t>
            </a:r>
          </a:p>
          <a:p>
            <a:pPr marL="1066773" marR="0" lvl="1"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Anti-jam, anti-spoof </a:t>
            </a:r>
          </a:p>
          <a:p>
            <a:pPr marL="1066773" marR="0" lvl="1"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Standards, requirements, costs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Augment –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w/other signals &amp; sources</a:t>
            </a:r>
          </a:p>
          <a:p>
            <a:pPr marL="1066773" marR="0" lvl="1"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US Govt Announcements 2008, 2015 “eLoran”</a:t>
            </a:r>
          </a:p>
          <a:p>
            <a:pPr marL="1066773" marR="0" lvl="1"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B2A4B17-22F5-4B37-AEFC-D8A1C5EC0BE4}"/>
              </a:ext>
            </a:extLst>
          </p:cNvPr>
          <p:cNvSpPr txBox="1"/>
          <p:nvPr/>
        </p:nvSpPr>
        <p:spPr>
          <a:xfrm>
            <a:off x="1930400" y="480633"/>
            <a:ext cx="5892800" cy="6667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libri" panose="020F0502020204030204"/>
                <a:ea typeface="+mn-ea"/>
                <a:cs typeface="+mn-cs"/>
              </a:rPr>
              <a:t>What to Do? - Nations</a:t>
            </a:r>
          </a:p>
        </p:txBody>
      </p:sp>
      <p:grpSp>
        <p:nvGrpSpPr>
          <p:cNvPr id="5" name="Group 4">
            <a:extLst>
              <a:ext uri="{FF2B5EF4-FFF2-40B4-BE49-F238E27FC236}">
                <a16:creationId xmlns:a16="http://schemas.microsoft.com/office/drawing/2014/main" id="{72B7D845-BA25-48F9-8FD3-99AF24FD4E13}"/>
              </a:ext>
            </a:extLst>
          </p:cNvPr>
          <p:cNvGrpSpPr/>
          <p:nvPr/>
        </p:nvGrpSpPr>
        <p:grpSpPr>
          <a:xfrm>
            <a:off x="8085952" y="269878"/>
            <a:ext cx="2119491" cy="1088356"/>
            <a:chOff x="5109790" y="1581150"/>
            <a:chExt cx="1589618" cy="816267"/>
          </a:xfrm>
        </p:grpSpPr>
        <p:pic>
          <p:nvPicPr>
            <p:cNvPr id="7" name="Picture 6">
              <a:extLst>
                <a:ext uri="{FF2B5EF4-FFF2-40B4-BE49-F238E27FC236}">
                  <a16:creationId xmlns:a16="http://schemas.microsoft.com/office/drawing/2014/main" id="{CDA92915-4D9E-46BB-9BF0-08713A5E4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1069" y="1581150"/>
              <a:ext cx="1292661" cy="430887"/>
            </a:xfrm>
            <a:prstGeom prst="rect">
              <a:avLst/>
            </a:prstGeom>
          </p:spPr>
        </p:pic>
        <p:sp>
          <p:nvSpPr>
            <p:cNvPr id="8" name="TextBox 7">
              <a:extLst>
                <a:ext uri="{FF2B5EF4-FFF2-40B4-BE49-F238E27FC236}">
                  <a16:creationId xmlns:a16="http://schemas.microsoft.com/office/drawing/2014/main" id="{0FD1BADB-185D-4C82-A436-7C9651A2BD47}"/>
                </a:ext>
              </a:extLst>
            </p:cNvPr>
            <p:cNvSpPr txBox="1"/>
            <p:nvPr/>
          </p:nvSpPr>
          <p:spPr>
            <a:xfrm>
              <a:off x="5109790" y="2005002"/>
              <a:ext cx="1589618" cy="39241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How To Steal a Ship, Part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12 June 2017</a:t>
              </a:r>
            </a:p>
          </p:txBody>
        </p:sp>
      </p:grpSp>
    </p:spTree>
    <p:extLst>
      <p:ext uri="{BB962C8B-B14F-4D97-AF65-F5344CB8AC3E}">
        <p14:creationId xmlns:p14="http://schemas.microsoft.com/office/powerpoint/2010/main" val="5408760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FA7826-AD3C-4004-B5DC-870C33C3175A}"/>
              </a:ext>
            </a:extLst>
          </p:cNvPr>
          <p:cNvSpPr txBox="1"/>
          <p:nvPr/>
        </p:nvSpPr>
        <p:spPr>
          <a:xfrm>
            <a:off x="1727200" y="131828"/>
            <a:ext cx="5080000" cy="6667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black"/>
                </a:solidFill>
                <a:effectLst/>
                <a:uLnTx/>
                <a:uFillTx/>
                <a:latin typeface="Calibri" panose="020F0502020204030204"/>
                <a:ea typeface="+mn-ea"/>
                <a:cs typeface="+mn-cs"/>
              </a:rPr>
              <a:t>Jamming</a:t>
            </a:r>
          </a:p>
        </p:txBody>
      </p:sp>
      <p:sp>
        <p:nvSpPr>
          <p:cNvPr id="3" name="TextBox 2">
            <a:extLst>
              <a:ext uri="{FF2B5EF4-FFF2-40B4-BE49-F238E27FC236}">
                <a16:creationId xmlns:a16="http://schemas.microsoft.com/office/drawing/2014/main" id="{C959B715-9ACD-40E7-83FC-661F6AEF11D3}"/>
              </a:ext>
            </a:extLst>
          </p:cNvPr>
          <p:cNvSpPr txBox="1"/>
          <p:nvPr/>
        </p:nvSpPr>
        <p:spPr>
          <a:xfrm>
            <a:off x="1219201" y="5599842"/>
            <a:ext cx="2212708"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Seconds,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Minutes</a:t>
            </a:r>
          </a:p>
        </p:txBody>
      </p:sp>
      <p:sp>
        <p:nvSpPr>
          <p:cNvPr id="4" name="TextBox 3">
            <a:extLst>
              <a:ext uri="{FF2B5EF4-FFF2-40B4-BE49-F238E27FC236}">
                <a16:creationId xmlns:a16="http://schemas.microsoft.com/office/drawing/2014/main" id="{17C9D8A2-20AE-4270-9F41-DF78027F5D8B}"/>
              </a:ext>
            </a:extLst>
          </p:cNvPr>
          <p:cNvSpPr txBox="1"/>
          <p:nvPr/>
        </p:nvSpPr>
        <p:spPr>
          <a:xfrm>
            <a:off x="9042400" y="5718410"/>
            <a:ext cx="1524000"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Weeks +</a:t>
            </a:r>
          </a:p>
        </p:txBody>
      </p:sp>
      <p:pic>
        <p:nvPicPr>
          <p:cNvPr id="5" name="Picture 4">
            <a:extLst>
              <a:ext uri="{FF2B5EF4-FFF2-40B4-BE49-F238E27FC236}">
                <a16:creationId xmlns:a16="http://schemas.microsoft.com/office/drawing/2014/main" id="{7B9E8590-C34E-4EB9-8131-AAA9DC794F4A}"/>
              </a:ext>
            </a:extLst>
          </p:cNvPr>
          <p:cNvPicPr>
            <a:picLocks noChangeAspect="1"/>
          </p:cNvPicPr>
          <p:nvPr/>
        </p:nvPicPr>
        <p:blipFill>
          <a:blip r:embed="rId3"/>
          <a:stretch>
            <a:fillRect/>
          </a:stretch>
        </p:blipFill>
        <p:spPr>
          <a:xfrm>
            <a:off x="1983665" y="1469002"/>
            <a:ext cx="1422523" cy="967316"/>
          </a:xfrm>
          <a:prstGeom prst="rect">
            <a:avLst/>
          </a:prstGeom>
        </p:spPr>
      </p:pic>
      <p:pic>
        <p:nvPicPr>
          <p:cNvPr id="7" name="Picture 6">
            <a:extLst>
              <a:ext uri="{FF2B5EF4-FFF2-40B4-BE49-F238E27FC236}">
                <a16:creationId xmlns:a16="http://schemas.microsoft.com/office/drawing/2014/main" id="{9C5AB218-EC87-4C5A-90AD-16A3DD5400A6}"/>
              </a:ext>
            </a:extLst>
          </p:cNvPr>
          <p:cNvPicPr>
            <a:picLocks noChangeAspect="1"/>
          </p:cNvPicPr>
          <p:nvPr/>
        </p:nvPicPr>
        <p:blipFill>
          <a:blip r:embed="rId4"/>
          <a:stretch>
            <a:fillRect/>
          </a:stretch>
        </p:blipFill>
        <p:spPr>
          <a:xfrm>
            <a:off x="8737600" y="462949"/>
            <a:ext cx="1727200" cy="1137252"/>
          </a:xfrm>
          <a:prstGeom prst="rect">
            <a:avLst/>
          </a:prstGeom>
        </p:spPr>
      </p:pic>
      <p:pic>
        <p:nvPicPr>
          <p:cNvPr id="6" name="Picture 5">
            <a:extLst>
              <a:ext uri="{FF2B5EF4-FFF2-40B4-BE49-F238E27FC236}">
                <a16:creationId xmlns:a16="http://schemas.microsoft.com/office/drawing/2014/main" id="{A23DB914-3C3C-4639-9409-BEC53280C74B}"/>
              </a:ext>
            </a:extLst>
          </p:cNvPr>
          <p:cNvPicPr>
            <a:picLocks noChangeAspect="1"/>
          </p:cNvPicPr>
          <p:nvPr/>
        </p:nvPicPr>
        <p:blipFill>
          <a:blip r:embed="rId5"/>
          <a:stretch>
            <a:fillRect/>
          </a:stretch>
        </p:blipFill>
        <p:spPr>
          <a:xfrm>
            <a:off x="8581817" y="1366740"/>
            <a:ext cx="1422265" cy="1479441"/>
          </a:xfrm>
          <a:prstGeom prst="rect">
            <a:avLst/>
          </a:prstGeom>
        </p:spPr>
      </p:pic>
      <p:pic>
        <p:nvPicPr>
          <p:cNvPr id="9" name="Picture 8">
            <a:extLst>
              <a:ext uri="{FF2B5EF4-FFF2-40B4-BE49-F238E27FC236}">
                <a16:creationId xmlns:a16="http://schemas.microsoft.com/office/drawing/2014/main" id="{D8AD2CAB-10B6-4165-AB44-835C0BD0A132}"/>
              </a:ext>
            </a:extLst>
          </p:cNvPr>
          <p:cNvPicPr>
            <a:picLocks noChangeAspect="1"/>
          </p:cNvPicPr>
          <p:nvPr/>
        </p:nvPicPr>
        <p:blipFill>
          <a:blip r:embed="rId6"/>
          <a:stretch>
            <a:fillRect/>
          </a:stretch>
        </p:blipFill>
        <p:spPr>
          <a:xfrm>
            <a:off x="4250663" y="950810"/>
            <a:ext cx="1430652" cy="1804572"/>
          </a:xfrm>
          <a:prstGeom prst="rect">
            <a:avLst/>
          </a:prstGeom>
        </p:spPr>
      </p:pic>
      <p:pic>
        <p:nvPicPr>
          <p:cNvPr id="10" name="Picture 9">
            <a:extLst>
              <a:ext uri="{FF2B5EF4-FFF2-40B4-BE49-F238E27FC236}">
                <a16:creationId xmlns:a16="http://schemas.microsoft.com/office/drawing/2014/main" id="{C3420282-25F1-49B4-85F4-307820370F0C}"/>
              </a:ext>
            </a:extLst>
          </p:cNvPr>
          <p:cNvPicPr>
            <a:picLocks noChangeAspect="1"/>
          </p:cNvPicPr>
          <p:nvPr/>
        </p:nvPicPr>
        <p:blipFill>
          <a:blip r:embed="rId7"/>
          <a:stretch>
            <a:fillRect/>
          </a:stretch>
        </p:blipFill>
        <p:spPr>
          <a:xfrm>
            <a:off x="6704897" y="1656323"/>
            <a:ext cx="1283183" cy="1066468"/>
          </a:xfrm>
          <a:prstGeom prst="rect">
            <a:avLst/>
          </a:prstGeom>
        </p:spPr>
      </p:pic>
      <p:pic>
        <p:nvPicPr>
          <p:cNvPr id="11" name="Picture 10">
            <a:extLst>
              <a:ext uri="{FF2B5EF4-FFF2-40B4-BE49-F238E27FC236}">
                <a16:creationId xmlns:a16="http://schemas.microsoft.com/office/drawing/2014/main" id="{D00F0CA9-E11B-4866-AE08-787BFF5D48D4}"/>
              </a:ext>
            </a:extLst>
          </p:cNvPr>
          <p:cNvPicPr>
            <a:picLocks noChangeAspect="1"/>
          </p:cNvPicPr>
          <p:nvPr/>
        </p:nvPicPr>
        <p:blipFill>
          <a:blip r:embed="rId8"/>
          <a:stretch>
            <a:fillRect/>
          </a:stretch>
        </p:blipFill>
        <p:spPr>
          <a:xfrm>
            <a:off x="4107723" y="3004606"/>
            <a:ext cx="1830399" cy="1696057"/>
          </a:xfrm>
          <a:prstGeom prst="rect">
            <a:avLst/>
          </a:prstGeom>
        </p:spPr>
      </p:pic>
      <p:pic>
        <p:nvPicPr>
          <p:cNvPr id="12" name="Picture 11">
            <a:extLst>
              <a:ext uri="{FF2B5EF4-FFF2-40B4-BE49-F238E27FC236}">
                <a16:creationId xmlns:a16="http://schemas.microsoft.com/office/drawing/2014/main" id="{A9F74C75-F144-4868-9BA2-F2CE1882A993}"/>
              </a:ext>
            </a:extLst>
          </p:cNvPr>
          <p:cNvPicPr>
            <a:picLocks noChangeAspect="1"/>
          </p:cNvPicPr>
          <p:nvPr/>
        </p:nvPicPr>
        <p:blipFill rotWithShape="1">
          <a:blip r:embed="rId9"/>
          <a:srcRect l="41111" t="10000" r="22222" b="30000"/>
          <a:stretch/>
        </p:blipFill>
        <p:spPr>
          <a:xfrm>
            <a:off x="6253882" y="3024405"/>
            <a:ext cx="1750020" cy="1909113"/>
          </a:xfrm>
          <a:prstGeom prst="rect">
            <a:avLst/>
          </a:prstGeom>
        </p:spPr>
      </p:pic>
      <p:sp>
        <p:nvSpPr>
          <p:cNvPr id="13" name="TextBox 12">
            <a:extLst>
              <a:ext uri="{FF2B5EF4-FFF2-40B4-BE49-F238E27FC236}">
                <a16:creationId xmlns:a16="http://schemas.microsoft.com/office/drawing/2014/main" id="{FA789BE1-8AB5-4B45-870E-1B33AD3A9AB8}"/>
              </a:ext>
            </a:extLst>
          </p:cNvPr>
          <p:cNvSpPr txBox="1"/>
          <p:nvPr/>
        </p:nvSpPr>
        <p:spPr>
          <a:xfrm>
            <a:off x="4331007" y="3835400"/>
            <a:ext cx="1145216"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Boston</a:t>
            </a:r>
          </a:p>
        </p:txBody>
      </p:sp>
      <p:pic>
        <p:nvPicPr>
          <p:cNvPr id="15" name="Picture 14" descr="A close up of a map&#10;&#10;Description generated with high confidence">
            <a:extLst>
              <a:ext uri="{FF2B5EF4-FFF2-40B4-BE49-F238E27FC236}">
                <a16:creationId xmlns:a16="http://schemas.microsoft.com/office/drawing/2014/main" id="{A0253A24-5E69-4FA4-A6A9-A95D68FDA6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0517" y="3046954"/>
            <a:ext cx="2088564" cy="1696057"/>
          </a:xfrm>
          <a:prstGeom prst="rect">
            <a:avLst/>
          </a:prstGeom>
        </p:spPr>
      </p:pic>
      <p:sp>
        <p:nvSpPr>
          <p:cNvPr id="16" name="TextBox 15">
            <a:extLst>
              <a:ext uri="{FF2B5EF4-FFF2-40B4-BE49-F238E27FC236}">
                <a16:creationId xmlns:a16="http://schemas.microsoft.com/office/drawing/2014/main" id="{F402FCB8-F3A6-45EB-AC68-9475482275AC}"/>
              </a:ext>
            </a:extLst>
          </p:cNvPr>
          <p:cNvSpPr txBox="1"/>
          <p:nvPr/>
        </p:nvSpPr>
        <p:spPr>
          <a:xfrm>
            <a:off x="1900839" y="4302178"/>
            <a:ext cx="1875160"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Newark Intl EWR </a:t>
            </a:r>
          </a:p>
        </p:txBody>
      </p:sp>
      <p:pic>
        <p:nvPicPr>
          <p:cNvPr id="17" name="Picture 16">
            <a:extLst>
              <a:ext uri="{FF2B5EF4-FFF2-40B4-BE49-F238E27FC236}">
                <a16:creationId xmlns:a16="http://schemas.microsoft.com/office/drawing/2014/main" id="{AE875EE1-FF68-4158-9361-A0104C5BFA13}"/>
              </a:ext>
            </a:extLst>
          </p:cNvPr>
          <p:cNvPicPr>
            <a:picLocks noChangeAspect="1"/>
          </p:cNvPicPr>
          <p:nvPr/>
        </p:nvPicPr>
        <p:blipFill rotWithShape="1">
          <a:blip r:embed="rId11"/>
          <a:srcRect l="15091" r="18000"/>
          <a:stretch/>
        </p:blipFill>
        <p:spPr>
          <a:xfrm>
            <a:off x="8433285" y="3024404"/>
            <a:ext cx="1873128" cy="1862947"/>
          </a:xfrm>
          <a:prstGeom prst="rect">
            <a:avLst/>
          </a:prstGeom>
        </p:spPr>
      </p:pic>
      <p:pic>
        <p:nvPicPr>
          <p:cNvPr id="19" name="Picture 18">
            <a:extLst>
              <a:ext uri="{FF2B5EF4-FFF2-40B4-BE49-F238E27FC236}">
                <a16:creationId xmlns:a16="http://schemas.microsoft.com/office/drawing/2014/main" id="{6309F753-9B9C-4C19-A444-9C2B110CFBAD}"/>
              </a:ext>
            </a:extLst>
          </p:cNvPr>
          <p:cNvPicPr>
            <a:picLocks noChangeAspect="1"/>
          </p:cNvPicPr>
          <p:nvPr/>
        </p:nvPicPr>
        <p:blipFill>
          <a:blip r:embed="rId12"/>
          <a:stretch>
            <a:fillRect/>
          </a:stretch>
        </p:blipFill>
        <p:spPr>
          <a:xfrm>
            <a:off x="6151240" y="754247"/>
            <a:ext cx="1586101" cy="902949"/>
          </a:xfrm>
          <a:prstGeom prst="rect">
            <a:avLst/>
          </a:prstGeom>
        </p:spPr>
      </p:pic>
      <p:sp>
        <p:nvSpPr>
          <p:cNvPr id="18" name="Isosceles Triangle 17">
            <a:extLst>
              <a:ext uri="{FF2B5EF4-FFF2-40B4-BE49-F238E27FC236}">
                <a16:creationId xmlns:a16="http://schemas.microsoft.com/office/drawing/2014/main" id="{51100A5B-37DE-46F0-9F40-6B93BE891D97}"/>
              </a:ext>
            </a:extLst>
          </p:cNvPr>
          <p:cNvSpPr/>
          <p:nvPr/>
        </p:nvSpPr>
        <p:spPr>
          <a:xfrm rot="16200000">
            <a:off x="4840386" y="-593595"/>
            <a:ext cx="2511228" cy="9144000"/>
          </a:xfrm>
          <a:prstGeom prst="triangle">
            <a:avLst/>
          </a:prstGeom>
          <a:solidFill>
            <a:srgbClr val="FF000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4DBBBA5-391C-42AE-ABD2-06A467E3F441}"/>
              </a:ext>
            </a:extLst>
          </p:cNvPr>
          <p:cNvSpPr/>
          <p:nvPr/>
        </p:nvSpPr>
        <p:spPr>
          <a:xfrm rot="16200000">
            <a:off x="4840389" y="1426624"/>
            <a:ext cx="2511228" cy="9144000"/>
          </a:xfrm>
          <a:prstGeom prst="triangle">
            <a:avLst/>
          </a:prstGeom>
          <a:solidFill>
            <a:srgbClr val="FF000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0475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generated with very high confidence">
            <a:extLst>
              <a:ext uri="{FF2B5EF4-FFF2-40B4-BE49-F238E27FC236}">
                <a16:creationId xmlns:a16="http://schemas.microsoft.com/office/drawing/2014/main" id="{1B479BB4-BA10-4E74-8FC7-3CABA98272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1" y="889000"/>
            <a:ext cx="7985015" cy="3759200"/>
          </a:xfrm>
          <a:prstGeom prst="rect">
            <a:avLst/>
          </a:prstGeom>
        </p:spPr>
      </p:pic>
      <p:sp>
        <p:nvSpPr>
          <p:cNvPr id="4" name="TextBox 3">
            <a:extLst>
              <a:ext uri="{FF2B5EF4-FFF2-40B4-BE49-F238E27FC236}">
                <a16:creationId xmlns:a16="http://schemas.microsoft.com/office/drawing/2014/main" id="{E0D3AF2E-8304-4999-AC63-1C61C932A81F}"/>
              </a:ext>
            </a:extLst>
          </p:cNvPr>
          <p:cNvSpPr txBox="1"/>
          <p:nvPr/>
        </p:nvSpPr>
        <p:spPr>
          <a:xfrm>
            <a:off x="2895600" y="5562600"/>
            <a:ext cx="6400800" cy="954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The Resilient Navigation and Timing Foundation is a 501(c)3 scientific and educational charity registered in Virginia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www.RNTFnd.org</a:t>
            </a:r>
          </a:p>
        </p:txBody>
      </p:sp>
    </p:spTree>
    <p:extLst>
      <p:ext uri="{BB962C8B-B14F-4D97-AF65-F5344CB8AC3E}">
        <p14:creationId xmlns:p14="http://schemas.microsoft.com/office/powerpoint/2010/main" val="41858029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67832A-B0AA-4D0B-8F2E-B1EA3CCEC1F9}"/>
              </a:ext>
            </a:extLst>
          </p:cNvPr>
          <p:cNvPicPr>
            <a:picLocks noChangeAspect="1"/>
          </p:cNvPicPr>
          <p:nvPr/>
        </p:nvPicPr>
        <p:blipFill>
          <a:blip r:embed="rId3"/>
          <a:stretch>
            <a:fillRect/>
          </a:stretch>
        </p:blipFill>
        <p:spPr>
          <a:xfrm>
            <a:off x="1930401" y="381000"/>
            <a:ext cx="8534399" cy="6400800"/>
          </a:xfrm>
          <a:prstGeom prst="rect">
            <a:avLst/>
          </a:prstGeom>
          <a:ln>
            <a:solidFill>
              <a:schemeClr val="tx2"/>
            </a:solidFill>
          </a:ln>
        </p:spPr>
      </p:pic>
      <p:sp>
        <p:nvSpPr>
          <p:cNvPr id="3" name="TextBox 2">
            <a:extLst>
              <a:ext uri="{FF2B5EF4-FFF2-40B4-BE49-F238E27FC236}">
                <a16:creationId xmlns:a16="http://schemas.microsoft.com/office/drawing/2014/main" id="{6BB74395-BA43-494D-A2B2-4E4DE2314F3E}"/>
              </a:ext>
            </a:extLst>
          </p:cNvPr>
          <p:cNvSpPr txBox="1"/>
          <p:nvPr/>
        </p:nvSpPr>
        <p:spPr>
          <a:xfrm>
            <a:off x="4978401" y="6172200"/>
            <a:ext cx="5289265" cy="584775"/>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European Commission Project</a:t>
            </a:r>
          </a:p>
        </p:txBody>
      </p:sp>
    </p:spTree>
    <p:extLst>
      <p:ext uri="{BB962C8B-B14F-4D97-AF65-F5344CB8AC3E}">
        <p14:creationId xmlns:p14="http://schemas.microsoft.com/office/powerpoint/2010/main" val="15687008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3EF7E4-1B27-4D46-8C09-B32A69AE09E2}"/>
              </a:ext>
            </a:extLst>
          </p:cNvPr>
          <p:cNvSpPr txBox="1"/>
          <p:nvPr/>
        </p:nvSpPr>
        <p:spPr>
          <a:xfrm>
            <a:off x="1727200" y="409380"/>
            <a:ext cx="5451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Impacts Entire Supply Chain</a:t>
            </a:r>
          </a:p>
        </p:txBody>
      </p:sp>
      <p:pic>
        <p:nvPicPr>
          <p:cNvPr id="3" name="Picture 2">
            <a:extLst>
              <a:ext uri="{FF2B5EF4-FFF2-40B4-BE49-F238E27FC236}">
                <a16:creationId xmlns:a16="http://schemas.microsoft.com/office/drawing/2014/main" id="{415CA4B6-D7DD-48C8-AE64-424545764E4D}"/>
              </a:ext>
            </a:extLst>
          </p:cNvPr>
          <p:cNvPicPr>
            <a:picLocks noChangeAspect="1"/>
          </p:cNvPicPr>
          <p:nvPr/>
        </p:nvPicPr>
        <p:blipFill>
          <a:blip r:embed="rId3"/>
          <a:stretch>
            <a:fillRect/>
          </a:stretch>
        </p:blipFill>
        <p:spPr>
          <a:xfrm flipH="1">
            <a:off x="6881526" y="1986531"/>
            <a:ext cx="2870007" cy="1645669"/>
          </a:xfrm>
          <a:prstGeom prst="rect">
            <a:avLst/>
          </a:prstGeom>
        </p:spPr>
      </p:pic>
      <p:sp>
        <p:nvSpPr>
          <p:cNvPr id="4" name="TextBox 3">
            <a:extLst>
              <a:ext uri="{FF2B5EF4-FFF2-40B4-BE49-F238E27FC236}">
                <a16:creationId xmlns:a16="http://schemas.microsoft.com/office/drawing/2014/main" id="{E7BDEF04-4777-4DE2-87C6-BDA30C841F40}"/>
              </a:ext>
            </a:extLst>
          </p:cNvPr>
          <p:cNvSpPr txBox="1"/>
          <p:nvPr/>
        </p:nvSpPr>
        <p:spPr>
          <a:xfrm>
            <a:off x="2032000" y="2147721"/>
            <a:ext cx="4876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“GPS Disruption Halts Ports, Endangers Ships” – US Coast Guard</a:t>
            </a:r>
          </a:p>
        </p:txBody>
      </p:sp>
      <p:sp>
        <p:nvSpPr>
          <p:cNvPr id="9" name="Rectangle 8">
            <a:extLst>
              <a:ext uri="{FF2B5EF4-FFF2-40B4-BE49-F238E27FC236}">
                <a16:creationId xmlns:a16="http://schemas.microsoft.com/office/drawing/2014/main" id="{981D240C-5DF0-4C90-99F2-F8318F94B0AB}"/>
              </a:ext>
            </a:extLst>
          </p:cNvPr>
          <p:cNvSpPr/>
          <p:nvPr/>
        </p:nvSpPr>
        <p:spPr>
          <a:xfrm>
            <a:off x="5384800" y="3701394"/>
            <a:ext cx="338729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Jammers aid auto &amp; cargo theft</a:t>
            </a:r>
          </a:p>
        </p:txBody>
      </p:sp>
      <p:pic>
        <p:nvPicPr>
          <p:cNvPr id="1026" name="Picture 2" descr="Canadian Police Discover 40 Stolen Cars In Shipping Containers">
            <a:extLst>
              <a:ext uri="{FF2B5EF4-FFF2-40B4-BE49-F238E27FC236}">
                <a16:creationId xmlns:a16="http://schemas.microsoft.com/office/drawing/2014/main" id="{17418AFE-BBFD-4D0A-BBA3-204981B7CB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1294" y="3530601"/>
            <a:ext cx="3259429" cy="18361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building, small, toy, sitting&#10;&#10;Description automatically generated">
            <a:extLst>
              <a:ext uri="{FF2B5EF4-FFF2-40B4-BE49-F238E27FC236}">
                <a16:creationId xmlns:a16="http://schemas.microsoft.com/office/drawing/2014/main" id="{645EEFF4-A4AB-4F63-AD39-DCA227D53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2400" y="4593798"/>
            <a:ext cx="3048000" cy="2034337"/>
          </a:xfrm>
          <a:prstGeom prst="rect">
            <a:avLst/>
          </a:prstGeom>
        </p:spPr>
      </p:pic>
    </p:spTree>
    <p:extLst>
      <p:ext uri="{BB962C8B-B14F-4D97-AF65-F5344CB8AC3E}">
        <p14:creationId xmlns:p14="http://schemas.microsoft.com/office/powerpoint/2010/main" val="38802953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4691C9-4977-4BC4-9F50-0F436AE10B56}"/>
              </a:ext>
            </a:extLst>
          </p:cNvPr>
          <p:cNvPicPr>
            <a:picLocks noChangeAspect="1"/>
          </p:cNvPicPr>
          <p:nvPr/>
        </p:nvPicPr>
        <p:blipFill rotWithShape="1">
          <a:blip r:embed="rId3"/>
          <a:srcRect l="46667" t="14066" r="21111" b="23333"/>
          <a:stretch/>
        </p:blipFill>
        <p:spPr>
          <a:xfrm>
            <a:off x="6023399" y="681621"/>
            <a:ext cx="4550269" cy="5893479"/>
          </a:xfrm>
          <a:prstGeom prst="rect">
            <a:avLst/>
          </a:prstGeom>
        </p:spPr>
      </p:pic>
      <p:sp>
        <p:nvSpPr>
          <p:cNvPr id="5" name="Oval 4">
            <a:extLst>
              <a:ext uri="{FF2B5EF4-FFF2-40B4-BE49-F238E27FC236}">
                <a16:creationId xmlns:a16="http://schemas.microsoft.com/office/drawing/2014/main" id="{4365BD34-915A-4B0E-9379-51462DBDCDDB}"/>
              </a:ext>
            </a:extLst>
          </p:cNvPr>
          <p:cNvSpPr/>
          <p:nvPr/>
        </p:nvSpPr>
        <p:spPr>
          <a:xfrm>
            <a:off x="8534400" y="3022601"/>
            <a:ext cx="609600" cy="877748"/>
          </a:xfrm>
          <a:prstGeom prst="ellipse">
            <a:avLst/>
          </a:prstGeom>
          <a:solidFill>
            <a:srgbClr val="FFFF00">
              <a:alpha val="36863"/>
            </a:srgb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 name="Straight Arrow Connector 6">
            <a:extLst>
              <a:ext uri="{FF2B5EF4-FFF2-40B4-BE49-F238E27FC236}">
                <a16:creationId xmlns:a16="http://schemas.microsoft.com/office/drawing/2014/main" id="{58F24D57-35A6-4BA9-A143-261BD8BA1994}"/>
              </a:ext>
            </a:extLst>
          </p:cNvPr>
          <p:cNvCxnSpPr>
            <a:cxnSpLocks/>
          </p:cNvCxnSpPr>
          <p:nvPr/>
        </p:nvCxnSpPr>
        <p:spPr>
          <a:xfrm flipV="1">
            <a:off x="4470400" y="3694787"/>
            <a:ext cx="4064000" cy="430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E24EE8B-8B89-45B1-A24F-CD1E9D622DC7}"/>
              </a:ext>
            </a:extLst>
          </p:cNvPr>
          <p:cNvSpPr txBox="1"/>
          <p:nvPr/>
        </p:nvSpPr>
        <p:spPr>
          <a:xfrm>
            <a:off x="2082800" y="4724639"/>
            <a:ext cx="203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Illegal Fishing?</a:t>
            </a:r>
          </a:p>
        </p:txBody>
      </p:sp>
      <p:cxnSp>
        <p:nvCxnSpPr>
          <p:cNvPr id="12" name="Straight Arrow Connector 11">
            <a:extLst>
              <a:ext uri="{FF2B5EF4-FFF2-40B4-BE49-F238E27FC236}">
                <a16:creationId xmlns:a16="http://schemas.microsoft.com/office/drawing/2014/main" id="{3B99640D-19F9-4A7E-97F5-44FAEBEE1A0C}"/>
              </a:ext>
            </a:extLst>
          </p:cNvPr>
          <p:cNvCxnSpPr>
            <a:cxnSpLocks/>
          </p:cNvCxnSpPr>
          <p:nvPr/>
        </p:nvCxnSpPr>
        <p:spPr>
          <a:xfrm flipV="1">
            <a:off x="4114800" y="4216977"/>
            <a:ext cx="3606800" cy="753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6085D6-C542-473E-BD5E-255943612CE7}"/>
              </a:ext>
            </a:extLst>
          </p:cNvPr>
          <p:cNvSpPr txBox="1"/>
          <p:nvPr/>
        </p:nvSpPr>
        <p:spPr>
          <a:xfrm>
            <a:off x="2749549" y="2667811"/>
            <a:ext cx="24384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Disrupt Oil/Gas Surveys?</a:t>
            </a:r>
          </a:p>
        </p:txBody>
      </p:sp>
      <p:cxnSp>
        <p:nvCxnSpPr>
          <p:cNvPr id="16" name="Straight Arrow Connector 15">
            <a:extLst>
              <a:ext uri="{FF2B5EF4-FFF2-40B4-BE49-F238E27FC236}">
                <a16:creationId xmlns:a16="http://schemas.microsoft.com/office/drawing/2014/main" id="{42B02DCE-87A9-4B59-AF9E-C8949895AE72}"/>
              </a:ext>
            </a:extLst>
          </p:cNvPr>
          <p:cNvCxnSpPr>
            <a:cxnSpLocks/>
          </p:cNvCxnSpPr>
          <p:nvPr/>
        </p:nvCxnSpPr>
        <p:spPr>
          <a:xfrm>
            <a:off x="4785150" y="3257627"/>
            <a:ext cx="3097036" cy="780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491AD0B-E41F-4A6F-B7D8-181A53B97667}"/>
              </a:ext>
            </a:extLst>
          </p:cNvPr>
          <p:cNvSpPr txBox="1"/>
          <p:nvPr/>
        </p:nvSpPr>
        <p:spPr>
          <a:xfrm>
            <a:off x="2490964" y="3690738"/>
            <a:ext cx="24384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Armed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Conflict</a:t>
            </a:r>
          </a:p>
        </p:txBody>
      </p:sp>
      <p:sp>
        <p:nvSpPr>
          <p:cNvPr id="11" name="TextBox 10">
            <a:extLst>
              <a:ext uri="{FF2B5EF4-FFF2-40B4-BE49-F238E27FC236}">
                <a16:creationId xmlns:a16="http://schemas.microsoft.com/office/drawing/2014/main" id="{954E3384-DBCA-4B2D-85B3-8F7E097EDC88}"/>
              </a:ext>
            </a:extLst>
          </p:cNvPr>
          <p:cNvSpPr txBox="1"/>
          <p:nvPr/>
        </p:nvSpPr>
        <p:spPr>
          <a:xfrm>
            <a:off x="1439525" y="130447"/>
            <a:ext cx="35052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Maritime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Jamming Reports</a:t>
            </a:r>
          </a:p>
        </p:txBody>
      </p:sp>
      <p:sp>
        <p:nvSpPr>
          <p:cNvPr id="17" name="TextBox 16">
            <a:extLst>
              <a:ext uri="{FF2B5EF4-FFF2-40B4-BE49-F238E27FC236}">
                <a16:creationId xmlns:a16="http://schemas.microsoft.com/office/drawing/2014/main" id="{2E02FD40-5C8E-458D-9BFA-8BDD72628E7F}"/>
              </a:ext>
            </a:extLst>
          </p:cNvPr>
          <p:cNvSpPr txBox="1"/>
          <p:nvPr/>
        </p:nvSpPr>
        <p:spPr>
          <a:xfrm>
            <a:off x="1864148" y="1921589"/>
            <a:ext cx="4165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VIP Protection &amp; Conflict</a:t>
            </a:r>
          </a:p>
        </p:txBody>
      </p:sp>
      <p:sp>
        <p:nvSpPr>
          <p:cNvPr id="20" name="Oval 19">
            <a:extLst>
              <a:ext uri="{FF2B5EF4-FFF2-40B4-BE49-F238E27FC236}">
                <a16:creationId xmlns:a16="http://schemas.microsoft.com/office/drawing/2014/main" id="{32226DA4-2371-4687-9CB8-B49E99EF6C08}"/>
              </a:ext>
            </a:extLst>
          </p:cNvPr>
          <p:cNvSpPr/>
          <p:nvPr/>
        </p:nvSpPr>
        <p:spPr>
          <a:xfrm rot="6800561">
            <a:off x="8643944" y="268481"/>
            <a:ext cx="609600" cy="1624367"/>
          </a:xfrm>
          <a:prstGeom prst="ellipse">
            <a:avLst/>
          </a:prstGeom>
          <a:solidFill>
            <a:srgbClr val="FFFF00">
              <a:alpha val="36863"/>
            </a:srgb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6E82AA2F-FF95-4672-9324-9585264CDAF6}"/>
              </a:ext>
            </a:extLst>
          </p:cNvPr>
          <p:cNvSpPr/>
          <p:nvPr/>
        </p:nvSpPr>
        <p:spPr>
          <a:xfrm>
            <a:off x="7948402" y="3124200"/>
            <a:ext cx="453567" cy="533664"/>
          </a:xfrm>
          <a:prstGeom prst="ellipse">
            <a:avLst/>
          </a:prstGeom>
          <a:solidFill>
            <a:srgbClr val="FFFF00">
              <a:alpha val="36863"/>
            </a:srgb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5E388959-E50C-4453-BDDF-B3B4E8060C99}"/>
              </a:ext>
            </a:extLst>
          </p:cNvPr>
          <p:cNvSpPr/>
          <p:nvPr/>
        </p:nvSpPr>
        <p:spPr>
          <a:xfrm>
            <a:off x="7806867" y="3803195"/>
            <a:ext cx="453567" cy="770544"/>
          </a:xfrm>
          <a:prstGeom prst="ellipse">
            <a:avLst/>
          </a:prstGeom>
          <a:solidFill>
            <a:srgbClr val="FFFF00">
              <a:alpha val="36863"/>
            </a:srgb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8" name="Straight Arrow Connector 27">
            <a:extLst>
              <a:ext uri="{FF2B5EF4-FFF2-40B4-BE49-F238E27FC236}">
                <a16:creationId xmlns:a16="http://schemas.microsoft.com/office/drawing/2014/main" id="{B9A33CEF-D91C-4278-899E-F3B3132B8FD5}"/>
              </a:ext>
            </a:extLst>
          </p:cNvPr>
          <p:cNvCxnSpPr>
            <a:cxnSpLocks/>
          </p:cNvCxnSpPr>
          <p:nvPr/>
        </p:nvCxnSpPr>
        <p:spPr>
          <a:xfrm flipV="1">
            <a:off x="5689600" y="1238444"/>
            <a:ext cx="2608933" cy="8500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CEA8F80-16DA-4EDF-9E08-55EEB62E74B1}"/>
              </a:ext>
            </a:extLst>
          </p:cNvPr>
          <p:cNvCxnSpPr>
            <a:cxnSpLocks/>
          </p:cNvCxnSpPr>
          <p:nvPr/>
        </p:nvCxnSpPr>
        <p:spPr>
          <a:xfrm>
            <a:off x="4572000" y="5654006"/>
            <a:ext cx="4368800" cy="100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76962BC-BD3E-43F4-BE7D-B4CFC56AE6B1}"/>
              </a:ext>
            </a:extLst>
          </p:cNvPr>
          <p:cNvSpPr txBox="1"/>
          <p:nvPr/>
        </p:nvSpPr>
        <p:spPr>
          <a:xfrm>
            <a:off x="3105149" y="5407785"/>
            <a:ext cx="203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Unknown</a:t>
            </a:r>
          </a:p>
        </p:txBody>
      </p:sp>
      <p:sp>
        <p:nvSpPr>
          <p:cNvPr id="33" name="Oval 32">
            <a:extLst>
              <a:ext uri="{FF2B5EF4-FFF2-40B4-BE49-F238E27FC236}">
                <a16:creationId xmlns:a16="http://schemas.microsoft.com/office/drawing/2014/main" id="{10B7687A-4614-479B-A22E-FC525D932E2E}"/>
              </a:ext>
            </a:extLst>
          </p:cNvPr>
          <p:cNvSpPr/>
          <p:nvPr/>
        </p:nvSpPr>
        <p:spPr>
          <a:xfrm>
            <a:off x="8860067" y="5487323"/>
            <a:ext cx="453567" cy="533664"/>
          </a:xfrm>
          <a:prstGeom prst="ellipse">
            <a:avLst/>
          </a:prstGeom>
          <a:solidFill>
            <a:srgbClr val="FFFF00">
              <a:alpha val="36863"/>
            </a:srgb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552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212EC7-42D7-486C-8955-6B809BBDD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0" y="2108201"/>
            <a:ext cx="9144000" cy="3890753"/>
          </a:xfrm>
          <a:prstGeom prst="rect">
            <a:avLst/>
          </a:prstGeom>
        </p:spPr>
      </p:pic>
      <p:sp>
        <p:nvSpPr>
          <p:cNvPr id="6" name="TextBox 5">
            <a:extLst>
              <a:ext uri="{FF2B5EF4-FFF2-40B4-BE49-F238E27FC236}">
                <a16:creationId xmlns:a16="http://schemas.microsoft.com/office/drawing/2014/main" id="{36D85DF8-948C-4AB3-BDF5-3FF7F29F4AAB}"/>
              </a:ext>
            </a:extLst>
          </p:cNvPr>
          <p:cNvSpPr txBox="1"/>
          <p:nvPr/>
        </p:nvSpPr>
        <p:spPr>
          <a:xfrm>
            <a:off x="4775200" y="515779"/>
            <a:ext cx="5283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Year-Long ocean cruise finds GPS disruption… everywhere</a:t>
            </a:r>
          </a:p>
        </p:txBody>
      </p:sp>
      <p:pic>
        <p:nvPicPr>
          <p:cNvPr id="4" name="Picture 3" descr="A picture containing clipart&#10;&#10;Description automatically generated">
            <a:extLst>
              <a:ext uri="{FF2B5EF4-FFF2-40B4-BE49-F238E27FC236}">
                <a16:creationId xmlns:a16="http://schemas.microsoft.com/office/drawing/2014/main" id="{C94D517E-3D85-479C-A5A2-3F56BD7515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2000" y="190074"/>
            <a:ext cx="1727200" cy="818148"/>
          </a:xfrm>
          <a:prstGeom prst="rect">
            <a:avLst/>
          </a:prstGeom>
        </p:spPr>
      </p:pic>
      <p:sp>
        <p:nvSpPr>
          <p:cNvPr id="8" name="TextBox 7">
            <a:extLst>
              <a:ext uri="{FF2B5EF4-FFF2-40B4-BE49-F238E27FC236}">
                <a16:creationId xmlns:a16="http://schemas.microsoft.com/office/drawing/2014/main" id="{2DB3B9E4-5C5E-4646-9E26-F77F7042C607}"/>
              </a:ext>
            </a:extLst>
          </p:cNvPr>
          <p:cNvSpPr txBox="1"/>
          <p:nvPr/>
        </p:nvSpPr>
        <p:spPr>
          <a:xfrm>
            <a:off x="2133600" y="1008222"/>
            <a:ext cx="1727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13 March 2019</a:t>
            </a:r>
          </a:p>
        </p:txBody>
      </p:sp>
    </p:spTree>
    <p:extLst>
      <p:ext uri="{BB962C8B-B14F-4D97-AF65-F5344CB8AC3E}">
        <p14:creationId xmlns:p14="http://schemas.microsoft.com/office/powerpoint/2010/main" val="1902633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6">
            <a:extLst>
              <a:ext uri="{FF2B5EF4-FFF2-40B4-BE49-F238E27FC236}">
                <a16:creationId xmlns:a16="http://schemas.microsoft.com/office/drawing/2014/main" id="{4BF60B6A-3F77-4D9A-BFE2-C6F19E94235A}"/>
              </a:ext>
            </a:extLst>
          </p:cNvPr>
          <p:cNvSpPr txBox="1">
            <a:spLocks noChangeArrowheads="1"/>
          </p:cNvSpPr>
          <p:nvPr/>
        </p:nvSpPr>
        <p:spPr bwMode="auto">
          <a:xfrm>
            <a:off x="9347201" y="6395930"/>
            <a:ext cx="112077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 David Last</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0484" name="Text Box 11">
            <a:extLst>
              <a:ext uri="{FF2B5EF4-FFF2-40B4-BE49-F238E27FC236}">
                <a16:creationId xmlns:a16="http://schemas.microsoft.com/office/drawing/2014/main" id="{A1006B3E-3ED0-428E-AD3A-C5C102ADA90D}"/>
              </a:ext>
            </a:extLst>
          </p:cNvPr>
          <p:cNvSpPr txBox="1">
            <a:spLocks noChangeArrowheads="1"/>
          </p:cNvSpPr>
          <p:nvPr/>
        </p:nvSpPr>
        <p:spPr bwMode="auto">
          <a:xfrm>
            <a:off x="2514600" y="3014733"/>
            <a:ext cx="7696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4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t>
            </a:r>
            <a:endParaRPr kumimoji="0" lang="en-GB"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0485" name="Text Box 36">
            <a:extLst>
              <a:ext uri="{FF2B5EF4-FFF2-40B4-BE49-F238E27FC236}">
                <a16:creationId xmlns:a16="http://schemas.microsoft.com/office/drawing/2014/main" id="{42F5F428-4E9B-459B-A4E5-401AE5FBA3A0}"/>
              </a:ext>
            </a:extLst>
          </p:cNvPr>
          <p:cNvSpPr txBox="1">
            <a:spLocks noChangeArrowheads="1"/>
          </p:cNvSpPr>
          <p:nvPr/>
        </p:nvSpPr>
        <p:spPr bwMode="auto">
          <a:xfrm>
            <a:off x="2032001" y="296422"/>
            <a:ext cx="37858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Low-powered GPS jammer</a:t>
            </a:r>
          </a:p>
        </p:txBody>
      </p:sp>
      <p:sp>
        <p:nvSpPr>
          <p:cNvPr id="20487" name="Rectangle 47">
            <a:extLst>
              <a:ext uri="{FF2B5EF4-FFF2-40B4-BE49-F238E27FC236}">
                <a16:creationId xmlns:a16="http://schemas.microsoft.com/office/drawing/2014/main" id="{FC029A91-815A-4A7D-942E-304701357DFA}"/>
              </a:ext>
            </a:extLst>
          </p:cNvPr>
          <p:cNvSpPr>
            <a:spLocks noChangeArrowheads="1"/>
          </p:cNvSpPr>
          <p:nvPr/>
        </p:nvSpPr>
        <p:spPr bwMode="auto">
          <a:xfrm>
            <a:off x="4395788" y="-38099"/>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0488" name="Text Box 81">
            <a:extLst>
              <a:ext uri="{FF2B5EF4-FFF2-40B4-BE49-F238E27FC236}">
                <a16:creationId xmlns:a16="http://schemas.microsoft.com/office/drawing/2014/main" id="{1D3B7A5E-3373-4ADC-8068-90ECD58194A7}"/>
              </a:ext>
            </a:extLst>
          </p:cNvPr>
          <p:cNvSpPr txBox="1">
            <a:spLocks noChangeArrowheads="1"/>
          </p:cNvSpPr>
          <p:nvPr/>
        </p:nvSpPr>
        <p:spPr bwMode="auto">
          <a:xfrm>
            <a:off x="13471525" y="446087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0489" name="Text Box 87">
            <a:extLst>
              <a:ext uri="{FF2B5EF4-FFF2-40B4-BE49-F238E27FC236}">
                <a16:creationId xmlns:a16="http://schemas.microsoft.com/office/drawing/2014/main" id="{76FBA62F-57F9-4E5A-BF11-0F6C7445F852}"/>
              </a:ext>
            </a:extLst>
          </p:cNvPr>
          <p:cNvSpPr txBox="1">
            <a:spLocks noChangeArrowheads="1"/>
          </p:cNvSpPr>
          <p:nvPr/>
        </p:nvSpPr>
        <p:spPr bwMode="auto">
          <a:xfrm>
            <a:off x="6023617" y="1079383"/>
            <a:ext cx="3815468" cy="5016758"/>
          </a:xfrm>
          <a:prstGeom prst="rect">
            <a:avLst/>
          </a:prstGeom>
          <a:solidFill>
            <a:srgbClr val="FFFFFF"/>
          </a:solidFill>
          <a:ln w="9525">
            <a:solidFill>
              <a:schemeClr val="tx2"/>
            </a:solidFill>
            <a:miter lim="800000"/>
            <a:headEnd/>
            <a:tailEnd/>
          </a:ln>
          <a:effec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First indications:</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GB"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False positions, and velocities </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GB"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Autopilot  may turn vessel</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GB"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But no alarms!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With a little more jammer power:</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GB"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Electronic Chart Displays</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GB"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Autopilot</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GB"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Automatic Identification System</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GB"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Differential GPS</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GB"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Satellite voice and data comms</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GB"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Maritime distress safety system</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rPr>
              <a:t>plus …</a:t>
            </a:r>
            <a:endParaRPr kumimoji="0" lang="en-GB"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Ship’s Radar &amp; Gyrocompass</a:t>
            </a:r>
            <a:endParaRPr kumimoji="0" lang="en-GB"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20490" name="Text Box 89">
            <a:extLst>
              <a:ext uri="{FF2B5EF4-FFF2-40B4-BE49-F238E27FC236}">
                <a16:creationId xmlns:a16="http://schemas.microsoft.com/office/drawing/2014/main" id="{0F417812-FE10-4E50-9CC6-5AD4F224F10E}"/>
              </a:ext>
            </a:extLst>
          </p:cNvPr>
          <p:cNvSpPr txBox="1">
            <a:spLocks noChangeArrowheads="1"/>
          </p:cNvSpPr>
          <p:nvPr/>
        </p:nvSpPr>
        <p:spPr bwMode="auto">
          <a:xfrm>
            <a:off x="3429000" y="3352800"/>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Char char="•"/>
              <a:tabLst/>
              <a:defRPr/>
            </a:pPr>
            <a:endParaRPr kumimoji="0" lang="en-GB" altLang="en-US" sz="1800" b="1"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p:txBody>
      </p:sp>
      <p:pic>
        <p:nvPicPr>
          <p:cNvPr id="20491" name="Picture 96" descr="C:\Documents and Settings\David Last\My Documents\aaaa04.gif">
            <a:extLst>
              <a:ext uri="{FF2B5EF4-FFF2-40B4-BE49-F238E27FC236}">
                <a16:creationId xmlns:a16="http://schemas.microsoft.com/office/drawing/2014/main" id="{59D9701B-E43C-40D6-978A-E02F3D2563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2339" y="3740149"/>
            <a:ext cx="3352800" cy="189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85" descr="F:\WPWIN\Consultancy\Trinity House\ELoran strategy\P&amp;I Standards Clubs\Image5.gif">
            <a:extLst>
              <a:ext uri="{FF2B5EF4-FFF2-40B4-BE49-F238E27FC236}">
                <a16:creationId xmlns:a16="http://schemas.microsoft.com/office/drawing/2014/main" id="{0335A8E0-EED7-4830-B8A2-D9B16AD2D4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3736" y="1157289"/>
            <a:ext cx="3352800"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0752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9AB368-92A1-4F01-B1A4-61FD23021CCC}"/>
              </a:ext>
            </a:extLst>
          </p:cNvPr>
          <p:cNvPicPr>
            <a:picLocks noChangeAspect="1"/>
          </p:cNvPicPr>
          <p:nvPr/>
        </p:nvPicPr>
        <p:blipFill rotWithShape="1">
          <a:blip r:embed="rId3"/>
          <a:srcRect l="29054" t="14010" r="16021" b="22049"/>
          <a:stretch/>
        </p:blipFill>
        <p:spPr>
          <a:xfrm>
            <a:off x="5527675" y="3530600"/>
            <a:ext cx="4876800" cy="2946400"/>
          </a:xfrm>
          <a:prstGeom prst="rect">
            <a:avLst/>
          </a:prstGeom>
        </p:spPr>
      </p:pic>
      <p:pic>
        <p:nvPicPr>
          <p:cNvPr id="5" name="Picture 4">
            <a:extLst>
              <a:ext uri="{FF2B5EF4-FFF2-40B4-BE49-F238E27FC236}">
                <a16:creationId xmlns:a16="http://schemas.microsoft.com/office/drawing/2014/main" id="{4D937BDB-D1A9-4BB3-8B6E-4642FE6B0EF1}"/>
              </a:ext>
            </a:extLst>
          </p:cNvPr>
          <p:cNvPicPr>
            <a:picLocks noChangeAspect="1"/>
          </p:cNvPicPr>
          <p:nvPr/>
        </p:nvPicPr>
        <p:blipFill>
          <a:blip r:embed="rId4"/>
          <a:stretch>
            <a:fillRect/>
          </a:stretch>
        </p:blipFill>
        <p:spPr>
          <a:xfrm>
            <a:off x="8871385" y="5156200"/>
            <a:ext cx="692151" cy="285587"/>
          </a:xfrm>
          <a:prstGeom prst="rect">
            <a:avLst/>
          </a:prstGeom>
        </p:spPr>
      </p:pic>
      <p:cxnSp>
        <p:nvCxnSpPr>
          <p:cNvPr id="7" name="Straight Arrow Connector 6">
            <a:extLst>
              <a:ext uri="{FF2B5EF4-FFF2-40B4-BE49-F238E27FC236}">
                <a16:creationId xmlns:a16="http://schemas.microsoft.com/office/drawing/2014/main" id="{E3F20F5A-DDFF-4671-B20A-D37D39E68356}"/>
              </a:ext>
            </a:extLst>
          </p:cNvPr>
          <p:cNvCxnSpPr>
            <a:cxnSpLocks/>
          </p:cNvCxnSpPr>
          <p:nvPr/>
        </p:nvCxnSpPr>
        <p:spPr>
          <a:xfrm flipH="1">
            <a:off x="7721601" y="5280492"/>
            <a:ext cx="999265" cy="203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78AB315-12DE-473A-94FE-BD50B480608B}"/>
              </a:ext>
            </a:extLst>
          </p:cNvPr>
          <p:cNvSpPr txBox="1"/>
          <p:nvPr/>
        </p:nvSpPr>
        <p:spPr>
          <a:xfrm>
            <a:off x="1830680" y="177801"/>
            <a:ext cx="86341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Spoofing –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Hazardously Misleading Information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December 2011</a:t>
            </a:r>
          </a:p>
        </p:txBody>
      </p:sp>
      <p:pic>
        <p:nvPicPr>
          <p:cNvPr id="2" name="Picture 1">
            <a:extLst>
              <a:ext uri="{FF2B5EF4-FFF2-40B4-BE49-F238E27FC236}">
                <a16:creationId xmlns:a16="http://schemas.microsoft.com/office/drawing/2014/main" id="{9E61A407-01F7-4AE3-B0F0-AFCC911F6E85}"/>
              </a:ext>
            </a:extLst>
          </p:cNvPr>
          <p:cNvPicPr>
            <a:picLocks noChangeAspect="1"/>
          </p:cNvPicPr>
          <p:nvPr/>
        </p:nvPicPr>
        <p:blipFill>
          <a:blip r:embed="rId5"/>
          <a:stretch>
            <a:fillRect/>
          </a:stretch>
        </p:blipFill>
        <p:spPr>
          <a:xfrm>
            <a:off x="2032000" y="1295400"/>
            <a:ext cx="5080000" cy="3386667"/>
          </a:xfrm>
          <a:prstGeom prst="rect">
            <a:avLst/>
          </a:prstGeom>
        </p:spPr>
      </p:pic>
    </p:spTree>
    <p:extLst>
      <p:ext uri="{BB962C8B-B14F-4D97-AF65-F5344CB8AC3E}">
        <p14:creationId xmlns:p14="http://schemas.microsoft.com/office/powerpoint/2010/main" val="81017278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2037</Words>
  <Application>Microsoft Office PowerPoint</Application>
  <PresentationFormat>Widescreen</PresentationFormat>
  <Paragraphs>227</Paragraphs>
  <Slides>30</Slides>
  <Notes>30</Notes>
  <HiddenSlides>0</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2" baseType="lpstr">
      <vt:lpstr>ＭＳ Ｐゴシック</vt:lpstr>
      <vt:lpstr>Arial</vt:lpstr>
      <vt:lpstr>Avenir Book</vt:lpstr>
      <vt:lpstr>Calibri</vt:lpstr>
      <vt:lpstr>Calibri Light</vt:lpstr>
      <vt:lpstr>Garamond Premr Pro</vt:lpstr>
      <vt:lpstr>Gill Sans MT</vt:lpstr>
      <vt:lpstr>Helvetica</vt:lpstr>
      <vt:lpstr>Times New Roman</vt:lpstr>
      <vt:lpstr>Tw Cen MT</vt:lpstr>
      <vt:lpstr>1_Office Theme</vt:lpstr>
      <vt:lpstr>Picture</vt:lpstr>
      <vt:lpstr>    What happens when PNT is denied, disrupted, or manipulated in a maritime environment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USDOT-Volpe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Baskerville, Elliott (Volpe)</dc:creator>
  <cp:lastModifiedBy>Baskerville, Elliott (Volpe)</cp:lastModifiedBy>
  <cp:revision>2</cp:revision>
  <dcterms:created xsi:type="dcterms:W3CDTF">2020-12-08T00:24:53Z</dcterms:created>
  <dcterms:modified xsi:type="dcterms:W3CDTF">2020-12-08T00:32:37Z</dcterms:modified>
</cp:coreProperties>
</file>