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10FAF3-2B4B-479A-92AA-F90D79A49DA9}" type="datetimeFigureOut">
              <a:rPr lang="en-US" smtClean="0"/>
              <a:t>12/7/2020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AF32EE-9D6A-4494-B4DF-243D5F51E45F}" type="slidenum">
              <a:rPr lang="en-US" smtClean="0"/>
              <a:t>‹#›</a:t>
            </a:fld>
            <a:endParaRPr lang="en-US"/>
          </a:p>
        </p:txBody>
      </p:sp>
    </p:spTree>
    <p:extLst>
      <p:ext uri="{BB962C8B-B14F-4D97-AF65-F5344CB8AC3E}">
        <p14:creationId xmlns:p14="http://schemas.microsoft.com/office/powerpoint/2010/main" val="230327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these bullets associated with specific</a:t>
            </a:r>
            <a:r>
              <a:rPr lang="en-US" baseline="0" dirty="0"/>
              <a:t> months?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15ABC2-EC95-47DB-855A-79BD96AC15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08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r>
              <a:rPr lang="en-US" altLang="en-US" dirty="0"/>
              <a:t>Presently, the most significant intersection between the Coast Guard and </a:t>
            </a:r>
            <a:r>
              <a:rPr lang="en-US" altLang="en-US" dirty="0" err="1"/>
              <a:t>PNT</a:t>
            </a:r>
            <a:r>
              <a:rPr lang="en-US" altLang="en-US" dirty="0"/>
              <a:t> is NAVCEN, because GPS is the Nation’s primary </a:t>
            </a:r>
            <a:r>
              <a:rPr lang="en-US" altLang="en-US" dirty="0" err="1"/>
              <a:t>PNT</a:t>
            </a:r>
            <a:r>
              <a:rPr lang="en-US" altLang="en-US" dirty="0"/>
              <a:t> system, and NAVCEN has as seat at the table through its legacy DOT responsibilities.</a:t>
            </a:r>
          </a:p>
          <a:p>
            <a:r>
              <a:rPr lang="en-US" altLang="en-US" u="sng" dirty="0"/>
              <a:t>NAVCEN provides the navigation information service for civil GPS users which involves a 24/7 watch, the NAVCEN CO co-chairs (with DOT) and provides staff support for the Civil GPS Service Interface Committee (CGSIC); NAVCEN’s NIS watch also receives all civil, non-aviation GPS outage reports and coordinates outage reports with USAF, DHS and the FAA National Operations Control Center (NOCC).  Given the increasing reliance on GPS by critical infrastructure and commerce, the civil GPS information distributed through NAVCEN’s website, watch section and notification products has international significance.</a:t>
            </a:r>
          </a:p>
          <a:p>
            <a:endParaRPr lang="en-US" altLang="en-US" dirty="0"/>
          </a:p>
          <a:p>
            <a:r>
              <a:rPr lang="en-US" altLang="en-US" dirty="0"/>
              <a:t>Another area of involvement in </a:t>
            </a:r>
            <a:r>
              <a:rPr lang="en-US" altLang="en-US" dirty="0" err="1"/>
              <a:t>PNT</a:t>
            </a:r>
            <a:r>
              <a:rPr lang="en-US" altLang="en-US" dirty="0"/>
              <a:t> and GPS is the Coast Guard’s management and maintenance of the National Differential GPS utility. This augmentation to GPS provides integrity monitoring and a positional accuracy correction over MF to GPS users. The system was previously a jointly-funded venture with DOT and </a:t>
            </a:r>
            <a:r>
              <a:rPr lang="en-US" altLang="en-US" dirty="0" err="1"/>
              <a:t>USACE</a:t>
            </a:r>
            <a:r>
              <a:rPr lang="en-US" altLang="en-US" dirty="0"/>
              <a:t>, but today the Coast Guard continues to provide a </a:t>
            </a:r>
            <a:r>
              <a:rPr lang="en-US" altLang="en-US" dirty="0" err="1"/>
              <a:t>DGPS</a:t>
            </a:r>
            <a:r>
              <a:rPr lang="en-US" altLang="en-US" dirty="0"/>
              <a:t> signal only along major coastal waterways. The continued to improvements to GPS and the prospect of a maritime receiver standard incorporating </a:t>
            </a:r>
            <a:r>
              <a:rPr lang="en-US" altLang="en-US" dirty="0" err="1"/>
              <a:t>WAAS</a:t>
            </a:r>
            <a:r>
              <a:rPr lang="en-US" altLang="en-US" dirty="0"/>
              <a:t> allow precision navigation users to utilize alternative technologies. In the meantime, the system is still used by marine pilots, and </a:t>
            </a:r>
            <a:r>
              <a:rPr lang="en-US" altLang="en-US" dirty="0" err="1"/>
              <a:t>NAV</a:t>
            </a:r>
            <a:r>
              <a:rPr lang="en-US" altLang="en-US" dirty="0"/>
              <a:t>-1, NAVCEN, CYBER, and the </a:t>
            </a:r>
            <a:r>
              <a:rPr lang="en-US" altLang="en-US" dirty="0" err="1"/>
              <a:t>C3CEN</a:t>
            </a:r>
            <a:r>
              <a:rPr lang="en-US" altLang="en-US" dirty="0"/>
              <a:t> asset line are working to overcome resource challenges to ensure the service continues to meet service delivery targets.</a:t>
            </a:r>
          </a:p>
          <a:p>
            <a:endParaRPr lang="en-US" altLang="en-US" dirty="0"/>
          </a:p>
          <a:p>
            <a:r>
              <a:rPr lang="en-US" altLang="en-US" dirty="0" err="1"/>
              <a:t>NAV</a:t>
            </a:r>
            <a:r>
              <a:rPr lang="en-US" altLang="en-US" dirty="0"/>
              <a:t>-1 also maintains an awareness of maritime </a:t>
            </a:r>
            <a:r>
              <a:rPr lang="en-US" altLang="en-US" dirty="0" err="1"/>
              <a:t>PNT</a:t>
            </a:r>
            <a:r>
              <a:rPr lang="en-US" altLang="en-US" dirty="0"/>
              <a:t> requirements and ensures these requirements are incorporated in the development of equipment standards (e.g. </a:t>
            </a:r>
            <a:r>
              <a:rPr lang="en-US" altLang="en-US" dirty="0" err="1"/>
              <a:t>RTCM</a:t>
            </a:r>
            <a:r>
              <a:rPr lang="en-US" altLang="en-US" dirty="0"/>
              <a:t> &amp; </a:t>
            </a:r>
            <a:r>
              <a:rPr lang="en-US" altLang="en-US" dirty="0" err="1"/>
              <a:t>IALA</a:t>
            </a:r>
            <a:r>
              <a:rPr lang="en-US" altLang="en-US" dirty="0"/>
              <a:t>), waterways design (</a:t>
            </a:r>
            <a:r>
              <a:rPr lang="en-US" altLang="en-US" dirty="0" err="1"/>
              <a:t>WAMs</a:t>
            </a:r>
            <a:r>
              <a:rPr lang="en-US" altLang="en-US" dirty="0"/>
              <a:t>) and reflected in the Federal Radionavigation Plan.  The aids to navigation system consists of approximately 33,000 buoys and beacons, and this system provides resilience to the marine transportation system in the event of a disruption to GPS. </a:t>
            </a:r>
            <a:r>
              <a:rPr lang="en-US" altLang="en-US" dirty="0" err="1"/>
              <a:t>NAV</a:t>
            </a:r>
            <a:r>
              <a:rPr lang="en-US" altLang="en-US" dirty="0"/>
              <a:t>-1 also acts as the legacy program manager for LORAN-C equipment that the Coast Guard maintains pursuant to the 2014 Howard Coble act. This currently includes supporting the DHS </a:t>
            </a:r>
            <a:r>
              <a:rPr lang="en-US" altLang="en-US" dirty="0" err="1"/>
              <a:t>S&amp;T</a:t>
            </a:r>
            <a:r>
              <a:rPr lang="en-US" altLang="en-US" dirty="0"/>
              <a:t> –led Cooperative Research and Development Agreement with </a:t>
            </a:r>
            <a:r>
              <a:rPr lang="en-US" altLang="en-US" dirty="0" err="1"/>
              <a:t>UrsaNav</a:t>
            </a:r>
            <a:r>
              <a:rPr lang="en-US" altLang="en-US" dirty="0"/>
              <a:t> to explore precision timing signal delivery through </a:t>
            </a:r>
            <a:r>
              <a:rPr lang="en-US" altLang="en-US" dirty="0" err="1"/>
              <a:t>eLORAN</a:t>
            </a:r>
            <a:r>
              <a:rPr lang="en-US" altLang="en-US" dirty="0"/>
              <a:t>. </a:t>
            </a:r>
          </a:p>
          <a:p>
            <a:endParaRPr lang="en-US" altLang="en-US" dirty="0"/>
          </a:p>
          <a:p>
            <a:r>
              <a:rPr lang="en-US" altLang="en-US" dirty="0"/>
              <a:t>The Coast Guard also remains involved in supporting the whole-government effort to identify and implement a system to back up GPS. As mentioned earlier, the National </a:t>
            </a:r>
            <a:r>
              <a:rPr lang="en-US" altLang="en-US" dirty="0" err="1"/>
              <a:t>EXCOM</a:t>
            </a:r>
            <a:r>
              <a:rPr lang="en-US" altLang="en-US" dirty="0"/>
              <a:t> was established in 2004, and in 2014 the </a:t>
            </a:r>
            <a:r>
              <a:rPr lang="en-US" altLang="en-US" dirty="0" err="1"/>
              <a:t>CPNT3</a:t>
            </a:r>
            <a:r>
              <a:rPr lang="en-US" altLang="en-US" dirty="0"/>
              <a:t> working group was established. In 2017, the DHS </a:t>
            </a:r>
            <a:r>
              <a:rPr lang="en-US" altLang="en-US" dirty="0" err="1"/>
              <a:t>PNT</a:t>
            </a:r>
            <a:r>
              <a:rPr lang="en-US" altLang="en-US" dirty="0"/>
              <a:t> Exec. Steering Committee was established to coordinate DHS </a:t>
            </a:r>
            <a:r>
              <a:rPr lang="en-US" altLang="en-US" dirty="0" err="1"/>
              <a:t>PNT</a:t>
            </a:r>
            <a:r>
              <a:rPr lang="en-US" altLang="en-US" dirty="0"/>
              <a:t> equities and consolidate input in support of the </a:t>
            </a:r>
            <a:r>
              <a:rPr lang="en-US" altLang="en-US" dirty="0" err="1"/>
              <a:t>CPNT3</a:t>
            </a:r>
            <a:r>
              <a:rPr lang="en-US" altLang="en-US" dirty="0"/>
              <a:t> working group. </a:t>
            </a:r>
          </a:p>
          <a:p>
            <a:endParaRPr lang="en-US" altLang="en-US" dirty="0"/>
          </a:p>
          <a:p>
            <a:r>
              <a:rPr lang="en-US" altLang="en-US" dirty="0"/>
              <a:t>{NEXT SLIDE}</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70662" indent="-296408">
              <a:defRPr>
                <a:solidFill>
                  <a:schemeClr val="tx1"/>
                </a:solidFill>
                <a:latin typeface="Arial" panose="020B0604020202020204" pitchFamily="34" charset="0"/>
                <a:cs typeface="Arial" panose="020B0604020202020204" pitchFamily="34" charset="0"/>
              </a:defRPr>
            </a:lvl2pPr>
            <a:lvl3pPr marL="1185634" indent="-237127">
              <a:defRPr>
                <a:solidFill>
                  <a:schemeClr val="tx1"/>
                </a:solidFill>
                <a:latin typeface="Arial" panose="020B0604020202020204" pitchFamily="34" charset="0"/>
                <a:cs typeface="Arial" panose="020B0604020202020204" pitchFamily="34" charset="0"/>
              </a:defRPr>
            </a:lvl3pPr>
            <a:lvl4pPr marL="1659887" indent="-237127">
              <a:defRPr>
                <a:solidFill>
                  <a:schemeClr val="tx1"/>
                </a:solidFill>
                <a:latin typeface="Arial" panose="020B0604020202020204" pitchFamily="34" charset="0"/>
                <a:cs typeface="Arial" panose="020B0604020202020204" pitchFamily="34" charset="0"/>
              </a:defRPr>
            </a:lvl4pPr>
            <a:lvl5pPr marL="2134141" indent="-237127">
              <a:defRPr>
                <a:solidFill>
                  <a:schemeClr val="tx1"/>
                </a:solidFill>
                <a:latin typeface="Arial" panose="020B0604020202020204" pitchFamily="34" charset="0"/>
                <a:cs typeface="Arial" panose="020B0604020202020204" pitchFamily="34" charset="0"/>
              </a:defRPr>
            </a:lvl5pPr>
            <a:lvl6pPr marL="2608395"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648"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902"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1155"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7AEBF51-17BD-4CF0-A214-AFE952C6CB06}"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3345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r>
              <a:rPr lang="en-US" altLang="en-US" dirty="0"/>
              <a:t>Presently, the most significant intersection between the Coast Guard and </a:t>
            </a:r>
            <a:r>
              <a:rPr lang="en-US" altLang="en-US" dirty="0" err="1"/>
              <a:t>PNT</a:t>
            </a:r>
            <a:r>
              <a:rPr lang="en-US" altLang="en-US" dirty="0"/>
              <a:t> is NAVCEN, because GPS is the Nation’s primary </a:t>
            </a:r>
            <a:r>
              <a:rPr lang="en-US" altLang="en-US" dirty="0" err="1"/>
              <a:t>PNT</a:t>
            </a:r>
            <a:r>
              <a:rPr lang="en-US" altLang="en-US" dirty="0"/>
              <a:t> system, and NAVCEN has as seat at the table through its legacy DOT responsibilities.</a:t>
            </a:r>
          </a:p>
          <a:p>
            <a:r>
              <a:rPr lang="en-US" altLang="en-US" u="sng" dirty="0"/>
              <a:t>NAVCEN provides the navigation information service for civil GPS users which involves a 24/7 watch, the NAVCEN CO co-chairs (with DOT) and provides staff support for the Civil GPS Service Interface Committee (CGSIC); NAVCEN’s NIS watch also receives all civil, non-aviation GPS outage reports and coordinates outage reports with USAF, DHS and the FAA National Operations Control Center (NOCC).  Given the increasing reliance on GPS by critical infrastructure and commerce, the civil GPS information distributed through NAVCEN’s website, watch section and notification products has international significance.</a:t>
            </a:r>
          </a:p>
          <a:p>
            <a:endParaRPr lang="en-US" altLang="en-US" dirty="0"/>
          </a:p>
          <a:p>
            <a:r>
              <a:rPr lang="en-US" altLang="en-US" dirty="0"/>
              <a:t>Another area of involvement in </a:t>
            </a:r>
            <a:r>
              <a:rPr lang="en-US" altLang="en-US" dirty="0" err="1"/>
              <a:t>PNT</a:t>
            </a:r>
            <a:r>
              <a:rPr lang="en-US" altLang="en-US" dirty="0"/>
              <a:t> and GPS is the Coast Guard’s management and maintenance of the National Differential GPS utility. This augmentation to GPS provides integrity monitoring and a positional accuracy correction over MF to GPS users. The system was previously a jointly-funded venture with DOT and </a:t>
            </a:r>
            <a:r>
              <a:rPr lang="en-US" altLang="en-US" dirty="0" err="1"/>
              <a:t>USACE</a:t>
            </a:r>
            <a:r>
              <a:rPr lang="en-US" altLang="en-US" dirty="0"/>
              <a:t>, but today the Coast Guard continues to provide a </a:t>
            </a:r>
            <a:r>
              <a:rPr lang="en-US" altLang="en-US" dirty="0" err="1"/>
              <a:t>DGPS</a:t>
            </a:r>
            <a:r>
              <a:rPr lang="en-US" altLang="en-US" dirty="0"/>
              <a:t> signal only along major coastal waterways. The continued to improvements to GPS and the prospect of a maritime receiver standard incorporating </a:t>
            </a:r>
            <a:r>
              <a:rPr lang="en-US" altLang="en-US" dirty="0" err="1"/>
              <a:t>WAAS</a:t>
            </a:r>
            <a:r>
              <a:rPr lang="en-US" altLang="en-US" dirty="0"/>
              <a:t> allow precision navigation users to utilize alternative technologies. In the meantime, the system is still used by marine pilots, and </a:t>
            </a:r>
            <a:r>
              <a:rPr lang="en-US" altLang="en-US" dirty="0" err="1"/>
              <a:t>NAV</a:t>
            </a:r>
            <a:r>
              <a:rPr lang="en-US" altLang="en-US" dirty="0"/>
              <a:t>-1, NAVCEN, CYBER, and the </a:t>
            </a:r>
            <a:r>
              <a:rPr lang="en-US" altLang="en-US" dirty="0" err="1"/>
              <a:t>C3CEN</a:t>
            </a:r>
            <a:r>
              <a:rPr lang="en-US" altLang="en-US" dirty="0"/>
              <a:t> asset line are working to overcome resource challenges to ensure the service continues to meet service delivery targets.</a:t>
            </a:r>
          </a:p>
          <a:p>
            <a:endParaRPr lang="en-US" altLang="en-US" dirty="0"/>
          </a:p>
          <a:p>
            <a:r>
              <a:rPr lang="en-US" altLang="en-US" dirty="0" err="1"/>
              <a:t>NAV</a:t>
            </a:r>
            <a:r>
              <a:rPr lang="en-US" altLang="en-US" dirty="0"/>
              <a:t>-1 also maintains an awareness of maritime </a:t>
            </a:r>
            <a:r>
              <a:rPr lang="en-US" altLang="en-US" dirty="0" err="1"/>
              <a:t>PNT</a:t>
            </a:r>
            <a:r>
              <a:rPr lang="en-US" altLang="en-US" dirty="0"/>
              <a:t> requirements and ensures these requirements are incorporated in the development of equipment standards (e.g. </a:t>
            </a:r>
            <a:r>
              <a:rPr lang="en-US" altLang="en-US" dirty="0" err="1"/>
              <a:t>RTCM</a:t>
            </a:r>
            <a:r>
              <a:rPr lang="en-US" altLang="en-US" dirty="0"/>
              <a:t> &amp; </a:t>
            </a:r>
            <a:r>
              <a:rPr lang="en-US" altLang="en-US" dirty="0" err="1"/>
              <a:t>IALA</a:t>
            </a:r>
            <a:r>
              <a:rPr lang="en-US" altLang="en-US" dirty="0"/>
              <a:t>), waterways design (</a:t>
            </a:r>
            <a:r>
              <a:rPr lang="en-US" altLang="en-US" dirty="0" err="1"/>
              <a:t>WAMs</a:t>
            </a:r>
            <a:r>
              <a:rPr lang="en-US" altLang="en-US" dirty="0"/>
              <a:t>) and reflected in the Federal Radionavigation Plan.  The aids to navigation system consists of approximately 33,000 buoys and beacons, and this system provides resilience to the marine transportation system in the event of a disruption to GPS. </a:t>
            </a:r>
            <a:r>
              <a:rPr lang="en-US" altLang="en-US" dirty="0" err="1"/>
              <a:t>NAV</a:t>
            </a:r>
            <a:r>
              <a:rPr lang="en-US" altLang="en-US" dirty="0"/>
              <a:t>-1 also acts as the legacy program manager for LORAN-C equipment that the Coast Guard maintains pursuant to the 2014 Howard Coble act. This currently includes supporting the DHS </a:t>
            </a:r>
            <a:r>
              <a:rPr lang="en-US" altLang="en-US" dirty="0" err="1"/>
              <a:t>S&amp;T</a:t>
            </a:r>
            <a:r>
              <a:rPr lang="en-US" altLang="en-US" dirty="0"/>
              <a:t> –led Cooperative Research and Development Agreement with </a:t>
            </a:r>
            <a:r>
              <a:rPr lang="en-US" altLang="en-US" dirty="0" err="1"/>
              <a:t>UrsaNav</a:t>
            </a:r>
            <a:r>
              <a:rPr lang="en-US" altLang="en-US" dirty="0"/>
              <a:t> to explore precision timing signal delivery through </a:t>
            </a:r>
            <a:r>
              <a:rPr lang="en-US" altLang="en-US" dirty="0" err="1"/>
              <a:t>eLORAN</a:t>
            </a:r>
            <a:r>
              <a:rPr lang="en-US" altLang="en-US" dirty="0"/>
              <a:t>. </a:t>
            </a:r>
          </a:p>
          <a:p>
            <a:endParaRPr lang="en-US" altLang="en-US" dirty="0"/>
          </a:p>
          <a:p>
            <a:r>
              <a:rPr lang="en-US" altLang="en-US" dirty="0"/>
              <a:t>The Coast Guard also remains involved in supporting the whole-government effort to identify and implement a system to back up GPS. As mentioned earlier, the National </a:t>
            </a:r>
            <a:r>
              <a:rPr lang="en-US" altLang="en-US" dirty="0" err="1"/>
              <a:t>EXCOM</a:t>
            </a:r>
            <a:r>
              <a:rPr lang="en-US" altLang="en-US" dirty="0"/>
              <a:t> was established in 2004, and in 2014 the </a:t>
            </a:r>
            <a:r>
              <a:rPr lang="en-US" altLang="en-US" dirty="0" err="1"/>
              <a:t>CPNT3</a:t>
            </a:r>
            <a:r>
              <a:rPr lang="en-US" altLang="en-US" dirty="0"/>
              <a:t> working group was established. In 2017, the DHS </a:t>
            </a:r>
            <a:r>
              <a:rPr lang="en-US" altLang="en-US" dirty="0" err="1"/>
              <a:t>PNT</a:t>
            </a:r>
            <a:r>
              <a:rPr lang="en-US" altLang="en-US" dirty="0"/>
              <a:t> Exec. Steering Committee was established to coordinate DHS </a:t>
            </a:r>
            <a:r>
              <a:rPr lang="en-US" altLang="en-US" dirty="0" err="1"/>
              <a:t>PNT</a:t>
            </a:r>
            <a:r>
              <a:rPr lang="en-US" altLang="en-US" dirty="0"/>
              <a:t> equities and consolidate input in support of the </a:t>
            </a:r>
            <a:r>
              <a:rPr lang="en-US" altLang="en-US" dirty="0" err="1"/>
              <a:t>CPNT3</a:t>
            </a:r>
            <a:r>
              <a:rPr lang="en-US" altLang="en-US" dirty="0"/>
              <a:t> working group. </a:t>
            </a:r>
          </a:p>
          <a:p>
            <a:endParaRPr lang="en-US" altLang="en-US" dirty="0"/>
          </a:p>
          <a:p>
            <a:r>
              <a:rPr lang="en-US" altLang="en-US" dirty="0"/>
              <a:t>{NEXT SLIDE}</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70662" indent="-296408">
              <a:defRPr>
                <a:solidFill>
                  <a:schemeClr val="tx1"/>
                </a:solidFill>
                <a:latin typeface="Arial" panose="020B0604020202020204" pitchFamily="34" charset="0"/>
                <a:cs typeface="Arial" panose="020B0604020202020204" pitchFamily="34" charset="0"/>
              </a:defRPr>
            </a:lvl2pPr>
            <a:lvl3pPr marL="1185634" indent="-237127">
              <a:defRPr>
                <a:solidFill>
                  <a:schemeClr val="tx1"/>
                </a:solidFill>
                <a:latin typeface="Arial" panose="020B0604020202020204" pitchFamily="34" charset="0"/>
                <a:cs typeface="Arial" panose="020B0604020202020204" pitchFamily="34" charset="0"/>
              </a:defRPr>
            </a:lvl3pPr>
            <a:lvl4pPr marL="1659887" indent="-237127">
              <a:defRPr>
                <a:solidFill>
                  <a:schemeClr val="tx1"/>
                </a:solidFill>
                <a:latin typeface="Arial" panose="020B0604020202020204" pitchFamily="34" charset="0"/>
                <a:cs typeface="Arial" panose="020B0604020202020204" pitchFamily="34" charset="0"/>
              </a:defRPr>
            </a:lvl4pPr>
            <a:lvl5pPr marL="2134141" indent="-237127">
              <a:defRPr>
                <a:solidFill>
                  <a:schemeClr val="tx1"/>
                </a:solidFill>
                <a:latin typeface="Arial" panose="020B0604020202020204" pitchFamily="34" charset="0"/>
                <a:cs typeface="Arial" panose="020B0604020202020204" pitchFamily="34" charset="0"/>
              </a:defRPr>
            </a:lvl5pPr>
            <a:lvl6pPr marL="2608395"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648"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902"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1155"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7AEBF51-17BD-4CF0-A214-AFE952C6CB06}"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18481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r>
              <a:rPr lang="en-US" altLang="en-US" dirty="0"/>
              <a:t>Presently, the most significant intersection between the Coast Guard and </a:t>
            </a:r>
            <a:r>
              <a:rPr lang="en-US" altLang="en-US" dirty="0" err="1"/>
              <a:t>PNT</a:t>
            </a:r>
            <a:r>
              <a:rPr lang="en-US" altLang="en-US" dirty="0"/>
              <a:t> is NAVCEN, because GPS is the Nation’s primary </a:t>
            </a:r>
            <a:r>
              <a:rPr lang="en-US" altLang="en-US" dirty="0" err="1"/>
              <a:t>PNT</a:t>
            </a:r>
            <a:r>
              <a:rPr lang="en-US" altLang="en-US" dirty="0"/>
              <a:t> system, and NAVCEN has as seat at the table through its legacy DOT responsibilities.</a:t>
            </a:r>
          </a:p>
          <a:p>
            <a:r>
              <a:rPr lang="en-US" altLang="en-US" u="sng" dirty="0"/>
              <a:t>NAVCEN provides the navigation information service for civil GPS users which involves a 24/7 watch, the NAVCEN CO co-chairs (with DOT) and provides staff support for the Civil GPS Service Interface Committee (CGSIC); NAVCEN’s NIS watch also receives all civil, non-aviation GPS outage reports and coordinates outage reports with USAF, DHS and the FAA National Operations Control Center (NOCC).  Given the increasing reliance on GPS by critical infrastructure and commerce, the civil GPS information distributed through NAVCEN’s website, watch section and notification products has international significance.</a:t>
            </a:r>
          </a:p>
          <a:p>
            <a:endParaRPr lang="en-US" altLang="en-US" dirty="0"/>
          </a:p>
          <a:p>
            <a:r>
              <a:rPr lang="en-US" altLang="en-US" dirty="0"/>
              <a:t>Another area of involvement in </a:t>
            </a:r>
            <a:r>
              <a:rPr lang="en-US" altLang="en-US" dirty="0" err="1"/>
              <a:t>PNT</a:t>
            </a:r>
            <a:r>
              <a:rPr lang="en-US" altLang="en-US" dirty="0"/>
              <a:t> and GPS is the Coast Guard’s management and maintenance of the National Differential GPS utility. This augmentation to GPS provides integrity monitoring and a positional accuracy correction over MF to GPS users. The system was previously a jointly-funded venture with DOT and </a:t>
            </a:r>
            <a:r>
              <a:rPr lang="en-US" altLang="en-US" dirty="0" err="1"/>
              <a:t>USACE</a:t>
            </a:r>
            <a:r>
              <a:rPr lang="en-US" altLang="en-US" dirty="0"/>
              <a:t>, but today the Coast Guard continues to provide a </a:t>
            </a:r>
            <a:r>
              <a:rPr lang="en-US" altLang="en-US" dirty="0" err="1"/>
              <a:t>DGPS</a:t>
            </a:r>
            <a:r>
              <a:rPr lang="en-US" altLang="en-US" dirty="0"/>
              <a:t> signal only along major coastal waterways. The continued to improvements to GPS and the prospect of a maritime receiver standard incorporating </a:t>
            </a:r>
            <a:r>
              <a:rPr lang="en-US" altLang="en-US" dirty="0" err="1"/>
              <a:t>WAAS</a:t>
            </a:r>
            <a:r>
              <a:rPr lang="en-US" altLang="en-US" dirty="0"/>
              <a:t> allow precision navigation users to utilize alternative technologies. In the meantime, the system is still used by marine pilots, and </a:t>
            </a:r>
            <a:r>
              <a:rPr lang="en-US" altLang="en-US" dirty="0" err="1"/>
              <a:t>NAV</a:t>
            </a:r>
            <a:r>
              <a:rPr lang="en-US" altLang="en-US" dirty="0"/>
              <a:t>-1, NAVCEN, CYBER, and the </a:t>
            </a:r>
            <a:r>
              <a:rPr lang="en-US" altLang="en-US" dirty="0" err="1"/>
              <a:t>C3CEN</a:t>
            </a:r>
            <a:r>
              <a:rPr lang="en-US" altLang="en-US" dirty="0"/>
              <a:t> asset line are working to overcome resource challenges to ensure the service continues to meet service delivery targets.</a:t>
            </a:r>
          </a:p>
          <a:p>
            <a:endParaRPr lang="en-US" altLang="en-US" dirty="0"/>
          </a:p>
          <a:p>
            <a:r>
              <a:rPr lang="en-US" altLang="en-US" dirty="0" err="1"/>
              <a:t>NAV</a:t>
            </a:r>
            <a:r>
              <a:rPr lang="en-US" altLang="en-US" dirty="0"/>
              <a:t>-1 also maintains an awareness of maritime </a:t>
            </a:r>
            <a:r>
              <a:rPr lang="en-US" altLang="en-US" dirty="0" err="1"/>
              <a:t>PNT</a:t>
            </a:r>
            <a:r>
              <a:rPr lang="en-US" altLang="en-US" dirty="0"/>
              <a:t> requirements and ensures these requirements are incorporated in the development of equipment standards (e.g. </a:t>
            </a:r>
            <a:r>
              <a:rPr lang="en-US" altLang="en-US" dirty="0" err="1"/>
              <a:t>RTCM</a:t>
            </a:r>
            <a:r>
              <a:rPr lang="en-US" altLang="en-US" dirty="0"/>
              <a:t> &amp; </a:t>
            </a:r>
            <a:r>
              <a:rPr lang="en-US" altLang="en-US" dirty="0" err="1"/>
              <a:t>IALA</a:t>
            </a:r>
            <a:r>
              <a:rPr lang="en-US" altLang="en-US" dirty="0"/>
              <a:t>), waterways design (</a:t>
            </a:r>
            <a:r>
              <a:rPr lang="en-US" altLang="en-US" dirty="0" err="1"/>
              <a:t>WAMs</a:t>
            </a:r>
            <a:r>
              <a:rPr lang="en-US" altLang="en-US" dirty="0"/>
              <a:t>) and reflected in the Federal Radionavigation Plan.  The aids to navigation system consists of approximately 33,000 buoys and beacons, and this system provides resilience to the marine transportation system in the event of a disruption to GPS. </a:t>
            </a:r>
            <a:r>
              <a:rPr lang="en-US" altLang="en-US" dirty="0" err="1"/>
              <a:t>NAV</a:t>
            </a:r>
            <a:r>
              <a:rPr lang="en-US" altLang="en-US" dirty="0"/>
              <a:t>-1 also acts as the legacy program manager for LORAN-C equipment that the Coast Guard maintains pursuant to the 2014 Howard Coble act. This currently includes supporting the DHS </a:t>
            </a:r>
            <a:r>
              <a:rPr lang="en-US" altLang="en-US" dirty="0" err="1"/>
              <a:t>S&amp;T</a:t>
            </a:r>
            <a:r>
              <a:rPr lang="en-US" altLang="en-US" dirty="0"/>
              <a:t> –led Cooperative Research and Development Agreement with </a:t>
            </a:r>
            <a:r>
              <a:rPr lang="en-US" altLang="en-US" dirty="0" err="1"/>
              <a:t>UrsaNav</a:t>
            </a:r>
            <a:r>
              <a:rPr lang="en-US" altLang="en-US" dirty="0"/>
              <a:t> to explore precision timing signal delivery through </a:t>
            </a:r>
            <a:r>
              <a:rPr lang="en-US" altLang="en-US" dirty="0" err="1"/>
              <a:t>eLORAN</a:t>
            </a:r>
            <a:r>
              <a:rPr lang="en-US" altLang="en-US" dirty="0"/>
              <a:t>. </a:t>
            </a:r>
          </a:p>
          <a:p>
            <a:endParaRPr lang="en-US" altLang="en-US" dirty="0"/>
          </a:p>
          <a:p>
            <a:r>
              <a:rPr lang="en-US" altLang="en-US" dirty="0"/>
              <a:t>The Coast Guard also remains involved in supporting the whole-government effort to identify and implement a system to back up GPS. As mentioned earlier, the National </a:t>
            </a:r>
            <a:r>
              <a:rPr lang="en-US" altLang="en-US" dirty="0" err="1"/>
              <a:t>EXCOM</a:t>
            </a:r>
            <a:r>
              <a:rPr lang="en-US" altLang="en-US" dirty="0"/>
              <a:t> was established in 2004, and in 2014 the </a:t>
            </a:r>
            <a:r>
              <a:rPr lang="en-US" altLang="en-US" dirty="0" err="1"/>
              <a:t>CPNT3</a:t>
            </a:r>
            <a:r>
              <a:rPr lang="en-US" altLang="en-US" dirty="0"/>
              <a:t> working group was established. In 2017, the DHS </a:t>
            </a:r>
            <a:r>
              <a:rPr lang="en-US" altLang="en-US" dirty="0" err="1"/>
              <a:t>PNT</a:t>
            </a:r>
            <a:r>
              <a:rPr lang="en-US" altLang="en-US" dirty="0"/>
              <a:t> Exec. Steering Committee was established to coordinate DHS </a:t>
            </a:r>
            <a:r>
              <a:rPr lang="en-US" altLang="en-US" dirty="0" err="1"/>
              <a:t>PNT</a:t>
            </a:r>
            <a:r>
              <a:rPr lang="en-US" altLang="en-US" dirty="0"/>
              <a:t> equities and consolidate input in support of the </a:t>
            </a:r>
            <a:r>
              <a:rPr lang="en-US" altLang="en-US" dirty="0" err="1"/>
              <a:t>CPNT3</a:t>
            </a:r>
            <a:r>
              <a:rPr lang="en-US" altLang="en-US" dirty="0"/>
              <a:t> working group. </a:t>
            </a:r>
          </a:p>
          <a:p>
            <a:endParaRPr lang="en-US" altLang="en-US" dirty="0"/>
          </a:p>
          <a:p>
            <a:r>
              <a:rPr lang="en-US" altLang="en-US" dirty="0"/>
              <a:t>{NEXT SLIDE}</a:t>
            </a:r>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70662" indent="-296408">
              <a:defRPr>
                <a:solidFill>
                  <a:schemeClr val="tx1"/>
                </a:solidFill>
                <a:latin typeface="Arial" panose="020B0604020202020204" pitchFamily="34" charset="0"/>
                <a:cs typeface="Arial" panose="020B0604020202020204" pitchFamily="34" charset="0"/>
              </a:defRPr>
            </a:lvl2pPr>
            <a:lvl3pPr marL="1185634" indent="-237127">
              <a:defRPr>
                <a:solidFill>
                  <a:schemeClr val="tx1"/>
                </a:solidFill>
                <a:latin typeface="Arial" panose="020B0604020202020204" pitchFamily="34" charset="0"/>
                <a:cs typeface="Arial" panose="020B0604020202020204" pitchFamily="34" charset="0"/>
              </a:defRPr>
            </a:lvl3pPr>
            <a:lvl4pPr marL="1659887" indent="-237127">
              <a:defRPr>
                <a:solidFill>
                  <a:schemeClr val="tx1"/>
                </a:solidFill>
                <a:latin typeface="Arial" panose="020B0604020202020204" pitchFamily="34" charset="0"/>
                <a:cs typeface="Arial" panose="020B0604020202020204" pitchFamily="34" charset="0"/>
              </a:defRPr>
            </a:lvl4pPr>
            <a:lvl5pPr marL="2134141" indent="-237127">
              <a:defRPr>
                <a:solidFill>
                  <a:schemeClr val="tx1"/>
                </a:solidFill>
                <a:latin typeface="Arial" panose="020B0604020202020204" pitchFamily="34" charset="0"/>
                <a:cs typeface="Arial" panose="020B0604020202020204" pitchFamily="34" charset="0"/>
              </a:defRPr>
            </a:lvl5pPr>
            <a:lvl6pPr marL="2608395"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648"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6902"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1155" indent="-2371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7AEBF51-17BD-4CF0-A214-AFE952C6CB06}"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15633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47519-28D0-4C91-8A8A-4D72FE01391F}"/>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8EE5203-3AB2-4516-A58A-0F28DEA01506}"/>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9BBCCC3-7A7C-4FC0-B827-8424F681BC3C}"/>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5" name="Footer Placeholder 4">
            <a:extLst>
              <a:ext uri="{FF2B5EF4-FFF2-40B4-BE49-F238E27FC236}">
                <a16:creationId xmlns:a16="http://schemas.microsoft.com/office/drawing/2014/main" id="{12DB40E9-6B82-4A4D-8343-1F04EE0356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6611D-7000-4D8E-8B24-5D1F3C580077}"/>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3496614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E34AF-711F-456D-BBAD-3843AF6476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BD127B-782E-433E-95DF-A78498E69A8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9C7209-89D5-4641-9CA4-C9D2C6D4E18D}"/>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5" name="Footer Placeholder 4">
            <a:extLst>
              <a:ext uri="{FF2B5EF4-FFF2-40B4-BE49-F238E27FC236}">
                <a16:creationId xmlns:a16="http://schemas.microsoft.com/office/drawing/2014/main" id="{D0EDC1E7-9263-4AFC-A3A3-B24F62C3B1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4F4118-42CA-4621-B8A8-56E96A0C0A93}"/>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1631126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58ABE4-5F72-4F77-8824-085C0F246899}"/>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5D7006-E79F-40A4-B630-ED97743CE4FA}"/>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CA9B74-F517-4C00-99DD-0CFB28A44CE3}"/>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5" name="Footer Placeholder 4">
            <a:extLst>
              <a:ext uri="{FF2B5EF4-FFF2-40B4-BE49-F238E27FC236}">
                <a16:creationId xmlns:a16="http://schemas.microsoft.com/office/drawing/2014/main" id="{061C697D-2DDB-4C3E-A246-2546B70110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37269-F143-44C7-9AAD-C97BAD763318}"/>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2342574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5036" y="479392"/>
            <a:ext cx="10277149" cy="650699"/>
          </a:xfrm>
          <a:prstGeom prst="rect">
            <a:avLst/>
          </a:prstGeom>
        </p:spPr>
        <p:txBody>
          <a:bodyPr/>
          <a:lstStyle>
            <a:lvl1pPr algn="l">
              <a:defRPr sz="1800">
                <a:solidFill>
                  <a:schemeClr val="bg2"/>
                </a:solidFill>
              </a:defRPr>
            </a:lvl1pPr>
          </a:lstStyle>
          <a:p>
            <a:r>
              <a:rPr lang="en-US"/>
              <a:t>Click to edit Master title style</a:t>
            </a:r>
          </a:p>
        </p:txBody>
      </p:sp>
      <p:sp>
        <p:nvSpPr>
          <p:cNvPr id="7" name="Content Placeholder 6"/>
          <p:cNvSpPr>
            <a:spLocks noGrp="1"/>
          </p:cNvSpPr>
          <p:nvPr>
            <p:ph sz="quarter" idx="10"/>
          </p:nvPr>
        </p:nvSpPr>
        <p:spPr>
          <a:xfrm>
            <a:off x="1274239" y="1211580"/>
            <a:ext cx="10267951" cy="5012056"/>
          </a:xfrm>
        </p:spPr>
        <p:txBody>
          <a:bodyPr/>
          <a:lstStyle/>
          <a:p>
            <a:pPr lvl="0"/>
            <a:r>
              <a:rPr lang="en-US"/>
              <a:t>Click to edit Master text styles</a:t>
            </a:r>
          </a:p>
          <a:p>
            <a:pPr lvl="2"/>
            <a:r>
              <a:rPr lang="en-US"/>
              <a:t>Second level</a:t>
            </a:r>
          </a:p>
          <a:p>
            <a:pPr lvl="3"/>
            <a:r>
              <a:rPr lang="en-US"/>
              <a:t>Third level</a:t>
            </a:r>
          </a:p>
          <a:p>
            <a:pPr lvl="4"/>
            <a:r>
              <a:rPr lang="en-US"/>
              <a:t>Fourth level</a:t>
            </a:r>
          </a:p>
          <a:p>
            <a:pPr lvl="5"/>
            <a:r>
              <a:rPr lang="en-US"/>
              <a:t>Fifth level</a:t>
            </a:r>
          </a:p>
        </p:txBody>
      </p:sp>
      <p:sp>
        <p:nvSpPr>
          <p:cNvPr id="4" name="Slide Number Placeholder 4"/>
          <p:cNvSpPr>
            <a:spLocks noGrp="1"/>
          </p:cNvSpPr>
          <p:nvPr>
            <p:ph type="sldNum" sz="quarter" idx="4"/>
          </p:nvPr>
        </p:nvSpPr>
        <p:spPr>
          <a:xfrm>
            <a:off x="11593185" y="6464687"/>
            <a:ext cx="578907" cy="361949"/>
          </a:xfrm>
          <a:prstGeom prst="rect">
            <a:avLst/>
          </a:prstGeom>
        </p:spPr>
        <p:txBody>
          <a:bodyPr vert="horz" lIns="91440" tIns="45720" rIns="91440" bIns="45720" rtlCol="0" anchor="ctr"/>
          <a:lstStyle>
            <a:lvl1pPr algn="r" fontAlgn="auto">
              <a:spcBef>
                <a:spcPts val="0"/>
              </a:spcBef>
              <a:spcAft>
                <a:spcPts val="0"/>
              </a:spcAft>
              <a:defRPr sz="750">
                <a:solidFill>
                  <a:schemeClr val="tx1">
                    <a:tint val="75000"/>
                  </a:schemeClr>
                </a:solidFill>
                <a:latin typeface="Arial"/>
                <a:ea typeface="+mn-ea"/>
                <a:cs typeface="+mn-cs"/>
              </a:defRPr>
            </a:lvl1pPr>
          </a:lstStyle>
          <a:p>
            <a:pPr>
              <a:defRPr/>
            </a:pPr>
            <a:fld id="{70244827-F8C3-2840-93E3-08E2C570A0E3}" type="slidenum">
              <a:rPr lang="en-US" smtClean="0"/>
              <a:pPr>
                <a:defRPr/>
              </a:pPr>
              <a:t>‹#›</a:t>
            </a:fld>
            <a:endParaRPr lang="en-US"/>
          </a:p>
        </p:txBody>
      </p:sp>
    </p:spTree>
    <p:extLst>
      <p:ext uri="{BB962C8B-B14F-4D97-AF65-F5344CB8AC3E}">
        <p14:creationId xmlns:p14="http://schemas.microsoft.com/office/powerpoint/2010/main" val="3507478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12800" y="274638"/>
            <a:ext cx="10972800" cy="868362"/>
          </a:xfrm>
          <a:prstGeom prst="rect">
            <a:avLst/>
          </a:prstGeom>
        </p:spPr>
        <p:txBody>
          <a:bodyPr vert="horz" lIns="91440" tIns="45720" rIns="91440" bIns="45720" rtlCol="0" anchor="ctr" anchorCtr="0">
            <a:normAutofit/>
          </a:bodyPr>
          <a:lstStyle>
            <a:lvl1pPr>
              <a:lnSpc>
                <a:spcPts val="2400"/>
              </a:lnSpc>
              <a:defRPr lang="en-US"/>
            </a:lvl1pPr>
          </a:lstStyle>
          <a:p>
            <a:r>
              <a:rPr lang="en-US" dirty="0"/>
              <a:t>Click to edit Master title style</a:t>
            </a:r>
          </a:p>
        </p:txBody>
      </p:sp>
    </p:spTree>
    <p:extLst>
      <p:ext uri="{BB962C8B-B14F-4D97-AF65-F5344CB8AC3E}">
        <p14:creationId xmlns:p14="http://schemas.microsoft.com/office/powerpoint/2010/main" val="3834871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AJH">
    <p:spTree>
      <p:nvGrpSpPr>
        <p:cNvPr id="1" name=""/>
        <p:cNvGrpSpPr/>
        <p:nvPr/>
      </p:nvGrpSpPr>
      <p:grpSpPr>
        <a:xfrm>
          <a:off x="0" y="0"/>
          <a:ext cx="0" cy="0"/>
          <a:chOff x="0" y="0"/>
          <a:chExt cx="0" cy="0"/>
        </a:xfrm>
      </p:grpSpPr>
      <p:sp>
        <p:nvSpPr>
          <p:cNvPr id="11" name="Flowchart: Manual Input 3"/>
          <p:cNvSpPr/>
          <p:nvPr userDrawn="1"/>
        </p:nvSpPr>
        <p:spPr>
          <a:xfrm>
            <a:off x="-9524" y="6248402"/>
            <a:ext cx="12202744" cy="609599"/>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8"/>
              <a:gd name="connsiteY0" fmla="*/ 4460 h 10000"/>
              <a:gd name="connsiteX1" fmla="*/ 10018 w 10018"/>
              <a:gd name="connsiteY1" fmla="*/ 0 h 10000"/>
              <a:gd name="connsiteX2" fmla="*/ 10018 w 10018"/>
              <a:gd name="connsiteY2" fmla="*/ 10000 h 10000"/>
              <a:gd name="connsiteX3" fmla="*/ 18 w 10018"/>
              <a:gd name="connsiteY3" fmla="*/ 10000 h 10000"/>
              <a:gd name="connsiteX4" fmla="*/ 0 w 10018"/>
              <a:gd name="connsiteY4" fmla="*/ 4460 h 10000"/>
              <a:gd name="connsiteX0" fmla="*/ 0 w 10018"/>
              <a:gd name="connsiteY0" fmla="*/ 5531 h 11071"/>
              <a:gd name="connsiteX1" fmla="*/ 10000 w 10018"/>
              <a:gd name="connsiteY1" fmla="*/ 0 h 11071"/>
              <a:gd name="connsiteX2" fmla="*/ 10018 w 10018"/>
              <a:gd name="connsiteY2" fmla="*/ 11071 h 11071"/>
              <a:gd name="connsiteX3" fmla="*/ 18 w 10018"/>
              <a:gd name="connsiteY3" fmla="*/ 11071 h 11071"/>
              <a:gd name="connsiteX4" fmla="*/ 0 w 10018"/>
              <a:gd name="connsiteY4" fmla="*/ 5531 h 11071"/>
              <a:gd name="connsiteX0" fmla="*/ 7 w 10002"/>
              <a:gd name="connsiteY0" fmla="*/ 5531 h 11071"/>
              <a:gd name="connsiteX1" fmla="*/ 9984 w 10002"/>
              <a:gd name="connsiteY1" fmla="*/ 0 h 11071"/>
              <a:gd name="connsiteX2" fmla="*/ 10002 w 10002"/>
              <a:gd name="connsiteY2" fmla="*/ 11071 h 11071"/>
              <a:gd name="connsiteX3" fmla="*/ 2 w 10002"/>
              <a:gd name="connsiteY3" fmla="*/ 11071 h 11071"/>
              <a:gd name="connsiteX4" fmla="*/ 7 w 10002"/>
              <a:gd name="connsiteY4" fmla="*/ 5531 h 11071"/>
              <a:gd name="connsiteX0" fmla="*/ 13 w 10002"/>
              <a:gd name="connsiteY0" fmla="*/ 5531 h 11071"/>
              <a:gd name="connsiteX1" fmla="*/ 9984 w 10002"/>
              <a:gd name="connsiteY1" fmla="*/ 0 h 11071"/>
              <a:gd name="connsiteX2" fmla="*/ 10002 w 10002"/>
              <a:gd name="connsiteY2" fmla="*/ 11071 h 11071"/>
              <a:gd name="connsiteX3" fmla="*/ 2 w 10002"/>
              <a:gd name="connsiteY3" fmla="*/ 11071 h 11071"/>
              <a:gd name="connsiteX4" fmla="*/ 13 w 10002"/>
              <a:gd name="connsiteY4" fmla="*/ 5531 h 11071"/>
              <a:gd name="connsiteX0" fmla="*/ 1 w 9990"/>
              <a:gd name="connsiteY0" fmla="*/ 5531 h 11071"/>
              <a:gd name="connsiteX1" fmla="*/ 9972 w 9990"/>
              <a:gd name="connsiteY1" fmla="*/ 0 h 11071"/>
              <a:gd name="connsiteX2" fmla="*/ 9990 w 9990"/>
              <a:gd name="connsiteY2" fmla="*/ 11071 h 11071"/>
              <a:gd name="connsiteX3" fmla="*/ 2 w 9990"/>
              <a:gd name="connsiteY3" fmla="*/ 11071 h 11071"/>
              <a:gd name="connsiteX4" fmla="*/ 1 w 9990"/>
              <a:gd name="connsiteY4" fmla="*/ 5531 h 11071"/>
              <a:gd name="connsiteX0" fmla="*/ 1 w 10000"/>
              <a:gd name="connsiteY0" fmla="*/ 4996 h 10000"/>
              <a:gd name="connsiteX1" fmla="*/ 9994 w 10000"/>
              <a:gd name="connsiteY1" fmla="*/ 0 h 10000"/>
              <a:gd name="connsiteX2" fmla="*/ 10000 w 10000"/>
              <a:gd name="connsiteY2" fmla="*/ 10000 h 10000"/>
              <a:gd name="connsiteX3" fmla="*/ 2 w 10000"/>
              <a:gd name="connsiteY3" fmla="*/ 10000 h 10000"/>
              <a:gd name="connsiteX4" fmla="*/ 1 w 10000"/>
              <a:gd name="connsiteY4" fmla="*/ 4996 h 10000"/>
              <a:gd name="connsiteX0" fmla="*/ 1 w 10001"/>
              <a:gd name="connsiteY0" fmla="*/ 5052 h 10056"/>
              <a:gd name="connsiteX1" fmla="*/ 10000 w 10001"/>
              <a:gd name="connsiteY1" fmla="*/ 0 h 10056"/>
              <a:gd name="connsiteX2" fmla="*/ 10000 w 10001"/>
              <a:gd name="connsiteY2" fmla="*/ 10056 h 10056"/>
              <a:gd name="connsiteX3" fmla="*/ 2 w 10001"/>
              <a:gd name="connsiteY3" fmla="*/ 10056 h 10056"/>
              <a:gd name="connsiteX4" fmla="*/ 1 w 10001"/>
              <a:gd name="connsiteY4" fmla="*/ 5052 h 10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1" h="10056">
                <a:moveTo>
                  <a:pt x="1" y="5052"/>
                </a:moveTo>
                <a:lnTo>
                  <a:pt x="10000" y="0"/>
                </a:lnTo>
                <a:cubicBezTo>
                  <a:pt x="10006" y="3333"/>
                  <a:pt x="9994" y="6723"/>
                  <a:pt x="10000" y="10056"/>
                </a:cubicBezTo>
                <a:lnTo>
                  <a:pt x="2" y="10056"/>
                </a:lnTo>
                <a:cubicBezTo>
                  <a:pt x="-4" y="8388"/>
                  <a:pt x="7" y="6720"/>
                  <a:pt x="1" y="5052"/>
                </a:cubicBezTo>
                <a:close/>
              </a:path>
            </a:pathLst>
          </a:custGeom>
          <a:solidFill>
            <a:srgbClr val="B7D2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0" y="3"/>
            <a:ext cx="12192000" cy="1610372"/>
          </a:xfrm>
          <a:prstGeom prst="rect">
            <a:avLst/>
          </a:prstGeom>
          <a:solidFill>
            <a:srgbClr val="345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b="1" dirty="0">
              <a:solidFill>
                <a:schemeClr val="bg1">
                  <a:lumMod val="95000"/>
                </a:schemeClr>
              </a:solidFill>
              <a:latin typeface="Gill Sans MT" pitchFamily="34" charset="0"/>
              <a:ea typeface="+mj-ea"/>
              <a:cs typeface="+mj-cs"/>
            </a:endParaRPr>
          </a:p>
        </p:txBody>
      </p:sp>
      <p:sp>
        <p:nvSpPr>
          <p:cNvPr id="8" name="Title 1"/>
          <p:cNvSpPr>
            <a:spLocks noGrp="1"/>
          </p:cNvSpPr>
          <p:nvPr>
            <p:ph type="title" hasCustomPrompt="1"/>
          </p:nvPr>
        </p:nvSpPr>
        <p:spPr>
          <a:xfrm>
            <a:off x="342901" y="365126"/>
            <a:ext cx="11010900" cy="1139825"/>
          </a:xfrm>
        </p:spPr>
        <p:txBody>
          <a:bodyPr lIns="0" tIns="0" rIns="0" bIns="0" anchor="ctr" anchorCtr="0">
            <a:noAutofit/>
          </a:bodyPr>
          <a:lstStyle>
            <a:lvl1pPr>
              <a:lnSpc>
                <a:spcPts val="4000"/>
              </a:lnSpc>
              <a:defRPr lang="en-US" sz="4000" b="1" kern="1200" cap="none" baseline="0" dirty="0" smtClean="0">
                <a:solidFill>
                  <a:schemeClr val="bg1">
                    <a:lumMod val="95000"/>
                  </a:schemeClr>
                </a:solidFill>
                <a:latin typeface="Gill Sans MT" panose="020B0502020104020203" pitchFamily="34" charset="0"/>
                <a:ea typeface="+mj-ea"/>
                <a:cs typeface="+mj-cs"/>
              </a:defRPr>
            </a:lvl1pPr>
          </a:lstStyle>
          <a:p>
            <a:r>
              <a:rPr lang="en-US" dirty="0"/>
              <a:t>This Master Has Slide #S</a:t>
            </a:r>
          </a:p>
        </p:txBody>
      </p:sp>
      <p:sp>
        <p:nvSpPr>
          <p:cNvPr id="10" name="Content Placeholder 2"/>
          <p:cNvSpPr>
            <a:spLocks noGrp="1"/>
          </p:cNvSpPr>
          <p:nvPr>
            <p:ph idx="10" hasCustomPrompt="1"/>
          </p:nvPr>
        </p:nvSpPr>
        <p:spPr>
          <a:xfrm>
            <a:off x="342901" y="1738284"/>
            <a:ext cx="11010900" cy="4948268"/>
          </a:xfrm>
        </p:spPr>
        <p:txBody>
          <a:bodyPr/>
          <a:lstStyle>
            <a:lvl1pPr>
              <a:lnSpc>
                <a:spcPct val="120000"/>
              </a:lnSpc>
              <a:spcBef>
                <a:spcPts val="0"/>
              </a:spcBef>
              <a:spcAft>
                <a:spcPts val="600"/>
              </a:spcAft>
              <a:defRPr>
                <a:solidFill>
                  <a:schemeClr val="tx1">
                    <a:lumMod val="75000"/>
                    <a:lumOff val="25000"/>
                  </a:schemeClr>
                </a:solidFill>
                <a:latin typeface="Gill Sans MT" panose="020B0502020104020203" pitchFamily="34" charset="0"/>
              </a:defRPr>
            </a:lvl1pPr>
            <a:lvl2pPr>
              <a:lnSpc>
                <a:spcPct val="120000"/>
              </a:lnSpc>
              <a:spcBef>
                <a:spcPts val="0"/>
              </a:spcBef>
              <a:spcAft>
                <a:spcPts val="600"/>
              </a:spcAft>
              <a:defRPr>
                <a:solidFill>
                  <a:schemeClr val="tx1">
                    <a:lumMod val="75000"/>
                    <a:lumOff val="25000"/>
                  </a:schemeClr>
                </a:solidFill>
                <a:latin typeface="Gill Sans MT" panose="020B0502020104020203" pitchFamily="34" charset="0"/>
              </a:defRPr>
            </a:lvl2pPr>
            <a:lvl3pPr>
              <a:lnSpc>
                <a:spcPct val="120000"/>
              </a:lnSpc>
              <a:spcBef>
                <a:spcPts val="0"/>
              </a:spcBef>
              <a:spcAft>
                <a:spcPts val="600"/>
              </a:spcAft>
              <a:defRPr>
                <a:solidFill>
                  <a:schemeClr val="tx1">
                    <a:lumMod val="75000"/>
                    <a:lumOff val="25000"/>
                  </a:schemeClr>
                </a:solidFill>
                <a:latin typeface="Gill Sans MT" panose="020B0502020104020203" pitchFamily="34" charset="0"/>
              </a:defRPr>
            </a:lvl3pPr>
            <a:lvl4pPr>
              <a:lnSpc>
                <a:spcPct val="120000"/>
              </a:lnSpc>
              <a:spcBef>
                <a:spcPts val="0"/>
              </a:spcBef>
              <a:spcAft>
                <a:spcPts val="600"/>
              </a:spcAft>
              <a:defRPr>
                <a:solidFill>
                  <a:schemeClr val="tx1">
                    <a:lumMod val="75000"/>
                    <a:lumOff val="25000"/>
                  </a:schemeClr>
                </a:solidFill>
                <a:latin typeface="Gill Sans MT" panose="020B0502020104020203" pitchFamily="34" charset="0"/>
              </a:defRPr>
            </a:lvl4pPr>
            <a:lvl5pPr>
              <a:lnSpc>
                <a:spcPct val="120000"/>
              </a:lnSpc>
              <a:spcBef>
                <a:spcPts val="0"/>
              </a:spcBef>
              <a:spcAft>
                <a:spcPts val="600"/>
              </a:spcAft>
              <a:defRPr>
                <a:solidFill>
                  <a:schemeClr val="tx1">
                    <a:lumMod val="75000"/>
                    <a:lumOff val="25000"/>
                  </a:schemeClr>
                </a:solidFill>
                <a:latin typeface="Gill Sans MT" panose="020B0502020104020203" pitchFamily="34" charset="0"/>
              </a:defRPr>
            </a:lvl5pPr>
          </a:lstStyle>
          <a:p>
            <a:pPr lvl="0"/>
            <a:r>
              <a:rPr lang="en-US" dirty="0"/>
              <a:t>Click to edit slide content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29208" y="6395862"/>
            <a:ext cx="1553937" cy="320798"/>
          </a:xfrm>
          <a:prstGeom prst="rect">
            <a:avLst/>
          </a:prstGeom>
        </p:spPr>
      </p:pic>
      <p:sp>
        <p:nvSpPr>
          <p:cNvPr id="15" name="Slide Number Placeholder 6"/>
          <p:cNvSpPr>
            <a:spLocks noGrp="1"/>
          </p:cNvSpPr>
          <p:nvPr>
            <p:ph type="sldNum" sz="quarter" idx="12"/>
          </p:nvPr>
        </p:nvSpPr>
        <p:spPr>
          <a:xfrm>
            <a:off x="0" y="6492876"/>
            <a:ext cx="2743200" cy="365125"/>
          </a:xfrm>
        </p:spPr>
        <p:txBody>
          <a:bodyPr/>
          <a:lstStyle>
            <a:lvl1pPr>
              <a:defRPr sz="1400">
                <a:solidFill>
                  <a:schemeClr val="tx1">
                    <a:lumMod val="75000"/>
                    <a:lumOff val="25000"/>
                  </a:schemeClr>
                </a:solidFill>
                <a:latin typeface="Gill Sans MT" panose="020B0502020104020203" pitchFamily="34" charset="0"/>
              </a:defRPr>
            </a:lvl1pPr>
          </a:lstStyle>
          <a:p>
            <a:r>
              <a:rPr lang="en-US" dirty="0"/>
              <a:t>Slide </a:t>
            </a:r>
            <a:fld id="{0AB40DA4-FA10-48ED-9ACF-0ECC4D460407}" type="slidenum">
              <a:rPr lang="en-US" smtClean="0"/>
              <a:pPr/>
              <a:t>‹#›</a:t>
            </a:fld>
            <a:endParaRPr lang="en-US" dirty="0"/>
          </a:p>
        </p:txBody>
      </p:sp>
    </p:spTree>
    <p:extLst>
      <p:ext uri="{BB962C8B-B14F-4D97-AF65-F5344CB8AC3E}">
        <p14:creationId xmlns:p14="http://schemas.microsoft.com/office/powerpoint/2010/main" val="4167781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1704320" y="6439647"/>
            <a:ext cx="407002" cy="412003"/>
          </a:xfrm>
        </p:spPr>
        <p:txBody>
          <a:bodyPr/>
          <a:lstStyle>
            <a:lvl1pPr algn="ctr">
              <a:defRPr>
                <a:solidFill>
                  <a:srgbClr val="000000"/>
                </a:solidFill>
              </a:defRPr>
            </a:lvl1pPr>
          </a:lstStyle>
          <a:p>
            <a:fld id="{36EAB187-7E39-1E4B-8767-A47ADC6C83D2}" type="slidenum">
              <a:rPr lang="en-US" smtClean="0"/>
              <a:pPr/>
              <a:t>‹#›</a:t>
            </a:fld>
            <a:endParaRPr lang="en-US" dirty="0"/>
          </a:p>
        </p:txBody>
      </p:sp>
    </p:spTree>
    <p:extLst>
      <p:ext uri="{BB962C8B-B14F-4D97-AF65-F5344CB8AC3E}">
        <p14:creationId xmlns:p14="http://schemas.microsoft.com/office/powerpoint/2010/main" val="28655473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Option 1">
    <p:spTree>
      <p:nvGrpSpPr>
        <p:cNvPr id="1" name=""/>
        <p:cNvGrpSpPr/>
        <p:nvPr/>
      </p:nvGrpSpPr>
      <p:grpSpPr>
        <a:xfrm>
          <a:off x="0" y="0"/>
          <a:ext cx="0" cy="0"/>
          <a:chOff x="0" y="0"/>
          <a:chExt cx="0" cy="0"/>
        </a:xfrm>
      </p:grpSpPr>
      <p:pic>
        <p:nvPicPr>
          <p:cNvPr id="2" name="Picture 8" descr="New NAVCEN Logo Working"/>
          <p:cNvPicPr>
            <a:picLocks noChangeAspect="1" noChangeArrowheads="1"/>
          </p:cNvPicPr>
          <p:nvPr userDrawn="1"/>
        </p:nvPicPr>
        <p:blipFill>
          <a:blip r:embed="rId3" cstate="print"/>
          <a:srcRect/>
          <a:stretch>
            <a:fillRect/>
          </a:stretch>
        </p:blipFill>
        <p:spPr bwMode="auto">
          <a:xfrm>
            <a:off x="203200" y="171450"/>
            <a:ext cx="1117600" cy="742950"/>
          </a:xfrm>
          <a:prstGeom prst="rect">
            <a:avLst/>
          </a:prstGeom>
          <a:noFill/>
          <a:ln w="9525">
            <a:noFill/>
            <a:miter lim="800000"/>
            <a:headEnd/>
            <a:tailEnd/>
          </a:ln>
        </p:spPr>
      </p:pic>
      <p:pic>
        <p:nvPicPr>
          <p:cNvPr id="3" name="Picture 13" descr="DHS_for_ppt"/>
          <p:cNvPicPr>
            <a:picLocks noChangeAspect="1" noChangeArrowheads="1"/>
          </p:cNvPicPr>
          <p:nvPr userDrawn="1"/>
        </p:nvPicPr>
        <p:blipFill>
          <a:blip r:embed="rId4" cstate="print"/>
          <a:srcRect/>
          <a:stretch>
            <a:fillRect/>
          </a:stretch>
        </p:blipFill>
        <p:spPr bwMode="auto">
          <a:xfrm>
            <a:off x="592668" y="6032503"/>
            <a:ext cx="2948517" cy="688975"/>
          </a:xfrm>
          <a:prstGeom prst="rect">
            <a:avLst/>
          </a:prstGeom>
          <a:noFill/>
          <a:ln w="9525">
            <a:noFill/>
            <a:miter lim="800000"/>
            <a:headEnd/>
            <a:tailEnd/>
          </a:ln>
        </p:spPr>
      </p:pic>
      <p:graphicFrame>
        <p:nvGraphicFramePr>
          <p:cNvPr id="4" name="Object 7"/>
          <p:cNvGraphicFramePr>
            <a:graphicFrameLocks noChangeAspect="1"/>
          </p:cNvGraphicFramePr>
          <p:nvPr/>
        </p:nvGraphicFramePr>
        <p:xfrm>
          <a:off x="8892117" y="6110288"/>
          <a:ext cx="2421467" cy="569912"/>
        </p:xfrm>
        <a:graphic>
          <a:graphicData uri="http://schemas.openxmlformats.org/presentationml/2006/ole">
            <mc:AlternateContent xmlns:mc="http://schemas.openxmlformats.org/markup-compatibility/2006">
              <mc:Choice xmlns:v="urn:schemas-microsoft-com:vml" Requires="v">
                <p:oleObj spid="_x0000_s1026" name="Picture" r:id="rId5" imgW="2200656" imgH="690372" progId="Word.Picture.8">
                  <p:embed/>
                </p:oleObj>
              </mc:Choice>
              <mc:Fallback>
                <p:oleObj name="Picture" r:id="rId5" imgW="2200656" imgH="690372" progId="Word.Picture.8">
                  <p:embed/>
                  <p:pic>
                    <p:nvPicPr>
                      <p:cNvPr id="4"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92117" y="6110288"/>
                        <a:ext cx="2421467" cy="569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5"/>
          <p:cNvSpPr>
            <a:spLocks noGrp="1"/>
          </p:cNvSpPr>
          <p:nvPr>
            <p:ph type="sldNum" sz="quarter" idx="10"/>
          </p:nvPr>
        </p:nvSpPr>
        <p:spPr>
          <a:xfrm>
            <a:off x="8839200" y="6356353"/>
            <a:ext cx="2844800" cy="365125"/>
          </a:xfrm>
        </p:spPr>
        <p:txBody>
          <a:bodyPr/>
          <a:lstStyle>
            <a:lvl1pPr>
              <a:defRPr>
                <a:solidFill>
                  <a:schemeClr val="tx2"/>
                </a:solidFill>
                <a:latin typeface="Calibri" panose="020F0502020204030204" pitchFamily="34" charset="0"/>
                <a:cs typeface="Calibri" panose="020F0502020204030204" pitchFamily="34" charset="0"/>
              </a:defRPr>
            </a:lvl1pPr>
          </a:lstStyle>
          <a:p>
            <a:pPr>
              <a:defRPr/>
            </a:pPr>
            <a:fld id="{16170674-BBFF-48EE-9561-C3FD3B32E326}" type="slidenum">
              <a:rPr lang="en-US" smtClean="0"/>
              <a:pPr>
                <a:defRPr/>
              </a:pPr>
              <a:t>‹#›</a:t>
            </a:fld>
            <a:endParaRPr lang="en-US" dirty="0"/>
          </a:p>
        </p:txBody>
      </p:sp>
      <p:sp>
        <p:nvSpPr>
          <p:cNvPr id="6" name="Title 1"/>
          <p:cNvSpPr>
            <a:spLocks noGrp="1"/>
          </p:cNvSpPr>
          <p:nvPr>
            <p:ph type="ctrTitle"/>
          </p:nvPr>
        </p:nvSpPr>
        <p:spPr>
          <a:xfrm>
            <a:off x="1463040" y="182880"/>
            <a:ext cx="9753600" cy="914400"/>
          </a:xfrm>
        </p:spPr>
        <p:txBody>
          <a:bodyPr>
            <a:normAutofit/>
          </a:bodyPr>
          <a:lstStyle>
            <a:lvl1pPr>
              <a:defRPr sz="3200" b="1" baseline="0">
                <a:solidFill>
                  <a:schemeClr val="tx2"/>
                </a:solidFill>
                <a:latin typeface="+mj-lt"/>
              </a:defRPr>
            </a:lvl1pPr>
          </a:lstStyle>
          <a:p>
            <a:r>
              <a:rPr lang="en-US" dirty="0"/>
              <a:t>Click to edit Master title style</a:t>
            </a:r>
          </a:p>
        </p:txBody>
      </p:sp>
      <p:sp>
        <p:nvSpPr>
          <p:cNvPr id="9" name="Content Placeholder 8"/>
          <p:cNvSpPr>
            <a:spLocks noGrp="1"/>
          </p:cNvSpPr>
          <p:nvPr>
            <p:ph sz="quarter" idx="11"/>
          </p:nvPr>
        </p:nvSpPr>
        <p:spPr>
          <a:xfrm>
            <a:off x="243840" y="1160462"/>
            <a:ext cx="11704320" cy="4691698"/>
          </a:xfrm>
        </p:spPr>
        <p:txBody>
          <a:bodyPr/>
          <a:lstStyle>
            <a:lvl1pPr>
              <a:defRPr baseline="0">
                <a:solidFill>
                  <a:schemeClr val="tx2"/>
                </a:solidFill>
                <a:latin typeface="Calibri" panose="020F0502020204030204" pitchFamily="34" charset="0"/>
              </a:defRPr>
            </a:lvl1pPr>
            <a:lvl2pPr>
              <a:defRPr baseline="0">
                <a:solidFill>
                  <a:schemeClr val="tx2"/>
                </a:solidFill>
                <a:latin typeface="Calibri" panose="020F0502020204030204" pitchFamily="34" charset="0"/>
              </a:defRPr>
            </a:lvl2pPr>
            <a:lvl3pPr>
              <a:defRPr baseline="0">
                <a:solidFill>
                  <a:schemeClr val="tx2"/>
                </a:solidFill>
                <a:latin typeface="Calibri" panose="020F0502020204030204" pitchFamily="34" charset="0"/>
              </a:defRPr>
            </a:lvl3pPr>
            <a:lvl4pPr>
              <a:defRPr baseline="0">
                <a:solidFill>
                  <a:schemeClr val="tx2"/>
                </a:solidFill>
                <a:latin typeface="Calibri" panose="020F0502020204030204" pitchFamily="34" charset="0"/>
              </a:defRPr>
            </a:lvl4pPr>
            <a:lvl5pPr>
              <a:defRPr baseline="0">
                <a:solidFill>
                  <a:schemeClr val="tx2"/>
                </a:solidFill>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0963960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38819-954F-489E-83A1-E922993264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E32F09-A090-4B88-AE4C-46D0BC686FA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CB35A5-DBC6-41BD-AF69-554E26760DCA}"/>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5" name="Footer Placeholder 4">
            <a:extLst>
              <a:ext uri="{FF2B5EF4-FFF2-40B4-BE49-F238E27FC236}">
                <a16:creationId xmlns:a16="http://schemas.microsoft.com/office/drawing/2014/main" id="{3F0B0611-5FBC-4453-9F93-5E1B731D53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404127-F8E3-437A-ABDC-5785993489C0}"/>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291750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5F469-D4BF-4A92-AA33-A24C5A30AA08}"/>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84DB0318-5FDC-4835-8466-A17A7F96ED2F}"/>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74023C7-68A2-45FB-B463-C68036BDBE5A}"/>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5" name="Footer Placeholder 4">
            <a:extLst>
              <a:ext uri="{FF2B5EF4-FFF2-40B4-BE49-F238E27FC236}">
                <a16:creationId xmlns:a16="http://schemas.microsoft.com/office/drawing/2014/main" id="{85A4D33B-72F3-4F80-BCED-A44FCCC594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C379A8-098E-4F9A-B36D-B1027B09E00B}"/>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95400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56AC9-E548-44B3-9558-3EF2994D1A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A6634F-ADDB-40DD-86BA-90C6F9193EF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8380AA-AA77-4918-B21D-D4E7BCFA9FE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BA710D-0F6C-44D2-B9A0-B5D9F2FE0A18}"/>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6" name="Footer Placeholder 5">
            <a:extLst>
              <a:ext uri="{FF2B5EF4-FFF2-40B4-BE49-F238E27FC236}">
                <a16:creationId xmlns:a16="http://schemas.microsoft.com/office/drawing/2014/main" id="{7E790FDF-1D51-4AB5-A8A3-C7F62A05D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C0F49D-9450-4DF0-ABE1-35492C5AF1FD}"/>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1249304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5C19-F468-49CB-ACFE-DF86F0E386CB}"/>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FD5B59-7744-4F5C-BE99-95F37AEE6B47}"/>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80A26B3F-2312-4E2D-9F2A-503D8FC1AFD3}"/>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8BC0FC-5BCB-432D-ACDB-FE61B8F79C4D}"/>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0E1A955C-5994-407C-9C3F-5575AEA5E8D6}"/>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854176-A96B-4841-B672-EC1445367590}"/>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8" name="Footer Placeholder 7">
            <a:extLst>
              <a:ext uri="{FF2B5EF4-FFF2-40B4-BE49-F238E27FC236}">
                <a16:creationId xmlns:a16="http://schemas.microsoft.com/office/drawing/2014/main" id="{F0ECD056-2A73-4A44-94B6-E688C38304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3813D-A4B0-49B2-B933-C31B22CD141B}"/>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2675608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C44A9-B41B-4703-BCBA-419C9676E0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504830-F373-47B5-AC9D-2C2B986742B2}"/>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4" name="Footer Placeholder 3">
            <a:extLst>
              <a:ext uri="{FF2B5EF4-FFF2-40B4-BE49-F238E27FC236}">
                <a16:creationId xmlns:a16="http://schemas.microsoft.com/office/drawing/2014/main" id="{649E8232-1029-4237-B8C6-C61C1D164A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44FA60-A1FE-4A16-836D-BF9EAF0A8D52}"/>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197015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BF83-C05C-4629-A65D-2599E61503FA}"/>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3" name="Footer Placeholder 2">
            <a:extLst>
              <a:ext uri="{FF2B5EF4-FFF2-40B4-BE49-F238E27FC236}">
                <a16:creationId xmlns:a16="http://schemas.microsoft.com/office/drawing/2014/main" id="{6D1BF946-596A-4148-94C3-33475E93E0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57CF86-6413-4FB7-8578-B94E0E73EF02}"/>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185133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BD599-38E1-4D49-A2FD-54F41BE8B7D0}"/>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310E635-807E-4FA5-A83F-DBDD7CA35F47}"/>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F4DA64-C7DF-4FD6-8126-FBA391B13917}"/>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3B76C2D4-C88B-4289-B290-8953AF4D584F}"/>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6" name="Footer Placeholder 5">
            <a:extLst>
              <a:ext uri="{FF2B5EF4-FFF2-40B4-BE49-F238E27FC236}">
                <a16:creationId xmlns:a16="http://schemas.microsoft.com/office/drawing/2014/main" id="{A4326320-4255-4344-8561-B7170B07C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F67F5-FEC1-4DCD-A242-57F7AB7AF10D}"/>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3028964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97706-C10C-496D-A042-699692B04D3D}"/>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78B1FF10-3A39-45C5-A5B1-9A081E9226EA}"/>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E38D32E-DE6E-435F-879D-42C6D80B3490}"/>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5FEBB33B-8BC2-40E6-B85E-0BF73490EDDC}"/>
              </a:ext>
            </a:extLst>
          </p:cNvPr>
          <p:cNvSpPr>
            <a:spLocks noGrp="1"/>
          </p:cNvSpPr>
          <p:nvPr>
            <p:ph type="dt" sz="half" idx="10"/>
          </p:nvPr>
        </p:nvSpPr>
        <p:spPr/>
        <p:txBody>
          <a:bodyPr/>
          <a:lstStyle/>
          <a:p>
            <a:fld id="{11CC5A3A-36F1-4D42-9486-A347693D4CFE}" type="datetimeFigureOut">
              <a:rPr lang="en-US" smtClean="0"/>
              <a:t>12/7/2020</a:t>
            </a:fld>
            <a:endParaRPr lang="en-US"/>
          </a:p>
        </p:txBody>
      </p:sp>
      <p:sp>
        <p:nvSpPr>
          <p:cNvPr id="6" name="Footer Placeholder 5">
            <a:extLst>
              <a:ext uri="{FF2B5EF4-FFF2-40B4-BE49-F238E27FC236}">
                <a16:creationId xmlns:a16="http://schemas.microsoft.com/office/drawing/2014/main" id="{6F04ED88-54BF-4AA9-9587-F4EABBF98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E0EF8-7AB4-4289-9FF9-93B77B15FC49}"/>
              </a:ext>
            </a:extLst>
          </p:cNvPr>
          <p:cNvSpPr>
            <a:spLocks noGrp="1"/>
          </p:cNvSpPr>
          <p:nvPr>
            <p:ph type="sldNum" sz="quarter" idx="12"/>
          </p:nvPr>
        </p:nvSpPr>
        <p:spPr/>
        <p:txBody>
          <a:bodyPr/>
          <a:lstStyle/>
          <a:p>
            <a:fld id="{593B6DCC-1724-4399-86D0-44BD59116E2F}" type="slidenum">
              <a:rPr lang="en-US" smtClean="0"/>
              <a:t>‹#›</a:t>
            </a:fld>
            <a:endParaRPr lang="en-US"/>
          </a:p>
        </p:txBody>
      </p:sp>
    </p:spTree>
    <p:extLst>
      <p:ext uri="{BB962C8B-B14F-4D97-AF65-F5344CB8AC3E}">
        <p14:creationId xmlns:p14="http://schemas.microsoft.com/office/powerpoint/2010/main" val="39821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62980E-815F-492E-AECD-362C8893887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9582DC-D252-427B-8B0B-15BFA401D7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A01C26-ABAE-4998-A1E7-61503B4C9C55}"/>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CC5A3A-36F1-4D42-9486-A347693D4CFE}" type="datetimeFigureOut">
              <a:rPr lang="en-US" smtClean="0"/>
              <a:t>12/7/2020</a:t>
            </a:fld>
            <a:endParaRPr lang="en-US"/>
          </a:p>
        </p:txBody>
      </p:sp>
      <p:sp>
        <p:nvSpPr>
          <p:cNvPr id="5" name="Footer Placeholder 4">
            <a:extLst>
              <a:ext uri="{FF2B5EF4-FFF2-40B4-BE49-F238E27FC236}">
                <a16:creationId xmlns:a16="http://schemas.microsoft.com/office/drawing/2014/main" id="{E146D89A-BFC7-4C43-B299-54985F1C9D52}"/>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128A0A-159F-4B83-819D-2CB2DC9522F5}"/>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3B6DCC-1724-4399-86D0-44BD59116E2F}" type="slidenum">
              <a:rPr lang="en-US" smtClean="0"/>
              <a:t>‹#›</a:t>
            </a:fld>
            <a:endParaRPr lang="en-US"/>
          </a:p>
        </p:txBody>
      </p:sp>
    </p:spTree>
    <p:extLst>
      <p:ext uri="{BB962C8B-B14F-4D97-AF65-F5344CB8AC3E}">
        <p14:creationId xmlns:p14="http://schemas.microsoft.com/office/powerpoint/2010/main" val="3908980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 y="6199632"/>
            <a:ext cx="12191999" cy="734568"/>
            <a:chOff x="1" y="6199632"/>
            <a:chExt cx="12191999" cy="734568"/>
          </a:xfrm>
        </p:grpSpPr>
        <p:sp>
          <p:nvSpPr>
            <p:cNvPr id="19" name="Rectangle 18"/>
            <p:cNvSpPr/>
            <p:nvPr/>
          </p:nvSpPr>
          <p:spPr>
            <a:xfrm>
              <a:off x="1" y="6199632"/>
              <a:ext cx="12191999" cy="658368"/>
            </a:xfrm>
            <a:prstGeom prst="rect">
              <a:avLst/>
            </a:prstGeom>
            <a:solidFill>
              <a:srgbClr val="0A1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pic>
          <p:nvPicPr>
            <p:cNvPr id="20" name="Picture 19"/>
            <p:cNvPicPr>
              <a:picLocks noChangeAspect="1"/>
            </p:cNvPicPr>
            <p:nvPr/>
          </p:nvPicPr>
          <p:blipFill rotWithShape="1">
            <a:blip r:embed="rId3"/>
            <a:srcRect t="4885" r="85790" b="-11007"/>
            <a:stretch/>
          </p:blipFill>
          <p:spPr>
            <a:xfrm>
              <a:off x="2" y="6199632"/>
              <a:ext cx="643300" cy="734568"/>
            </a:xfrm>
            <a:prstGeom prst="rect">
              <a:avLst/>
            </a:prstGeom>
          </p:spPr>
        </p:pic>
      </p:grpSp>
      <p:sp>
        <p:nvSpPr>
          <p:cNvPr id="14" name="Title 8"/>
          <p:cNvSpPr>
            <a:spLocks noGrp="1"/>
          </p:cNvSpPr>
          <p:nvPr>
            <p:ph type="title"/>
          </p:nvPr>
        </p:nvSpPr>
        <p:spPr>
          <a:xfrm>
            <a:off x="383583" y="0"/>
            <a:ext cx="10515600" cy="1325563"/>
          </a:xfrm>
        </p:spPr>
        <p:txBody>
          <a:bodyPr>
            <a:noAutofit/>
          </a:bodyPr>
          <a:lstStyle/>
          <a:p>
            <a:r>
              <a:rPr lang="en-US" dirty="0"/>
              <a:t/>
            </a:r>
            <a:br>
              <a:rPr lang="en-US" dirty="0"/>
            </a:br>
            <a:r>
              <a:rPr lang="en-US" dirty="0"/>
              <a:t> </a:t>
            </a:r>
            <a:br>
              <a:rPr lang="en-US" dirty="0"/>
            </a:br>
            <a:r>
              <a:rPr lang="en-US" dirty="0"/>
              <a:t/>
            </a:r>
            <a:br>
              <a:rPr lang="en-US" dirty="0"/>
            </a:br>
            <a:r>
              <a:rPr lang="en-US" b="1" dirty="0"/>
              <a:t>What happens when PNT is denied, disrupted, or manipulated in a maritime environment </a:t>
            </a:r>
            <a:r>
              <a:rPr lang="en-US" dirty="0"/>
              <a:t>	</a:t>
            </a:r>
            <a:br>
              <a:rPr lang="en-US" dirty="0"/>
            </a:br>
            <a:r>
              <a:rPr lang="en-US" dirty="0"/>
              <a:t>	</a:t>
            </a:r>
            <a:br>
              <a:rPr lang="en-US" dirty="0"/>
            </a:br>
            <a:r>
              <a:rPr lang="en-US" dirty="0"/>
              <a:t>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9286A7-9A46-4FA6-B13B-FF138F5C6110}" type="slidenum">
              <a:rPr kumimoji="0" lang="en-US" sz="1400" b="0" i="0" u="none" strike="noStrike" kern="1200" cap="none" spc="0" normalizeH="0" baseline="0" noProof="0" smtClean="0">
                <a:ln>
                  <a:noFill/>
                </a:ln>
                <a:solidFill>
                  <a:prstClr val="white"/>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cxnSp>
        <p:nvCxnSpPr>
          <p:cNvPr id="7" name="Straight Connector 6"/>
          <p:cNvCxnSpPr/>
          <p:nvPr/>
        </p:nvCxnSpPr>
        <p:spPr>
          <a:xfrm>
            <a:off x="489722" y="1325563"/>
            <a:ext cx="11350024" cy="0"/>
          </a:xfrm>
          <a:prstGeom prst="line">
            <a:avLst/>
          </a:prstGeom>
          <a:ln w="12700"/>
        </p:spPr>
        <p:style>
          <a:lnRef idx="1">
            <a:schemeClr val="dk1"/>
          </a:lnRef>
          <a:fillRef idx="0">
            <a:schemeClr val="dk1"/>
          </a:fillRef>
          <a:effectRef idx="0">
            <a:schemeClr val="dk1"/>
          </a:effectRef>
          <a:fontRef idx="minor">
            <a:schemeClr val="tx1"/>
          </a:fontRef>
        </p:style>
      </p:cxnSp>
      <p:sp>
        <p:nvSpPr>
          <p:cNvPr id="69" name="Rectangle 68">
            <a:extLst>
              <a:ext uri="{FF2B5EF4-FFF2-40B4-BE49-F238E27FC236}">
                <a16:creationId xmlns:a16="http://schemas.microsoft.com/office/drawing/2014/main" id="{381A12F4-4919-4A9F-BC0A-D9974171F78D}"/>
              </a:ext>
            </a:extLst>
          </p:cNvPr>
          <p:cNvSpPr/>
          <p:nvPr/>
        </p:nvSpPr>
        <p:spPr>
          <a:xfrm>
            <a:off x="643301" y="6325215"/>
            <a:ext cx="11411918" cy="406330"/>
          </a:xfrm>
          <a:prstGeom prst="rect">
            <a:avLst/>
          </a:prstGeom>
        </p:spPr>
        <p:txBody>
          <a:bodyPr wrap="square">
            <a:spAutoFit/>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U.S. Department of Transportation</a:t>
            </a:r>
          </a:p>
        </p:txBody>
      </p:sp>
      <p:sp>
        <p:nvSpPr>
          <p:cNvPr id="5" name="Rectangle 4">
            <a:extLst>
              <a:ext uri="{FF2B5EF4-FFF2-40B4-BE49-F238E27FC236}">
                <a16:creationId xmlns:a16="http://schemas.microsoft.com/office/drawing/2014/main" id="{A03567BC-692B-465F-8540-C14814649A25}"/>
              </a:ext>
            </a:extLst>
          </p:cNvPr>
          <p:cNvSpPr/>
          <p:nvPr/>
        </p:nvSpPr>
        <p:spPr>
          <a:xfrm>
            <a:off x="383583" y="2406879"/>
            <a:ext cx="10987247" cy="1138773"/>
          </a:xfrm>
          <a:prstGeom prst="rect">
            <a:avLst/>
          </a:prstGeom>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CAPT Michael Glander</a:t>
            </a: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Commanding Officer, U.S. Coast Guard Navigation Center 	</a:t>
            </a:r>
          </a:p>
          <a:p>
            <a:pPr marL="3084513" marR="0" lvl="0" indent="-62865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0718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0F4D095C-623E-4DBB-9B50-A65F88D19A80}"/>
              </a:ext>
            </a:extLst>
          </p:cNvPr>
          <p:cNvSpPr/>
          <p:nvPr/>
        </p:nvSpPr>
        <p:spPr>
          <a:xfrm>
            <a:off x="3876346" y="1840585"/>
            <a:ext cx="2491849" cy="2223162"/>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242" name="Slide Number Placeholder 2"/>
          <p:cNvSpPr>
            <a:spLocks noGrp="1"/>
          </p:cNvSpPr>
          <p:nvPr>
            <p:ph type="sldNum" sz="quarter" idx="10"/>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2BB2FA6-0BF2-4369-9CE9-5AB34D9759E7}" type="slidenum">
              <a:rPr kumimoji="0" lang="en-US" altLang="en-US" sz="9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AB8B695D-97FF-4BBE-8F02-E03A914F2695}"/>
              </a:ext>
            </a:extLst>
          </p:cNvPr>
          <p:cNvSpPr txBox="1"/>
          <p:nvPr/>
        </p:nvSpPr>
        <p:spPr>
          <a:xfrm>
            <a:off x="4743078" y="1958677"/>
            <a:ext cx="2279499"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USCG</a:t>
            </a:r>
          </a:p>
        </p:txBody>
      </p:sp>
      <p:sp>
        <p:nvSpPr>
          <p:cNvPr id="6" name="TextBox 5">
            <a:extLst>
              <a:ext uri="{FF2B5EF4-FFF2-40B4-BE49-F238E27FC236}">
                <a16:creationId xmlns:a16="http://schemas.microsoft.com/office/drawing/2014/main" id="{F5D277CE-ECE9-4ABD-BFC8-ECDD545EDB7D}"/>
              </a:ext>
            </a:extLst>
          </p:cNvPr>
          <p:cNvSpPr txBox="1"/>
          <p:nvPr/>
        </p:nvSpPr>
        <p:spPr>
          <a:xfrm>
            <a:off x="4088696" y="2592951"/>
            <a:ext cx="22794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FAA</a:t>
            </a:r>
          </a:p>
        </p:txBody>
      </p:sp>
      <p:sp>
        <p:nvSpPr>
          <p:cNvPr id="7" name="TextBox 6">
            <a:extLst>
              <a:ext uri="{FF2B5EF4-FFF2-40B4-BE49-F238E27FC236}">
                <a16:creationId xmlns:a16="http://schemas.microsoft.com/office/drawing/2014/main" id="{AD47B418-5854-4447-ADCD-4242BC8DF836}"/>
              </a:ext>
            </a:extLst>
          </p:cNvPr>
          <p:cNvSpPr txBox="1"/>
          <p:nvPr/>
        </p:nvSpPr>
        <p:spPr>
          <a:xfrm>
            <a:off x="4374510" y="3334610"/>
            <a:ext cx="22794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FCC</a:t>
            </a:r>
          </a:p>
        </p:txBody>
      </p:sp>
      <p:sp>
        <p:nvSpPr>
          <p:cNvPr id="9" name="TextBox 8">
            <a:extLst>
              <a:ext uri="{FF2B5EF4-FFF2-40B4-BE49-F238E27FC236}">
                <a16:creationId xmlns:a16="http://schemas.microsoft.com/office/drawing/2014/main" id="{47D0E577-7310-403B-9BD3-197D56E265D7}"/>
              </a:ext>
            </a:extLst>
          </p:cNvPr>
          <p:cNvSpPr txBox="1"/>
          <p:nvPr/>
        </p:nvSpPr>
        <p:spPr>
          <a:xfrm>
            <a:off x="5271606" y="3280694"/>
            <a:ext cx="22794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DHS</a:t>
            </a:r>
          </a:p>
        </p:txBody>
      </p:sp>
      <p:sp>
        <p:nvSpPr>
          <p:cNvPr id="10" name="TextBox 9">
            <a:extLst>
              <a:ext uri="{FF2B5EF4-FFF2-40B4-BE49-F238E27FC236}">
                <a16:creationId xmlns:a16="http://schemas.microsoft.com/office/drawing/2014/main" id="{BBF7CF98-6778-462C-BC00-DC6056345FA1}"/>
              </a:ext>
            </a:extLst>
          </p:cNvPr>
          <p:cNvSpPr txBox="1"/>
          <p:nvPr/>
        </p:nvSpPr>
        <p:spPr>
          <a:xfrm>
            <a:off x="5440795" y="2587137"/>
            <a:ext cx="227949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DOD</a:t>
            </a:r>
          </a:p>
        </p:txBody>
      </p:sp>
      <p:sp>
        <p:nvSpPr>
          <p:cNvPr id="4" name="TextBox 3">
            <a:extLst>
              <a:ext uri="{FF2B5EF4-FFF2-40B4-BE49-F238E27FC236}">
                <a16:creationId xmlns:a16="http://schemas.microsoft.com/office/drawing/2014/main" id="{79AAB2B6-5B08-4CBA-AD4D-0562E1B2BFF8}"/>
              </a:ext>
            </a:extLst>
          </p:cNvPr>
          <p:cNvSpPr txBox="1"/>
          <p:nvPr/>
        </p:nvSpPr>
        <p:spPr>
          <a:xfrm>
            <a:off x="2906887" y="603265"/>
            <a:ext cx="221538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GPS Problem Report</a:t>
            </a:r>
          </a:p>
        </p:txBody>
      </p:sp>
      <p:sp>
        <p:nvSpPr>
          <p:cNvPr id="5" name="Arrow: Right 4">
            <a:extLst>
              <a:ext uri="{FF2B5EF4-FFF2-40B4-BE49-F238E27FC236}">
                <a16:creationId xmlns:a16="http://schemas.microsoft.com/office/drawing/2014/main" id="{DE71AB80-AC2B-4C77-827D-886F0F96434E}"/>
              </a:ext>
            </a:extLst>
          </p:cNvPr>
          <p:cNvSpPr/>
          <p:nvPr/>
        </p:nvSpPr>
        <p:spPr>
          <a:xfrm rot="4097174">
            <a:off x="4012872" y="1296989"/>
            <a:ext cx="723274" cy="40844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7338E25E-8183-482C-A1C8-C337332C5D4F}"/>
              </a:ext>
            </a:extLst>
          </p:cNvPr>
          <p:cNvSpPr/>
          <p:nvPr/>
        </p:nvSpPr>
        <p:spPr>
          <a:xfrm rot="9127135">
            <a:off x="5991046" y="3530880"/>
            <a:ext cx="1040113" cy="515272"/>
          </a:xfrm>
          <a:prstGeom prst="arc">
            <a:avLst>
              <a:gd name="adj1" fmla="val 11456081"/>
              <a:gd name="adj2" fmla="val 0"/>
            </a:avLst>
          </a:prstGeom>
          <a:ln w="22225">
            <a:solidFill>
              <a:schemeClr val="tx1"/>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6ADF8EE2-2923-4EB0-917B-8A9AAEF60F61}"/>
              </a:ext>
            </a:extLst>
          </p:cNvPr>
          <p:cNvSpPr/>
          <p:nvPr/>
        </p:nvSpPr>
        <p:spPr>
          <a:xfrm rot="328369">
            <a:off x="5902364" y="1798132"/>
            <a:ext cx="1040113" cy="459411"/>
          </a:xfrm>
          <a:prstGeom prst="arc">
            <a:avLst>
              <a:gd name="adj1" fmla="val 11456081"/>
              <a:gd name="adj2" fmla="val 0"/>
            </a:avLst>
          </a:prstGeom>
          <a:ln w="22225">
            <a:solidFill>
              <a:schemeClr val="tx1"/>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Arrow: Right 16">
            <a:extLst>
              <a:ext uri="{FF2B5EF4-FFF2-40B4-BE49-F238E27FC236}">
                <a16:creationId xmlns:a16="http://schemas.microsoft.com/office/drawing/2014/main" id="{0D5800D0-006E-42B8-8A92-2C7F636CE39C}"/>
              </a:ext>
            </a:extLst>
          </p:cNvPr>
          <p:cNvSpPr/>
          <p:nvPr/>
        </p:nvSpPr>
        <p:spPr>
          <a:xfrm rot="5723219">
            <a:off x="6155836" y="4434686"/>
            <a:ext cx="539095" cy="40844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2133CC38-216F-40F2-92D0-C69568FF0C9F}"/>
              </a:ext>
            </a:extLst>
          </p:cNvPr>
          <p:cNvSpPr txBox="1"/>
          <p:nvPr/>
        </p:nvSpPr>
        <p:spPr>
          <a:xfrm>
            <a:off x="6691597" y="2184358"/>
            <a:ext cx="3774805"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MARAD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Various Intelligence Offices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MOTR (GMCC)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Other PIRT and DOD Stakeholders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International Partners as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TextBox 18">
            <a:extLst>
              <a:ext uri="{FF2B5EF4-FFF2-40B4-BE49-F238E27FC236}">
                <a16:creationId xmlns:a16="http://schemas.microsoft.com/office/drawing/2014/main" id="{472FD2A2-A4EE-4B5E-B655-E054AF3793DA}"/>
              </a:ext>
            </a:extLst>
          </p:cNvPr>
          <p:cNvSpPr txBox="1"/>
          <p:nvPr/>
        </p:nvSpPr>
        <p:spPr>
          <a:xfrm>
            <a:off x="5297522" y="4814654"/>
            <a:ext cx="2855879"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Resolution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Assistance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Warning / awareness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Catalogue, publish, and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14006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7" grpId="0" animBg="1"/>
      <p:bldP spid="18"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2"/>
          <p:cNvSpPr>
            <a:spLocks noGrp="1"/>
          </p:cNvSpPr>
          <p:nvPr>
            <p:ph type="sldNum" sz="quarter" idx="10"/>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2BB2FA6-0BF2-4369-9CE9-5AB34D9759E7}" type="slidenum">
              <a:rPr kumimoji="0" lang="en-US" altLang="en-US" sz="9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a:extLst>
              <a:ext uri="{FF2B5EF4-FFF2-40B4-BE49-F238E27FC236}">
                <a16:creationId xmlns:a16="http://schemas.microsoft.com/office/drawing/2014/main" id="{CCCB67F5-3497-4085-B515-C44E7E975FC8}"/>
              </a:ext>
            </a:extLst>
          </p:cNvPr>
          <p:cNvSpPr txBox="1"/>
          <p:nvPr/>
        </p:nvSpPr>
        <p:spPr>
          <a:xfrm>
            <a:off x="3831629" y="461226"/>
            <a:ext cx="417763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GPS Problem Reports Received by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USCG Navigation Center in 2020</a:t>
            </a:r>
          </a:p>
        </p:txBody>
      </p:sp>
      <p:pic>
        <p:nvPicPr>
          <p:cNvPr id="13" name="Picture 12">
            <a:extLst>
              <a:ext uri="{FF2B5EF4-FFF2-40B4-BE49-F238E27FC236}">
                <a16:creationId xmlns:a16="http://schemas.microsoft.com/office/drawing/2014/main" id="{A3EB3E75-3222-406A-A158-DB40948063E5}"/>
              </a:ext>
            </a:extLst>
          </p:cNvPr>
          <p:cNvPicPr>
            <a:picLocks noChangeAspect="1"/>
          </p:cNvPicPr>
          <p:nvPr/>
        </p:nvPicPr>
        <p:blipFill>
          <a:blip r:embed="rId3"/>
          <a:stretch>
            <a:fillRect/>
          </a:stretch>
        </p:blipFill>
        <p:spPr>
          <a:xfrm>
            <a:off x="423253" y="1298425"/>
            <a:ext cx="10074071" cy="4461305"/>
          </a:xfrm>
          <a:prstGeom prst="rect">
            <a:avLst/>
          </a:prstGeom>
        </p:spPr>
      </p:pic>
    </p:spTree>
    <p:extLst>
      <p:ext uri="{BB962C8B-B14F-4D97-AF65-F5344CB8AC3E}">
        <p14:creationId xmlns:p14="http://schemas.microsoft.com/office/powerpoint/2010/main" val="38379038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29D00A-ACDD-4880-88FF-83DB2DEE670A}"/>
              </a:ext>
            </a:extLst>
          </p:cNvPr>
          <p:cNvPicPr>
            <a:picLocks noChangeAspect="1"/>
          </p:cNvPicPr>
          <p:nvPr/>
        </p:nvPicPr>
        <p:blipFill>
          <a:blip r:embed="rId3"/>
          <a:stretch>
            <a:fillRect/>
          </a:stretch>
        </p:blipFill>
        <p:spPr>
          <a:xfrm>
            <a:off x="1524000" y="791611"/>
            <a:ext cx="9139588" cy="5024406"/>
          </a:xfrm>
          <a:prstGeom prst="rect">
            <a:avLst/>
          </a:prstGeom>
        </p:spPr>
      </p:pic>
      <p:sp>
        <p:nvSpPr>
          <p:cNvPr id="10242" name="Slide Number Placeholder 2"/>
          <p:cNvSpPr>
            <a:spLocks noGrp="1"/>
          </p:cNvSpPr>
          <p:nvPr>
            <p:ph type="sldNum" sz="quarter" idx="10"/>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2BB2FA6-0BF2-4369-9CE9-5AB34D9759E7}" type="slidenum">
              <a:rPr kumimoji="0" lang="en-US" altLang="en-US" sz="9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a:extLst>
              <a:ext uri="{FF2B5EF4-FFF2-40B4-BE49-F238E27FC236}">
                <a16:creationId xmlns:a16="http://schemas.microsoft.com/office/drawing/2014/main" id="{A57E995A-BB40-443B-8830-F27FE9401EF2}"/>
              </a:ext>
            </a:extLst>
          </p:cNvPr>
          <p:cNvSpPr txBox="1"/>
          <p:nvPr/>
        </p:nvSpPr>
        <p:spPr>
          <a:xfrm>
            <a:off x="4004975" y="398917"/>
            <a:ext cx="417763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GPS Problem Reports Received by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USCG Navigation Center in 2019</a:t>
            </a:r>
          </a:p>
        </p:txBody>
      </p:sp>
    </p:spTree>
    <p:extLst>
      <p:ext uri="{BB962C8B-B14F-4D97-AF65-F5344CB8AC3E}">
        <p14:creationId xmlns:p14="http://schemas.microsoft.com/office/powerpoint/2010/main" val="1069692451"/>
      </p:ext>
    </p:extLst>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1531</Words>
  <Application>Microsoft Office PowerPoint</Application>
  <PresentationFormat>Widescreen</PresentationFormat>
  <Paragraphs>75</Paragraphs>
  <Slides>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1" baseType="lpstr">
      <vt:lpstr>Arial</vt:lpstr>
      <vt:lpstr>Calibri</vt:lpstr>
      <vt:lpstr>Calibri Light</vt:lpstr>
      <vt:lpstr>Gill Sans MT</vt:lpstr>
      <vt:lpstr>Times New Roman</vt:lpstr>
      <vt:lpstr>1_Office Theme</vt:lpstr>
      <vt:lpstr>Picture</vt:lpstr>
      <vt:lpstr>    What happens when PNT is denied, disrupted, or manipulated in a maritime environment      </vt:lpstr>
      <vt:lpstr>PowerPoint Presentation</vt:lpstr>
      <vt:lpstr>PowerPoint Presentation</vt:lpstr>
      <vt:lpstr>PowerPoint Presentation</vt:lpstr>
    </vt:vector>
  </TitlesOfParts>
  <Company>USDOT-Volpe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What happens when PNT is denied, disrupted, or manipulated in a maritime environment      </dc:title>
  <dc:creator>Baskerville, Elliott (Volpe)</dc:creator>
  <cp:lastModifiedBy>Baskerville, Elliott (Volpe)</cp:lastModifiedBy>
  <cp:revision>1</cp:revision>
  <dcterms:created xsi:type="dcterms:W3CDTF">2020-12-08T00:28:16Z</dcterms:created>
  <dcterms:modified xsi:type="dcterms:W3CDTF">2020-12-08T00:28:29Z</dcterms:modified>
</cp:coreProperties>
</file>