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DF2B4-95F5-4A5F-9A4B-A29053D11D4B}"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7BE23-7A1C-4187-AA1A-E0DFFC19B05C}" type="slidenum">
              <a:rPr lang="en-US" smtClean="0"/>
              <a:t>‹#›</a:t>
            </a:fld>
            <a:endParaRPr lang="en-US"/>
          </a:p>
        </p:txBody>
      </p:sp>
    </p:spTree>
    <p:extLst>
      <p:ext uri="{BB962C8B-B14F-4D97-AF65-F5344CB8AC3E}">
        <p14:creationId xmlns:p14="http://schemas.microsoft.com/office/powerpoint/2010/main" val="227491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2CF06-BF9D-4E05-9A0E-19F267EF6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24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bullets associated with specific</a:t>
            </a:r>
            <a:r>
              <a:rPr lang="en-US" baseline="0" dirty="0"/>
              <a:t> months?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5ABC2-EC95-47DB-855A-79BD96AC1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2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bullets associated with specific</a:t>
            </a:r>
            <a:r>
              <a:rPr lang="en-US" baseline="0" dirty="0"/>
              <a:t> months?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5ABC2-EC95-47DB-855A-79BD96AC1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08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 News quote</a:t>
            </a:r>
            <a:r>
              <a:rPr lang="en-US" baseline="0" dirty="0"/>
              <a:t> attributed to </a:t>
            </a:r>
            <a:r>
              <a:rPr lang="en-US" dirty="0"/>
              <a:t>DOT&amp;E Director Robert </a:t>
            </a:r>
            <a:r>
              <a:rPr lang="en-US" dirty="0" err="1"/>
              <a:t>Behler</a:t>
            </a:r>
            <a:r>
              <a:rPr lang="en-US" dirty="0"/>
              <a:t>, 1 Feb 2020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5ABC2-EC95-47DB-855A-79BD96AC1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bullets associated with specific</a:t>
            </a:r>
            <a:r>
              <a:rPr lang="en-US" baseline="0" dirty="0"/>
              <a:t> months?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5ABC2-EC95-47DB-855A-79BD96AC1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19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5ABC2-EC95-47DB-855A-79BD96AC1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94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5ABC2-EC95-47DB-855A-79BD96AC1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50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7519-28D0-4C91-8A8A-4D72FE01391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8EE5203-3AB2-4516-A58A-0F28DEA0150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9BBCCC3-7A7C-4FC0-B827-8424F681BC3C}"/>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5" name="Footer Placeholder 4">
            <a:extLst>
              <a:ext uri="{FF2B5EF4-FFF2-40B4-BE49-F238E27FC236}">
                <a16:creationId xmlns:a16="http://schemas.microsoft.com/office/drawing/2014/main" id="{12DB40E9-6B82-4A4D-8343-1F04EE035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6611D-7000-4D8E-8B24-5D1F3C580077}"/>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104815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34AF-711F-456D-BBAD-3843AF6476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D127B-782E-433E-95DF-A78498E69A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C7209-89D5-4641-9CA4-C9D2C6D4E18D}"/>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5" name="Footer Placeholder 4">
            <a:extLst>
              <a:ext uri="{FF2B5EF4-FFF2-40B4-BE49-F238E27FC236}">
                <a16:creationId xmlns:a16="http://schemas.microsoft.com/office/drawing/2014/main" id="{D0EDC1E7-9263-4AFC-A3A3-B24F62C3B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F4118-42CA-4621-B8A8-56E96A0C0A93}"/>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192530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8ABE4-5F72-4F77-8824-085C0F24689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5D7006-E79F-40A4-B630-ED97743CE4F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A9B74-F517-4C00-99DD-0CFB28A44CE3}"/>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5" name="Footer Placeholder 4">
            <a:extLst>
              <a:ext uri="{FF2B5EF4-FFF2-40B4-BE49-F238E27FC236}">
                <a16:creationId xmlns:a16="http://schemas.microsoft.com/office/drawing/2014/main" id="{061C697D-2DDB-4C3E-A246-2546B7011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37269-F143-44C7-9AAD-C97BAD763318}"/>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82888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6" y="479392"/>
            <a:ext cx="10277149" cy="650699"/>
          </a:xfrm>
          <a:prstGeom prst="rect">
            <a:avLst/>
          </a:prstGeom>
        </p:spPr>
        <p:txBody>
          <a:bodyPr/>
          <a:lstStyle>
            <a:lvl1pPr algn="l">
              <a:defRPr sz="1800">
                <a:solidFill>
                  <a:schemeClr val="bg2"/>
                </a:solidFill>
              </a:defRPr>
            </a:lvl1pPr>
          </a:lstStyle>
          <a:p>
            <a:r>
              <a:rPr lang="en-US"/>
              <a:t>Click to edit Master title style</a:t>
            </a:r>
          </a:p>
        </p:txBody>
      </p:sp>
      <p:sp>
        <p:nvSpPr>
          <p:cNvPr id="7" name="Content Placeholder 6"/>
          <p:cNvSpPr>
            <a:spLocks noGrp="1"/>
          </p:cNvSpPr>
          <p:nvPr>
            <p:ph sz="quarter" idx="10"/>
          </p:nvPr>
        </p:nvSpPr>
        <p:spPr>
          <a:xfrm>
            <a:off x="1274239" y="1211580"/>
            <a:ext cx="10267951" cy="5012056"/>
          </a:xfrm>
        </p:spPr>
        <p:txBody>
          <a:body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p>
        </p:txBody>
      </p:sp>
      <p:sp>
        <p:nvSpPr>
          <p:cNvPr id="4" name="Slide Number Placeholder 4"/>
          <p:cNvSpPr>
            <a:spLocks noGrp="1"/>
          </p:cNvSpPr>
          <p:nvPr>
            <p:ph type="sldNum" sz="quarter" idx="4"/>
          </p:nvPr>
        </p:nvSpPr>
        <p:spPr>
          <a:xfrm>
            <a:off x="11593185" y="6464687"/>
            <a:ext cx="578907" cy="361949"/>
          </a:xfrm>
          <a:prstGeom prst="rect">
            <a:avLst/>
          </a:prstGeom>
        </p:spPr>
        <p:txBody>
          <a:bodyPr vert="horz" lIns="91440" tIns="45720" rIns="91440" bIns="45720" rtlCol="0" anchor="ctr"/>
          <a:lstStyle>
            <a:lvl1pPr algn="r" fontAlgn="auto">
              <a:spcBef>
                <a:spcPts val="0"/>
              </a:spcBef>
              <a:spcAft>
                <a:spcPts val="0"/>
              </a:spcAft>
              <a:defRPr sz="750">
                <a:solidFill>
                  <a:schemeClr val="tx1">
                    <a:tint val="75000"/>
                  </a:schemeClr>
                </a:solidFill>
                <a:latin typeface="Arial"/>
                <a:ea typeface="+mn-ea"/>
                <a:cs typeface="+mn-cs"/>
              </a:defRPr>
            </a:lvl1pPr>
          </a:lstStyle>
          <a:p>
            <a:pPr>
              <a:defRPr/>
            </a:pPr>
            <a:fld id="{70244827-F8C3-2840-93E3-08E2C570A0E3}" type="slidenum">
              <a:rPr lang="en-US" smtClean="0"/>
              <a:pPr>
                <a:defRPr/>
              </a:pPr>
              <a:t>‹#›</a:t>
            </a:fld>
            <a:endParaRPr lang="en-US"/>
          </a:p>
        </p:txBody>
      </p:sp>
    </p:spTree>
    <p:extLst>
      <p:ext uri="{BB962C8B-B14F-4D97-AF65-F5344CB8AC3E}">
        <p14:creationId xmlns:p14="http://schemas.microsoft.com/office/powerpoint/2010/main" val="349930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2400"/>
              </a:lnSpc>
              <a:defRPr lang="en-US"/>
            </a:lvl1pPr>
          </a:lstStyle>
          <a:p>
            <a:r>
              <a:rPr lang="en-US" dirty="0"/>
              <a:t>Click to edit Master title style</a:t>
            </a:r>
          </a:p>
        </p:txBody>
      </p:sp>
    </p:spTree>
    <p:extLst>
      <p:ext uri="{BB962C8B-B14F-4D97-AF65-F5344CB8AC3E}">
        <p14:creationId xmlns:p14="http://schemas.microsoft.com/office/powerpoint/2010/main" val="262827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JH">
    <p:spTree>
      <p:nvGrpSpPr>
        <p:cNvPr id="1" name=""/>
        <p:cNvGrpSpPr/>
        <p:nvPr/>
      </p:nvGrpSpPr>
      <p:grpSpPr>
        <a:xfrm>
          <a:off x="0" y="0"/>
          <a:ext cx="0" cy="0"/>
          <a:chOff x="0" y="0"/>
          <a:chExt cx="0" cy="0"/>
        </a:xfrm>
      </p:grpSpPr>
      <p:sp>
        <p:nvSpPr>
          <p:cNvPr id="11" name="Flowchart: Manual Input 3"/>
          <p:cNvSpPr/>
          <p:nvPr userDrawn="1"/>
        </p:nvSpPr>
        <p:spPr>
          <a:xfrm>
            <a:off x="-9524" y="6248402"/>
            <a:ext cx="12202744" cy="609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460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460 h 10000"/>
              <a:gd name="connsiteX0" fmla="*/ 0 w 10018"/>
              <a:gd name="connsiteY0" fmla="*/ 5531 h 11071"/>
              <a:gd name="connsiteX1" fmla="*/ 10000 w 10018"/>
              <a:gd name="connsiteY1" fmla="*/ 0 h 11071"/>
              <a:gd name="connsiteX2" fmla="*/ 10018 w 10018"/>
              <a:gd name="connsiteY2" fmla="*/ 11071 h 11071"/>
              <a:gd name="connsiteX3" fmla="*/ 18 w 10018"/>
              <a:gd name="connsiteY3" fmla="*/ 11071 h 11071"/>
              <a:gd name="connsiteX4" fmla="*/ 0 w 10018"/>
              <a:gd name="connsiteY4" fmla="*/ 5531 h 11071"/>
              <a:gd name="connsiteX0" fmla="*/ 7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7 w 10002"/>
              <a:gd name="connsiteY4" fmla="*/ 5531 h 11071"/>
              <a:gd name="connsiteX0" fmla="*/ 13 w 10002"/>
              <a:gd name="connsiteY0" fmla="*/ 5531 h 11071"/>
              <a:gd name="connsiteX1" fmla="*/ 9984 w 10002"/>
              <a:gd name="connsiteY1" fmla="*/ 0 h 11071"/>
              <a:gd name="connsiteX2" fmla="*/ 10002 w 10002"/>
              <a:gd name="connsiteY2" fmla="*/ 11071 h 11071"/>
              <a:gd name="connsiteX3" fmla="*/ 2 w 10002"/>
              <a:gd name="connsiteY3" fmla="*/ 11071 h 11071"/>
              <a:gd name="connsiteX4" fmla="*/ 13 w 10002"/>
              <a:gd name="connsiteY4" fmla="*/ 5531 h 11071"/>
              <a:gd name="connsiteX0" fmla="*/ 1 w 9990"/>
              <a:gd name="connsiteY0" fmla="*/ 5531 h 11071"/>
              <a:gd name="connsiteX1" fmla="*/ 9972 w 9990"/>
              <a:gd name="connsiteY1" fmla="*/ 0 h 11071"/>
              <a:gd name="connsiteX2" fmla="*/ 9990 w 9990"/>
              <a:gd name="connsiteY2" fmla="*/ 11071 h 11071"/>
              <a:gd name="connsiteX3" fmla="*/ 2 w 9990"/>
              <a:gd name="connsiteY3" fmla="*/ 11071 h 11071"/>
              <a:gd name="connsiteX4" fmla="*/ 1 w 9990"/>
              <a:gd name="connsiteY4" fmla="*/ 5531 h 11071"/>
              <a:gd name="connsiteX0" fmla="*/ 1 w 10000"/>
              <a:gd name="connsiteY0" fmla="*/ 4996 h 10000"/>
              <a:gd name="connsiteX1" fmla="*/ 9994 w 10000"/>
              <a:gd name="connsiteY1" fmla="*/ 0 h 10000"/>
              <a:gd name="connsiteX2" fmla="*/ 10000 w 10000"/>
              <a:gd name="connsiteY2" fmla="*/ 10000 h 10000"/>
              <a:gd name="connsiteX3" fmla="*/ 2 w 10000"/>
              <a:gd name="connsiteY3" fmla="*/ 10000 h 10000"/>
              <a:gd name="connsiteX4" fmla="*/ 1 w 10000"/>
              <a:gd name="connsiteY4" fmla="*/ 4996 h 10000"/>
              <a:gd name="connsiteX0" fmla="*/ 1 w 10001"/>
              <a:gd name="connsiteY0" fmla="*/ 5052 h 10056"/>
              <a:gd name="connsiteX1" fmla="*/ 10000 w 10001"/>
              <a:gd name="connsiteY1" fmla="*/ 0 h 10056"/>
              <a:gd name="connsiteX2" fmla="*/ 10000 w 10001"/>
              <a:gd name="connsiteY2" fmla="*/ 10056 h 10056"/>
              <a:gd name="connsiteX3" fmla="*/ 2 w 10001"/>
              <a:gd name="connsiteY3" fmla="*/ 10056 h 10056"/>
              <a:gd name="connsiteX4" fmla="*/ 1 w 10001"/>
              <a:gd name="connsiteY4" fmla="*/ 5052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56">
                <a:moveTo>
                  <a:pt x="1" y="5052"/>
                </a:moveTo>
                <a:lnTo>
                  <a:pt x="10000" y="0"/>
                </a:lnTo>
                <a:cubicBezTo>
                  <a:pt x="10006" y="3333"/>
                  <a:pt x="9994" y="6723"/>
                  <a:pt x="10000" y="10056"/>
                </a:cubicBezTo>
                <a:lnTo>
                  <a:pt x="2" y="10056"/>
                </a:lnTo>
                <a:cubicBezTo>
                  <a:pt x="-4" y="8388"/>
                  <a:pt x="7" y="6720"/>
                  <a:pt x="1" y="5052"/>
                </a:cubicBezTo>
                <a:close/>
              </a:path>
            </a:pathLst>
          </a:custGeom>
          <a:solidFill>
            <a:srgbClr val="B7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3"/>
            <a:ext cx="12192000" cy="1610372"/>
          </a:xfrm>
          <a:prstGeom prst="rect">
            <a:avLst/>
          </a:prstGeom>
          <a:solidFill>
            <a:srgbClr val="345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8" name="Title 1"/>
          <p:cNvSpPr>
            <a:spLocks noGrp="1"/>
          </p:cNvSpPr>
          <p:nvPr>
            <p:ph type="title" hasCustomPrompt="1"/>
          </p:nvPr>
        </p:nvSpPr>
        <p:spPr>
          <a:xfrm>
            <a:off x="342901" y="365126"/>
            <a:ext cx="11010900" cy="1139825"/>
          </a:xfrm>
        </p:spPr>
        <p:txBody>
          <a:bodyPr lIns="0" tIns="0" rIns="0" bIns="0" anchor="ctr" anchorCtr="0">
            <a:noAutofit/>
          </a:bodyPr>
          <a:lstStyle>
            <a:lvl1pPr>
              <a:lnSpc>
                <a:spcPts val="4000"/>
              </a:lnSpc>
              <a:defRPr lang="en-US" sz="4000" b="1" kern="1200" cap="none" baseline="0" dirty="0" smtClean="0">
                <a:solidFill>
                  <a:schemeClr val="bg1">
                    <a:lumMod val="95000"/>
                  </a:schemeClr>
                </a:solidFill>
                <a:latin typeface="Gill Sans MT" panose="020B0502020104020203" pitchFamily="34" charset="0"/>
                <a:ea typeface="+mj-ea"/>
                <a:cs typeface="+mj-cs"/>
              </a:defRPr>
            </a:lvl1pPr>
          </a:lstStyle>
          <a:p>
            <a:r>
              <a:rPr lang="en-US" dirty="0"/>
              <a:t>This Master Has Slide #S</a:t>
            </a:r>
          </a:p>
        </p:txBody>
      </p:sp>
      <p:sp>
        <p:nvSpPr>
          <p:cNvPr id="10" name="Content Placeholder 2"/>
          <p:cNvSpPr>
            <a:spLocks noGrp="1"/>
          </p:cNvSpPr>
          <p:nvPr>
            <p:ph idx="10" hasCustomPrompt="1"/>
          </p:nvPr>
        </p:nvSpPr>
        <p:spPr>
          <a:xfrm>
            <a:off x="342901" y="1738284"/>
            <a:ext cx="11010900" cy="4948268"/>
          </a:xfrm>
        </p:spPr>
        <p:txBody>
          <a:bodyPr/>
          <a:lstStyle>
            <a:lvl1pPr>
              <a:lnSpc>
                <a:spcPct val="120000"/>
              </a:lnSpc>
              <a:spcBef>
                <a:spcPts val="0"/>
              </a:spcBef>
              <a:spcAft>
                <a:spcPts val="600"/>
              </a:spcAft>
              <a:defRPr>
                <a:solidFill>
                  <a:schemeClr val="tx1">
                    <a:lumMod val="75000"/>
                    <a:lumOff val="25000"/>
                  </a:schemeClr>
                </a:solidFill>
                <a:latin typeface="Gill Sans MT" panose="020B0502020104020203" pitchFamily="34" charset="0"/>
              </a:defRPr>
            </a:lvl1pPr>
            <a:lvl2pPr>
              <a:lnSpc>
                <a:spcPct val="120000"/>
              </a:lnSpc>
              <a:spcBef>
                <a:spcPts val="0"/>
              </a:spcBef>
              <a:spcAft>
                <a:spcPts val="600"/>
              </a:spcAft>
              <a:defRPr>
                <a:solidFill>
                  <a:schemeClr val="tx1">
                    <a:lumMod val="75000"/>
                    <a:lumOff val="25000"/>
                  </a:schemeClr>
                </a:solidFill>
                <a:latin typeface="Gill Sans MT" panose="020B0502020104020203" pitchFamily="34" charset="0"/>
              </a:defRPr>
            </a:lvl2pPr>
            <a:lvl3pPr>
              <a:lnSpc>
                <a:spcPct val="120000"/>
              </a:lnSpc>
              <a:spcBef>
                <a:spcPts val="0"/>
              </a:spcBef>
              <a:spcAft>
                <a:spcPts val="600"/>
              </a:spcAft>
              <a:defRPr>
                <a:solidFill>
                  <a:schemeClr val="tx1">
                    <a:lumMod val="75000"/>
                    <a:lumOff val="25000"/>
                  </a:schemeClr>
                </a:solidFill>
                <a:latin typeface="Gill Sans MT" panose="020B0502020104020203" pitchFamily="34" charset="0"/>
              </a:defRPr>
            </a:lvl3pPr>
            <a:lvl4pPr>
              <a:lnSpc>
                <a:spcPct val="120000"/>
              </a:lnSpc>
              <a:spcBef>
                <a:spcPts val="0"/>
              </a:spcBef>
              <a:spcAft>
                <a:spcPts val="600"/>
              </a:spcAft>
              <a:defRPr>
                <a:solidFill>
                  <a:schemeClr val="tx1">
                    <a:lumMod val="75000"/>
                    <a:lumOff val="25000"/>
                  </a:schemeClr>
                </a:solidFill>
                <a:latin typeface="Gill Sans MT" panose="020B0502020104020203" pitchFamily="34" charset="0"/>
              </a:defRPr>
            </a:lvl4pPr>
            <a:lvl5pPr>
              <a:lnSpc>
                <a:spcPct val="120000"/>
              </a:lnSpc>
              <a:spcBef>
                <a:spcPts val="0"/>
              </a:spcBef>
              <a:spcAft>
                <a:spcPts val="600"/>
              </a:spcAft>
              <a:defRPr>
                <a:solidFill>
                  <a:schemeClr val="tx1">
                    <a:lumMod val="75000"/>
                    <a:lumOff val="25000"/>
                  </a:schemeClr>
                </a:solidFill>
                <a:latin typeface="Gill Sans MT" panose="020B0502020104020203" pitchFamily="34" charset="0"/>
              </a:defRPr>
            </a:lvl5pPr>
          </a:lstStyle>
          <a:p>
            <a:pPr lvl="0"/>
            <a:r>
              <a:rPr lang="en-US" dirty="0"/>
              <a:t>Click to edit slide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9208" y="6395862"/>
            <a:ext cx="1553937" cy="320798"/>
          </a:xfrm>
          <a:prstGeom prst="rect">
            <a:avLst/>
          </a:prstGeom>
        </p:spPr>
      </p:pic>
      <p:sp>
        <p:nvSpPr>
          <p:cNvPr id="15" name="Slide Number Placeholder 6"/>
          <p:cNvSpPr>
            <a:spLocks noGrp="1"/>
          </p:cNvSpPr>
          <p:nvPr>
            <p:ph type="sldNum" sz="quarter" idx="12"/>
          </p:nvPr>
        </p:nvSpPr>
        <p:spPr>
          <a:xfrm>
            <a:off x="0" y="6492876"/>
            <a:ext cx="2743200" cy="365125"/>
          </a:xfrm>
        </p:spPr>
        <p:txBody>
          <a:bodyPr/>
          <a:lstStyle>
            <a:lvl1pPr>
              <a:defRPr sz="1400">
                <a:solidFill>
                  <a:schemeClr val="tx1">
                    <a:lumMod val="75000"/>
                    <a:lumOff val="25000"/>
                  </a:schemeClr>
                </a:solidFill>
                <a:latin typeface="Gill Sans MT" panose="020B0502020104020203" pitchFamily="34" charset="0"/>
              </a:defRPr>
            </a:lvl1pPr>
          </a:lstStyle>
          <a:p>
            <a:r>
              <a:rPr lang="en-US" dirty="0"/>
              <a:t>Slide </a:t>
            </a:r>
            <a:fld id="{0AB40DA4-FA10-48ED-9ACF-0ECC4D460407}" type="slidenum">
              <a:rPr lang="en-US" smtClean="0"/>
              <a:pPr/>
              <a:t>‹#›</a:t>
            </a:fld>
            <a:endParaRPr lang="en-US" dirty="0"/>
          </a:p>
        </p:txBody>
      </p:sp>
    </p:spTree>
    <p:extLst>
      <p:ext uri="{BB962C8B-B14F-4D97-AF65-F5344CB8AC3E}">
        <p14:creationId xmlns:p14="http://schemas.microsoft.com/office/powerpoint/2010/main" val="390733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4320" y="6439647"/>
            <a:ext cx="407002" cy="412003"/>
          </a:xfrm>
        </p:spPr>
        <p:txBody>
          <a:bodyPr/>
          <a:lstStyle>
            <a:lvl1pPr algn="ctr">
              <a:defRPr>
                <a:solidFill>
                  <a:srgbClr val="000000"/>
                </a:solidFill>
              </a:defRPr>
            </a:lvl1pPr>
          </a:lstStyle>
          <a:p>
            <a:fld id="{36EAB187-7E39-1E4B-8767-A47ADC6C83D2}" type="slidenum">
              <a:rPr lang="en-US" smtClean="0"/>
              <a:pPr/>
              <a:t>‹#›</a:t>
            </a:fld>
            <a:endParaRPr lang="en-US" dirty="0"/>
          </a:p>
        </p:txBody>
      </p:sp>
    </p:spTree>
    <p:extLst>
      <p:ext uri="{BB962C8B-B14F-4D97-AF65-F5344CB8AC3E}">
        <p14:creationId xmlns:p14="http://schemas.microsoft.com/office/powerpoint/2010/main" val="440507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2" name="Picture 8" descr="New NAVCEN Logo Working"/>
          <p:cNvPicPr>
            <a:picLocks noChangeAspect="1" noChangeArrowheads="1"/>
          </p:cNvPicPr>
          <p:nvPr userDrawn="1"/>
        </p:nvPicPr>
        <p:blipFill>
          <a:blip r:embed="rId3" cstate="print"/>
          <a:srcRect/>
          <a:stretch>
            <a:fillRect/>
          </a:stretch>
        </p:blipFill>
        <p:spPr bwMode="auto">
          <a:xfrm>
            <a:off x="203200" y="171450"/>
            <a:ext cx="1117600" cy="742950"/>
          </a:xfrm>
          <a:prstGeom prst="rect">
            <a:avLst/>
          </a:prstGeom>
          <a:noFill/>
          <a:ln w="9525">
            <a:noFill/>
            <a:miter lim="800000"/>
            <a:headEnd/>
            <a:tailEnd/>
          </a:ln>
        </p:spPr>
      </p:pic>
      <p:pic>
        <p:nvPicPr>
          <p:cNvPr id="3" name="Picture 13" descr="DHS_for_ppt"/>
          <p:cNvPicPr>
            <a:picLocks noChangeAspect="1" noChangeArrowheads="1"/>
          </p:cNvPicPr>
          <p:nvPr userDrawn="1"/>
        </p:nvPicPr>
        <p:blipFill>
          <a:blip r:embed="rId4" cstate="print"/>
          <a:srcRect/>
          <a:stretch>
            <a:fillRect/>
          </a:stretch>
        </p:blipFill>
        <p:spPr bwMode="auto">
          <a:xfrm>
            <a:off x="592668" y="6032503"/>
            <a:ext cx="2948517" cy="688975"/>
          </a:xfrm>
          <a:prstGeom prst="rect">
            <a:avLst/>
          </a:prstGeom>
          <a:noFill/>
          <a:ln w="9525">
            <a:noFill/>
            <a:miter lim="800000"/>
            <a:headEnd/>
            <a:tailEnd/>
          </a:ln>
        </p:spPr>
      </p:pic>
      <p:graphicFrame>
        <p:nvGraphicFramePr>
          <p:cNvPr id="4" name="Object 7"/>
          <p:cNvGraphicFramePr>
            <a:graphicFrameLocks noChangeAspect="1"/>
          </p:cNvGraphicFramePr>
          <p:nvPr/>
        </p:nvGraphicFramePr>
        <p:xfrm>
          <a:off x="8892117" y="6110288"/>
          <a:ext cx="2421467" cy="569912"/>
        </p:xfrm>
        <a:graphic>
          <a:graphicData uri="http://schemas.openxmlformats.org/presentationml/2006/ole">
            <mc:AlternateContent xmlns:mc="http://schemas.openxmlformats.org/markup-compatibility/2006">
              <mc:Choice xmlns:v="urn:schemas-microsoft-com:vml" Requires="v">
                <p:oleObj spid="_x0000_s1027" name="Picture" r:id="rId5" imgW="2200656" imgH="690372" progId="Word.Picture.8">
                  <p:embed/>
                </p:oleObj>
              </mc:Choice>
              <mc:Fallback>
                <p:oleObj name="Picture" r:id="rId5" imgW="2200656" imgH="690372" progId="Word.Picture.8">
                  <p:embed/>
                  <p:pic>
                    <p:nvPicPr>
                      <p:cNvPr id="4"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2117" y="6110288"/>
                        <a:ext cx="2421467"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0"/>
          </p:nvPr>
        </p:nvSpPr>
        <p:spPr>
          <a:xfrm>
            <a:off x="8839200" y="6356353"/>
            <a:ext cx="2844800" cy="365125"/>
          </a:xfrm>
        </p:spPr>
        <p:txBody>
          <a:bodyPr/>
          <a:lstStyle>
            <a:lvl1pPr>
              <a:defRPr>
                <a:solidFill>
                  <a:schemeClr val="tx2"/>
                </a:solidFill>
                <a:latin typeface="Calibri" panose="020F0502020204030204" pitchFamily="34" charset="0"/>
                <a:cs typeface="Calibri" panose="020F0502020204030204" pitchFamily="34" charset="0"/>
              </a:defRPr>
            </a:lvl1pPr>
          </a:lstStyle>
          <a:p>
            <a:pPr>
              <a:defRPr/>
            </a:pPr>
            <a:fld id="{16170674-BBFF-48EE-9561-C3FD3B32E326}" type="slidenum">
              <a:rPr lang="en-US" smtClean="0"/>
              <a:pPr>
                <a:defRPr/>
              </a:pPr>
              <a:t>‹#›</a:t>
            </a:fld>
            <a:endParaRPr lang="en-US" dirty="0"/>
          </a:p>
        </p:txBody>
      </p:sp>
      <p:sp>
        <p:nvSpPr>
          <p:cNvPr id="6" name="Title 1"/>
          <p:cNvSpPr>
            <a:spLocks noGrp="1"/>
          </p:cNvSpPr>
          <p:nvPr>
            <p:ph type="ctrTitle"/>
          </p:nvPr>
        </p:nvSpPr>
        <p:spPr>
          <a:xfrm>
            <a:off x="1463040" y="182880"/>
            <a:ext cx="9753600" cy="914400"/>
          </a:xfrm>
        </p:spPr>
        <p:txBody>
          <a:bodyPr>
            <a:normAutofit/>
          </a:bodyPr>
          <a:lstStyle>
            <a:lvl1pPr>
              <a:defRPr sz="3200" b="1" baseline="0">
                <a:solidFill>
                  <a:schemeClr val="tx2"/>
                </a:solidFill>
                <a:latin typeface="+mj-lt"/>
              </a:defRPr>
            </a:lvl1pPr>
          </a:lstStyle>
          <a:p>
            <a:r>
              <a:rPr lang="en-US" dirty="0"/>
              <a:t>Click to edit Master title style</a:t>
            </a:r>
          </a:p>
        </p:txBody>
      </p:sp>
      <p:sp>
        <p:nvSpPr>
          <p:cNvPr id="9" name="Content Placeholder 8"/>
          <p:cNvSpPr>
            <a:spLocks noGrp="1"/>
          </p:cNvSpPr>
          <p:nvPr>
            <p:ph sz="quarter" idx="11"/>
          </p:nvPr>
        </p:nvSpPr>
        <p:spPr>
          <a:xfrm>
            <a:off x="243840" y="1160462"/>
            <a:ext cx="11704320" cy="4691698"/>
          </a:xfrm>
        </p:spPr>
        <p:txBody>
          <a:bodyPr/>
          <a:lstStyle>
            <a:lvl1pPr>
              <a:defRPr baseline="0">
                <a:solidFill>
                  <a:schemeClr val="tx2"/>
                </a:solidFill>
                <a:latin typeface="Calibri" panose="020F0502020204030204" pitchFamily="34" charset="0"/>
              </a:defRPr>
            </a:lvl1pPr>
            <a:lvl2pPr>
              <a:defRPr baseline="0">
                <a:solidFill>
                  <a:schemeClr val="tx2"/>
                </a:solidFill>
                <a:latin typeface="Calibri" panose="020F0502020204030204" pitchFamily="34" charset="0"/>
              </a:defRPr>
            </a:lvl2pPr>
            <a:lvl3pPr>
              <a:defRPr baseline="0">
                <a:solidFill>
                  <a:schemeClr val="tx2"/>
                </a:solidFill>
                <a:latin typeface="Calibri" panose="020F0502020204030204" pitchFamily="34" charset="0"/>
              </a:defRPr>
            </a:lvl3pPr>
            <a:lvl4pPr>
              <a:defRPr baseline="0">
                <a:solidFill>
                  <a:schemeClr val="tx2"/>
                </a:solidFill>
                <a:latin typeface="Calibri" panose="020F0502020204030204" pitchFamily="34" charset="0"/>
              </a:defRPr>
            </a:lvl4pPr>
            <a:lvl5pPr>
              <a:defRPr baseline="0">
                <a:solidFill>
                  <a:schemeClr val="tx2"/>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70589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8819-954F-489E-83A1-E92299326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32F09-A090-4B88-AE4C-46D0BC686F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B35A5-DBC6-41BD-AF69-554E26760DCA}"/>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5" name="Footer Placeholder 4">
            <a:extLst>
              <a:ext uri="{FF2B5EF4-FFF2-40B4-BE49-F238E27FC236}">
                <a16:creationId xmlns:a16="http://schemas.microsoft.com/office/drawing/2014/main" id="{3F0B0611-5FBC-4453-9F93-5E1B731D5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04127-F8E3-437A-ABDC-5785993489C0}"/>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299887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F469-D4BF-4A92-AA33-A24C5A30AA0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4DB0318-5FDC-4835-8466-A17A7F96ED2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4023C7-68A2-45FB-B463-C68036BDBE5A}"/>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5" name="Footer Placeholder 4">
            <a:extLst>
              <a:ext uri="{FF2B5EF4-FFF2-40B4-BE49-F238E27FC236}">
                <a16:creationId xmlns:a16="http://schemas.microsoft.com/office/drawing/2014/main" id="{85A4D33B-72F3-4F80-BCED-A44FCCC59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379A8-098E-4F9A-B36D-B1027B09E00B}"/>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254053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6AC9-E548-44B3-9558-3EF2994D1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6634F-ADDB-40DD-86BA-90C6F9193E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8380AA-AA77-4918-B21D-D4E7BCFA9F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A710D-0F6C-44D2-B9A0-B5D9F2FE0A18}"/>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6" name="Footer Placeholder 5">
            <a:extLst>
              <a:ext uri="{FF2B5EF4-FFF2-40B4-BE49-F238E27FC236}">
                <a16:creationId xmlns:a16="http://schemas.microsoft.com/office/drawing/2014/main" id="{7E790FDF-1D51-4AB5-A8A3-C7F62A05D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0F49D-9450-4DF0-ABE1-35492C5AF1FD}"/>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390148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C19-F468-49CB-ACFE-DF86F0E386C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FD5B59-7744-4F5C-BE99-95F37AEE6B4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0A26B3F-2312-4E2D-9F2A-503D8FC1AFD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BC0FC-5BCB-432D-ACDB-FE61B8F79C4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E1A955C-5994-407C-9C3F-5575AEA5E8D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54176-A96B-4841-B672-EC1445367590}"/>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8" name="Footer Placeholder 7">
            <a:extLst>
              <a:ext uri="{FF2B5EF4-FFF2-40B4-BE49-F238E27FC236}">
                <a16:creationId xmlns:a16="http://schemas.microsoft.com/office/drawing/2014/main" id="{F0ECD056-2A73-4A44-94B6-E688C38304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3813D-A4B0-49B2-B933-C31B22CD141B}"/>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352461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44A9-B41B-4703-BCBA-419C9676E0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04830-F373-47B5-AC9D-2C2B986742B2}"/>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4" name="Footer Placeholder 3">
            <a:extLst>
              <a:ext uri="{FF2B5EF4-FFF2-40B4-BE49-F238E27FC236}">
                <a16:creationId xmlns:a16="http://schemas.microsoft.com/office/drawing/2014/main" id="{649E8232-1029-4237-B8C6-C61C1D164A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4FA60-A1FE-4A16-836D-BF9EAF0A8D52}"/>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134219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6BF83-C05C-4629-A65D-2599E61503FA}"/>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3" name="Footer Placeholder 2">
            <a:extLst>
              <a:ext uri="{FF2B5EF4-FFF2-40B4-BE49-F238E27FC236}">
                <a16:creationId xmlns:a16="http://schemas.microsoft.com/office/drawing/2014/main" id="{6D1BF946-596A-4148-94C3-33475E93E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7CF86-6413-4FB7-8578-B94E0E73EF02}"/>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215220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D599-38E1-4D49-A2FD-54F41BE8B7D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310E635-807E-4FA5-A83F-DBDD7CA35F4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F4DA64-C7DF-4FD6-8126-FBA391B1391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B76C2D4-C88B-4289-B290-8953AF4D584F}"/>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6" name="Footer Placeholder 5">
            <a:extLst>
              <a:ext uri="{FF2B5EF4-FFF2-40B4-BE49-F238E27FC236}">
                <a16:creationId xmlns:a16="http://schemas.microsoft.com/office/drawing/2014/main" id="{A4326320-4255-4344-8561-B7170B07C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F67F5-FEC1-4DCD-A242-57F7AB7AF10D}"/>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98988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7706-C10C-496D-A042-699692B04D3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8B1FF10-3A39-45C5-A5B1-9A081E9226E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38D32E-DE6E-435F-879D-42C6D80B349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FEBB33B-8BC2-40E6-B85E-0BF73490EDDC}"/>
              </a:ext>
            </a:extLst>
          </p:cNvPr>
          <p:cNvSpPr>
            <a:spLocks noGrp="1"/>
          </p:cNvSpPr>
          <p:nvPr>
            <p:ph type="dt" sz="half" idx="10"/>
          </p:nvPr>
        </p:nvSpPr>
        <p:spPr/>
        <p:txBody>
          <a:bodyPr/>
          <a:lstStyle/>
          <a:p>
            <a:fld id="{11CC5A3A-36F1-4D42-9486-A347693D4CFE}" type="datetimeFigureOut">
              <a:rPr lang="en-US" smtClean="0"/>
              <a:t>12/7/2020</a:t>
            </a:fld>
            <a:endParaRPr lang="en-US"/>
          </a:p>
        </p:txBody>
      </p:sp>
      <p:sp>
        <p:nvSpPr>
          <p:cNvPr id="6" name="Footer Placeholder 5">
            <a:extLst>
              <a:ext uri="{FF2B5EF4-FFF2-40B4-BE49-F238E27FC236}">
                <a16:creationId xmlns:a16="http://schemas.microsoft.com/office/drawing/2014/main" id="{6F04ED88-54BF-4AA9-9587-F4EABBF98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E0EF8-7AB4-4289-9FF9-93B77B15FC49}"/>
              </a:ext>
            </a:extLst>
          </p:cNvPr>
          <p:cNvSpPr>
            <a:spLocks noGrp="1"/>
          </p:cNvSpPr>
          <p:nvPr>
            <p:ph type="sldNum" sz="quarter" idx="12"/>
          </p:nvPr>
        </p:nvSpPr>
        <p:spPr/>
        <p:txBody>
          <a:bodyPr/>
          <a:lstStyle/>
          <a:p>
            <a:fld id="{593B6DCC-1724-4399-86D0-44BD59116E2F}" type="slidenum">
              <a:rPr lang="en-US" smtClean="0"/>
              <a:t>‹#›</a:t>
            </a:fld>
            <a:endParaRPr lang="en-US"/>
          </a:p>
        </p:txBody>
      </p:sp>
    </p:spTree>
    <p:extLst>
      <p:ext uri="{BB962C8B-B14F-4D97-AF65-F5344CB8AC3E}">
        <p14:creationId xmlns:p14="http://schemas.microsoft.com/office/powerpoint/2010/main" val="83098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2980E-815F-492E-AECD-362C8893887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582DC-D252-427B-8B0B-15BFA401D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01C26-ABAE-4998-A1E7-61503B4C9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CC5A3A-36F1-4D42-9486-A347693D4CFE}" type="datetimeFigureOut">
              <a:rPr lang="en-US" smtClean="0"/>
              <a:t>12/7/2020</a:t>
            </a:fld>
            <a:endParaRPr lang="en-US"/>
          </a:p>
        </p:txBody>
      </p:sp>
      <p:sp>
        <p:nvSpPr>
          <p:cNvPr id="5" name="Footer Placeholder 4">
            <a:extLst>
              <a:ext uri="{FF2B5EF4-FFF2-40B4-BE49-F238E27FC236}">
                <a16:creationId xmlns:a16="http://schemas.microsoft.com/office/drawing/2014/main" id="{E146D89A-BFC7-4C43-B299-54985F1C9D5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128A0A-159F-4B83-819D-2CB2DC9522F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3B6DCC-1724-4399-86D0-44BD59116E2F}" type="slidenum">
              <a:rPr lang="en-US" smtClean="0"/>
              <a:t>‹#›</a:t>
            </a:fld>
            <a:endParaRPr lang="en-US"/>
          </a:p>
        </p:txBody>
      </p:sp>
    </p:spTree>
    <p:extLst>
      <p:ext uri="{BB962C8B-B14F-4D97-AF65-F5344CB8AC3E}">
        <p14:creationId xmlns:p14="http://schemas.microsoft.com/office/powerpoint/2010/main" val="3704614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982" y="2218146"/>
            <a:ext cx="9927772" cy="2964393"/>
          </a:xfrm>
        </p:spPr>
        <p:txBody>
          <a:bodyPr>
            <a:normAutofit fontScale="90000"/>
          </a:bodyPr>
          <a:lstStyle/>
          <a:p>
            <a:r>
              <a:rPr lang="en-US" b="1" dirty="0"/>
              <a:t>Transportation Perspectives </a:t>
            </a:r>
            <a:br>
              <a:rPr lang="en-US" b="1" dirty="0"/>
            </a:br>
            <a:r>
              <a:rPr lang="en-US" b="1" dirty="0"/>
              <a:t>on PNT Resiliency</a:t>
            </a:r>
            <a:br>
              <a:rPr lang="en-US" b="1" dirty="0"/>
            </a:br>
            <a:r>
              <a:rPr lang="en-US" b="1" dirty="0"/>
              <a:t/>
            </a:r>
            <a:br>
              <a:rPr lang="en-US" b="1" dirty="0"/>
            </a:br>
            <a:r>
              <a:rPr lang="en-US" sz="3600" b="1" dirty="0"/>
              <a:t>Workshop on GPS Jamming and Spoofing </a:t>
            </a:r>
            <a:br>
              <a:rPr lang="en-US" sz="3600" b="1" dirty="0"/>
            </a:br>
            <a:r>
              <a:rPr lang="en-US" sz="3600" b="1" dirty="0"/>
              <a:t>in the Maritime Environment  </a:t>
            </a:r>
            <a:r>
              <a:rPr lang="en-US" dirty="0"/>
              <a:t/>
            </a:r>
            <a:br>
              <a:rPr lang="en-US" dirty="0"/>
            </a:br>
            <a:endParaRPr lang="en-US" dirty="0"/>
          </a:p>
        </p:txBody>
      </p:sp>
      <p:sp>
        <p:nvSpPr>
          <p:cNvPr id="3" name="Subtitle 2"/>
          <p:cNvSpPr>
            <a:spLocks noGrp="1"/>
          </p:cNvSpPr>
          <p:nvPr>
            <p:ph type="subTitle" idx="1"/>
          </p:nvPr>
        </p:nvSpPr>
        <p:spPr>
          <a:xfrm>
            <a:off x="2457061" y="5406474"/>
            <a:ext cx="6400800" cy="533400"/>
          </a:xfrm>
        </p:spPr>
        <p:txBody>
          <a:bodyPr>
            <a:normAutofit/>
          </a:bodyPr>
          <a:lstStyle/>
          <a:p>
            <a:pPr marL="12700"/>
            <a:r>
              <a:rPr lang="en-US" sz="2800" spc="-25" dirty="0">
                <a:latin typeface="Gill Sans MT"/>
                <a:cs typeface="Times New Roman"/>
              </a:rPr>
              <a:t>December 3, 2020</a:t>
            </a:r>
          </a:p>
        </p:txBody>
      </p:sp>
      <p:sp>
        <p:nvSpPr>
          <p:cNvPr id="5" name="Rectangle 4"/>
          <p:cNvSpPr/>
          <p:nvPr/>
        </p:nvSpPr>
        <p:spPr>
          <a:xfrm>
            <a:off x="1763484" y="337776"/>
            <a:ext cx="749481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Department of 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Office of the Secretary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Office of the Assistant Secretary for Research and Technology (OST-R)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42" y="312208"/>
            <a:ext cx="1054080" cy="1066800"/>
          </a:xfrm>
          <a:prstGeom prst="rect">
            <a:avLst/>
          </a:prstGeom>
        </p:spPr>
      </p:pic>
    </p:spTree>
    <p:extLst>
      <p:ext uri="{BB962C8B-B14F-4D97-AF65-F5344CB8AC3E}">
        <p14:creationId xmlns:p14="http://schemas.microsoft.com/office/powerpoint/2010/main" val="386887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199632"/>
            <a:ext cx="12191999" cy="734568"/>
            <a:chOff x="1" y="6199632"/>
            <a:chExt cx="12191999" cy="734568"/>
          </a:xfrm>
        </p:grpSpPr>
        <p:sp>
          <p:nvSpPr>
            <p:cNvPr id="19" name="Rectangle 18"/>
            <p:cNvSpPr/>
            <p:nvPr/>
          </p:nvSpPr>
          <p:spPr>
            <a:xfrm>
              <a:off x="1" y="6199632"/>
              <a:ext cx="12191999" cy="658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p:cNvPicPr>
              <a:picLocks noChangeAspect="1"/>
            </p:cNvPicPr>
            <p:nvPr/>
          </p:nvPicPr>
          <p:blipFill rotWithShape="1">
            <a:blip r:embed="rId3"/>
            <a:srcRect t="4885" r="85790" b="-11007"/>
            <a:stretch/>
          </p:blipFill>
          <p:spPr>
            <a:xfrm>
              <a:off x="2" y="6199632"/>
              <a:ext cx="643300" cy="734568"/>
            </a:xfrm>
            <a:prstGeom prst="rect">
              <a:avLst/>
            </a:prstGeom>
          </p:spPr>
        </p:pic>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286A7-9A46-4FA6-B13B-FF138F5C6110}" type="slidenum">
              <a:rPr kumimoji="0" lang="en-US" sz="1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7" name="Straight Connector 6"/>
          <p:cNvCxnSpPr/>
          <p:nvPr/>
        </p:nvCxnSpPr>
        <p:spPr>
          <a:xfrm>
            <a:off x="445476" y="1005045"/>
            <a:ext cx="11350024" cy="0"/>
          </a:xfrm>
          <a:prstGeom prst="line">
            <a:avLst/>
          </a:prstGeom>
          <a:ln w="12700"/>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381A12F4-4919-4A9F-BC0A-D9974171F78D}"/>
              </a:ext>
            </a:extLst>
          </p:cNvPr>
          <p:cNvSpPr/>
          <p:nvPr/>
        </p:nvSpPr>
        <p:spPr>
          <a:xfrm>
            <a:off x="643301" y="6325215"/>
            <a:ext cx="11411918" cy="406330"/>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 Department of Transportation</a:t>
            </a:r>
          </a:p>
        </p:txBody>
      </p:sp>
      <p:pic>
        <p:nvPicPr>
          <p:cNvPr id="38" name="Picture 3" descr="aviation_1">
            <a:extLst>
              <a:ext uri="{FF2B5EF4-FFF2-40B4-BE49-F238E27FC236}">
                <a16:creationId xmlns:a16="http://schemas.microsoft.com/office/drawing/2014/main" id="{325EF8E8-FD2C-4E86-9306-8C44495D2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1413405"/>
            <a:ext cx="24384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4">
            <a:extLst>
              <a:ext uri="{FF2B5EF4-FFF2-40B4-BE49-F238E27FC236}">
                <a16:creationId xmlns:a16="http://schemas.microsoft.com/office/drawing/2014/main" id="{88A7EC05-DE75-4963-914B-9AFE866EC7E0}"/>
              </a:ext>
            </a:extLst>
          </p:cNvPr>
          <p:cNvSpPr>
            <a:spLocks noChangeArrowheads="1"/>
          </p:cNvSpPr>
          <p:nvPr/>
        </p:nvSpPr>
        <p:spPr bwMode="auto">
          <a:xfrm>
            <a:off x="4191000" y="1724555"/>
            <a:ext cx="32004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98462"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Reliable and accurate positioning worldwide</a:t>
            </a:r>
          </a:p>
          <a:p>
            <a:pPr marL="398462"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Reduced delays</a:t>
            </a:r>
          </a:p>
          <a:p>
            <a:pPr marL="398462"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More fuel-efficient routes</a:t>
            </a:r>
          </a:p>
          <a:p>
            <a:pPr marL="398462"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Increased system capacity with enhanced safety </a:t>
            </a:r>
          </a:p>
          <a:p>
            <a:pPr marL="342900" marR="0" lvl="0" indent="-230188" algn="l" defTabSz="914400" rtl="0" eaLnBrk="1" fontAlgn="auto" latinLnBrk="0" hangingPunct="1">
              <a:lnSpc>
                <a:spcPct val="100000"/>
              </a:lnSpc>
              <a:spcBef>
                <a:spcPts val="0"/>
              </a:spcBef>
              <a:spcAft>
                <a:spcPts val="0"/>
              </a:spcAft>
              <a:buClr>
                <a:srgbClr val="FFFFFF"/>
              </a:buClr>
              <a:buSzTx/>
              <a:buFontTx/>
              <a:buChar char="•"/>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230188" algn="l" defTabSz="914400" rtl="0" eaLnBrk="1" fontAlgn="auto" latinLnBrk="0" hangingPunct="1">
              <a:lnSpc>
                <a:spcPct val="120000"/>
              </a:lnSpc>
              <a:spcBef>
                <a:spcPts val="0"/>
              </a:spcBef>
              <a:spcAft>
                <a:spcPts val="0"/>
              </a:spcAft>
              <a:buClr>
                <a:srgbClr val="FFFFFF"/>
              </a:buClr>
              <a:buSzTx/>
              <a:buFont typeface="Monotype Sorts" pitchFamily="2" charset="2"/>
              <a:buChar char="W"/>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E58FD445-7ED5-47C5-BB30-E9B98C73BE2D}"/>
              </a:ext>
            </a:extLst>
          </p:cNvPr>
          <p:cNvSpPr txBox="1">
            <a:spLocks noChangeArrowheads="1"/>
          </p:cNvSpPr>
          <p:nvPr/>
        </p:nvSpPr>
        <p:spPr bwMode="auto">
          <a:xfrm>
            <a:off x="4457699" y="129397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itchFamily="34" charset="0"/>
                <a:ea typeface="+mn-ea"/>
                <a:cs typeface="+mn-cs"/>
              </a:rPr>
              <a:t>Aviation – </a:t>
            </a:r>
            <a:r>
              <a:rPr kumimoji="0" lang="en-US" altLang="en-US" sz="2000" b="1" i="0" u="none" strike="noStrike" kern="1200" cap="none" spc="0" normalizeH="0" baseline="0" noProof="0" dirty="0" err="1">
                <a:ln>
                  <a:noFill/>
                </a:ln>
                <a:solidFill>
                  <a:srgbClr val="000000"/>
                </a:solidFill>
                <a:effectLst/>
                <a:uLnTx/>
                <a:uFillTx/>
                <a:latin typeface="Arial" pitchFamily="34" charset="0"/>
                <a:ea typeface="+mn-ea"/>
                <a:cs typeface="+mn-cs"/>
              </a:rPr>
              <a:t>NextGen</a:t>
            </a:r>
            <a:endParaRPr kumimoji="0" lang="en-US" altLang="en-US" sz="20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1" name="Text Box 7">
            <a:extLst>
              <a:ext uri="{FF2B5EF4-FFF2-40B4-BE49-F238E27FC236}">
                <a16:creationId xmlns:a16="http://schemas.microsoft.com/office/drawing/2014/main" id="{CDF5577F-2E13-44BC-AA7D-C8B1B4FD1A36}"/>
              </a:ext>
            </a:extLst>
          </p:cNvPr>
          <p:cNvSpPr txBox="1">
            <a:spLocks noChangeArrowheads="1"/>
          </p:cNvSpPr>
          <p:nvPr/>
        </p:nvSpPr>
        <p:spPr bwMode="auto">
          <a:xfrm>
            <a:off x="1955433" y="5146085"/>
            <a:ext cx="49529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itchFamily="34" charset="0"/>
                <a:ea typeface="+mn-ea"/>
                <a:cs typeface="+mn-cs"/>
              </a:rPr>
              <a:t>Intelligent Transportation Systems</a:t>
            </a:r>
          </a:p>
        </p:txBody>
      </p:sp>
      <p:sp>
        <p:nvSpPr>
          <p:cNvPr id="42" name="Rectangle 9">
            <a:extLst>
              <a:ext uri="{FF2B5EF4-FFF2-40B4-BE49-F238E27FC236}">
                <a16:creationId xmlns:a16="http://schemas.microsoft.com/office/drawing/2014/main" id="{8C872EE6-2DE2-4B84-B2B4-E1A0299ADC02}"/>
              </a:ext>
            </a:extLst>
          </p:cNvPr>
          <p:cNvSpPr>
            <a:spLocks noChangeArrowheads="1"/>
          </p:cNvSpPr>
          <p:nvPr/>
        </p:nvSpPr>
        <p:spPr bwMode="auto">
          <a:xfrm>
            <a:off x="7100888" y="3123142"/>
            <a:ext cx="3567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itchFamily="34" charset="0"/>
                <a:ea typeface="+mn-ea"/>
                <a:cs typeface="+mn-cs"/>
              </a:rPr>
              <a:t>Rail – Positive Train Control</a:t>
            </a:r>
          </a:p>
        </p:txBody>
      </p:sp>
      <p:sp>
        <p:nvSpPr>
          <p:cNvPr id="43" name="Rectangle 10">
            <a:extLst>
              <a:ext uri="{FF2B5EF4-FFF2-40B4-BE49-F238E27FC236}">
                <a16:creationId xmlns:a16="http://schemas.microsoft.com/office/drawing/2014/main" id="{CC03F68F-4460-46BF-A43E-5597A254F92A}"/>
              </a:ext>
            </a:extLst>
          </p:cNvPr>
          <p:cNvSpPr>
            <a:spLocks noChangeArrowheads="1"/>
          </p:cNvSpPr>
          <p:nvPr/>
        </p:nvSpPr>
        <p:spPr bwMode="auto">
          <a:xfrm>
            <a:off x="7065606" y="3458061"/>
            <a:ext cx="36918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96875" indent="-285750"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396875"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Reduced probability of collisions </a:t>
            </a:r>
          </a:p>
          <a:p>
            <a:pPr marL="396875"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Increased efficiency and capacity</a:t>
            </a:r>
          </a:p>
          <a:p>
            <a:pPr marL="742950" marR="0" lvl="1" indent="-285750" algn="l" defTabSz="914400" rtl="0" eaLnBrk="1" fontAlgn="auto" latinLnBrk="0" hangingPunct="1">
              <a:lnSpc>
                <a:spcPct val="120000"/>
              </a:lnSpc>
              <a:spcBef>
                <a:spcPts val="0"/>
              </a:spcBef>
              <a:spcAft>
                <a:spcPts val="0"/>
              </a:spcAft>
              <a:buClrTx/>
              <a:buSzTx/>
              <a:buFont typeface="Monotype Sorts"/>
              <a:buChar char="W"/>
              <a:tabLst/>
              <a:defRPr/>
            </a:pPr>
            <a:endPar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pic>
        <p:nvPicPr>
          <p:cNvPr id="44" name="Picture 11">
            <a:extLst>
              <a:ext uri="{FF2B5EF4-FFF2-40B4-BE49-F238E27FC236}">
                <a16:creationId xmlns:a16="http://schemas.microsoft.com/office/drawing/2014/main" id="{213FC7D8-FBC3-4165-9B16-58DDFA780726}"/>
              </a:ext>
            </a:extLst>
          </p:cNvPr>
          <p:cNvPicPr>
            <a:picLocks noChangeArrowheads="1"/>
          </p:cNvPicPr>
          <p:nvPr/>
        </p:nvPicPr>
        <p:blipFill>
          <a:blip r:embed="rId5" cstate="print">
            <a:lum bright="20000"/>
            <a:extLst>
              <a:ext uri="{28A0092B-C50C-407E-A947-70E740481C1C}">
                <a14:useLocalDpi xmlns:a14="http://schemas.microsoft.com/office/drawing/2010/main" val="0"/>
              </a:ext>
            </a:extLst>
          </a:blip>
          <a:srcRect/>
          <a:stretch>
            <a:fillRect/>
          </a:stretch>
        </p:blipFill>
        <p:spPr bwMode="auto">
          <a:xfrm>
            <a:off x="7696200" y="1294341"/>
            <a:ext cx="2438400" cy="1676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9" descr="IntelliDrive Graphic">
            <a:extLst>
              <a:ext uri="{FF2B5EF4-FFF2-40B4-BE49-F238E27FC236}">
                <a16:creationId xmlns:a16="http://schemas.microsoft.com/office/drawing/2014/main" id="{DBD3D5E0-0A20-4ECE-8849-F5F18BB44D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7260" y="3640667"/>
            <a:ext cx="4572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 descr="arab_p2">
            <a:extLst>
              <a:ext uri="{FF2B5EF4-FFF2-40B4-BE49-F238E27FC236}">
                <a16:creationId xmlns:a16="http://schemas.microsoft.com/office/drawing/2014/main" id="{DD5E8F92-D6B5-42F6-AAA8-2C5D3A970D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8"/>
          <a:stretch>
            <a:fillRect/>
          </a:stretch>
        </p:blipFill>
        <p:spPr bwMode="auto">
          <a:xfrm>
            <a:off x="7590505" y="4089929"/>
            <a:ext cx="27416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9">
            <a:extLst>
              <a:ext uri="{FF2B5EF4-FFF2-40B4-BE49-F238E27FC236}">
                <a16:creationId xmlns:a16="http://schemas.microsoft.com/office/drawing/2014/main" id="{805350E7-CE0B-4592-9C1B-419147693052}"/>
              </a:ext>
            </a:extLst>
          </p:cNvPr>
          <p:cNvSpPr>
            <a:spLocks noChangeArrowheads="1"/>
          </p:cNvSpPr>
          <p:nvPr/>
        </p:nvSpPr>
        <p:spPr bwMode="auto">
          <a:xfrm>
            <a:off x="8483072" y="5805442"/>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itchFamily="34" charset="0"/>
                <a:ea typeface="+mn-ea"/>
                <a:cs typeface="+mn-cs"/>
              </a:rPr>
              <a:t>Maritime</a:t>
            </a:r>
          </a:p>
        </p:txBody>
      </p:sp>
      <p:sp>
        <p:nvSpPr>
          <p:cNvPr id="48" name="Slide Number Placeholder 2">
            <a:extLst>
              <a:ext uri="{FF2B5EF4-FFF2-40B4-BE49-F238E27FC236}">
                <a16:creationId xmlns:a16="http://schemas.microsoft.com/office/drawing/2014/main" id="{04188DE6-3846-485F-BC40-CB80A71BDDA4}"/>
              </a:ext>
            </a:extLst>
          </p:cNvPr>
          <p:cNvSpPr txBox="1">
            <a:spLocks/>
          </p:cNvSpPr>
          <p:nvPr/>
        </p:nvSpPr>
        <p:spPr>
          <a:xfrm>
            <a:off x="8483072" y="647911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CDCA99-005F-43F9-B816-A449110734F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9" name="Rectangle 10">
            <a:extLst>
              <a:ext uri="{FF2B5EF4-FFF2-40B4-BE49-F238E27FC236}">
                <a16:creationId xmlns:a16="http://schemas.microsoft.com/office/drawing/2014/main" id="{317B4A49-8AA1-4519-842E-C7F5E56C46C2}"/>
              </a:ext>
            </a:extLst>
          </p:cNvPr>
          <p:cNvSpPr>
            <a:spLocks noChangeArrowheads="1"/>
          </p:cNvSpPr>
          <p:nvPr/>
        </p:nvSpPr>
        <p:spPr bwMode="auto">
          <a:xfrm>
            <a:off x="1955432" y="5472727"/>
            <a:ext cx="439382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98462"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Enable crash prevention among vehicles and between vehicles and infrastructure</a:t>
            </a:r>
          </a:p>
          <a:p>
            <a:pPr marL="342900" marR="0" lvl="0" indent="-230188"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2" name="Rectangle 2">
            <a:extLst>
              <a:ext uri="{FF2B5EF4-FFF2-40B4-BE49-F238E27FC236}">
                <a16:creationId xmlns:a16="http://schemas.microsoft.com/office/drawing/2014/main" id="{A9E0210F-0160-43C1-9A3F-8197180574AD}"/>
              </a:ext>
            </a:extLst>
          </p:cNvPr>
          <p:cNvSpPr>
            <a:spLocks noGrp="1" noChangeArrowheads="1"/>
          </p:cNvSpPr>
          <p:nvPr>
            <p:ph type="title" idx="4294967295"/>
          </p:nvPr>
        </p:nvSpPr>
        <p:spPr>
          <a:xfrm>
            <a:off x="643301" y="262463"/>
            <a:ext cx="11225238" cy="762000"/>
          </a:xfrm>
        </p:spPr>
        <p:txBody>
          <a:bodyPr>
            <a:noAutofit/>
          </a:bodyPr>
          <a:lstStyle/>
          <a:p>
            <a:r>
              <a:rPr lang="en-US" altLang="en-US" sz="3600" b="1" dirty="0">
                <a:latin typeface="Times New Roman" panose="02020603050405020304" pitchFamily="18" charset="0"/>
                <a:cs typeface="Times New Roman" panose="02020603050405020304" pitchFamily="18" charset="0"/>
              </a:rPr>
              <a:t>Reliable Navigation is Critical to Major DOT Initiatives</a:t>
            </a:r>
          </a:p>
        </p:txBody>
      </p:sp>
    </p:spTree>
    <p:extLst>
      <p:ext uri="{BB962C8B-B14F-4D97-AF65-F5344CB8AC3E}">
        <p14:creationId xmlns:p14="http://schemas.microsoft.com/office/powerpoint/2010/main" val="382722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199632"/>
            <a:ext cx="12191999" cy="734568"/>
            <a:chOff x="1" y="6199632"/>
            <a:chExt cx="12191999" cy="734568"/>
          </a:xfrm>
        </p:grpSpPr>
        <p:sp>
          <p:nvSpPr>
            <p:cNvPr id="19" name="Rectangle 18"/>
            <p:cNvSpPr/>
            <p:nvPr/>
          </p:nvSpPr>
          <p:spPr>
            <a:xfrm>
              <a:off x="1" y="6199632"/>
              <a:ext cx="12191999" cy="658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p:cNvPicPr>
              <a:picLocks noChangeAspect="1"/>
            </p:cNvPicPr>
            <p:nvPr/>
          </p:nvPicPr>
          <p:blipFill rotWithShape="1">
            <a:blip r:embed="rId3"/>
            <a:srcRect t="4885" r="85790" b="-11007"/>
            <a:stretch/>
          </p:blipFill>
          <p:spPr>
            <a:xfrm>
              <a:off x="2" y="6199632"/>
              <a:ext cx="643300" cy="734568"/>
            </a:xfrm>
            <a:prstGeom prst="rect">
              <a:avLst/>
            </a:prstGeom>
          </p:spPr>
        </p:pic>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286A7-9A46-4FA6-B13B-FF138F5C6110}" type="slidenum">
              <a:rPr kumimoji="0" lang="en-US" sz="1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7" name="Straight Connector 6"/>
          <p:cNvCxnSpPr/>
          <p:nvPr/>
        </p:nvCxnSpPr>
        <p:spPr>
          <a:xfrm>
            <a:off x="445476" y="1005045"/>
            <a:ext cx="11350024" cy="0"/>
          </a:xfrm>
          <a:prstGeom prst="line">
            <a:avLst/>
          </a:prstGeom>
          <a:ln w="12700"/>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381A12F4-4919-4A9F-BC0A-D9974171F78D}"/>
              </a:ext>
            </a:extLst>
          </p:cNvPr>
          <p:cNvSpPr/>
          <p:nvPr/>
        </p:nvSpPr>
        <p:spPr>
          <a:xfrm>
            <a:off x="643301" y="6325215"/>
            <a:ext cx="11411918" cy="406330"/>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 Department of Transportation</a:t>
            </a:r>
          </a:p>
        </p:txBody>
      </p:sp>
      <p:sp>
        <p:nvSpPr>
          <p:cNvPr id="48" name="Slide Number Placeholder 2">
            <a:extLst>
              <a:ext uri="{FF2B5EF4-FFF2-40B4-BE49-F238E27FC236}">
                <a16:creationId xmlns:a16="http://schemas.microsoft.com/office/drawing/2014/main" id="{04188DE6-3846-485F-BC40-CB80A71BDDA4}"/>
              </a:ext>
            </a:extLst>
          </p:cNvPr>
          <p:cNvSpPr txBox="1">
            <a:spLocks/>
          </p:cNvSpPr>
          <p:nvPr/>
        </p:nvSpPr>
        <p:spPr>
          <a:xfrm>
            <a:off x="8483072" y="647911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CDCA99-005F-43F9-B816-A449110734F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2" name="Rectangle 2">
            <a:extLst>
              <a:ext uri="{FF2B5EF4-FFF2-40B4-BE49-F238E27FC236}">
                <a16:creationId xmlns:a16="http://schemas.microsoft.com/office/drawing/2014/main" id="{A9E0210F-0160-43C1-9A3F-8197180574AD}"/>
              </a:ext>
            </a:extLst>
          </p:cNvPr>
          <p:cNvSpPr>
            <a:spLocks noGrp="1" noChangeArrowheads="1"/>
          </p:cNvSpPr>
          <p:nvPr>
            <p:ph type="title" idx="4294967295"/>
          </p:nvPr>
        </p:nvSpPr>
        <p:spPr>
          <a:xfrm>
            <a:off x="643301" y="262463"/>
            <a:ext cx="11225238" cy="762000"/>
          </a:xfrm>
        </p:spPr>
        <p:txBody>
          <a:bodyPr>
            <a:noAutofit/>
          </a:bodyPr>
          <a:lstStyle/>
          <a:p>
            <a:r>
              <a:rPr lang="en-US" altLang="en-US" sz="3600" b="1" dirty="0">
                <a:latin typeface="Times New Roman" panose="02020603050405020304" pitchFamily="18" charset="0"/>
                <a:cs typeface="Times New Roman" panose="02020603050405020304" pitchFamily="18" charset="0"/>
              </a:rPr>
              <a:t>GPS/GNSS Challenged Environments</a:t>
            </a:r>
          </a:p>
        </p:txBody>
      </p:sp>
      <p:grpSp>
        <p:nvGrpSpPr>
          <p:cNvPr id="21" name="Group 20">
            <a:extLst>
              <a:ext uri="{FF2B5EF4-FFF2-40B4-BE49-F238E27FC236}">
                <a16:creationId xmlns:a16="http://schemas.microsoft.com/office/drawing/2014/main" id="{4125FD51-E1C9-4B13-A2CF-614ED7AB51A0}"/>
              </a:ext>
            </a:extLst>
          </p:cNvPr>
          <p:cNvGrpSpPr/>
          <p:nvPr/>
        </p:nvGrpSpPr>
        <p:grpSpPr>
          <a:xfrm>
            <a:off x="856873" y="1311832"/>
            <a:ext cx="2703513" cy="2243138"/>
            <a:chOff x="373765" y="1033462"/>
            <a:chExt cx="2703513" cy="2243138"/>
          </a:xfrm>
        </p:grpSpPr>
        <p:pic>
          <p:nvPicPr>
            <p:cNvPr id="22" name="Picture 2">
              <a:extLst>
                <a:ext uri="{FF2B5EF4-FFF2-40B4-BE49-F238E27FC236}">
                  <a16:creationId xmlns:a16="http://schemas.microsoft.com/office/drawing/2014/main" id="{BF02580A-E1A8-483C-8FFF-C9BCDEACC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688"/>
            <a:stretch>
              <a:fillRect/>
            </a:stretch>
          </p:blipFill>
          <p:spPr bwMode="auto">
            <a:xfrm>
              <a:off x="457200" y="1371600"/>
              <a:ext cx="251661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Box 11">
              <a:extLst>
                <a:ext uri="{FF2B5EF4-FFF2-40B4-BE49-F238E27FC236}">
                  <a16:creationId xmlns:a16="http://schemas.microsoft.com/office/drawing/2014/main" id="{A1EB8D5C-D2AB-4F31-B738-7A8C819AF734}"/>
                </a:ext>
              </a:extLst>
            </p:cNvPr>
            <p:cNvSpPr txBox="1">
              <a:spLocks noChangeArrowheads="1"/>
            </p:cNvSpPr>
            <p:nvPr/>
          </p:nvSpPr>
          <p:spPr bwMode="auto">
            <a:xfrm>
              <a:off x="373765" y="1033462"/>
              <a:ext cx="2703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Ionospheric Disturbances</a:t>
              </a:r>
            </a:p>
          </p:txBody>
        </p:sp>
      </p:grpSp>
      <p:grpSp>
        <p:nvGrpSpPr>
          <p:cNvPr id="24" name="Group 23">
            <a:extLst>
              <a:ext uri="{FF2B5EF4-FFF2-40B4-BE49-F238E27FC236}">
                <a16:creationId xmlns:a16="http://schemas.microsoft.com/office/drawing/2014/main" id="{EED4C92C-6BCD-49CB-8018-7A1218CDE382}"/>
              </a:ext>
            </a:extLst>
          </p:cNvPr>
          <p:cNvGrpSpPr/>
          <p:nvPr/>
        </p:nvGrpSpPr>
        <p:grpSpPr>
          <a:xfrm>
            <a:off x="7744427" y="3647780"/>
            <a:ext cx="2980303" cy="2004706"/>
            <a:chOff x="5498716" y="3351604"/>
            <a:chExt cx="3651001" cy="2292065"/>
          </a:xfrm>
        </p:grpSpPr>
        <p:pic>
          <p:nvPicPr>
            <p:cNvPr id="25" name="Picture 15" descr="C:\Documents and Settings\ekow.ankumah\Local Settings\Temporary Internet Files\Content.IE5\K6RH1JXG\MP900382889[1].jpg">
              <a:extLst>
                <a:ext uri="{FF2B5EF4-FFF2-40B4-BE49-F238E27FC236}">
                  <a16:creationId xmlns:a16="http://schemas.microsoft.com/office/drawing/2014/main" id="{BC6DB2C3-1E9A-4548-B177-47EBAC9B3B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8470" y="3826668"/>
              <a:ext cx="2560320" cy="181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6">
              <a:extLst>
                <a:ext uri="{FF2B5EF4-FFF2-40B4-BE49-F238E27FC236}">
                  <a16:creationId xmlns:a16="http://schemas.microsoft.com/office/drawing/2014/main" id="{0113299B-2B15-4ABF-A04F-9A16D51E783D}"/>
                </a:ext>
              </a:extLst>
            </p:cNvPr>
            <p:cNvSpPr txBox="1">
              <a:spLocks noChangeArrowheads="1"/>
            </p:cNvSpPr>
            <p:nvPr/>
          </p:nvSpPr>
          <p:spPr bwMode="auto">
            <a:xfrm>
              <a:off x="5498716" y="3351604"/>
              <a:ext cx="3651001" cy="38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Inaccurate/Out-of-Date Maps</a:t>
              </a:r>
            </a:p>
          </p:txBody>
        </p:sp>
      </p:grpSp>
      <p:grpSp>
        <p:nvGrpSpPr>
          <p:cNvPr id="30" name="Group 29">
            <a:extLst>
              <a:ext uri="{FF2B5EF4-FFF2-40B4-BE49-F238E27FC236}">
                <a16:creationId xmlns:a16="http://schemas.microsoft.com/office/drawing/2014/main" id="{635DA996-515C-4826-A9AC-152E33907E55}"/>
              </a:ext>
            </a:extLst>
          </p:cNvPr>
          <p:cNvGrpSpPr/>
          <p:nvPr/>
        </p:nvGrpSpPr>
        <p:grpSpPr>
          <a:xfrm>
            <a:off x="1286773" y="3763979"/>
            <a:ext cx="2743200" cy="2228870"/>
            <a:chOff x="4917932" y="1800335"/>
            <a:chExt cx="2743200" cy="2228870"/>
          </a:xfrm>
        </p:grpSpPr>
        <p:sp>
          <p:nvSpPr>
            <p:cNvPr id="31" name="TextBox 13">
              <a:extLst>
                <a:ext uri="{FF2B5EF4-FFF2-40B4-BE49-F238E27FC236}">
                  <a16:creationId xmlns:a16="http://schemas.microsoft.com/office/drawing/2014/main" id="{315A4AED-B490-4207-99D1-E022ADE79B1D}"/>
                </a:ext>
              </a:extLst>
            </p:cNvPr>
            <p:cNvSpPr txBox="1">
              <a:spLocks noChangeArrowheads="1"/>
            </p:cNvSpPr>
            <p:nvPr/>
          </p:nvSpPr>
          <p:spPr bwMode="auto">
            <a:xfrm>
              <a:off x="5144151" y="1800335"/>
              <a:ext cx="2290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Underground/Indoors</a:t>
              </a:r>
            </a:p>
          </p:txBody>
        </p:sp>
        <p:pic>
          <p:nvPicPr>
            <p:cNvPr id="32" name="Picture 31">
              <a:extLst>
                <a:ext uri="{FF2B5EF4-FFF2-40B4-BE49-F238E27FC236}">
                  <a16:creationId xmlns:a16="http://schemas.microsoft.com/office/drawing/2014/main" id="{1DB4E172-2A5F-4774-95A7-00DC0FE7E7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7932" y="2186206"/>
              <a:ext cx="2743200" cy="1842999"/>
            </a:xfrm>
            <a:prstGeom prst="rect">
              <a:avLst/>
            </a:prstGeom>
            <a:noFill/>
            <a:ln>
              <a:noFill/>
            </a:ln>
          </p:spPr>
        </p:pic>
      </p:grpSp>
      <p:sp>
        <p:nvSpPr>
          <p:cNvPr id="33" name="Slide Number Placeholder 1">
            <a:extLst>
              <a:ext uri="{FF2B5EF4-FFF2-40B4-BE49-F238E27FC236}">
                <a16:creationId xmlns:a16="http://schemas.microsoft.com/office/drawing/2014/main" id="{987A20D0-01E1-4649-A717-74538C5307E2}"/>
              </a:ext>
            </a:extLst>
          </p:cNvPr>
          <p:cNvSpPr txBox="1">
            <a:spLocks/>
          </p:cNvSpPr>
          <p:nvPr/>
        </p:nvSpPr>
        <p:spPr>
          <a:xfrm>
            <a:off x="7603714" y="588511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CDCA99-005F-43F9-B816-A449110734F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4" name="Picture 12">
            <a:extLst>
              <a:ext uri="{FF2B5EF4-FFF2-40B4-BE49-F238E27FC236}">
                <a16:creationId xmlns:a16="http://schemas.microsoft.com/office/drawing/2014/main" id="{270E46C6-2547-4325-AFE6-16D4819C74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4406" y="1840756"/>
            <a:ext cx="2549593" cy="160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3">
            <a:extLst>
              <a:ext uri="{FF2B5EF4-FFF2-40B4-BE49-F238E27FC236}">
                <a16:creationId xmlns:a16="http://schemas.microsoft.com/office/drawing/2014/main" id="{0978C209-BB59-4C9A-835C-6C57CBB48B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9028" y="3786632"/>
            <a:ext cx="1694875" cy="236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A6BC8E60-FF37-4745-A82F-63A9AFEF97F4}"/>
              </a:ext>
            </a:extLst>
          </p:cNvPr>
          <p:cNvSpPr/>
          <p:nvPr/>
        </p:nvSpPr>
        <p:spPr>
          <a:xfrm>
            <a:off x="5081003" y="3344947"/>
            <a:ext cx="169790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Urban Canyons</a:t>
            </a:r>
          </a:p>
        </p:txBody>
      </p:sp>
      <p:sp>
        <p:nvSpPr>
          <p:cNvPr id="37" name="Rectangle 36">
            <a:extLst>
              <a:ext uri="{FF2B5EF4-FFF2-40B4-BE49-F238E27FC236}">
                <a16:creationId xmlns:a16="http://schemas.microsoft.com/office/drawing/2014/main" id="{11438437-B627-4303-B0CC-65FCE8E9ADF8}"/>
              </a:ext>
            </a:extLst>
          </p:cNvPr>
          <p:cNvSpPr/>
          <p:nvPr/>
        </p:nvSpPr>
        <p:spPr>
          <a:xfrm>
            <a:off x="8017739" y="1143284"/>
            <a:ext cx="243368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Timely Notification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Misleading Information</a:t>
            </a:r>
          </a:p>
        </p:txBody>
      </p:sp>
      <p:pic>
        <p:nvPicPr>
          <p:cNvPr id="50" name="Picture 14">
            <a:extLst>
              <a:ext uri="{FF2B5EF4-FFF2-40B4-BE49-F238E27FC236}">
                <a16:creationId xmlns:a16="http://schemas.microsoft.com/office/drawing/2014/main" id="{57100B70-956E-4193-9B62-FEDE5C2E70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6844" y="1466228"/>
            <a:ext cx="3119781" cy="176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50">
            <a:extLst>
              <a:ext uri="{FF2B5EF4-FFF2-40B4-BE49-F238E27FC236}">
                <a16:creationId xmlns:a16="http://schemas.microsoft.com/office/drawing/2014/main" id="{60B2C86B-33D2-4702-A4AC-9735891B135F}"/>
              </a:ext>
            </a:extLst>
          </p:cNvPr>
          <p:cNvSpPr/>
          <p:nvPr/>
        </p:nvSpPr>
        <p:spPr>
          <a:xfrm>
            <a:off x="4286394" y="1029771"/>
            <a:ext cx="29502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High Accuracy with Integrity</a:t>
            </a:r>
          </a:p>
        </p:txBody>
      </p:sp>
    </p:spTree>
    <p:extLst>
      <p:ext uri="{BB962C8B-B14F-4D97-AF65-F5344CB8AC3E}">
        <p14:creationId xmlns:p14="http://schemas.microsoft.com/office/powerpoint/2010/main" val="319866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199632"/>
            <a:ext cx="12191999" cy="658368"/>
            <a:chOff x="1" y="6199632"/>
            <a:chExt cx="12191999" cy="658368"/>
          </a:xfrm>
        </p:grpSpPr>
        <p:sp>
          <p:nvSpPr>
            <p:cNvPr id="19" name="Rectangle 18"/>
            <p:cNvSpPr/>
            <p:nvPr/>
          </p:nvSpPr>
          <p:spPr>
            <a:xfrm>
              <a:off x="1" y="6199632"/>
              <a:ext cx="12191999" cy="658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p:cNvPicPr>
              <a:picLocks noChangeAspect="1"/>
            </p:cNvPicPr>
            <p:nvPr/>
          </p:nvPicPr>
          <p:blipFill rotWithShape="1">
            <a:blip r:embed="rId3"/>
            <a:srcRect t="4886" r="85188"/>
            <a:stretch/>
          </p:blipFill>
          <p:spPr>
            <a:xfrm>
              <a:off x="1" y="6199632"/>
              <a:ext cx="670559" cy="658368"/>
            </a:xfrm>
            <a:prstGeom prst="rect">
              <a:avLst/>
            </a:prstGeom>
          </p:spPr>
        </p:pic>
      </p:grpSp>
      <p:sp>
        <p:nvSpPr>
          <p:cNvPr id="14" name="Title 8"/>
          <p:cNvSpPr>
            <a:spLocks noGrp="1"/>
          </p:cNvSpPr>
          <p:nvPr>
            <p:ph type="title"/>
          </p:nvPr>
        </p:nvSpPr>
        <p:spPr>
          <a:xfrm>
            <a:off x="383583" y="0"/>
            <a:ext cx="11411918" cy="1325563"/>
          </a:xfrm>
        </p:spPr>
        <p:txBody>
          <a:bodyPr>
            <a:noAutofit/>
          </a:bodyPr>
          <a:lstStyle/>
          <a:p>
            <a:r>
              <a:rPr lang="en-US" sz="3600" b="1" dirty="0">
                <a:latin typeface="Times New Roman" panose="02020603050405020304" pitchFamily="18" charset="0"/>
                <a:cs typeface="Times New Roman" panose="02020603050405020304" pitchFamily="18" charset="0"/>
              </a:rPr>
              <a:t>Existing GPS/Global Navigation Satellite System Threats</a:t>
            </a:r>
            <a:endParaRPr lang="en-US" sz="36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445477" y="930400"/>
            <a:ext cx="11350024" cy="0"/>
          </a:xfrm>
          <a:prstGeom prst="line">
            <a:avLst/>
          </a:prstGeom>
          <a:ln w="12700"/>
        </p:spPr>
        <p:style>
          <a:lnRef idx="1">
            <a:schemeClr val="dk1"/>
          </a:lnRef>
          <a:fillRef idx="0">
            <a:schemeClr val="dk1"/>
          </a:fillRef>
          <a:effectRef idx="0">
            <a:schemeClr val="dk1"/>
          </a:effectRef>
          <a:fontRef idx="minor">
            <a:schemeClr val="tx1"/>
          </a:fontRef>
        </p:style>
      </p:cxnSp>
      <p:sp>
        <p:nvSpPr>
          <p:cNvPr id="29" name="Slide Number Placeholder 3">
            <a:extLst>
              <a:ext uri="{FF2B5EF4-FFF2-40B4-BE49-F238E27FC236}">
                <a16:creationId xmlns:a16="http://schemas.microsoft.com/office/drawing/2014/main" id="{EB13D6F5-0E0D-4446-92C8-836E2818A02B}"/>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286A7-9A46-4FA6-B13B-FF138F5C6110}" type="slidenum">
              <a:rPr kumimoji="0" lang="en-US" sz="1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29">
            <a:extLst>
              <a:ext uri="{FF2B5EF4-FFF2-40B4-BE49-F238E27FC236}">
                <a16:creationId xmlns:a16="http://schemas.microsoft.com/office/drawing/2014/main" id="{320ED2C0-162F-4830-AC1A-959CEBF4E053}"/>
              </a:ext>
            </a:extLst>
          </p:cNvPr>
          <p:cNvSpPr/>
          <p:nvPr/>
        </p:nvSpPr>
        <p:spPr>
          <a:xfrm>
            <a:off x="643301" y="6325215"/>
            <a:ext cx="11411918" cy="406330"/>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 Department of Transportation</a:t>
            </a:r>
          </a:p>
        </p:txBody>
      </p:sp>
      <p:sp>
        <p:nvSpPr>
          <p:cNvPr id="5" name="TextBox 4"/>
          <p:cNvSpPr txBox="1"/>
          <p:nvPr/>
        </p:nvSpPr>
        <p:spPr>
          <a:xfrm>
            <a:off x="383583" y="1155740"/>
            <a:ext cx="11350024"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Jamming is intentionally produced RF waveforms that have the same effect as interference; the only difference is the intent to degrade or deny a target receiver’s operation.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Spoofing can deny, degrade, disrupt, or deceive a receiver’s operation and can have a range of effects from incorrect outputs of PNT to receiver malfunction. The onset of these effects can be instantaneous or delayed and it is possible for effects to continue even after the spoofing has ended. Ref. DHS Report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Improving the Operation and Development of Global Positioning System (GPS) Equipment Used by Critical Infrastructure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Vehicle spoofing | Orol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4753" y="3404303"/>
            <a:ext cx="3864789" cy="18723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Vessels navigating in China report GPS spoofing incidents - SAFETY4S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996" y="3405492"/>
            <a:ext cx="4134860" cy="19480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79AB0F4-3055-42EA-B342-85C8D363CDCE}"/>
              </a:ext>
            </a:extLst>
          </p:cNvPr>
          <p:cNvPicPr>
            <a:picLocks noChangeAspect="1"/>
          </p:cNvPicPr>
          <p:nvPr/>
        </p:nvPicPr>
        <p:blipFill>
          <a:blip r:embed="rId6"/>
          <a:stretch>
            <a:fillRect/>
          </a:stretch>
        </p:blipFill>
        <p:spPr>
          <a:xfrm>
            <a:off x="324098" y="5115324"/>
            <a:ext cx="1084202" cy="993652"/>
          </a:xfrm>
          <a:prstGeom prst="roundRect">
            <a:avLst/>
          </a:prstGeom>
        </p:spPr>
      </p:pic>
      <p:sp>
        <p:nvSpPr>
          <p:cNvPr id="15" name="Rectangle 14">
            <a:extLst>
              <a:ext uri="{FF2B5EF4-FFF2-40B4-BE49-F238E27FC236}">
                <a16:creationId xmlns:a16="http://schemas.microsoft.com/office/drawing/2014/main" id="{4B2FB63D-E345-4903-BF75-22C586992831}"/>
              </a:ext>
            </a:extLst>
          </p:cNvPr>
          <p:cNvSpPr/>
          <p:nvPr/>
        </p:nvSpPr>
        <p:spPr>
          <a:xfrm>
            <a:off x="383583" y="5115324"/>
            <a:ext cx="1030671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2018 National Science Foundation grant to University of Virginia published: ROAD 		    	   TO NOWHERE — $225 GPS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Spoofer</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can send SATNAV-guided vehicles into oncoming trafﬁc.</a:t>
            </a:r>
          </a:p>
        </p:txBody>
      </p:sp>
    </p:spTree>
    <p:extLst>
      <p:ext uri="{BB962C8B-B14F-4D97-AF65-F5344CB8AC3E}">
        <p14:creationId xmlns:p14="http://schemas.microsoft.com/office/powerpoint/2010/main" val="112407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199632"/>
            <a:ext cx="12191999" cy="734568"/>
            <a:chOff x="1" y="6199632"/>
            <a:chExt cx="12191999" cy="734568"/>
          </a:xfrm>
        </p:grpSpPr>
        <p:sp>
          <p:nvSpPr>
            <p:cNvPr id="19" name="Rectangle 18"/>
            <p:cNvSpPr/>
            <p:nvPr/>
          </p:nvSpPr>
          <p:spPr>
            <a:xfrm>
              <a:off x="1" y="6199632"/>
              <a:ext cx="12191999" cy="658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p:cNvPicPr>
              <a:picLocks noChangeAspect="1"/>
            </p:cNvPicPr>
            <p:nvPr/>
          </p:nvPicPr>
          <p:blipFill rotWithShape="1">
            <a:blip r:embed="rId3"/>
            <a:srcRect t="4885" r="85790" b="-11007"/>
            <a:stretch/>
          </p:blipFill>
          <p:spPr>
            <a:xfrm>
              <a:off x="2" y="6199632"/>
              <a:ext cx="643300" cy="734568"/>
            </a:xfrm>
            <a:prstGeom prst="rect">
              <a:avLst/>
            </a:prstGeom>
          </p:spPr>
        </p:pic>
      </p:grpSp>
      <p:sp>
        <p:nvSpPr>
          <p:cNvPr id="14" name="Title 8"/>
          <p:cNvSpPr>
            <a:spLocks noGrp="1"/>
          </p:cNvSpPr>
          <p:nvPr>
            <p:ph type="title"/>
          </p:nvPr>
        </p:nvSpPr>
        <p:spPr>
          <a:xfrm>
            <a:off x="383583" y="0"/>
            <a:ext cx="10515600" cy="1325563"/>
          </a:xfrm>
        </p:spPr>
        <p:txBody>
          <a:bodyPr>
            <a:noAutofit/>
          </a:bodyPr>
          <a:lstStyle/>
          <a:p>
            <a:r>
              <a:rPr lang="en-US" sz="3600" b="1" dirty="0">
                <a:latin typeface="Times New Roman" panose="02020603050405020304" pitchFamily="18" charset="0"/>
                <a:cs typeface="Times New Roman" panose="02020603050405020304" pitchFamily="18" charset="0"/>
              </a:rPr>
              <a:t>FY18 NDAA GPS Backup Demonstration Status</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286A7-9A46-4FA6-B13B-FF138F5C6110}" type="slidenum">
              <a:rPr kumimoji="0" lang="en-US" sz="1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7" name="Straight Connector 6"/>
          <p:cNvCxnSpPr/>
          <p:nvPr/>
        </p:nvCxnSpPr>
        <p:spPr>
          <a:xfrm>
            <a:off x="445477" y="930400"/>
            <a:ext cx="11350024"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AutoShape 4">
            <a:extLst/>
          </p:cNvPr>
          <p:cNvSpPr>
            <a:spLocks noChangeArrowheads="1"/>
          </p:cNvSpPr>
          <p:nvPr/>
        </p:nvSpPr>
        <p:spPr bwMode="auto">
          <a:xfrm>
            <a:off x="654444" y="1576173"/>
            <a:ext cx="10772288" cy="681916"/>
          </a:xfrm>
          <a:prstGeom prst="rightArrow">
            <a:avLst>
              <a:gd name="adj1" fmla="val 57741"/>
              <a:gd name="adj2" fmla="val 58998"/>
            </a:avLst>
          </a:prstGeom>
          <a:solidFill>
            <a:schemeClr val="accent1">
              <a:lumMod val="50000"/>
            </a:schemeClr>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ＭＳ Ｐゴシック" pitchFamily="1" charset="-128"/>
              <a:cs typeface="+mn-cs"/>
            </a:endParaRPr>
          </a:p>
        </p:txBody>
      </p:sp>
      <p:grpSp>
        <p:nvGrpSpPr>
          <p:cNvPr id="17" name="Group 16">
            <a:extLst/>
          </p:cNvPr>
          <p:cNvGrpSpPr/>
          <p:nvPr/>
        </p:nvGrpSpPr>
        <p:grpSpPr>
          <a:xfrm>
            <a:off x="527549" y="1291524"/>
            <a:ext cx="10246645" cy="1648085"/>
            <a:chOff x="594998" y="5333561"/>
            <a:chExt cx="9315210" cy="1022641"/>
          </a:xfrm>
        </p:grpSpPr>
        <p:grpSp>
          <p:nvGrpSpPr>
            <p:cNvPr id="18" name="Group 17">
              <a:extLst/>
            </p:cNvPr>
            <p:cNvGrpSpPr/>
            <p:nvPr/>
          </p:nvGrpSpPr>
          <p:grpSpPr>
            <a:xfrm>
              <a:off x="594998" y="5336483"/>
              <a:ext cx="995353" cy="912772"/>
              <a:chOff x="1097981" y="5193059"/>
              <a:chExt cx="943954" cy="912772"/>
            </a:xfrm>
          </p:grpSpPr>
          <p:grpSp>
            <p:nvGrpSpPr>
              <p:cNvPr id="62" name="Group 61">
                <a:extLst/>
              </p:cNvPr>
              <p:cNvGrpSpPr/>
              <p:nvPr/>
            </p:nvGrpSpPr>
            <p:grpSpPr>
              <a:xfrm>
                <a:off x="1268536" y="5193059"/>
                <a:ext cx="602844" cy="491219"/>
                <a:chOff x="1272844" y="5203372"/>
                <a:chExt cx="602844" cy="491219"/>
              </a:xfrm>
            </p:grpSpPr>
            <p:sp>
              <p:nvSpPr>
                <p:cNvPr id="64" name="Freeform 33">
                  <a:extLst/>
                </p:cNvPr>
                <p:cNvSpPr>
                  <a:spLocks/>
                </p:cNvSpPr>
                <p:nvPr/>
              </p:nvSpPr>
              <p:spPr bwMode="auto">
                <a:xfrm>
                  <a:off x="1521814" y="5203372"/>
                  <a:ext cx="228655" cy="184682"/>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65" name="Text Box 9">
                  <a:extLst/>
                </p:cNvPr>
                <p:cNvSpPr txBox="1">
                  <a:spLocks noChangeArrowheads="1"/>
                </p:cNvSpPr>
                <p:nvPr/>
              </p:nvSpPr>
              <p:spPr bwMode="auto">
                <a:xfrm>
                  <a:off x="1272844" y="5503615"/>
                  <a:ext cx="602844" cy="190976"/>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Feb 19</a:t>
                  </a:r>
                  <a:endParaRPr kumimoji="0" lang="en-US" sz="1400" b="1" i="1" u="none" strike="noStrike" kern="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endParaRPr>
                </a:p>
              </p:txBody>
            </p:sp>
          </p:grpSp>
          <p:sp>
            <p:nvSpPr>
              <p:cNvPr id="63" name="Text Box 10">
                <a:extLst/>
              </p:cNvPr>
              <p:cNvSpPr txBox="1">
                <a:spLocks noChangeArrowheads="1"/>
              </p:cNvSpPr>
              <p:nvPr/>
            </p:nvSpPr>
            <p:spPr bwMode="auto">
              <a:xfrm>
                <a:off x="1097981" y="5891938"/>
                <a:ext cx="943954" cy="213893"/>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Team Formed</a:t>
                </a:r>
              </a:p>
            </p:txBody>
          </p:sp>
        </p:grpSp>
        <p:grpSp>
          <p:nvGrpSpPr>
            <p:cNvPr id="21" name="Group 20">
              <a:extLst/>
            </p:cNvPr>
            <p:cNvGrpSpPr/>
            <p:nvPr/>
          </p:nvGrpSpPr>
          <p:grpSpPr>
            <a:xfrm>
              <a:off x="1590351" y="5333561"/>
              <a:ext cx="995353" cy="1020869"/>
              <a:chOff x="2096028" y="5193059"/>
              <a:chExt cx="943954" cy="1020869"/>
            </a:xfrm>
          </p:grpSpPr>
          <p:grpSp>
            <p:nvGrpSpPr>
              <p:cNvPr id="58" name="Group 57">
                <a:extLst/>
              </p:cNvPr>
              <p:cNvGrpSpPr/>
              <p:nvPr/>
            </p:nvGrpSpPr>
            <p:grpSpPr>
              <a:xfrm>
                <a:off x="2111106" y="5193059"/>
                <a:ext cx="913802" cy="494140"/>
                <a:chOff x="1117366" y="5203372"/>
                <a:chExt cx="913802" cy="494140"/>
              </a:xfrm>
            </p:grpSpPr>
            <p:sp>
              <p:nvSpPr>
                <p:cNvPr id="60" name="Freeform 33">
                  <a:extLst/>
                </p:cNvPr>
                <p:cNvSpPr>
                  <a:spLocks/>
                </p:cNvSpPr>
                <p:nvPr/>
              </p:nvSpPr>
              <p:spPr bwMode="auto">
                <a:xfrm>
                  <a:off x="1521814" y="5203372"/>
                  <a:ext cx="228655" cy="184682"/>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61" name="Text Box 9">
                  <a:extLst/>
                </p:cNvPr>
                <p:cNvSpPr txBox="1">
                  <a:spLocks noChangeArrowheads="1"/>
                </p:cNvSpPr>
                <p:nvPr/>
              </p:nvSpPr>
              <p:spPr bwMode="auto">
                <a:xfrm>
                  <a:off x="1117366" y="5506536"/>
                  <a:ext cx="913802" cy="190976"/>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Mar/Apr 19</a:t>
                  </a:r>
                </a:p>
              </p:txBody>
            </p:sp>
          </p:grpSp>
          <p:sp>
            <p:nvSpPr>
              <p:cNvPr id="59" name="Text Box 10">
                <a:extLst/>
              </p:cNvPr>
              <p:cNvSpPr txBox="1">
                <a:spLocks noChangeArrowheads="1"/>
              </p:cNvSpPr>
              <p:nvPr/>
            </p:nvSpPr>
            <p:spPr bwMode="auto">
              <a:xfrm>
                <a:off x="2096028" y="5893088"/>
                <a:ext cx="943954" cy="320840"/>
              </a:xfrm>
              <a:prstGeom prst="rect">
                <a:avLst/>
              </a:prstGeom>
              <a:noFill/>
              <a:ln w="9525">
                <a:noFill/>
                <a:miter lim="800000"/>
                <a:headEnd/>
                <a:tailEnd/>
              </a:ln>
            </p:spPr>
            <p:txBody>
              <a:bodyPr wrap="square" lIns="91440" tIns="0" bIns="0" anchor="t">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Industry Round Table</a:t>
                </a:r>
              </a:p>
            </p:txBody>
          </p:sp>
        </p:grpSp>
        <p:grpSp>
          <p:nvGrpSpPr>
            <p:cNvPr id="22" name="Group 21">
              <a:extLst/>
            </p:cNvPr>
            <p:cNvGrpSpPr/>
            <p:nvPr/>
          </p:nvGrpSpPr>
          <p:grpSpPr>
            <a:xfrm>
              <a:off x="2601144" y="5336483"/>
              <a:ext cx="995353" cy="913922"/>
              <a:chOff x="3051683" y="5193059"/>
              <a:chExt cx="943954" cy="913922"/>
            </a:xfrm>
          </p:grpSpPr>
          <p:grpSp>
            <p:nvGrpSpPr>
              <p:cNvPr id="54" name="Group 53">
                <a:extLst/>
              </p:cNvPr>
              <p:cNvGrpSpPr/>
              <p:nvPr/>
            </p:nvGrpSpPr>
            <p:grpSpPr>
              <a:xfrm>
                <a:off x="3222930" y="5193059"/>
                <a:ext cx="601462" cy="491218"/>
                <a:chOff x="1273535" y="5203372"/>
                <a:chExt cx="601462" cy="491218"/>
              </a:xfrm>
            </p:grpSpPr>
            <p:sp>
              <p:nvSpPr>
                <p:cNvPr id="56" name="Freeform 33">
                  <a:extLst/>
                </p:cNvPr>
                <p:cNvSpPr>
                  <a:spLocks/>
                </p:cNvSpPr>
                <p:nvPr/>
              </p:nvSpPr>
              <p:spPr bwMode="auto">
                <a:xfrm>
                  <a:off x="1521814" y="5203372"/>
                  <a:ext cx="228655" cy="184682"/>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57" name="Text Box 9">
                  <a:extLst/>
                </p:cNvPr>
                <p:cNvSpPr txBox="1">
                  <a:spLocks noChangeArrowheads="1"/>
                </p:cNvSpPr>
                <p:nvPr/>
              </p:nvSpPr>
              <p:spPr bwMode="auto">
                <a:xfrm>
                  <a:off x="1273535" y="5503614"/>
                  <a:ext cx="601462" cy="190976"/>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Jun 19</a:t>
                  </a:r>
                </a:p>
              </p:txBody>
            </p:sp>
          </p:grpSp>
          <p:sp>
            <p:nvSpPr>
              <p:cNvPr id="55" name="Text Box 10">
                <a:extLst/>
              </p:cNvPr>
              <p:cNvSpPr txBox="1">
                <a:spLocks noChangeArrowheads="1"/>
              </p:cNvSpPr>
              <p:nvPr/>
            </p:nvSpPr>
            <p:spPr bwMode="auto">
              <a:xfrm>
                <a:off x="3051683" y="5893088"/>
                <a:ext cx="943954" cy="213893"/>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Vendor RFI</a:t>
                </a:r>
              </a:p>
            </p:txBody>
          </p:sp>
        </p:grpSp>
        <p:grpSp>
          <p:nvGrpSpPr>
            <p:cNvPr id="23" name="Group 22">
              <a:extLst/>
            </p:cNvPr>
            <p:cNvGrpSpPr/>
            <p:nvPr/>
          </p:nvGrpSpPr>
          <p:grpSpPr>
            <a:xfrm>
              <a:off x="3604217" y="5636726"/>
              <a:ext cx="1202671" cy="612529"/>
              <a:chOff x="3875560" y="5493302"/>
              <a:chExt cx="1140566" cy="612529"/>
            </a:xfrm>
          </p:grpSpPr>
          <p:sp>
            <p:nvSpPr>
              <p:cNvPr id="52" name="Text Box 9">
                <a:extLst/>
              </p:cNvPr>
              <p:cNvSpPr txBox="1">
                <a:spLocks noChangeArrowheads="1"/>
              </p:cNvSpPr>
              <p:nvPr/>
            </p:nvSpPr>
            <p:spPr bwMode="auto">
              <a:xfrm>
                <a:off x="4136129" y="5493302"/>
                <a:ext cx="619428" cy="190976"/>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Aug 19</a:t>
                </a:r>
              </a:p>
            </p:txBody>
          </p:sp>
          <p:sp>
            <p:nvSpPr>
              <p:cNvPr id="53" name="Text Box 10">
                <a:extLst/>
              </p:cNvPr>
              <p:cNvSpPr txBox="1">
                <a:spLocks noChangeArrowheads="1"/>
              </p:cNvSpPr>
              <p:nvPr/>
            </p:nvSpPr>
            <p:spPr bwMode="auto">
              <a:xfrm>
                <a:off x="3875560" y="5891938"/>
                <a:ext cx="1140566" cy="213893"/>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FBO Rapid Acquisition</a:t>
                </a:r>
              </a:p>
            </p:txBody>
          </p:sp>
        </p:grpSp>
        <p:grpSp>
          <p:nvGrpSpPr>
            <p:cNvPr id="24" name="Group 23">
              <a:extLst/>
            </p:cNvPr>
            <p:cNvGrpSpPr/>
            <p:nvPr/>
          </p:nvGrpSpPr>
          <p:grpSpPr>
            <a:xfrm>
              <a:off x="4814607" y="5636726"/>
              <a:ext cx="995353" cy="719476"/>
              <a:chOff x="5044345" y="5493302"/>
              <a:chExt cx="943954" cy="719476"/>
            </a:xfrm>
          </p:grpSpPr>
          <p:sp>
            <p:nvSpPr>
              <p:cNvPr id="50" name="Text Box 9">
                <a:extLst/>
              </p:cNvPr>
              <p:cNvSpPr txBox="1">
                <a:spLocks noChangeArrowheads="1"/>
              </p:cNvSpPr>
              <p:nvPr/>
            </p:nvSpPr>
            <p:spPr bwMode="auto">
              <a:xfrm>
                <a:off x="5228030" y="5493302"/>
                <a:ext cx="576585" cy="190977"/>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Oct 19</a:t>
                </a:r>
              </a:p>
            </p:txBody>
          </p:sp>
          <p:sp>
            <p:nvSpPr>
              <p:cNvPr id="51" name="Text Box 10">
                <a:extLst/>
              </p:cNvPr>
              <p:cNvSpPr txBox="1">
                <a:spLocks noChangeArrowheads="1"/>
              </p:cNvSpPr>
              <p:nvPr/>
            </p:nvSpPr>
            <p:spPr bwMode="auto">
              <a:xfrm>
                <a:off x="5044345" y="5891938"/>
                <a:ext cx="943954" cy="320840"/>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Vendor Contract Award</a:t>
                </a:r>
              </a:p>
            </p:txBody>
          </p:sp>
        </p:grpSp>
        <p:grpSp>
          <p:nvGrpSpPr>
            <p:cNvPr id="25" name="Group 24">
              <a:extLst/>
            </p:cNvPr>
            <p:cNvGrpSpPr/>
            <p:nvPr/>
          </p:nvGrpSpPr>
          <p:grpSpPr>
            <a:xfrm>
              <a:off x="6828471" y="5636726"/>
              <a:ext cx="1244938" cy="632634"/>
              <a:chOff x="6927681" y="5493302"/>
              <a:chExt cx="1180651" cy="632634"/>
            </a:xfrm>
          </p:grpSpPr>
          <p:sp>
            <p:nvSpPr>
              <p:cNvPr id="48" name="Text Box 9">
                <a:extLst/>
              </p:cNvPr>
              <p:cNvSpPr txBox="1">
                <a:spLocks noChangeArrowheads="1"/>
              </p:cNvSpPr>
              <p:nvPr/>
            </p:nvSpPr>
            <p:spPr bwMode="auto">
              <a:xfrm>
                <a:off x="7161201" y="5493302"/>
                <a:ext cx="629102" cy="190976"/>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Mar 20</a:t>
                </a:r>
              </a:p>
            </p:txBody>
          </p:sp>
          <p:sp>
            <p:nvSpPr>
              <p:cNvPr id="49" name="Text Box 10">
                <a:extLst/>
              </p:cNvPr>
              <p:cNvSpPr txBox="1">
                <a:spLocks noChangeArrowheads="1"/>
              </p:cNvSpPr>
              <p:nvPr/>
            </p:nvSpPr>
            <p:spPr bwMode="auto">
              <a:xfrm>
                <a:off x="6927681" y="5912043"/>
                <a:ext cx="1180651" cy="213893"/>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Dry-run &amp; Demonstration</a:t>
                </a:r>
              </a:p>
            </p:txBody>
          </p:sp>
        </p:grpSp>
        <p:grpSp>
          <p:nvGrpSpPr>
            <p:cNvPr id="26" name="Group 25">
              <a:extLst/>
            </p:cNvPr>
            <p:cNvGrpSpPr/>
            <p:nvPr/>
          </p:nvGrpSpPr>
          <p:grpSpPr>
            <a:xfrm>
              <a:off x="7911782" y="5636726"/>
              <a:ext cx="995353" cy="719476"/>
              <a:chOff x="7993805" y="5493302"/>
              <a:chExt cx="943954" cy="719476"/>
            </a:xfrm>
          </p:grpSpPr>
          <p:sp>
            <p:nvSpPr>
              <p:cNvPr id="46" name="Text Box 9">
                <a:extLst/>
              </p:cNvPr>
              <p:cNvSpPr txBox="1">
                <a:spLocks noChangeArrowheads="1"/>
              </p:cNvSpPr>
              <p:nvPr/>
            </p:nvSpPr>
            <p:spPr bwMode="auto">
              <a:xfrm>
                <a:off x="8147085" y="5493302"/>
                <a:ext cx="637395" cy="190977"/>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May 20</a:t>
                </a:r>
              </a:p>
            </p:txBody>
          </p:sp>
          <p:sp>
            <p:nvSpPr>
              <p:cNvPr id="47" name="Text Box 10">
                <a:extLst/>
              </p:cNvPr>
              <p:cNvSpPr txBox="1">
                <a:spLocks noChangeArrowheads="1"/>
              </p:cNvSpPr>
              <p:nvPr/>
            </p:nvSpPr>
            <p:spPr bwMode="auto">
              <a:xfrm>
                <a:off x="7993805" y="5891938"/>
                <a:ext cx="943954" cy="320840"/>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Internal Data Analysis</a:t>
                </a:r>
              </a:p>
            </p:txBody>
          </p:sp>
        </p:grpSp>
        <p:grpSp>
          <p:nvGrpSpPr>
            <p:cNvPr id="27" name="Group 26">
              <a:extLst/>
            </p:cNvPr>
            <p:cNvGrpSpPr/>
            <p:nvPr/>
          </p:nvGrpSpPr>
          <p:grpSpPr>
            <a:xfrm>
              <a:off x="8914855" y="5636726"/>
              <a:ext cx="995353" cy="614797"/>
              <a:chOff x="8956332" y="5493302"/>
              <a:chExt cx="943954" cy="614797"/>
            </a:xfrm>
          </p:grpSpPr>
          <p:sp>
            <p:nvSpPr>
              <p:cNvPr id="44" name="Text Box 9">
                <a:extLst/>
              </p:cNvPr>
              <p:cNvSpPr txBox="1">
                <a:spLocks noChangeArrowheads="1"/>
              </p:cNvSpPr>
              <p:nvPr/>
            </p:nvSpPr>
            <p:spPr bwMode="auto">
              <a:xfrm>
                <a:off x="9118595" y="5493302"/>
                <a:ext cx="619428" cy="190976"/>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Aug 20</a:t>
                </a:r>
              </a:p>
            </p:txBody>
          </p:sp>
          <p:sp>
            <p:nvSpPr>
              <p:cNvPr id="45" name="Text Box 10">
                <a:extLst/>
              </p:cNvPr>
              <p:cNvSpPr txBox="1">
                <a:spLocks noChangeArrowheads="1"/>
              </p:cNvSpPr>
              <p:nvPr/>
            </p:nvSpPr>
            <p:spPr bwMode="auto">
              <a:xfrm>
                <a:off x="8956332" y="5891938"/>
                <a:ext cx="943954" cy="216161"/>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PNT EXCOM</a:t>
                </a:r>
              </a:p>
            </p:txBody>
          </p:sp>
        </p:grpSp>
        <p:sp>
          <p:nvSpPr>
            <p:cNvPr id="29" name="Freeform 33">
              <a:extLst/>
            </p:cNvPr>
            <p:cNvSpPr>
              <a:spLocks/>
            </p:cNvSpPr>
            <p:nvPr/>
          </p:nvSpPr>
          <p:spPr bwMode="auto">
            <a:xfrm>
              <a:off x="4142115" y="5345759"/>
              <a:ext cx="241105" cy="184682"/>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30" name="Freeform 33">
              <a:extLst/>
            </p:cNvPr>
            <p:cNvSpPr>
              <a:spLocks/>
            </p:cNvSpPr>
            <p:nvPr/>
          </p:nvSpPr>
          <p:spPr bwMode="auto">
            <a:xfrm>
              <a:off x="5263250" y="5345037"/>
              <a:ext cx="241105" cy="184682"/>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grpSp>
          <p:nvGrpSpPr>
            <p:cNvPr id="31" name="Group 30">
              <a:extLst/>
            </p:cNvPr>
            <p:cNvGrpSpPr/>
            <p:nvPr/>
          </p:nvGrpSpPr>
          <p:grpSpPr>
            <a:xfrm>
              <a:off x="5817680" y="5339494"/>
              <a:ext cx="1083309" cy="1016708"/>
              <a:chOff x="5817680" y="5339494"/>
              <a:chExt cx="1083309" cy="1016708"/>
            </a:xfrm>
          </p:grpSpPr>
          <p:grpSp>
            <p:nvGrpSpPr>
              <p:cNvPr id="32" name="Group 31">
                <a:extLst/>
              </p:cNvPr>
              <p:cNvGrpSpPr/>
              <p:nvPr/>
            </p:nvGrpSpPr>
            <p:grpSpPr>
              <a:xfrm>
                <a:off x="5817680" y="5636725"/>
                <a:ext cx="1083309" cy="719477"/>
                <a:chOff x="5993121" y="5493301"/>
                <a:chExt cx="1027368" cy="719477"/>
              </a:xfrm>
            </p:grpSpPr>
            <p:sp>
              <p:nvSpPr>
                <p:cNvPr id="34" name="Text Box 9">
                  <a:extLst/>
                </p:cNvPr>
                <p:cNvSpPr txBox="1">
                  <a:spLocks noChangeArrowheads="1"/>
                </p:cNvSpPr>
                <p:nvPr/>
              </p:nvSpPr>
              <p:spPr bwMode="auto">
                <a:xfrm>
                  <a:off x="6205385" y="5493301"/>
                  <a:ext cx="602843" cy="190977"/>
                </a:xfrm>
                <a:prstGeom prst="rect">
                  <a:avLst/>
                </a:prstGeom>
                <a:noFill/>
                <a:ln w="9525">
                  <a:noFill/>
                  <a:miter lim="800000"/>
                  <a:headEnd/>
                  <a:tailEnd/>
                </a:ln>
              </p:spPr>
              <p:txBody>
                <a:bodyPr wrap="none">
                  <a:spAutoFit/>
                </a:bodyPr>
                <a:lstStyle>
                  <a:defPPr>
                    <a:defRPr lang="en-US"/>
                  </a:defPPr>
                  <a:lvl1pPr algn="ctr" eaLnBrk="0" fontAlgn="base" hangingPunct="0">
                    <a:spcBef>
                      <a:spcPct val="0"/>
                    </a:spcBef>
                    <a:spcAft>
                      <a:spcPct val="0"/>
                    </a:spcAft>
                    <a:defRPr sz="1400" b="1" i="1">
                      <a:solidFill>
                        <a:schemeClr val="bg1"/>
                      </a:solidFill>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itchFamily="1" charset="-128"/>
                      <a:cs typeface="Times New Roman" panose="02020603050405020304" pitchFamily="18" charset="0"/>
                    </a:rPr>
                    <a:t>Dec 19</a:t>
                  </a:r>
                </a:p>
              </p:txBody>
            </p:sp>
            <p:sp>
              <p:nvSpPr>
                <p:cNvPr id="35" name="Text Box 10">
                  <a:extLst/>
                </p:cNvPr>
                <p:cNvSpPr txBox="1">
                  <a:spLocks noChangeArrowheads="1"/>
                </p:cNvSpPr>
                <p:nvPr/>
              </p:nvSpPr>
              <p:spPr bwMode="auto">
                <a:xfrm>
                  <a:off x="5993121" y="5891938"/>
                  <a:ext cx="1027368" cy="320840"/>
                </a:xfrm>
                <a:prstGeom prst="rect">
                  <a:avLst/>
                </a:prstGeom>
                <a:noFill/>
                <a:ln w="9525">
                  <a:noFill/>
                  <a:miter lim="800000"/>
                  <a:headEnd/>
                  <a:tailEnd/>
                </a:ln>
              </p:spPr>
              <p:txBody>
                <a:bodyPr wrap="square" lIns="91440" tIns="0" bIns="0" anchor="t">
                  <a:spAutoFit/>
                </a:bodyPr>
                <a:lstStyle>
                  <a:defPPr>
                    <a:defRPr lang="en-US"/>
                  </a:defPPr>
                  <a:lvl1pPr algn="ctr" eaLnBrk="0" fontAlgn="base" hangingPunct="0">
                    <a:lnSpc>
                      <a:spcPct val="80000"/>
                    </a:lnSpc>
                    <a:spcBef>
                      <a:spcPct val="0"/>
                    </a:spcBef>
                    <a:spcAft>
                      <a:spcPct val="0"/>
                    </a:spcAft>
                    <a:defRPr sz="1400" b="1" kern="0">
                      <a:latin typeface="Times New Roman" panose="02020603050405020304" pitchFamily="18" charset="0"/>
                      <a:ea typeface="ＭＳ Ｐゴシック" pitchFamily="1" charset="-128"/>
                      <a:cs typeface="Times New Roman" panose="02020603050405020304" pitchFamily="18" charset="0"/>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itchFamily="1" charset="-128"/>
                      <a:cs typeface="Times New Roman" panose="02020603050405020304" pitchFamily="18" charset="0"/>
                    </a:rPr>
                    <a:t>Scenarios &amp; Field Sites Finalized</a:t>
                  </a:r>
                </a:p>
              </p:txBody>
            </p:sp>
          </p:grpSp>
          <p:sp>
            <p:nvSpPr>
              <p:cNvPr id="33" name="Freeform 33">
                <a:extLst/>
              </p:cNvPr>
              <p:cNvSpPr>
                <a:spLocks/>
              </p:cNvSpPr>
              <p:nvPr/>
            </p:nvSpPr>
            <p:spPr bwMode="auto">
              <a:xfrm>
                <a:off x="6313422" y="5339494"/>
                <a:ext cx="241105" cy="184682"/>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grpSp>
      </p:grpSp>
      <p:sp>
        <p:nvSpPr>
          <p:cNvPr id="66" name="Freeform 33">
            <a:extLst/>
          </p:cNvPr>
          <p:cNvSpPr>
            <a:spLocks/>
          </p:cNvSpPr>
          <p:nvPr/>
        </p:nvSpPr>
        <p:spPr bwMode="auto">
          <a:xfrm>
            <a:off x="7934964" y="1310058"/>
            <a:ext cx="265214" cy="297634"/>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67" name="Freeform 33">
            <a:extLst/>
          </p:cNvPr>
          <p:cNvSpPr>
            <a:spLocks/>
          </p:cNvSpPr>
          <p:nvPr/>
        </p:nvSpPr>
        <p:spPr bwMode="auto">
          <a:xfrm>
            <a:off x="9052167" y="1301085"/>
            <a:ext cx="265214" cy="297634"/>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68" name="Freeform 33">
            <a:extLst/>
          </p:cNvPr>
          <p:cNvSpPr>
            <a:spLocks/>
          </p:cNvSpPr>
          <p:nvPr/>
        </p:nvSpPr>
        <p:spPr bwMode="auto">
          <a:xfrm>
            <a:off x="10111439" y="1306391"/>
            <a:ext cx="265214" cy="297634"/>
          </a:xfrm>
          <a:custGeom>
            <a:avLst/>
            <a:gdLst>
              <a:gd name="T0" fmla="*/ 0 w 516"/>
              <a:gd name="T1" fmla="*/ 0 h 337"/>
              <a:gd name="T2" fmla="*/ 0 w 516"/>
              <a:gd name="T3" fmla="*/ 0 h 337"/>
              <a:gd name="T4" fmla="*/ 0 w 516"/>
              <a:gd name="T5" fmla="*/ 0 h 337"/>
              <a:gd name="T6" fmla="*/ 0 w 516"/>
              <a:gd name="T7" fmla="*/ 0 h 337"/>
              <a:gd name="T8" fmla="*/ 0 w 516"/>
              <a:gd name="T9" fmla="*/ 0 h 337"/>
              <a:gd name="T10" fmla="*/ 0 w 516"/>
              <a:gd name="T11" fmla="*/ 0 h 337"/>
              <a:gd name="T12" fmla="*/ 0 w 516"/>
              <a:gd name="T13" fmla="*/ 0 h 337"/>
              <a:gd name="T14" fmla="*/ 0 w 516"/>
              <a:gd name="T15" fmla="*/ 0 h 337"/>
              <a:gd name="T16" fmla="*/ 0 w 516"/>
              <a:gd name="T17" fmla="*/ 0 h 337"/>
              <a:gd name="T18" fmla="*/ 0 w 516"/>
              <a:gd name="T19" fmla="*/ 0 h 337"/>
              <a:gd name="T20" fmla="*/ 0 w 516"/>
              <a:gd name="T21" fmla="*/ 0 h 337"/>
              <a:gd name="T22" fmla="*/ 0 w 516"/>
              <a:gd name="T23" fmla="*/ 0 h 337"/>
              <a:gd name="T24" fmla="*/ 0 w 516"/>
              <a:gd name="T25" fmla="*/ 0 h 337"/>
              <a:gd name="T26" fmla="*/ 0 w 516"/>
              <a:gd name="T27" fmla="*/ 0 h 337"/>
              <a:gd name="T28" fmla="*/ 0 w 516"/>
              <a:gd name="T29" fmla="*/ 0 h 337"/>
              <a:gd name="T30" fmla="*/ 0 w 516"/>
              <a:gd name="T31" fmla="*/ 0 h 337"/>
              <a:gd name="T32" fmla="*/ 0 w 516"/>
              <a:gd name="T33" fmla="*/ 0 h 337"/>
              <a:gd name="T34" fmla="*/ 0 w 516"/>
              <a:gd name="T35" fmla="*/ 0 h 337"/>
              <a:gd name="T36" fmla="*/ 0 w 516"/>
              <a:gd name="T37" fmla="*/ 0 h 337"/>
              <a:gd name="T38" fmla="*/ 0 w 516"/>
              <a:gd name="T39" fmla="*/ 0 h 337"/>
              <a:gd name="T40" fmla="*/ 0 w 516"/>
              <a:gd name="T41" fmla="*/ 0 h 337"/>
              <a:gd name="T42" fmla="*/ 0 w 516"/>
              <a:gd name="T43" fmla="*/ 0 h 337"/>
              <a:gd name="T44" fmla="*/ 0 w 516"/>
              <a:gd name="T45" fmla="*/ 0 h 337"/>
              <a:gd name="T46" fmla="*/ 0 w 516"/>
              <a:gd name="T47" fmla="*/ 0 h 337"/>
              <a:gd name="T48" fmla="*/ 0 w 516"/>
              <a:gd name="T49" fmla="*/ 0 h 337"/>
              <a:gd name="T50" fmla="*/ 0 w 516"/>
              <a:gd name="T51" fmla="*/ 0 h 337"/>
              <a:gd name="T52" fmla="*/ 0 w 516"/>
              <a:gd name="T53" fmla="*/ 0 h 337"/>
              <a:gd name="T54" fmla="*/ 0 w 516"/>
              <a:gd name="T55" fmla="*/ 0 h 337"/>
              <a:gd name="T56" fmla="*/ 0 w 516"/>
              <a:gd name="T57" fmla="*/ 0 h 337"/>
              <a:gd name="T58" fmla="*/ 0 w 516"/>
              <a:gd name="T59" fmla="*/ 0 h 337"/>
              <a:gd name="T60" fmla="*/ 0 w 516"/>
              <a:gd name="T61" fmla="*/ 0 h 337"/>
              <a:gd name="T62" fmla="*/ 0 w 516"/>
              <a:gd name="T63" fmla="*/ 0 h 337"/>
              <a:gd name="T64" fmla="*/ 0 w 516"/>
              <a:gd name="T65" fmla="*/ 0 h 337"/>
              <a:gd name="T66" fmla="*/ 0 w 516"/>
              <a:gd name="T67" fmla="*/ 0 h 337"/>
              <a:gd name="T68" fmla="*/ 0 w 516"/>
              <a:gd name="T69" fmla="*/ 0 h 337"/>
              <a:gd name="T70" fmla="*/ 0 w 516"/>
              <a:gd name="T71" fmla="*/ 0 h 337"/>
              <a:gd name="T72" fmla="*/ 0 w 516"/>
              <a:gd name="T73" fmla="*/ 0 h 337"/>
              <a:gd name="T74" fmla="*/ 0 w 516"/>
              <a:gd name="T75" fmla="*/ 0 h 337"/>
              <a:gd name="T76" fmla="*/ 0 w 516"/>
              <a:gd name="T77" fmla="*/ 0 h 337"/>
              <a:gd name="T78" fmla="*/ 0 w 516"/>
              <a:gd name="T79" fmla="*/ 0 h 337"/>
              <a:gd name="T80" fmla="*/ 0 w 516"/>
              <a:gd name="T81" fmla="*/ 0 h 337"/>
              <a:gd name="T82" fmla="*/ 0 w 516"/>
              <a:gd name="T83" fmla="*/ 0 h 337"/>
              <a:gd name="T84" fmla="*/ 0 w 516"/>
              <a:gd name="T85" fmla="*/ 0 h 337"/>
              <a:gd name="T86" fmla="*/ 0 w 516"/>
              <a:gd name="T87" fmla="*/ 0 h 337"/>
              <a:gd name="T88" fmla="*/ 0 w 516"/>
              <a:gd name="T89" fmla="*/ 0 h 337"/>
              <a:gd name="T90" fmla="*/ 0 w 516"/>
              <a:gd name="T91" fmla="*/ 0 h 3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6"/>
              <a:gd name="T139" fmla="*/ 0 h 337"/>
              <a:gd name="T140" fmla="*/ 516 w 516"/>
              <a:gd name="T141" fmla="*/ 337 h 3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6" h="337">
                <a:moveTo>
                  <a:pt x="516" y="48"/>
                </a:moveTo>
                <a:lnTo>
                  <a:pt x="499" y="53"/>
                </a:lnTo>
                <a:lnTo>
                  <a:pt x="481" y="60"/>
                </a:lnTo>
                <a:lnTo>
                  <a:pt x="462" y="68"/>
                </a:lnTo>
                <a:lnTo>
                  <a:pt x="443" y="78"/>
                </a:lnTo>
                <a:lnTo>
                  <a:pt x="424" y="88"/>
                </a:lnTo>
                <a:lnTo>
                  <a:pt x="406" y="98"/>
                </a:lnTo>
                <a:lnTo>
                  <a:pt x="388" y="109"/>
                </a:lnTo>
                <a:lnTo>
                  <a:pt x="372" y="118"/>
                </a:lnTo>
                <a:lnTo>
                  <a:pt x="354" y="130"/>
                </a:lnTo>
                <a:lnTo>
                  <a:pt x="332" y="145"/>
                </a:lnTo>
                <a:lnTo>
                  <a:pt x="309" y="163"/>
                </a:lnTo>
                <a:lnTo>
                  <a:pt x="285" y="182"/>
                </a:lnTo>
                <a:lnTo>
                  <a:pt x="260" y="201"/>
                </a:lnTo>
                <a:lnTo>
                  <a:pt x="239" y="219"/>
                </a:lnTo>
                <a:lnTo>
                  <a:pt x="221" y="234"/>
                </a:lnTo>
                <a:lnTo>
                  <a:pt x="207" y="245"/>
                </a:lnTo>
                <a:lnTo>
                  <a:pt x="195" y="254"/>
                </a:lnTo>
                <a:lnTo>
                  <a:pt x="185" y="263"/>
                </a:lnTo>
                <a:lnTo>
                  <a:pt x="173" y="272"/>
                </a:lnTo>
                <a:lnTo>
                  <a:pt x="161" y="282"/>
                </a:lnTo>
                <a:lnTo>
                  <a:pt x="148" y="294"/>
                </a:lnTo>
                <a:lnTo>
                  <a:pt x="135" y="306"/>
                </a:lnTo>
                <a:lnTo>
                  <a:pt x="120" y="321"/>
                </a:lnTo>
                <a:lnTo>
                  <a:pt x="103" y="337"/>
                </a:lnTo>
                <a:lnTo>
                  <a:pt x="101" y="327"/>
                </a:lnTo>
                <a:lnTo>
                  <a:pt x="97" y="318"/>
                </a:lnTo>
                <a:lnTo>
                  <a:pt x="92" y="308"/>
                </a:lnTo>
                <a:lnTo>
                  <a:pt x="86" y="298"/>
                </a:lnTo>
                <a:lnTo>
                  <a:pt x="80" y="288"/>
                </a:lnTo>
                <a:lnTo>
                  <a:pt x="74" y="279"/>
                </a:lnTo>
                <a:lnTo>
                  <a:pt x="67" y="270"/>
                </a:lnTo>
                <a:lnTo>
                  <a:pt x="62" y="262"/>
                </a:lnTo>
                <a:lnTo>
                  <a:pt x="56" y="253"/>
                </a:lnTo>
                <a:lnTo>
                  <a:pt x="49" y="243"/>
                </a:lnTo>
                <a:lnTo>
                  <a:pt x="42" y="232"/>
                </a:lnTo>
                <a:lnTo>
                  <a:pt x="34" y="221"/>
                </a:lnTo>
                <a:lnTo>
                  <a:pt x="26" y="210"/>
                </a:lnTo>
                <a:lnTo>
                  <a:pt x="17" y="198"/>
                </a:lnTo>
                <a:lnTo>
                  <a:pt x="9" y="186"/>
                </a:lnTo>
                <a:lnTo>
                  <a:pt x="0" y="175"/>
                </a:lnTo>
                <a:lnTo>
                  <a:pt x="1" y="171"/>
                </a:lnTo>
                <a:lnTo>
                  <a:pt x="7" y="166"/>
                </a:lnTo>
                <a:lnTo>
                  <a:pt x="15" y="159"/>
                </a:lnTo>
                <a:lnTo>
                  <a:pt x="26" y="151"/>
                </a:lnTo>
                <a:lnTo>
                  <a:pt x="38" y="143"/>
                </a:lnTo>
                <a:lnTo>
                  <a:pt x="49" y="134"/>
                </a:lnTo>
                <a:lnTo>
                  <a:pt x="60" y="126"/>
                </a:lnTo>
                <a:lnTo>
                  <a:pt x="67" y="119"/>
                </a:lnTo>
                <a:lnTo>
                  <a:pt x="75" y="130"/>
                </a:lnTo>
                <a:lnTo>
                  <a:pt x="81" y="141"/>
                </a:lnTo>
                <a:lnTo>
                  <a:pt x="88" y="151"/>
                </a:lnTo>
                <a:lnTo>
                  <a:pt x="94" y="161"/>
                </a:lnTo>
                <a:lnTo>
                  <a:pt x="99" y="170"/>
                </a:lnTo>
                <a:lnTo>
                  <a:pt x="106" y="179"/>
                </a:lnTo>
                <a:lnTo>
                  <a:pt x="109" y="187"/>
                </a:lnTo>
                <a:lnTo>
                  <a:pt x="115" y="193"/>
                </a:lnTo>
                <a:lnTo>
                  <a:pt x="121" y="201"/>
                </a:lnTo>
                <a:lnTo>
                  <a:pt x="126" y="212"/>
                </a:lnTo>
                <a:lnTo>
                  <a:pt x="134" y="226"/>
                </a:lnTo>
                <a:lnTo>
                  <a:pt x="141" y="242"/>
                </a:lnTo>
                <a:lnTo>
                  <a:pt x="150" y="234"/>
                </a:lnTo>
                <a:lnTo>
                  <a:pt x="159" y="225"/>
                </a:lnTo>
                <a:lnTo>
                  <a:pt x="168" y="216"/>
                </a:lnTo>
                <a:lnTo>
                  <a:pt x="179" y="206"/>
                </a:lnTo>
                <a:lnTo>
                  <a:pt x="187" y="197"/>
                </a:lnTo>
                <a:lnTo>
                  <a:pt x="196" y="188"/>
                </a:lnTo>
                <a:lnTo>
                  <a:pt x="207" y="179"/>
                </a:lnTo>
                <a:lnTo>
                  <a:pt x="216" y="170"/>
                </a:lnTo>
                <a:lnTo>
                  <a:pt x="226" y="161"/>
                </a:lnTo>
                <a:lnTo>
                  <a:pt x="240" y="148"/>
                </a:lnTo>
                <a:lnTo>
                  <a:pt x="257" y="133"/>
                </a:lnTo>
                <a:lnTo>
                  <a:pt x="274" y="117"/>
                </a:lnTo>
                <a:lnTo>
                  <a:pt x="292" y="102"/>
                </a:lnTo>
                <a:lnTo>
                  <a:pt x="310" y="87"/>
                </a:lnTo>
                <a:lnTo>
                  <a:pt x="326" y="74"/>
                </a:lnTo>
                <a:lnTo>
                  <a:pt x="340" y="65"/>
                </a:lnTo>
                <a:lnTo>
                  <a:pt x="352" y="57"/>
                </a:lnTo>
                <a:lnTo>
                  <a:pt x="366" y="47"/>
                </a:lnTo>
                <a:lnTo>
                  <a:pt x="382" y="37"/>
                </a:lnTo>
                <a:lnTo>
                  <a:pt x="397" y="28"/>
                </a:lnTo>
                <a:lnTo>
                  <a:pt x="412" y="18"/>
                </a:lnTo>
                <a:lnTo>
                  <a:pt x="428" y="10"/>
                </a:lnTo>
                <a:lnTo>
                  <a:pt x="443" y="4"/>
                </a:lnTo>
                <a:lnTo>
                  <a:pt x="456" y="0"/>
                </a:lnTo>
                <a:lnTo>
                  <a:pt x="464" y="5"/>
                </a:lnTo>
                <a:lnTo>
                  <a:pt x="473" y="11"/>
                </a:lnTo>
                <a:lnTo>
                  <a:pt x="483" y="19"/>
                </a:lnTo>
                <a:lnTo>
                  <a:pt x="493" y="27"/>
                </a:lnTo>
                <a:lnTo>
                  <a:pt x="502" y="35"/>
                </a:lnTo>
                <a:lnTo>
                  <a:pt x="510" y="42"/>
                </a:lnTo>
                <a:lnTo>
                  <a:pt x="515" y="46"/>
                </a:lnTo>
                <a:lnTo>
                  <a:pt x="516" y="48"/>
                </a:lnTo>
                <a:close/>
              </a:path>
            </a:pathLst>
          </a:custGeom>
          <a:solidFill>
            <a:srgbClr val="CC9900"/>
          </a:solidFill>
          <a:ln w="5715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CC9900"/>
              </a:solidFill>
              <a:effectLst/>
              <a:uLnTx/>
              <a:uFillTx/>
              <a:latin typeface="Helvetica" pitchFamily="34" charset="0"/>
              <a:ea typeface="ＭＳ Ｐゴシック" pitchFamily="1" charset="-128"/>
              <a:cs typeface="Helvetica" pitchFamily="34" charset="0"/>
            </a:endParaRPr>
          </a:p>
        </p:txBody>
      </p:sp>
      <p:sp>
        <p:nvSpPr>
          <p:cNvPr id="69" name="Rectangle 68">
            <a:extLst>
              <a:ext uri="{FF2B5EF4-FFF2-40B4-BE49-F238E27FC236}">
                <a16:creationId xmlns:a16="http://schemas.microsoft.com/office/drawing/2014/main" id="{381A12F4-4919-4A9F-BC0A-D9974171F78D}"/>
              </a:ext>
            </a:extLst>
          </p:cNvPr>
          <p:cNvSpPr/>
          <p:nvPr/>
        </p:nvSpPr>
        <p:spPr>
          <a:xfrm>
            <a:off x="643301" y="6325215"/>
            <a:ext cx="11411918" cy="406330"/>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 Department of Transportation</a:t>
            </a:r>
          </a:p>
        </p:txBody>
      </p:sp>
      <p:sp>
        <p:nvSpPr>
          <p:cNvPr id="5" name="Rectangle 4">
            <a:extLst>
              <a:ext uri="{FF2B5EF4-FFF2-40B4-BE49-F238E27FC236}">
                <a16:creationId xmlns:a16="http://schemas.microsoft.com/office/drawing/2014/main" id="{A03567BC-692B-465F-8540-C14814649A25}"/>
              </a:ext>
            </a:extLst>
          </p:cNvPr>
          <p:cNvSpPr/>
          <p:nvPr/>
        </p:nvSpPr>
        <p:spPr>
          <a:xfrm>
            <a:off x="151522" y="2701006"/>
            <a:ext cx="11778131" cy="3785652"/>
          </a:xfrm>
          <a:prstGeom prst="rect">
            <a:avLst/>
          </a:prstGeom>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Awarded 11</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PNT technology vendor demonstration contracts on rapid acquisition purchase orders through OST-R/Volpe Center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Technologies included: Terrestrial RF, Low Earth Orbit, Fiber Optic, and Map Match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Executed three field campaigns, technology demonstration, and analysis and assessment of data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Report to Congress currently being drafted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94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199632"/>
            <a:ext cx="12191999" cy="658368"/>
            <a:chOff x="1" y="6199632"/>
            <a:chExt cx="12191999" cy="658368"/>
          </a:xfrm>
        </p:grpSpPr>
        <p:sp>
          <p:nvSpPr>
            <p:cNvPr id="19" name="Rectangle 18"/>
            <p:cNvSpPr/>
            <p:nvPr/>
          </p:nvSpPr>
          <p:spPr>
            <a:xfrm>
              <a:off x="1" y="6199632"/>
              <a:ext cx="12191999" cy="658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rotWithShape="1">
            <a:blip r:embed="rId3"/>
            <a:srcRect t="4885" r="85637" b="19724"/>
            <a:stretch/>
          </p:blipFill>
          <p:spPr>
            <a:xfrm>
              <a:off x="1" y="6199632"/>
              <a:ext cx="650239" cy="521845"/>
            </a:xfrm>
            <a:prstGeom prst="rect">
              <a:avLst/>
            </a:prstGeom>
          </p:spPr>
        </p:pic>
      </p:grpSp>
      <p:sp>
        <p:nvSpPr>
          <p:cNvPr id="14" name="Title 8"/>
          <p:cNvSpPr>
            <a:spLocks noGrp="1"/>
          </p:cNvSpPr>
          <p:nvPr>
            <p:ph type="title"/>
          </p:nvPr>
        </p:nvSpPr>
        <p:spPr>
          <a:xfrm>
            <a:off x="445477" y="-73390"/>
            <a:ext cx="12061677" cy="1325563"/>
          </a:xfrm>
        </p:spPr>
        <p:txBody>
          <a:bodyPr>
            <a:noAutofit/>
          </a:bodyPr>
          <a:lstStyle/>
          <a:p>
            <a:r>
              <a:rPr lang="en-US" sz="3600" b="1" dirty="0">
                <a:latin typeface="Times New Roman" panose="02020603050405020304" pitchFamily="18" charset="0"/>
                <a:cs typeface="Times New Roman" panose="02020603050405020304" pitchFamily="18" charset="0"/>
              </a:rPr>
              <a:t>DOT PNT Research for Highly Automated Systems</a:t>
            </a:r>
            <a:endParaRPr lang="en-US" sz="36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445477" y="930400"/>
            <a:ext cx="11350024" cy="0"/>
          </a:xfrm>
          <a:prstGeom prst="line">
            <a:avLst/>
          </a:prstGeom>
          <a:ln w="12700"/>
        </p:spPr>
        <p:style>
          <a:lnRef idx="1">
            <a:schemeClr val="dk1"/>
          </a:lnRef>
          <a:fillRef idx="0">
            <a:schemeClr val="dk1"/>
          </a:fillRef>
          <a:effectRef idx="0">
            <a:schemeClr val="dk1"/>
          </a:effectRef>
          <a:fontRef idx="minor">
            <a:schemeClr val="tx1"/>
          </a:fontRef>
        </p:style>
      </p:cxnSp>
      <p:sp>
        <p:nvSpPr>
          <p:cNvPr id="23" name="Slide Number Placeholder 3">
            <a:extLst>
              <a:ext uri="{FF2B5EF4-FFF2-40B4-BE49-F238E27FC236}">
                <a16:creationId xmlns:a16="http://schemas.microsoft.com/office/drawing/2014/main" id="{86ECC154-8A53-4D43-9067-00F856ABA694}"/>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286A7-9A46-4FA6-B13B-FF138F5C6110}" type="slidenum">
              <a:rPr kumimoji="0" lang="en-US" sz="1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Rectangle 24">
            <a:extLst>
              <a:ext uri="{FF2B5EF4-FFF2-40B4-BE49-F238E27FC236}">
                <a16:creationId xmlns:a16="http://schemas.microsoft.com/office/drawing/2014/main" id="{596BE8B9-F018-4B7B-9E86-FF2EA40B9E12}"/>
              </a:ext>
            </a:extLst>
          </p:cNvPr>
          <p:cNvSpPr/>
          <p:nvPr/>
        </p:nvSpPr>
        <p:spPr>
          <a:xfrm>
            <a:off x="643301" y="6325215"/>
            <a:ext cx="11411918" cy="406330"/>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 Department of Transportation</a:t>
            </a:r>
          </a:p>
        </p:txBody>
      </p:sp>
      <p:sp>
        <p:nvSpPr>
          <p:cNvPr id="11" name="Content Placeholder 2">
            <a:extLst>
              <a:ext uri="{FF2B5EF4-FFF2-40B4-BE49-F238E27FC236}">
                <a16:creationId xmlns:a16="http://schemas.microsoft.com/office/drawing/2014/main" id="{DAFA8750-9939-4978-986E-672266858B23}"/>
              </a:ext>
            </a:extLst>
          </p:cNvPr>
          <p:cNvSpPr txBox="1">
            <a:spLocks/>
          </p:cNvSpPr>
          <p:nvPr/>
        </p:nvSpPr>
        <p:spPr>
          <a:xfrm>
            <a:off x="253260" y="1122177"/>
            <a:ext cx="12192000" cy="5203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PNT for Automated Vehicles (AV): ITS Joint Program Office</a:t>
            </a:r>
          </a:p>
          <a:p>
            <a:pPr marL="914389"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AV use cases / scenarios</a:t>
            </a:r>
          </a:p>
          <a:p>
            <a:pPr marL="914389"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Determine PNT requirements for AV operations</a:t>
            </a:r>
          </a:p>
          <a:p>
            <a:pPr marL="914389"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Assess GNSS and other candidate sensor technologies</a:t>
            </a:r>
          </a:p>
          <a:p>
            <a:pPr marL="914389" marR="0" lvl="1" indent="-457200" algn="l" defTabSz="914400" rtl="0" eaLnBrk="1" fontAlgn="auto" latinLnBrk="0" hangingPunct="1">
              <a:lnSpc>
                <a:spcPct val="90000"/>
              </a:lnSpc>
              <a:spcBef>
                <a:spcPts val="500"/>
              </a:spcBef>
              <a:spcAft>
                <a:spcPts val="0"/>
              </a:spcAft>
              <a:buClrTx/>
              <a:buSzTx/>
              <a:buFont typeface="+mj-lt"/>
              <a:buAutoNum type="arabicPeriod" startAt="4"/>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Analyze PNT performance of individual sensors</a:t>
            </a:r>
          </a:p>
          <a:p>
            <a:pPr marL="914389" marR="0" lvl="1" indent="-457200" algn="l" defTabSz="914400" rtl="0" eaLnBrk="1" fontAlgn="auto" latinLnBrk="0" hangingPunct="1">
              <a:lnSpc>
                <a:spcPct val="90000"/>
              </a:lnSpc>
              <a:spcBef>
                <a:spcPts val="500"/>
              </a:spcBef>
              <a:spcAft>
                <a:spcPts val="0"/>
              </a:spcAft>
              <a:buClrTx/>
              <a:buSzTx/>
              <a:buFont typeface="+mj-lt"/>
              <a:buAutoNum type="arabicPeriod" startAt="4"/>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Determine navigation performance enhancements achieved by sensor fusion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DOT University Transportation Center: Highly Automated Transportation System Research</a:t>
            </a:r>
          </a:p>
          <a:p>
            <a:pPr marL="466725" marR="0" lvl="0" indent="-46672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Awarded to consortium led by The Ohio State University (with UC Irvine, UT Austin, and University of Cincinnati):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Center for Automated Vehicles Research with Multimodal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AssurEd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Navigation (CARMEN)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Assess PNT threat scenarios and risks to highly automated transportation systems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Standards, Guidelines, and Best-practices for cyber-resilient PNT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OST-R Highly Automated System Safety Center of Excellence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23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199632"/>
            <a:ext cx="12191999" cy="658368"/>
            <a:chOff x="1" y="6199632"/>
            <a:chExt cx="12191999" cy="658368"/>
          </a:xfrm>
        </p:grpSpPr>
        <p:sp>
          <p:nvSpPr>
            <p:cNvPr id="19" name="Rectangle 18"/>
            <p:cNvSpPr/>
            <p:nvPr/>
          </p:nvSpPr>
          <p:spPr>
            <a:xfrm>
              <a:off x="1" y="6199632"/>
              <a:ext cx="12191999" cy="658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rotWithShape="1">
            <a:blip r:embed="rId3"/>
            <a:srcRect t="4885" r="85637" b="19724"/>
            <a:stretch/>
          </p:blipFill>
          <p:spPr>
            <a:xfrm>
              <a:off x="1" y="6199632"/>
              <a:ext cx="650239" cy="521845"/>
            </a:xfrm>
            <a:prstGeom prst="rect">
              <a:avLst/>
            </a:prstGeom>
          </p:spPr>
        </p:pic>
      </p:grpSp>
      <p:sp>
        <p:nvSpPr>
          <p:cNvPr id="23" name="Slide Number Placeholder 3">
            <a:extLst>
              <a:ext uri="{FF2B5EF4-FFF2-40B4-BE49-F238E27FC236}">
                <a16:creationId xmlns:a16="http://schemas.microsoft.com/office/drawing/2014/main" id="{86ECC154-8A53-4D43-9067-00F856ABA694}"/>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286A7-9A46-4FA6-B13B-FF138F5C6110}" type="slidenum">
              <a:rPr kumimoji="0" lang="en-US" sz="1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Rectangle 24">
            <a:extLst>
              <a:ext uri="{FF2B5EF4-FFF2-40B4-BE49-F238E27FC236}">
                <a16:creationId xmlns:a16="http://schemas.microsoft.com/office/drawing/2014/main" id="{596BE8B9-F018-4B7B-9E86-FF2EA40B9E12}"/>
              </a:ext>
            </a:extLst>
          </p:cNvPr>
          <p:cNvSpPr/>
          <p:nvPr/>
        </p:nvSpPr>
        <p:spPr>
          <a:xfrm>
            <a:off x="643301" y="6325215"/>
            <a:ext cx="11411918" cy="406330"/>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 Department of Transportation</a:t>
            </a:r>
          </a:p>
        </p:txBody>
      </p:sp>
      <p:pic>
        <p:nvPicPr>
          <p:cNvPr id="3074" name="Picture 22">
            <a:extLst>
              <a:ext uri="{FF2B5EF4-FFF2-40B4-BE49-F238E27FC236}">
                <a16:creationId xmlns:a16="http://schemas.microsoft.com/office/drawing/2014/main" id="{2871989B-0A01-4650-BF47-BC00312EE5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93" r="2236"/>
          <a:stretch/>
        </p:blipFill>
        <p:spPr bwMode="auto">
          <a:xfrm>
            <a:off x="650240" y="58189"/>
            <a:ext cx="10538691" cy="620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2419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576</Words>
  <Application>Microsoft Office PowerPoint</Application>
  <PresentationFormat>Widescreen</PresentationFormat>
  <Paragraphs>95</Paragraphs>
  <Slides>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7" baseType="lpstr">
      <vt:lpstr>ＭＳ Ｐゴシック</vt:lpstr>
      <vt:lpstr>Arial</vt:lpstr>
      <vt:lpstr>Calibri</vt:lpstr>
      <vt:lpstr>Calibri Light</vt:lpstr>
      <vt:lpstr>Gill Sans MT</vt:lpstr>
      <vt:lpstr>Helvetica</vt:lpstr>
      <vt:lpstr>Monotype Sorts</vt:lpstr>
      <vt:lpstr>Times New Roman</vt:lpstr>
      <vt:lpstr>1_Office Theme</vt:lpstr>
      <vt:lpstr>Picture</vt:lpstr>
      <vt:lpstr>Transportation Perspectives  on PNT Resiliency  Workshop on GPS Jamming and Spoofing  in the Maritime Environment   </vt:lpstr>
      <vt:lpstr>Reliable Navigation is Critical to Major DOT Initiatives</vt:lpstr>
      <vt:lpstr>GPS/GNSS Challenged Environments</vt:lpstr>
      <vt:lpstr>Existing GPS/Global Navigation Satellite System Threats</vt:lpstr>
      <vt:lpstr>FY18 NDAA GPS Backup Demonstration Status</vt:lpstr>
      <vt:lpstr>DOT PNT Research for Highly Automated Systems</vt:lpstr>
      <vt:lpstr>PowerPoint Presentation</vt:lpstr>
    </vt:vector>
  </TitlesOfParts>
  <Company>USDOT-Volpe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Perspectives  on PNT Resiliency  Workshop on GPS Jamming and Spoofing  in the Maritime Environment</dc:title>
  <dc:creator>Baskerville, Elliott (Volpe)</dc:creator>
  <cp:lastModifiedBy>Baskerville, Elliott (Volpe)</cp:lastModifiedBy>
  <cp:revision>2</cp:revision>
  <dcterms:created xsi:type="dcterms:W3CDTF">2020-12-08T00:18:41Z</dcterms:created>
  <dcterms:modified xsi:type="dcterms:W3CDTF">2020-12-08T00:26:02Z</dcterms:modified>
</cp:coreProperties>
</file>