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handoutMasterIdLst>
    <p:handoutMasterId r:id="rId16"/>
  </p:handout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6" r:id="rId12"/>
    <p:sldId id="304" r:id="rId13"/>
    <p:sldId id="30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60" autoAdjust="0"/>
    <p:restoredTop sz="94718" autoAdjust="0"/>
  </p:normalViewPr>
  <p:slideViewPr>
    <p:cSldViewPr>
      <p:cViewPr varScale="1">
        <p:scale>
          <a:sx n="67" d="100"/>
          <a:sy n="67" d="100"/>
        </p:scale>
        <p:origin x="104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48A71-6AE2-4C7A-B000-7E800958CE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85C88-26CC-4003-8E02-1017B8FE9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45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74FF9E-37C4-4672-A5B5-BE0A9FA2E18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9FC9A5-FBAB-4733-A5CD-9DEE63406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7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F2D6-5C02-4A6D-87E1-6B0F4AAD8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72D64-E177-4F0A-8D36-DEABD0E6F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03513-6EF4-4E31-A49B-E05A13E1B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65869-B295-4290-86F9-95F63418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BE5D1-4896-44C0-9A66-82B28A49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78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5ECFE-F891-4354-98F7-89AD04615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58F8F8-05F5-4A11-B2B6-C1F62B9F6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6EF6C-3237-4B12-A6C7-BD847758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6BA17-240E-4A2F-A231-2FDEE5F1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E57D0-B162-4CB4-93C8-DEAE5DEB2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64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0F6EB2-34D9-44C8-A571-627B062F4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B5E67-5BEC-41DF-9B78-1DB23C5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3BBDB-F427-4718-8B2E-D394DAA3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A0694-DEB7-4A09-9218-82152E11E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EA54-75FC-4C05-A0E7-CDB9AAB6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9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3199-4689-4D32-A6F6-B79C00035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73CC7-002F-4DE0-844E-20456B90B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6DA83-3A3F-468C-91A7-37A013EB1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5AE30-92F5-4D79-9812-FD7423B5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39492-CA41-432C-AF5A-82B4C600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4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E7B3B-990D-4925-8CD9-CAA3F93DD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9A0E8-3DFA-481E-97A3-3870470ED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C24D6-9258-4C12-9220-F88AB4E9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883B-ECBF-4156-9423-58F09A90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C2AAC-4827-421C-8A40-6A5739FD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3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5F3A-4061-4699-BFCD-EAB42857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02432-590F-41B0-9B37-EA0B7073C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33311-BDA1-4D9E-9A9F-ABC372A1B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2C6E2-D4A9-4C09-BD6C-0BFA50A4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38025-58E6-454A-A1CA-511372E1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DE633-2C3B-4E23-8126-61030F7B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8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3979-46E2-418D-9041-4C7A4844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18924-3987-4D80-A4FF-28A33B77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FA333A-E3B6-4C17-A087-03FD81A88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50A011-8A51-4A3F-9E31-D391CF130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7B95F-8B8D-4223-99A3-A53A6E16B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ED9BA-5089-464B-AEF9-1DC0DBE0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E92642-BCE0-453E-872A-BC06BA1F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B5F4D3-B096-4E18-92BD-5A5284B1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6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B763-B9FA-4C81-98C6-050AB33C0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E34AAD-D6F4-45B4-954F-55D563FE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40829-8976-4CB2-B62E-0DFF0412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6576A-2E08-4E16-B2A1-B31982F6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20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212642-FCCB-4CD1-8384-E36011F9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D8D647-D25C-4B95-97CE-501AFC5EE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52FC4-AF26-462B-A967-EB92B1B4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6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B9426-260E-4B19-A062-8280129F7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CC279-5A90-4F7F-B6DB-36B092954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F3A68-47F2-4AD3-8387-FAE9E0DD2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21C44-52CD-48ED-831E-79140E76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FF6B7-E257-417D-96BC-BEEE222B3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CC010-537E-4B08-B034-03EB2F18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91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9AAE-8AF1-4375-A5E4-6833E6E9F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29ADE9-6FB7-45D9-8FC0-292E65066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D80E9-A1B6-443B-8E76-CDC3F2A8A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237C3-AEF9-4118-993A-76430CF1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1B1AC-F6FD-4909-BA33-25135C55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8F06E-6ACF-4D6D-8E17-E1DEFFEFF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9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6A7CC6-1B40-4C20-BCBA-8F32B542B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DE49E-1B49-48B7-8F38-D886D476A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0FE89-8690-4753-9584-4CCF7A7BA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FF593-471F-4FE4-B61A-B97DD8C1EFA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C07E3-08B3-4289-8635-7C0DE994D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8A75B-D1AA-44BC-8823-02F79E933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A4DF2-C358-496C-B06B-5F54AF58DF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ilo.booth@dot.go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ofTribalAffairs@dot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ransportation.gov/self-governance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962400" y="3200400"/>
            <a:ext cx="4800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D5E9EA-982C-4965-86FE-E5DF80E84D43}"/>
              </a:ext>
            </a:extLst>
          </p:cNvPr>
          <p:cNvSpPr/>
          <p:nvPr/>
        </p:nvSpPr>
        <p:spPr>
          <a:xfrm>
            <a:off x="1447800" y="2595079"/>
            <a:ext cx="6781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Helvetica Neue"/>
              </a:rPr>
              <a:t>U.S. DEPARTMENT OF TRANSPORTATION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30F371-C20A-40DF-B975-B19E55B17856}"/>
              </a:ext>
            </a:extLst>
          </p:cNvPr>
          <p:cNvSpPr/>
          <p:nvPr/>
        </p:nvSpPr>
        <p:spPr>
          <a:xfrm>
            <a:off x="1219200" y="3924207"/>
            <a:ext cx="678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Helvetica Neue"/>
              </a:rPr>
              <a:t>Tribal Transportation Self-Governance Program (TTSGP)</a:t>
            </a:r>
            <a:endParaRPr lang="en-US" sz="24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2778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828800" y="320802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base"/>
            <a:endParaRPr lang="en-US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171700"/>
            <a:ext cx="7467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Incorporation of ISDEAA Title I provisions in a funding agreement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Tribe can carry out its employment and contracting preference laws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Reduced reporting requirements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Access to federal supply sources and surplus property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Liability coverage under Federal Tort Claims Act</a:t>
            </a:r>
          </a:p>
          <a:p>
            <a:pPr lvl="2" fontAlgn="base"/>
            <a:endParaRPr lang="en-US" sz="2000" dirty="0"/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Technical assistance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BDCA97-8B27-4DF2-9E7E-014348EE6CA8}"/>
              </a:ext>
            </a:extLst>
          </p:cNvPr>
          <p:cNvSpPr/>
          <p:nvPr/>
        </p:nvSpPr>
        <p:spPr>
          <a:xfrm>
            <a:off x="2743200" y="1191875"/>
            <a:ext cx="5318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Helvetica Neue"/>
              </a:rPr>
              <a:t>BENEFITS OF THE TTSGP (cont’d.)</a:t>
            </a:r>
            <a:endParaRPr lang="en-US" sz="24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2303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Helvetica Neue"/>
              </a:rPr>
              <a:t>TTSGP Contact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latin typeface="Helvetica Neue"/>
              </a:rPr>
              <a:t>Milo Booth, Director of Tribal Affairs</a:t>
            </a:r>
          </a:p>
          <a:p>
            <a:pPr marL="342900" lvl="1" indent="0">
              <a:buNone/>
            </a:pPr>
            <a:endParaRPr lang="en-US" sz="2400" dirty="0">
              <a:latin typeface="Helvetica Neue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latin typeface="Helvetica Neue"/>
                <a:hlinkClick r:id="rId2"/>
              </a:rPr>
              <a:t>Milo.booth@dot.gov</a:t>
            </a:r>
            <a:endParaRPr lang="en-US" sz="2400" dirty="0">
              <a:latin typeface="Helvetica Neue"/>
            </a:endParaRPr>
          </a:p>
          <a:p>
            <a:pPr marL="342900" lvl="1" indent="0">
              <a:buNone/>
            </a:pPr>
            <a:endParaRPr lang="en-US" sz="2400" dirty="0">
              <a:latin typeface="Helvetica Neue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latin typeface="Helvetica Neue"/>
              </a:rPr>
              <a:t>202.309.9786</a:t>
            </a:r>
          </a:p>
        </p:txBody>
      </p:sp>
    </p:spTree>
    <p:extLst>
      <p:ext uri="{BB962C8B-B14F-4D97-AF65-F5344CB8AC3E}">
        <p14:creationId xmlns:p14="http://schemas.microsoft.com/office/powerpoint/2010/main" val="3968616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828800" y="320802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base"/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9D2CE4-F1DA-4799-811A-B8941B7FE266}"/>
              </a:ext>
            </a:extLst>
          </p:cNvPr>
          <p:cNvSpPr/>
          <p:nvPr/>
        </p:nvSpPr>
        <p:spPr>
          <a:xfrm>
            <a:off x="2971800" y="967740"/>
            <a:ext cx="500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TTSGP CONTACT INFORMATION</a:t>
            </a:r>
            <a:endParaRPr lang="en-US" sz="24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08798-0DC2-4585-BA23-4154129C5447}"/>
              </a:ext>
            </a:extLst>
          </p:cNvPr>
          <p:cNvSpPr/>
          <p:nvPr/>
        </p:nvSpPr>
        <p:spPr>
          <a:xfrm>
            <a:off x="1371600" y="1612642"/>
            <a:ext cx="685867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q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Mailing address:</a:t>
            </a:r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	Office of Governmental Affairs</a:t>
            </a: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		U.S. Department of Transportation</a:t>
            </a:r>
          </a:p>
          <a:p>
            <a:r>
              <a:rPr lang="en-US" sz="2000" dirty="0">
                <a:solidFill>
                  <a:srgbClr val="000000"/>
                </a:solidFill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		Attn: Director, Milo Booth</a:t>
            </a:r>
            <a:endParaRPr lang="en-US" sz="20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		Rm. W-83 303</a:t>
            </a: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		1200 New Jersey Ave., S.E.</a:t>
            </a: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		Washington, D.C. 20590</a:t>
            </a: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q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Telephone number: (202) 366-5699</a:t>
            </a: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q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Email address: </a:t>
            </a:r>
            <a:r>
              <a:rPr lang="en-US" sz="2000" u="sng" strike="noStrike" kern="0" spc="0" dirty="0">
                <a:ln>
                  <a:noFill/>
                </a:ln>
                <a:solidFill>
                  <a:srgbClr val="0000FF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  <a:hlinkClick r:id="rId3"/>
              </a:rPr>
              <a:t>TribalAffairs@dot.gov</a:t>
            </a: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q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TTSGP webpage: </a:t>
            </a:r>
            <a:r>
              <a:rPr lang="en-US" sz="2000" u="sng" strike="noStrike" kern="0" spc="0" dirty="0">
                <a:ln>
                  <a:noFill/>
                </a:ln>
                <a:solidFill>
                  <a:srgbClr val="0000FF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  <a:hlinkClick r:id="rId4"/>
              </a:rPr>
              <a:t>https://www.transportation.gov/self-governance</a:t>
            </a: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00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q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Monday - Friday office hours:  8:00 a.m. - 4:30 p.m.</a:t>
            </a:r>
          </a:p>
        </p:txBody>
      </p:sp>
    </p:spTree>
    <p:extLst>
      <p:ext uri="{BB962C8B-B14F-4D97-AF65-F5344CB8AC3E}">
        <p14:creationId xmlns:p14="http://schemas.microsoft.com/office/powerpoint/2010/main" val="1655050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828800" y="320802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base"/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08798-0DC2-4585-BA23-4154129C5447}"/>
              </a:ext>
            </a:extLst>
          </p:cNvPr>
          <p:cNvSpPr/>
          <p:nvPr/>
        </p:nvSpPr>
        <p:spPr>
          <a:xfrm>
            <a:off x="2743200" y="3581400"/>
            <a:ext cx="68586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r>
              <a:rPr lang="en-US" sz="2400" b="1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9958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962400" y="3200400"/>
            <a:ext cx="4800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D5E9EA-982C-4965-86FE-E5DF80E84D43}"/>
              </a:ext>
            </a:extLst>
          </p:cNvPr>
          <p:cNvSpPr/>
          <p:nvPr/>
        </p:nvSpPr>
        <p:spPr>
          <a:xfrm>
            <a:off x="2209800" y="2797137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C944FA-F343-4B22-99AE-DCCCD7AE71D2}"/>
              </a:ext>
            </a:extLst>
          </p:cNvPr>
          <p:cNvSpPr/>
          <p:nvPr/>
        </p:nvSpPr>
        <p:spPr>
          <a:xfrm>
            <a:off x="2644098" y="1301937"/>
            <a:ext cx="6337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Helvetica Neue"/>
              </a:rPr>
              <a:t>TTSGP PURPOSE AND BACKGROUND</a:t>
            </a:r>
            <a:endParaRPr lang="en-US" sz="2400" dirty="0">
              <a:latin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219200" y="2505897"/>
            <a:ext cx="7772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US" sz="2000" dirty="0">
                <a:latin typeface="Helvetica Neue"/>
              </a:rPr>
              <a:t>The purpose of the TTSGP is to provide Tribes and Tribal organizations with greater control, flexibility, and decision-making authority over USDOT funds used to carry out tribal transportation programs, functions, services, and activities (PFSAs) in tribal communities.</a:t>
            </a:r>
          </a:p>
          <a:p>
            <a:endParaRPr lang="en-US" sz="2000" dirty="0">
              <a:latin typeface="Helvetica Neue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Helvetica Neue"/>
              </a:rPr>
              <a:t>Section 1121 of the FAST Act (23 U.S.C. § 207)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Helvetica Neue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Helvetica Neue"/>
              </a:rPr>
              <a:t>Negotiated rulemaking with Tribes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Helvetica Neue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Helvetica Neue"/>
              </a:rPr>
              <a:t>Final Rule published on June 1, 2020 (49 C.F.R. part 29)</a:t>
            </a:r>
          </a:p>
          <a:p>
            <a:r>
              <a:rPr lang="en-US" sz="2000" dirty="0">
                <a:latin typeface="Helvetica Neue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Helvetica Neue"/>
              </a:rPr>
              <a:t>Final Rule effective date - October 1, 2020</a:t>
            </a:r>
          </a:p>
        </p:txBody>
      </p:sp>
    </p:spTree>
    <p:extLst>
      <p:ext uri="{BB962C8B-B14F-4D97-AF65-F5344CB8AC3E}">
        <p14:creationId xmlns:p14="http://schemas.microsoft.com/office/powerpoint/2010/main" val="57773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962400" y="3256299"/>
            <a:ext cx="4800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D5E9EA-982C-4965-86FE-E5DF80E84D43}"/>
              </a:ext>
            </a:extLst>
          </p:cNvPr>
          <p:cNvSpPr/>
          <p:nvPr/>
        </p:nvSpPr>
        <p:spPr>
          <a:xfrm>
            <a:off x="2209800" y="2797137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C944FA-F343-4B22-99AE-DCCCD7AE71D2}"/>
              </a:ext>
            </a:extLst>
          </p:cNvPr>
          <p:cNvSpPr/>
          <p:nvPr/>
        </p:nvSpPr>
        <p:spPr>
          <a:xfrm>
            <a:off x="2819400" y="1187231"/>
            <a:ext cx="4876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Helvetica Neue"/>
              </a:rPr>
              <a:t>PARTICIPATION</a:t>
            </a:r>
            <a:r>
              <a:rPr lang="en-US" sz="2400" b="1" dirty="0"/>
              <a:t> </a:t>
            </a:r>
            <a:r>
              <a:rPr lang="en-US" sz="2400" b="1" dirty="0">
                <a:latin typeface="Helvetica Neue"/>
              </a:rPr>
              <a:t>IN THE TTSGP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514600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EA5CC-EC44-42A7-889D-8033F1842AC4}"/>
              </a:ext>
            </a:extLst>
          </p:cNvPr>
          <p:cNvSpPr/>
          <p:nvPr/>
        </p:nvSpPr>
        <p:spPr>
          <a:xfrm>
            <a:off x="1275675" y="2171700"/>
            <a:ext cx="6477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marR="0" lvl="2" indent="-34290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v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Voluntary participation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57300" marR="0" lvl="2" indent="-34290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v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Request by a Tribe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57300" marR="0" lvl="2" indent="-34290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v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Eligibility requirements and standards of evidence -</a:t>
            </a:r>
          </a:p>
          <a:p>
            <a:pPr marL="1600200" marR="0" lvl="3" indent="-2286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Financial Stability</a:t>
            </a:r>
          </a:p>
          <a:p>
            <a:pPr marL="1600200" marR="0" lvl="3" indent="-2286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Financial Management Capability</a:t>
            </a:r>
          </a:p>
          <a:p>
            <a:pPr marL="1600200" marR="0" lvl="3" indent="-2286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Transportation Program Management Capability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57300" marR="0" lvl="2" indent="-34290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v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Eligibility determination by Department within 120 days</a:t>
            </a:r>
          </a:p>
        </p:txBody>
      </p:sp>
    </p:spTree>
    <p:extLst>
      <p:ext uri="{BB962C8B-B14F-4D97-AF65-F5344CB8AC3E}">
        <p14:creationId xmlns:p14="http://schemas.microsoft.com/office/powerpoint/2010/main" val="219918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346704" y="72009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D5E9EA-982C-4965-86FE-E5DF80E84D43}"/>
              </a:ext>
            </a:extLst>
          </p:cNvPr>
          <p:cNvSpPr/>
          <p:nvPr/>
        </p:nvSpPr>
        <p:spPr>
          <a:xfrm>
            <a:off x="2209800" y="2797137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514600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F03319-D8E6-4F87-8B99-9C19E59EF383}"/>
              </a:ext>
            </a:extLst>
          </p:cNvPr>
          <p:cNvSpPr/>
          <p:nvPr/>
        </p:nvSpPr>
        <p:spPr>
          <a:xfrm>
            <a:off x="1156226" y="2705130"/>
            <a:ext cx="530145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US" sz="2000" dirty="0">
                <a:latin typeface="Helvetica Neue"/>
              </a:rPr>
              <a:t>Written request by a Tribe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US" sz="2000" dirty="0">
                <a:latin typeface="Helvetica Neue"/>
              </a:rPr>
              <a:t>Compact and funding agreement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US" sz="2000" dirty="0">
                <a:latin typeface="Helvetica Neue"/>
              </a:rPr>
              <a:t>Ninety (90) day negotiation period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US" sz="2000" dirty="0">
                <a:latin typeface="Helvetica Neue"/>
              </a:rPr>
              <a:t>Retrocession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Helvetica Neue"/>
              </a:rPr>
              <a:t>Reassumption</a:t>
            </a:r>
            <a:endParaRPr lang="en-US" sz="2000" dirty="0">
              <a:latin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A9BF0B-A94B-4CB5-8359-B89534E384D1}"/>
              </a:ext>
            </a:extLst>
          </p:cNvPr>
          <p:cNvSpPr/>
          <p:nvPr/>
        </p:nvSpPr>
        <p:spPr>
          <a:xfrm>
            <a:off x="2057400" y="1205537"/>
            <a:ext cx="67458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COMPACT AND FUNDING AGREEMENT</a:t>
            </a:r>
            <a:endParaRPr lang="en-US" sz="24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346704" y="72009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D5E9EA-982C-4965-86FE-E5DF80E84D43}"/>
              </a:ext>
            </a:extLst>
          </p:cNvPr>
          <p:cNvSpPr/>
          <p:nvPr/>
        </p:nvSpPr>
        <p:spPr>
          <a:xfrm>
            <a:off x="2209800" y="2797137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514600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F03319-D8E6-4F87-8B99-9C19E59EF383}"/>
              </a:ext>
            </a:extLst>
          </p:cNvPr>
          <p:cNvSpPr/>
          <p:nvPr/>
        </p:nvSpPr>
        <p:spPr>
          <a:xfrm>
            <a:off x="1943100" y="2514600"/>
            <a:ext cx="6553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buFont typeface="Wingdings" panose="05000000000000000000" pitchFamily="2" charset="2"/>
              <a:buChar char="q"/>
            </a:pPr>
            <a:r>
              <a:rPr lang="en-US" sz="2000" dirty="0">
                <a:latin typeface="Helvetica Neue"/>
              </a:rPr>
              <a:t>Disputes during negotiation of a compact and funding agreement</a:t>
            </a:r>
          </a:p>
          <a:p>
            <a:pPr lvl="0" fontAlgn="base"/>
            <a:endParaRPr lang="en-US" sz="2000" dirty="0">
              <a:latin typeface="Helvetica Neue"/>
            </a:endParaRPr>
          </a:p>
          <a:p>
            <a:pPr marL="342900" lvl="0" indent="-342900" fontAlgn="base">
              <a:buFont typeface="Wingdings" panose="05000000000000000000" pitchFamily="2" charset="2"/>
              <a:buChar char="q"/>
            </a:pPr>
            <a:r>
              <a:rPr lang="en-US" sz="2000" dirty="0">
                <a:latin typeface="Helvetica Neue"/>
              </a:rPr>
              <a:t>Procedure for submitting a final offer</a:t>
            </a:r>
          </a:p>
          <a:p>
            <a:pPr marL="342900" lvl="0" indent="-342900" fontAlgn="base">
              <a:buFont typeface="Wingdings" panose="05000000000000000000" pitchFamily="2" charset="2"/>
              <a:buChar char="q"/>
            </a:pPr>
            <a:endParaRPr lang="en-US" sz="2000" dirty="0">
              <a:latin typeface="Helvetica Neue"/>
            </a:endParaRPr>
          </a:p>
          <a:p>
            <a:pPr marL="342900" lvl="0" indent="-342900" fontAlgn="base">
              <a:buFont typeface="Wingdings" panose="05000000000000000000" pitchFamily="2" charset="2"/>
              <a:buChar char="q"/>
            </a:pPr>
            <a:r>
              <a:rPr lang="en-US" sz="2000" dirty="0">
                <a:latin typeface="Helvetica Neue"/>
              </a:rPr>
              <a:t>Time limit for Department to respond to final offer</a:t>
            </a:r>
          </a:p>
          <a:p>
            <a:pPr marL="342900" lvl="0" indent="-342900" fontAlgn="base">
              <a:buFont typeface="Wingdings" panose="05000000000000000000" pitchFamily="2" charset="2"/>
              <a:buChar char="q"/>
            </a:pPr>
            <a:endParaRPr lang="en-US" sz="2000" dirty="0">
              <a:latin typeface="Helvetica Neue"/>
            </a:endParaRPr>
          </a:p>
          <a:p>
            <a:pPr marL="342900" lvl="0" indent="-342900" fontAlgn="base">
              <a:buFont typeface="Wingdings" panose="05000000000000000000" pitchFamily="2" charset="2"/>
              <a:buChar char="q"/>
            </a:pPr>
            <a:r>
              <a:rPr lang="en-US" sz="2000" dirty="0">
                <a:latin typeface="Helvetica Neue"/>
              </a:rPr>
              <a:t>Department’s rejection of a final offer</a:t>
            </a:r>
          </a:p>
          <a:p>
            <a:pPr marL="342900" lvl="0" indent="-342900" fontAlgn="base">
              <a:buFont typeface="Wingdings" panose="05000000000000000000" pitchFamily="2" charset="2"/>
              <a:buChar char="q"/>
            </a:pPr>
            <a:endParaRPr lang="en-US" sz="2000" dirty="0">
              <a:latin typeface="Helvetica Neue"/>
            </a:endParaRPr>
          </a:p>
          <a:p>
            <a:pPr marL="342900" lvl="0" indent="-342900" fontAlgn="base">
              <a:buFont typeface="Wingdings" panose="05000000000000000000" pitchFamily="2" charset="2"/>
              <a:buChar char="q"/>
            </a:pPr>
            <a:r>
              <a:rPr lang="en-US" sz="2000" dirty="0">
                <a:latin typeface="Helvetica Neue"/>
              </a:rPr>
              <a:t>Appeal of Department’s rejection of a final offer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endParaRPr lang="en-US" sz="2000" dirty="0">
              <a:latin typeface="Helvetica Neue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BE38B6-C5B3-4D39-BD4C-7E233D01A0A9}"/>
              </a:ext>
            </a:extLst>
          </p:cNvPr>
          <p:cNvSpPr/>
          <p:nvPr/>
        </p:nvSpPr>
        <p:spPr>
          <a:xfrm>
            <a:off x="3276600" y="1251704"/>
            <a:ext cx="48686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Helvetica Neue"/>
              </a:rPr>
              <a:t>FINAL OFFER PROCESS</a:t>
            </a:r>
            <a:endParaRPr lang="en-US" sz="24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7274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346704" y="72009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D5E9EA-982C-4965-86FE-E5DF80E84D43}"/>
              </a:ext>
            </a:extLst>
          </p:cNvPr>
          <p:cNvSpPr/>
          <p:nvPr/>
        </p:nvSpPr>
        <p:spPr>
          <a:xfrm>
            <a:off x="2209800" y="2797137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656381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C2075-57A2-49AC-BD2F-845C2AC09D14}"/>
              </a:ext>
            </a:extLst>
          </p:cNvPr>
          <p:cNvSpPr/>
          <p:nvPr/>
        </p:nvSpPr>
        <p:spPr>
          <a:xfrm>
            <a:off x="3247686" y="138505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TRANSFER OF FUNDS</a:t>
            </a:r>
            <a:endParaRPr lang="en-US" sz="24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E2C4B6-FE60-4C37-BC98-9187B8BAA256}"/>
              </a:ext>
            </a:extLst>
          </p:cNvPr>
          <p:cNvSpPr/>
          <p:nvPr/>
        </p:nvSpPr>
        <p:spPr>
          <a:xfrm>
            <a:off x="1066800" y="2342733"/>
            <a:ext cx="73121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1.  Department discretionary or competitive grant funds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kern="0" dirty="0">
              <a:solidFill>
                <a:srgbClr val="000000"/>
              </a:solidFill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2.  Tribal Transportation Program funds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kern="0" dirty="0">
              <a:solidFill>
                <a:srgbClr val="000000"/>
              </a:solidFill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3.  Tribal Transit Program funds (49 U.S.C. § 5311(c))</a:t>
            </a:r>
          </a:p>
          <a:p>
            <a:pPr marL="1143000" marR="0" lvl="2" indent="-228600" fontAlgn="base">
              <a:spcBef>
                <a:spcPts val="0"/>
              </a:spcBef>
              <a:spcAft>
                <a:spcPts val="0"/>
              </a:spcAft>
              <a:buSzPts val="1450"/>
              <a:buFont typeface="Arial" panose="020B0604020202020204" pitchFamily="34" charset="0"/>
              <a:buChar char="•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4.  FHWA or FTA discretionary or competitive grant   funds</a:t>
            </a:r>
          </a:p>
          <a:p>
            <a:pPr marL="1143000" marR="0" lvl="2" indent="-228600" fontAlgn="base">
              <a:spcBef>
                <a:spcPts val="0"/>
              </a:spcBef>
              <a:spcAft>
                <a:spcPts val="0"/>
              </a:spcAft>
              <a:buSzPts val="1450"/>
              <a:buFont typeface="Arial" panose="020B0604020202020204" pitchFamily="34" charset="0"/>
              <a:buChar char="•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5.  Title 23 (Federal-aid Highway) funds</a:t>
            </a:r>
          </a:p>
          <a:p>
            <a:pPr marL="1143000" marR="0" lvl="2" indent="-228600" fontAlgn="base">
              <a:spcBef>
                <a:spcPts val="0"/>
              </a:spcBef>
              <a:spcAft>
                <a:spcPts val="0"/>
              </a:spcAft>
              <a:buSzPts val="1450"/>
              <a:buFont typeface="Arial" panose="020B0604020202020204" pitchFamily="34" charset="0"/>
              <a:buChar char="•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6.  Section 5311 funds awarded to a State</a:t>
            </a:r>
          </a:p>
        </p:txBody>
      </p:sp>
    </p:spTree>
    <p:extLst>
      <p:ext uri="{BB962C8B-B14F-4D97-AF65-F5344CB8AC3E}">
        <p14:creationId xmlns:p14="http://schemas.microsoft.com/office/powerpoint/2010/main" val="377573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346704" y="72009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D5E9EA-982C-4965-86FE-E5DF80E84D43}"/>
              </a:ext>
            </a:extLst>
          </p:cNvPr>
          <p:cNvSpPr/>
          <p:nvPr/>
        </p:nvSpPr>
        <p:spPr>
          <a:xfrm>
            <a:off x="1304925" y="2564405"/>
            <a:ext cx="7086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 fontAlgn="base">
              <a:buFont typeface="Wingdings" panose="05000000000000000000" pitchFamily="2" charset="2"/>
              <a:buChar char="v"/>
            </a:pPr>
            <a:r>
              <a:rPr lang="en-US" sz="2000" dirty="0">
                <a:latin typeface="Helvetica Neue"/>
              </a:rPr>
              <a:t>Tribe manages day-to-day responsibilities for PFSAs</a:t>
            </a: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r>
              <a:rPr lang="en-US" sz="2000" dirty="0">
                <a:latin typeface="Helvetica Neue"/>
              </a:rPr>
              <a:t>Financial and procurement standards</a:t>
            </a: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r>
              <a:rPr lang="en-US" sz="2000" dirty="0">
                <a:latin typeface="Helvetica Neue"/>
              </a:rPr>
              <a:t>Recordkeeping and property management standards</a:t>
            </a: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r>
              <a:rPr lang="en-US" sz="2000" dirty="0">
                <a:latin typeface="Helvetica Neue"/>
              </a:rPr>
              <a:t>Single Audit Act and eligible costs</a:t>
            </a: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v"/>
            </a:pPr>
            <a:r>
              <a:rPr lang="en-US" sz="2000" dirty="0">
                <a:latin typeface="Helvetica Neue"/>
              </a:rPr>
              <a:t>Request for regulatory waiver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656381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C2075-57A2-49AC-BD2F-845C2AC09D14}"/>
              </a:ext>
            </a:extLst>
          </p:cNvPr>
          <p:cNvSpPr/>
          <p:nvPr/>
        </p:nvSpPr>
        <p:spPr>
          <a:xfrm>
            <a:off x="2514600" y="1389020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Helvetica Neue"/>
              </a:rPr>
              <a:t>ADMINISTRATION OF PROGRAM AND FUNDS</a:t>
            </a:r>
            <a:endParaRPr lang="en-US" sz="24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3340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346704" y="72009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656381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BDCA97-8B27-4DF2-9E7E-014348EE6CA8}"/>
              </a:ext>
            </a:extLst>
          </p:cNvPr>
          <p:cNvSpPr/>
          <p:nvPr/>
        </p:nvSpPr>
        <p:spPr>
          <a:xfrm>
            <a:off x="2633982" y="1436370"/>
            <a:ext cx="588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DISPUTE RESOLUTION AND APPEALS</a:t>
            </a:r>
            <a:endParaRPr lang="en-US" sz="24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BD4DE7-2D1B-48A0-9CE0-9B77E2896616}"/>
              </a:ext>
            </a:extLst>
          </p:cNvPr>
          <p:cNvSpPr/>
          <p:nvPr/>
        </p:nvSpPr>
        <p:spPr>
          <a:xfrm>
            <a:off x="1676400" y="2419350"/>
            <a:ext cx="6477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§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Dispute resolution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§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Pre-award dispute procedure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§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Post-award dispute procedure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§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Appeal on Department’s decision to terminate a compact or funding agreement</a:t>
            </a:r>
          </a:p>
          <a:p>
            <a:pPr marR="0" lvl="2" fontAlgn="base">
              <a:spcBef>
                <a:spcPts val="0"/>
              </a:spcBef>
              <a:spcAft>
                <a:spcPts val="0"/>
              </a:spcAft>
              <a:buSzPts val="1450"/>
            </a:pPr>
            <a:endParaRPr lang="en-US" sz="2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00150" marR="0" lvl="2" indent="-285750" fontAlgn="base">
              <a:spcBef>
                <a:spcPts val="0"/>
              </a:spcBef>
              <a:spcAft>
                <a:spcPts val="0"/>
              </a:spcAft>
              <a:buSzPts val="1450"/>
              <a:buFont typeface="Wingdings" panose="05000000000000000000" pitchFamily="2" charset="2"/>
              <a:buChar char="§"/>
            </a:pPr>
            <a:r>
              <a:rPr lang="en-US" sz="2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Effect of appeal on another funding agreement </a:t>
            </a:r>
          </a:p>
        </p:txBody>
      </p:sp>
    </p:spTree>
    <p:extLst>
      <p:ext uri="{BB962C8B-B14F-4D97-AF65-F5344CB8AC3E}">
        <p14:creationId xmlns:p14="http://schemas.microsoft.com/office/powerpoint/2010/main" val="4264955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2246551" cy="218013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06952" y="967740"/>
            <a:ext cx="4956048" cy="120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346704" y="720090"/>
            <a:ext cx="4956048" cy="14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8AFBD4-169C-4AEF-943D-4F1DCB403E96}"/>
              </a:ext>
            </a:extLst>
          </p:cNvPr>
          <p:cNvSpPr/>
          <p:nvPr/>
        </p:nvSpPr>
        <p:spPr>
          <a:xfrm>
            <a:off x="1066800" y="2656381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BDCA97-8B27-4DF2-9E7E-014348EE6CA8}"/>
              </a:ext>
            </a:extLst>
          </p:cNvPr>
          <p:cNvSpPr/>
          <p:nvPr/>
        </p:nvSpPr>
        <p:spPr>
          <a:xfrm>
            <a:off x="3346704" y="839044"/>
            <a:ext cx="4027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Helvetica Neue"/>
              </a:rPr>
              <a:t>BENEFITS OF THE TTSGP</a:t>
            </a:r>
            <a:endParaRPr lang="en-US" sz="2400" dirty="0">
              <a:latin typeface="Helvetica Neue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BD4DE7-2D1B-48A0-9CE0-9B77E2896616}"/>
              </a:ext>
            </a:extLst>
          </p:cNvPr>
          <p:cNvSpPr/>
          <p:nvPr/>
        </p:nvSpPr>
        <p:spPr>
          <a:xfrm>
            <a:off x="1562100" y="1612642"/>
            <a:ext cx="6477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Self-governance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Administrative streamlining</a:t>
            </a: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Single funding agreement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Advance payment of funds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Formula funds may be invested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Department rules, policies, manuals, guidance, and circulars do not apply unless agreed to by a Tribe</a:t>
            </a:r>
          </a:p>
          <a:p>
            <a:pPr lvl="2" fontAlgn="base"/>
            <a:endParaRPr lang="en-US" sz="2000" dirty="0">
              <a:latin typeface="Helvetica Neue"/>
            </a:endParaRPr>
          </a:p>
          <a:p>
            <a:pPr marL="1200150" lvl="2" indent="-285750" fontAlgn="base">
              <a:buFont typeface="Wingdings" panose="05000000000000000000" pitchFamily="2" charset="2"/>
              <a:buChar char="ü"/>
            </a:pPr>
            <a:r>
              <a:rPr lang="en-US" sz="2000" dirty="0">
                <a:latin typeface="Helvetica Neue"/>
              </a:rPr>
              <a:t>Funds may be used as local match in other Federal and non-Federal programs</a:t>
            </a:r>
          </a:p>
        </p:txBody>
      </p:sp>
    </p:spTree>
    <p:extLst>
      <p:ext uri="{BB962C8B-B14F-4D97-AF65-F5344CB8AC3E}">
        <p14:creationId xmlns:p14="http://schemas.microsoft.com/office/powerpoint/2010/main" val="346498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448</Words>
  <Application>Microsoft Office PowerPoint</Application>
  <PresentationFormat>On-screen Show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TTSGP Contact information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Kimberly.Moore</dc:creator>
  <cp:lastModifiedBy>Onco, Eldridge (FTA)</cp:lastModifiedBy>
  <cp:revision>310</cp:revision>
  <cp:lastPrinted>2017-10-27T22:56:52Z</cp:lastPrinted>
  <dcterms:created xsi:type="dcterms:W3CDTF">2010-02-18T18:49:44Z</dcterms:created>
  <dcterms:modified xsi:type="dcterms:W3CDTF">2020-10-29T18:19:45Z</dcterms:modified>
</cp:coreProperties>
</file>