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8"/>
  </p:notesMasterIdLst>
  <p:sldIdLst>
    <p:sldId id="318" r:id="rId3"/>
    <p:sldId id="327" r:id="rId4"/>
    <p:sldId id="326" r:id="rId5"/>
    <p:sldId id="307" r:id="rId6"/>
    <p:sldId id="313" r:id="rId7"/>
  </p:sldIdLst>
  <p:sldSz cx="24688800" cy="18516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Dyke, Karen L (OST)" initials="VDKL(" lastIdx="1" clrIdx="0">
    <p:extLst>
      <p:ext uri="{19B8F6BF-5375-455C-9EA6-DF929625EA0E}">
        <p15:presenceInfo xmlns:p15="http://schemas.microsoft.com/office/powerpoint/2012/main" userId="S-1-5-21-982035342-1880134254-310265210-1127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0" autoAdjust="0"/>
    <p:restoredTop sz="93309" autoAdjust="0"/>
  </p:normalViewPr>
  <p:slideViewPr>
    <p:cSldViewPr snapToGrid="0">
      <p:cViewPr varScale="1">
        <p:scale>
          <a:sx n="22" d="100"/>
          <a:sy n="22" d="100"/>
        </p:scale>
        <p:origin x="1596" y="80"/>
      </p:cViewPr>
      <p:guideLst/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0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8AE08-410A-4BA6-83C2-08D85861049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41123-EB59-4188-8928-CFB1694F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6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CF75-25B0-4A51-AFB6-9BF6917E62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41123-EB59-4188-8928-CFB1694FAD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" y="1446"/>
            <a:ext cx="24663083" cy="18513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9957" y="4299885"/>
            <a:ext cx="20985480" cy="3082547"/>
          </a:xfrm>
          <a:effectLst/>
        </p:spPr>
        <p:txBody>
          <a:bodyPr>
            <a:normAutofit/>
          </a:bodyPr>
          <a:lstStyle>
            <a:lvl1pPr algn="l">
              <a:defRPr sz="12150" b="1">
                <a:solidFill>
                  <a:srgbClr val="0A589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957" y="7077873"/>
            <a:ext cx="17282160" cy="1272761"/>
          </a:xfrm>
        </p:spPr>
        <p:txBody>
          <a:bodyPr/>
          <a:lstStyle>
            <a:lvl1pPr marL="0" indent="0" algn="l">
              <a:buNone/>
              <a:defRPr>
                <a:solidFill>
                  <a:srgbClr val="98C83E"/>
                </a:solidFill>
              </a:defRPr>
            </a:lvl1pPr>
            <a:lvl2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0533090" y="10730753"/>
            <a:ext cx="11698941" cy="1213007"/>
          </a:xfrm>
        </p:spPr>
        <p:txBody>
          <a:bodyPr>
            <a:noAutofit/>
          </a:bodyPr>
          <a:lstStyle>
            <a:lvl1pPr algn="r">
              <a:buNone/>
              <a:defRPr sz="6750" baseline="0">
                <a:solidFill>
                  <a:srgbClr val="98C83E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0533090" y="11822739"/>
            <a:ext cx="11698941" cy="1213007"/>
          </a:xfrm>
        </p:spPr>
        <p:txBody>
          <a:bodyPr>
            <a:noAutofit/>
          </a:bodyPr>
          <a:lstStyle>
            <a:lvl1pPr algn="r">
              <a:buNone/>
              <a:defRPr sz="486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8954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0" y="5752149"/>
            <a:ext cx="20985480" cy="3969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0" y="10287000"/>
            <a:ext cx="17282160" cy="4732020"/>
          </a:xfrm>
        </p:spPr>
        <p:txBody>
          <a:bodyPr/>
          <a:lstStyle>
            <a:lvl1pPr marL="0" indent="0" algn="ctr">
              <a:buNone/>
              <a:defRPr/>
            </a:lvl1pPr>
            <a:lvl2pPr marL="1234440" indent="0" algn="ctr">
              <a:buNone/>
              <a:defRPr/>
            </a:lvl2pPr>
            <a:lvl3pPr marL="2468880" indent="0" algn="ctr">
              <a:buNone/>
              <a:defRPr/>
            </a:lvl3pPr>
            <a:lvl4pPr marL="3703320" indent="0" algn="ctr">
              <a:buNone/>
              <a:defRPr/>
            </a:lvl4pPr>
            <a:lvl5pPr marL="4937760" indent="0" algn="ctr">
              <a:buNone/>
              <a:defRPr/>
            </a:lvl5pPr>
            <a:lvl6pPr marL="6172200" indent="0" algn="ctr">
              <a:buNone/>
              <a:defRPr/>
            </a:lvl6pPr>
            <a:lvl7pPr marL="7406640" indent="0" algn="ctr">
              <a:buNone/>
              <a:defRPr/>
            </a:lvl7pPr>
            <a:lvl8pPr marL="8641080" indent="0" algn="ctr">
              <a:buNone/>
              <a:defRPr/>
            </a:lvl8pPr>
            <a:lvl9pPr marL="98755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91BA-47B9-4988-877A-3371E085D3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" y="1451"/>
            <a:ext cx="24663083" cy="18513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9957" y="4299885"/>
            <a:ext cx="20985480" cy="3082547"/>
          </a:xfrm>
          <a:effectLst/>
        </p:spPr>
        <p:txBody>
          <a:bodyPr>
            <a:normAutofit/>
          </a:bodyPr>
          <a:lstStyle>
            <a:lvl1pPr algn="l">
              <a:defRPr sz="12150" b="1">
                <a:solidFill>
                  <a:srgbClr val="0A589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957" y="7077879"/>
            <a:ext cx="17282160" cy="1272761"/>
          </a:xfrm>
        </p:spPr>
        <p:txBody>
          <a:bodyPr/>
          <a:lstStyle>
            <a:lvl1pPr marL="0" indent="0" algn="l">
              <a:buNone/>
              <a:defRPr>
                <a:solidFill>
                  <a:srgbClr val="98C83E"/>
                </a:solidFill>
              </a:defRPr>
            </a:lvl1pPr>
            <a:lvl2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0533093" y="10730753"/>
            <a:ext cx="11698941" cy="1213007"/>
          </a:xfrm>
        </p:spPr>
        <p:txBody>
          <a:bodyPr>
            <a:noAutofit/>
          </a:bodyPr>
          <a:lstStyle>
            <a:lvl1pPr algn="r">
              <a:buNone/>
              <a:defRPr sz="6750" baseline="0">
                <a:solidFill>
                  <a:srgbClr val="98C83E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0533093" y="11822739"/>
            <a:ext cx="11698941" cy="1213007"/>
          </a:xfrm>
        </p:spPr>
        <p:txBody>
          <a:bodyPr>
            <a:noAutofit/>
          </a:bodyPr>
          <a:lstStyle>
            <a:lvl1pPr algn="r">
              <a:buNone/>
              <a:defRPr sz="486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5515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1" y="580167"/>
            <a:ext cx="22219923" cy="2324400"/>
          </a:xfrm>
        </p:spPr>
        <p:txBody>
          <a:bodyPr>
            <a:normAutofit/>
          </a:bodyPr>
          <a:lstStyle>
            <a:lvl1pPr>
              <a:defRPr sz="10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2948963"/>
            <a:ext cx="22219920" cy="12220100"/>
          </a:xfrm>
        </p:spPr>
        <p:txBody>
          <a:bodyPr/>
          <a:lstStyle>
            <a:lvl1pPr>
              <a:defRPr sz="7560"/>
            </a:lvl1pPr>
            <a:lvl2pPr>
              <a:defRPr sz="6480"/>
            </a:lvl2pPr>
            <a:lvl4pPr>
              <a:defRPr sz="4860"/>
            </a:lvl4pPr>
            <a:lvl5pPr>
              <a:defRPr sz="378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23180" y="17404196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11898637"/>
            <a:ext cx="20985480" cy="3677603"/>
          </a:xfrm>
        </p:spPr>
        <p:txBody>
          <a:bodyPr anchor="t"/>
          <a:lstStyle>
            <a:lvl1pPr algn="l">
              <a:defRPr sz="10800" b="1" cap="all">
                <a:solidFill>
                  <a:srgbClr val="0A589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7848126"/>
            <a:ext cx="20985480" cy="4050505"/>
          </a:xfrm>
        </p:spPr>
        <p:txBody>
          <a:bodyPr anchor="b">
            <a:normAutofit/>
          </a:bodyPr>
          <a:lstStyle>
            <a:lvl1pPr marL="0" indent="0">
              <a:buNone/>
              <a:defRPr sz="8100">
                <a:solidFill>
                  <a:srgbClr val="98C83E"/>
                </a:solidFill>
              </a:defRPr>
            </a:lvl1pPr>
            <a:lvl2pPr marL="123444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23180" y="17404196"/>
            <a:ext cx="5760720" cy="985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0" y="2908622"/>
            <a:ext cx="10904220" cy="12220100"/>
          </a:xfrm>
        </p:spPr>
        <p:txBody>
          <a:bodyPr/>
          <a:lstStyle>
            <a:lvl1pPr>
              <a:defRPr sz="7560"/>
            </a:lvl1pPr>
            <a:lvl2pPr>
              <a:defRPr sz="6480"/>
            </a:lvl2pPr>
            <a:lvl3pPr>
              <a:defRPr sz="5400"/>
            </a:lvl3pPr>
            <a:lvl4pPr>
              <a:defRPr sz="4860"/>
            </a:lvl4pPr>
            <a:lvl5pPr>
              <a:defRPr sz="4860"/>
            </a:lvl5pPr>
            <a:lvl6pPr>
              <a:defRPr sz="4860"/>
            </a:lvl6pPr>
            <a:lvl7pPr>
              <a:defRPr sz="4860"/>
            </a:lvl7pPr>
            <a:lvl8pPr>
              <a:defRPr sz="4860"/>
            </a:lvl8pPr>
            <a:lvl9pPr>
              <a:defRPr sz="48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0" y="2908622"/>
            <a:ext cx="10904220" cy="12220100"/>
          </a:xfrm>
        </p:spPr>
        <p:txBody>
          <a:bodyPr/>
          <a:lstStyle>
            <a:lvl1pPr>
              <a:defRPr sz="7560"/>
            </a:lvl1pPr>
            <a:lvl2pPr>
              <a:defRPr sz="6480"/>
            </a:lvl2pPr>
            <a:lvl3pPr>
              <a:defRPr sz="5400"/>
            </a:lvl3pPr>
            <a:lvl4pPr>
              <a:defRPr sz="4860"/>
            </a:lvl4pPr>
            <a:lvl5pPr>
              <a:defRPr sz="4860"/>
            </a:lvl5pPr>
            <a:lvl6pPr>
              <a:defRPr sz="4860"/>
            </a:lvl6pPr>
            <a:lvl7pPr>
              <a:defRPr sz="4860"/>
            </a:lvl7pPr>
            <a:lvl8pPr>
              <a:defRPr sz="4860"/>
            </a:lvl8pPr>
            <a:lvl9pPr>
              <a:defRPr sz="48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23180" y="17404196"/>
            <a:ext cx="5760720" cy="985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2934584"/>
            <a:ext cx="10908508" cy="172735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" y="4661941"/>
            <a:ext cx="10908508" cy="10668478"/>
          </a:xfrm>
        </p:spPr>
        <p:txBody>
          <a:bodyPr/>
          <a:lstStyle>
            <a:lvl1pPr>
              <a:defRPr sz="6480"/>
            </a:lvl1pPr>
            <a:lvl2pPr>
              <a:defRPr sz="5400"/>
            </a:lvl2pPr>
            <a:lvl3pPr>
              <a:defRPr sz="4860"/>
            </a:lvl3pPr>
            <a:lvl4pPr>
              <a:defRPr sz="4320"/>
            </a:lvl4pPr>
            <a:lvl5pPr>
              <a:defRPr sz="4320"/>
            </a:lvl5pPr>
            <a:lvl6pPr>
              <a:defRPr sz="4320"/>
            </a:lvl6pPr>
            <a:lvl7pPr>
              <a:defRPr sz="4320"/>
            </a:lvl7pPr>
            <a:lvl8pPr>
              <a:defRPr sz="4320"/>
            </a:lvl8pPr>
            <a:lvl9pPr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71" y="2934584"/>
            <a:ext cx="10912793" cy="172735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71" y="4661941"/>
            <a:ext cx="10912793" cy="10668478"/>
          </a:xfrm>
        </p:spPr>
        <p:txBody>
          <a:bodyPr/>
          <a:lstStyle>
            <a:lvl1pPr>
              <a:defRPr sz="6480"/>
            </a:lvl1pPr>
            <a:lvl2pPr>
              <a:defRPr sz="5400"/>
            </a:lvl2pPr>
            <a:lvl3pPr>
              <a:defRPr sz="4860"/>
            </a:lvl3pPr>
            <a:lvl4pPr>
              <a:defRPr sz="4320"/>
            </a:lvl4pPr>
            <a:lvl5pPr>
              <a:defRPr sz="4320"/>
            </a:lvl5pPr>
            <a:lvl6pPr>
              <a:defRPr sz="4320"/>
            </a:lvl6pPr>
            <a:lvl7pPr>
              <a:defRPr sz="4320"/>
            </a:lvl7pPr>
            <a:lvl8pPr>
              <a:defRPr sz="4320"/>
            </a:lvl8pPr>
            <a:lvl9pPr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8812866" y="17409747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812866" y="17405611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812866" y="17405611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4" y="737235"/>
            <a:ext cx="8122445" cy="3137535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5" y="737242"/>
            <a:ext cx="13801725" cy="15803405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4" y="3874777"/>
            <a:ext cx="8122445" cy="12665870"/>
          </a:xfrm>
        </p:spPr>
        <p:txBody>
          <a:bodyPr/>
          <a:lstStyle>
            <a:lvl1pPr marL="0" indent="0">
              <a:buNone/>
              <a:defRPr sz="3780"/>
            </a:lvl1pPr>
            <a:lvl2pPr marL="1234440" indent="0">
              <a:buNone/>
              <a:defRPr sz="3240"/>
            </a:lvl2pPr>
            <a:lvl3pPr marL="2468880" indent="0">
              <a:buNone/>
              <a:defRPr sz="2700"/>
            </a:lvl3pPr>
            <a:lvl4pPr marL="3703320" indent="0">
              <a:buNone/>
              <a:defRPr sz="2430"/>
            </a:lvl4pPr>
            <a:lvl5pPr marL="4937760" indent="0">
              <a:buNone/>
              <a:defRPr sz="2430"/>
            </a:lvl5pPr>
            <a:lvl6pPr marL="6172200" indent="0">
              <a:buNone/>
              <a:defRPr sz="2430"/>
            </a:lvl6pPr>
            <a:lvl7pPr marL="7406640" indent="0">
              <a:buNone/>
              <a:defRPr sz="2430"/>
            </a:lvl7pPr>
            <a:lvl8pPr marL="8641080" indent="0">
              <a:buNone/>
              <a:defRPr sz="2430"/>
            </a:lvl8pPr>
            <a:lvl9pPr marL="9875520" indent="0">
              <a:buNone/>
              <a:defRPr sz="24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23180" y="17405611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8" y="12961620"/>
            <a:ext cx="14813280" cy="1530193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8" y="1654493"/>
            <a:ext cx="14813280" cy="1110996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8" y="14491813"/>
            <a:ext cx="14813280" cy="2173127"/>
          </a:xfrm>
        </p:spPr>
        <p:txBody>
          <a:bodyPr/>
          <a:lstStyle>
            <a:lvl1pPr marL="0" indent="0">
              <a:buNone/>
              <a:defRPr sz="3780"/>
            </a:lvl1pPr>
            <a:lvl2pPr marL="1234440" indent="0">
              <a:buNone/>
              <a:defRPr sz="3240"/>
            </a:lvl2pPr>
            <a:lvl3pPr marL="2468880" indent="0">
              <a:buNone/>
              <a:defRPr sz="2700"/>
            </a:lvl3pPr>
            <a:lvl4pPr marL="3703320" indent="0">
              <a:buNone/>
              <a:defRPr sz="2430"/>
            </a:lvl4pPr>
            <a:lvl5pPr marL="4937760" indent="0">
              <a:buNone/>
              <a:defRPr sz="2430"/>
            </a:lvl5pPr>
            <a:lvl6pPr marL="6172200" indent="0">
              <a:buNone/>
              <a:defRPr sz="2430"/>
            </a:lvl6pPr>
            <a:lvl7pPr marL="7406640" indent="0">
              <a:buNone/>
              <a:defRPr sz="2430"/>
            </a:lvl7pPr>
            <a:lvl8pPr marL="8641080" indent="0">
              <a:buNone/>
              <a:defRPr sz="2430"/>
            </a:lvl8pPr>
            <a:lvl9pPr marL="9875520" indent="0">
              <a:buNone/>
              <a:defRPr sz="24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13360" y="17405611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39" y="580161"/>
            <a:ext cx="22219923" cy="2324400"/>
          </a:xfrm>
        </p:spPr>
        <p:txBody>
          <a:bodyPr>
            <a:normAutofit/>
          </a:bodyPr>
          <a:lstStyle>
            <a:lvl1pPr>
              <a:defRPr sz="10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2948958"/>
            <a:ext cx="22219920" cy="12220100"/>
          </a:xfrm>
        </p:spPr>
        <p:txBody>
          <a:bodyPr/>
          <a:lstStyle>
            <a:lvl1pPr>
              <a:defRPr sz="7560"/>
            </a:lvl1pPr>
            <a:lvl2pPr>
              <a:defRPr sz="6480"/>
            </a:lvl2pPr>
            <a:lvl4pPr>
              <a:defRPr sz="4860"/>
            </a:lvl4pPr>
            <a:lvl5pPr>
              <a:defRPr sz="378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23180" y="17404190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11898631"/>
            <a:ext cx="20985480" cy="3677603"/>
          </a:xfrm>
        </p:spPr>
        <p:txBody>
          <a:bodyPr anchor="t"/>
          <a:lstStyle>
            <a:lvl1pPr algn="l">
              <a:defRPr sz="10800" b="1" cap="all">
                <a:solidFill>
                  <a:srgbClr val="0A589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7848126"/>
            <a:ext cx="20985480" cy="4050505"/>
          </a:xfrm>
        </p:spPr>
        <p:txBody>
          <a:bodyPr anchor="b">
            <a:normAutofit/>
          </a:bodyPr>
          <a:lstStyle>
            <a:lvl1pPr marL="0" indent="0">
              <a:buNone/>
              <a:defRPr sz="8100">
                <a:solidFill>
                  <a:srgbClr val="98C83E"/>
                </a:solidFill>
              </a:defRPr>
            </a:lvl1pPr>
            <a:lvl2pPr marL="123444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23180" y="17404190"/>
            <a:ext cx="5760720" cy="985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0" y="2908617"/>
            <a:ext cx="10904220" cy="12220100"/>
          </a:xfrm>
        </p:spPr>
        <p:txBody>
          <a:bodyPr/>
          <a:lstStyle>
            <a:lvl1pPr>
              <a:defRPr sz="7560"/>
            </a:lvl1pPr>
            <a:lvl2pPr>
              <a:defRPr sz="6480"/>
            </a:lvl2pPr>
            <a:lvl3pPr>
              <a:defRPr sz="5400"/>
            </a:lvl3pPr>
            <a:lvl4pPr>
              <a:defRPr sz="4860"/>
            </a:lvl4pPr>
            <a:lvl5pPr>
              <a:defRPr sz="4860"/>
            </a:lvl5pPr>
            <a:lvl6pPr>
              <a:defRPr sz="4860"/>
            </a:lvl6pPr>
            <a:lvl7pPr>
              <a:defRPr sz="4860"/>
            </a:lvl7pPr>
            <a:lvl8pPr>
              <a:defRPr sz="4860"/>
            </a:lvl8pPr>
            <a:lvl9pPr>
              <a:defRPr sz="48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0" y="2908617"/>
            <a:ext cx="10904220" cy="12220100"/>
          </a:xfrm>
        </p:spPr>
        <p:txBody>
          <a:bodyPr/>
          <a:lstStyle>
            <a:lvl1pPr>
              <a:defRPr sz="7560"/>
            </a:lvl1pPr>
            <a:lvl2pPr>
              <a:defRPr sz="6480"/>
            </a:lvl2pPr>
            <a:lvl3pPr>
              <a:defRPr sz="5400"/>
            </a:lvl3pPr>
            <a:lvl4pPr>
              <a:defRPr sz="4860"/>
            </a:lvl4pPr>
            <a:lvl5pPr>
              <a:defRPr sz="4860"/>
            </a:lvl5pPr>
            <a:lvl6pPr>
              <a:defRPr sz="4860"/>
            </a:lvl6pPr>
            <a:lvl7pPr>
              <a:defRPr sz="4860"/>
            </a:lvl7pPr>
            <a:lvl8pPr>
              <a:defRPr sz="4860"/>
            </a:lvl8pPr>
            <a:lvl9pPr>
              <a:defRPr sz="48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23180" y="17404190"/>
            <a:ext cx="5760720" cy="985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2934584"/>
            <a:ext cx="10908508" cy="172735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" y="4661941"/>
            <a:ext cx="10908508" cy="10668478"/>
          </a:xfrm>
        </p:spPr>
        <p:txBody>
          <a:bodyPr/>
          <a:lstStyle>
            <a:lvl1pPr>
              <a:defRPr sz="6480"/>
            </a:lvl1pPr>
            <a:lvl2pPr>
              <a:defRPr sz="5400"/>
            </a:lvl2pPr>
            <a:lvl3pPr>
              <a:defRPr sz="4860"/>
            </a:lvl3pPr>
            <a:lvl4pPr>
              <a:defRPr sz="4320"/>
            </a:lvl4pPr>
            <a:lvl5pPr>
              <a:defRPr sz="4320"/>
            </a:lvl5pPr>
            <a:lvl6pPr>
              <a:defRPr sz="4320"/>
            </a:lvl6pPr>
            <a:lvl7pPr>
              <a:defRPr sz="4320"/>
            </a:lvl7pPr>
            <a:lvl8pPr>
              <a:defRPr sz="4320"/>
            </a:lvl8pPr>
            <a:lvl9pPr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69" y="2934584"/>
            <a:ext cx="10912793" cy="172735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69" y="4661941"/>
            <a:ext cx="10912793" cy="10668478"/>
          </a:xfrm>
        </p:spPr>
        <p:txBody>
          <a:bodyPr/>
          <a:lstStyle>
            <a:lvl1pPr>
              <a:defRPr sz="6480"/>
            </a:lvl1pPr>
            <a:lvl2pPr>
              <a:defRPr sz="5400"/>
            </a:lvl2pPr>
            <a:lvl3pPr>
              <a:defRPr sz="4860"/>
            </a:lvl3pPr>
            <a:lvl4pPr>
              <a:defRPr sz="4320"/>
            </a:lvl4pPr>
            <a:lvl5pPr>
              <a:defRPr sz="4320"/>
            </a:lvl5pPr>
            <a:lvl6pPr>
              <a:defRPr sz="4320"/>
            </a:lvl6pPr>
            <a:lvl7pPr>
              <a:defRPr sz="4320"/>
            </a:lvl7pPr>
            <a:lvl8pPr>
              <a:defRPr sz="4320"/>
            </a:lvl8pPr>
            <a:lvl9pPr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8812866" y="17409742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812866" y="17405605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812866" y="17405605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1" y="737235"/>
            <a:ext cx="8122445" cy="3137535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5" y="737236"/>
            <a:ext cx="13801725" cy="15803405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1" y="3874771"/>
            <a:ext cx="8122445" cy="12665870"/>
          </a:xfrm>
        </p:spPr>
        <p:txBody>
          <a:bodyPr/>
          <a:lstStyle>
            <a:lvl1pPr marL="0" indent="0">
              <a:buNone/>
              <a:defRPr sz="3780"/>
            </a:lvl1pPr>
            <a:lvl2pPr marL="1234440" indent="0">
              <a:buNone/>
              <a:defRPr sz="3240"/>
            </a:lvl2pPr>
            <a:lvl3pPr marL="2468880" indent="0">
              <a:buNone/>
              <a:defRPr sz="2700"/>
            </a:lvl3pPr>
            <a:lvl4pPr marL="3703320" indent="0">
              <a:buNone/>
              <a:defRPr sz="2430"/>
            </a:lvl4pPr>
            <a:lvl5pPr marL="4937760" indent="0">
              <a:buNone/>
              <a:defRPr sz="2430"/>
            </a:lvl5pPr>
            <a:lvl6pPr marL="6172200" indent="0">
              <a:buNone/>
              <a:defRPr sz="2430"/>
            </a:lvl6pPr>
            <a:lvl7pPr marL="7406640" indent="0">
              <a:buNone/>
              <a:defRPr sz="2430"/>
            </a:lvl7pPr>
            <a:lvl8pPr marL="8641080" indent="0">
              <a:buNone/>
              <a:defRPr sz="2430"/>
            </a:lvl8pPr>
            <a:lvl9pPr marL="9875520" indent="0">
              <a:buNone/>
              <a:defRPr sz="24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23180" y="17405605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8" y="12961620"/>
            <a:ext cx="14813280" cy="1530193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8" y="1654493"/>
            <a:ext cx="14813280" cy="1110996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8" y="14491813"/>
            <a:ext cx="14813280" cy="2173127"/>
          </a:xfrm>
        </p:spPr>
        <p:txBody>
          <a:bodyPr/>
          <a:lstStyle>
            <a:lvl1pPr marL="0" indent="0">
              <a:buNone/>
              <a:defRPr sz="3780"/>
            </a:lvl1pPr>
            <a:lvl2pPr marL="1234440" indent="0">
              <a:buNone/>
              <a:defRPr sz="3240"/>
            </a:lvl2pPr>
            <a:lvl3pPr marL="2468880" indent="0">
              <a:buNone/>
              <a:defRPr sz="2700"/>
            </a:lvl3pPr>
            <a:lvl4pPr marL="3703320" indent="0">
              <a:buNone/>
              <a:defRPr sz="2430"/>
            </a:lvl4pPr>
            <a:lvl5pPr marL="4937760" indent="0">
              <a:buNone/>
              <a:defRPr sz="2430"/>
            </a:lvl5pPr>
            <a:lvl6pPr marL="6172200" indent="0">
              <a:buNone/>
              <a:defRPr sz="2430"/>
            </a:lvl6pPr>
            <a:lvl7pPr marL="7406640" indent="0">
              <a:buNone/>
              <a:defRPr sz="2430"/>
            </a:lvl7pPr>
            <a:lvl8pPr marL="8641080" indent="0">
              <a:buNone/>
              <a:defRPr sz="2430"/>
            </a:lvl8pPr>
            <a:lvl9pPr marL="9875520" indent="0">
              <a:buNone/>
              <a:defRPr sz="24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13360" y="17405605"/>
            <a:ext cx="5760720" cy="985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" y="1446"/>
            <a:ext cx="24663080" cy="185137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2" y="539823"/>
            <a:ext cx="22219917" cy="23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2948947"/>
            <a:ext cx="22219920" cy="1222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823180" y="17405605"/>
            <a:ext cx="5760720" cy="985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7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dt="0"/>
  <p:txStyles>
    <p:titleStyle>
      <a:lvl1pPr algn="l" defTabSz="1234440" rtl="0" eaLnBrk="1" latinLnBrk="0" hangingPunct="1">
        <a:spcBef>
          <a:spcPct val="0"/>
        </a:spcBef>
        <a:buNone/>
        <a:defRPr sz="12150" b="1" kern="1200">
          <a:solidFill>
            <a:srgbClr val="81AE2D"/>
          </a:solidFill>
          <a:effectLst/>
          <a:latin typeface="+mj-lt"/>
          <a:ea typeface="+mj-ea"/>
          <a:cs typeface="+mj-cs"/>
        </a:defRPr>
      </a:lvl1pPr>
    </p:titleStyle>
    <p:bodyStyle>
      <a:lvl1pPr marL="925830" indent="-925830" algn="l" defTabSz="1234440" rtl="0" eaLnBrk="1" latinLnBrk="0" hangingPunct="1">
        <a:spcBef>
          <a:spcPct val="20000"/>
        </a:spcBef>
        <a:buFont typeface="Arial"/>
        <a:buChar char="•"/>
        <a:defRPr sz="8100" kern="1200">
          <a:solidFill>
            <a:srgbClr val="0A5894"/>
          </a:solidFill>
          <a:latin typeface="+mn-lt"/>
          <a:ea typeface="+mn-ea"/>
          <a:cs typeface="+mn-cs"/>
        </a:defRPr>
      </a:lvl1pPr>
      <a:lvl2pPr marL="2005965" indent="-771525" algn="l" defTabSz="1234440" rtl="0" eaLnBrk="1" latinLnBrk="0" hangingPunct="1">
        <a:spcBef>
          <a:spcPct val="20000"/>
        </a:spcBef>
        <a:buFont typeface="Arial"/>
        <a:buChar char="–"/>
        <a:defRPr sz="621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308610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4320540" indent="-617220" algn="l" defTabSz="1234440" rtl="0" eaLnBrk="1" latinLnBrk="0" hangingPunct="1">
        <a:spcBef>
          <a:spcPct val="20000"/>
        </a:spcBef>
        <a:buFont typeface="Arial"/>
        <a:buChar char="–"/>
        <a:defRPr sz="5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5554980" indent="-617220" algn="l" defTabSz="1234440" rtl="0" eaLnBrk="1" latinLnBrk="0" hangingPunct="1">
        <a:spcBef>
          <a:spcPct val="20000"/>
        </a:spcBef>
        <a:buFont typeface="Arial"/>
        <a:buChar char="»"/>
        <a:defRPr sz="5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678942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" y="1451"/>
            <a:ext cx="24663080" cy="185137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4" y="539829"/>
            <a:ext cx="22219917" cy="23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2948952"/>
            <a:ext cx="22219920" cy="1222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823180" y="17405611"/>
            <a:ext cx="5760720" cy="985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4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dt="0"/>
  <p:txStyles>
    <p:titleStyle>
      <a:lvl1pPr algn="l" defTabSz="1234440" rtl="0" eaLnBrk="1" latinLnBrk="0" hangingPunct="1">
        <a:spcBef>
          <a:spcPct val="0"/>
        </a:spcBef>
        <a:buNone/>
        <a:defRPr sz="12150" b="1" kern="1200">
          <a:solidFill>
            <a:srgbClr val="81AE2D"/>
          </a:solidFill>
          <a:effectLst/>
          <a:latin typeface="+mj-lt"/>
          <a:ea typeface="+mj-ea"/>
          <a:cs typeface="+mj-cs"/>
        </a:defRPr>
      </a:lvl1pPr>
    </p:titleStyle>
    <p:bodyStyle>
      <a:lvl1pPr marL="925830" indent="-925830" algn="l" defTabSz="1234440" rtl="0" eaLnBrk="1" latinLnBrk="0" hangingPunct="1">
        <a:spcBef>
          <a:spcPct val="20000"/>
        </a:spcBef>
        <a:buFont typeface="Arial"/>
        <a:buChar char="•"/>
        <a:defRPr sz="8100" kern="1200">
          <a:solidFill>
            <a:srgbClr val="0A5894"/>
          </a:solidFill>
          <a:latin typeface="+mn-lt"/>
          <a:ea typeface="+mn-ea"/>
          <a:cs typeface="+mn-cs"/>
        </a:defRPr>
      </a:lvl1pPr>
      <a:lvl2pPr marL="2005965" indent="-771525" algn="l" defTabSz="1234440" rtl="0" eaLnBrk="1" latinLnBrk="0" hangingPunct="1">
        <a:spcBef>
          <a:spcPct val="20000"/>
        </a:spcBef>
        <a:buFont typeface="Arial"/>
        <a:buChar char="–"/>
        <a:defRPr sz="621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308610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4320540" indent="-617220" algn="l" defTabSz="1234440" rtl="0" eaLnBrk="1" latinLnBrk="0" hangingPunct="1">
        <a:spcBef>
          <a:spcPct val="20000"/>
        </a:spcBef>
        <a:buFont typeface="Arial"/>
        <a:buChar char="–"/>
        <a:defRPr sz="5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5554980" indent="-617220" algn="l" defTabSz="1234440" rtl="0" eaLnBrk="1" latinLnBrk="0" hangingPunct="1">
        <a:spcBef>
          <a:spcPct val="20000"/>
        </a:spcBef>
        <a:buFont typeface="Arial"/>
        <a:buChar char="»"/>
        <a:defRPr sz="5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678942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123444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123444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236" y="1202610"/>
            <a:ext cx="20304230" cy="1913501"/>
          </a:xfrm>
        </p:spPr>
        <p:txBody>
          <a:bodyPr>
            <a:noAutofit/>
          </a:bodyPr>
          <a:lstStyle/>
          <a:p>
            <a:pPr algn="ctr"/>
            <a:r>
              <a:rPr lang="en-US" sz="9720" dirty="0"/>
              <a:t>PNT Capability Gaps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490317" y="17593683"/>
            <a:ext cx="965809" cy="739379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3" y="5632376"/>
            <a:ext cx="5858344" cy="7671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86" y="4305869"/>
            <a:ext cx="6839035" cy="5928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192" y="4201882"/>
            <a:ext cx="7055635" cy="6136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5220" y="7954382"/>
            <a:ext cx="251817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60" b="1" dirty="0">
                <a:solidFill>
                  <a:schemeClr val="bg1"/>
                </a:solidFill>
              </a:rPr>
              <a:t>Urban</a:t>
            </a:r>
          </a:p>
          <a:p>
            <a:r>
              <a:rPr lang="en-US" sz="4860" b="1" dirty="0">
                <a:solidFill>
                  <a:schemeClr val="bg1"/>
                </a:solidFill>
              </a:rPr>
              <a:t>Canyon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1266" y="5294997"/>
            <a:ext cx="459485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60" b="1" dirty="0">
                <a:solidFill>
                  <a:schemeClr val="bg1"/>
                </a:solidFill>
              </a:rPr>
              <a:t>Jamming &amp;</a:t>
            </a:r>
          </a:p>
          <a:p>
            <a:r>
              <a:rPr lang="en-US" sz="4860" b="1" dirty="0">
                <a:solidFill>
                  <a:schemeClr val="bg1"/>
                </a:solidFill>
              </a:rPr>
              <a:t>         Spoofing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15" y="11738068"/>
            <a:ext cx="7320548" cy="4420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891" y="11722551"/>
            <a:ext cx="7332574" cy="44519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33552" y="5901140"/>
            <a:ext cx="462014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60" b="1" dirty="0">
                <a:solidFill>
                  <a:schemeClr val="bg1"/>
                </a:solidFill>
              </a:rPr>
              <a:t>High Accuracy</a:t>
            </a:r>
          </a:p>
          <a:p>
            <a:r>
              <a:rPr lang="en-US" sz="4860" b="1" dirty="0">
                <a:solidFill>
                  <a:schemeClr val="bg1"/>
                </a:solidFill>
              </a:rPr>
              <a:t>With Integrity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0979" y="12128972"/>
            <a:ext cx="625361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60" b="1" dirty="0">
                <a:solidFill>
                  <a:schemeClr val="bg1"/>
                </a:solidFill>
              </a:rPr>
              <a:t>Timely Notification of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8180" y="14376543"/>
            <a:ext cx="716548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60" b="1" dirty="0">
                <a:solidFill>
                  <a:schemeClr val="bg1"/>
                </a:solidFill>
              </a:rPr>
              <a:t>Misleading Information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92645" y="12631449"/>
            <a:ext cx="570196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60" b="1" dirty="0">
                <a:solidFill>
                  <a:schemeClr val="bg1"/>
                </a:solidFill>
              </a:rPr>
              <a:t>Inaccurate and/or</a:t>
            </a:r>
          </a:p>
          <a:p>
            <a:r>
              <a:rPr lang="en-US" sz="4860" b="1" dirty="0">
                <a:solidFill>
                  <a:schemeClr val="bg1"/>
                </a:solidFill>
              </a:rPr>
              <a:t>Out-of-Date Maps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798405" y="16288439"/>
            <a:ext cx="593585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Images: ThinkStock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4764" y="10306130"/>
            <a:ext cx="353628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Image: US DOT</a:t>
            </a:r>
          </a:p>
        </p:txBody>
      </p:sp>
    </p:spTree>
    <p:extLst>
      <p:ext uri="{BB962C8B-B14F-4D97-AF65-F5344CB8AC3E}">
        <p14:creationId xmlns:p14="http://schemas.microsoft.com/office/powerpoint/2010/main" val="252806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CF73-9223-40D8-A50F-C439D09A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387" y="1467999"/>
            <a:ext cx="22219923" cy="2324400"/>
          </a:xfrm>
        </p:spPr>
        <p:txBody>
          <a:bodyPr>
            <a:normAutofit fontScale="90000"/>
          </a:bodyPr>
          <a:lstStyle/>
          <a:p>
            <a:r>
              <a:rPr lang="en-GB" sz="9700" dirty="0"/>
              <a:t>Approach to GPS Backup/Complementary PNT</a:t>
            </a:r>
            <a:br>
              <a:rPr lang="en-GB" sz="9700" dirty="0"/>
            </a:br>
            <a:endParaRPr lang="en-US" sz="9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4C46E-5C1B-4A8D-BE6C-BC8E7CCF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743666" y="17404190"/>
            <a:ext cx="5760720" cy="985838"/>
          </a:xfrm>
        </p:spPr>
        <p:txBody>
          <a:bodyPr/>
          <a:lstStyle/>
          <a:p>
            <a:fld id="{36EAB187-7E39-1E4B-8767-A47ADC6C83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8B7A7-BAF9-4CBB-99D6-11237FB06014}"/>
              </a:ext>
            </a:extLst>
          </p:cNvPr>
          <p:cNvSpPr txBox="1"/>
          <p:nvPr/>
        </p:nvSpPr>
        <p:spPr>
          <a:xfrm>
            <a:off x="494473" y="4152732"/>
            <a:ext cx="21147988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Sequential Legislation on GPS Backup/Complementary PNT Service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Needs Established for PNT: </a:t>
            </a:r>
            <a:r>
              <a:rPr lang="en-US" sz="5400" b="1" dirty="0">
                <a:solidFill>
                  <a:srgbClr val="0A5894"/>
                </a:solidFill>
              </a:rPr>
              <a:t>FY17 NDAA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Demonstrate PNT Technologies: </a:t>
            </a:r>
            <a:r>
              <a:rPr lang="en-US" sz="5400" b="1" dirty="0">
                <a:solidFill>
                  <a:srgbClr val="0A5894"/>
                </a:solidFill>
              </a:rPr>
              <a:t>FY18 NDAA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Procure Alternative [to GPS] Timing System: </a:t>
            </a:r>
            <a:r>
              <a:rPr lang="en-US" sz="5400" b="1" dirty="0">
                <a:solidFill>
                  <a:srgbClr val="0A5894"/>
                </a:solidFill>
              </a:rPr>
              <a:t>National Timing      Resilience and Security Act of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0A58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FY17 &amp; FY18 NDAA joint responsibility for DOT/DOD/DHS</a:t>
            </a:r>
          </a:p>
          <a:p>
            <a:pPr marL="628641" lvl="1" indent="-28575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0A58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Joint DOT/DOD/DHS Congressional briefing on NDAA coordination        (Nov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0A58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DOT/OST-R/Volpe Center funded for demonstration (Dec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0A58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National Timing Resilience and Security Act Assigns Procurement to DOT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FF2056-391D-45A1-8043-AE220C87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799" y="3432066"/>
            <a:ext cx="5084101" cy="115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A366-3FE5-4C9F-821B-A3C45CA5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DOT Solicitation for Technology Vendors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D8BCA-C981-43F4-9CB3-08E44D08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743666" y="17404190"/>
            <a:ext cx="5760720" cy="985838"/>
          </a:xfrm>
        </p:spPr>
        <p:txBody>
          <a:bodyPr/>
          <a:lstStyle/>
          <a:p>
            <a:fld id="{36EAB187-7E39-1E4B-8767-A47ADC6C83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A1C17-FEC4-445C-A071-C0333E4F80DC}"/>
              </a:ext>
            </a:extLst>
          </p:cNvPr>
          <p:cNvSpPr txBox="1"/>
          <p:nvPr/>
        </p:nvSpPr>
        <p:spPr>
          <a:xfrm>
            <a:off x="914400" y="3260035"/>
            <a:ext cx="21468522" cy="1167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On September 13th, the Department announced the opportunity for vendors to participate in the demonstration.  </a:t>
            </a:r>
          </a:p>
          <a:p>
            <a:pPr marR="0" lvl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25000"/>
            </a:pPr>
            <a:r>
              <a:rPr lang="en-US" sz="5400" dirty="0">
                <a:solidFill>
                  <a:srgbClr val="0A5894"/>
                </a:solidFill>
              </a:rPr>
              <a:t>      - The opportunity was published in </a:t>
            </a:r>
            <a:r>
              <a:rPr lang="en-US" sz="5400" dirty="0" err="1">
                <a:solidFill>
                  <a:srgbClr val="0A5894"/>
                </a:solidFill>
              </a:rPr>
              <a:t>FedBizOps</a:t>
            </a:r>
            <a:r>
              <a:rPr lang="en-US" sz="5400" dirty="0">
                <a:solidFill>
                  <a:srgbClr val="0A5894"/>
                </a:solidFill>
              </a:rPr>
              <a:t> and on the DOT  	Procurement Forecast Site.  </a:t>
            </a:r>
          </a:p>
          <a:p>
            <a:pPr marR="0" lvl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25000"/>
            </a:pPr>
            <a:endParaRPr lang="en-US" sz="5400" dirty="0">
              <a:solidFill>
                <a:srgbClr val="0A5894"/>
              </a:solidFill>
            </a:endParaRPr>
          </a:p>
          <a:p>
            <a:pPr marL="342900" marR="0" lvl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The Solution must provide either timing information, position information, or both.</a:t>
            </a:r>
          </a:p>
          <a:p>
            <a:pPr marL="342900" marR="0" lvl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0A5894"/>
              </a:solidFill>
            </a:endParaRPr>
          </a:p>
          <a:p>
            <a:pPr marL="342900" marR="0" lvl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The Solution must be capable of operating independently of GPS/Global Navigation Satellite System (GNSS).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SzPct val="125000"/>
              <a:buFontTx/>
              <a:buChar char="-"/>
            </a:pPr>
            <a:r>
              <a:rPr lang="en-US" sz="5400" dirty="0">
                <a:solidFill>
                  <a:srgbClr val="0A5894"/>
                </a:solidFill>
              </a:rPr>
              <a:t>Specifically, the Solutions must operate in absence of GPS/GNSS broadcast signals and provide more than just interference mitigation of GPS/GNSS broadcast signals or provide resiliency to those specific signals.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125000"/>
            </a:pPr>
            <a:endParaRPr lang="en-US" sz="5400" dirty="0">
              <a:solidFill>
                <a:srgbClr val="0A5894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A5894"/>
                </a:solidFill>
              </a:rPr>
              <a:t>Technology demonstration to be conducted in March 2020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57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Elliott.Baskerville\AppData\Roaming\PixelMetrics\CaptureWiz\Temp\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67" y="14197412"/>
            <a:ext cx="4500688" cy="109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507924" y="17394889"/>
            <a:ext cx="882241" cy="985838"/>
          </a:xfrm>
        </p:spPr>
        <p:txBody>
          <a:bodyPr/>
          <a:lstStyle/>
          <a:p>
            <a:pPr marL="0" marR="0" lvl="0" indent="0" algn="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AB187-7E39-1E4B-8767-A47ADC6C83D2}" type="slidenum">
              <a:rPr kumimoji="0" lang="en-US" sz="32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468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24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 descr="C:\Users\Elliott.Baskerville\AppData\Roaming\PixelMetrics\CaptureWiz\Temp\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423" y="7246380"/>
            <a:ext cx="3042158" cy="6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Elliott.Baskerville\AppData\Roaming\PixelMetrics\CaptureWiz\Temp\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236" y="4345436"/>
            <a:ext cx="3042160" cy="15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lliott.Baskerville\AppData\Roaming\PixelMetrics\CaptureWiz\Temp\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40" y="9097514"/>
            <a:ext cx="3660451" cy="83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Elliott.Baskerville\AppData\Roaming\PixelMetrics\CaptureWiz\Temp\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423" y="10993305"/>
            <a:ext cx="2196891" cy="11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Elliott.Baskerville\AppData\Roaming\PixelMetrics\CaptureWiz\Temp\4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40" y="12690675"/>
            <a:ext cx="2400997" cy="171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26781" y="15151700"/>
            <a:ext cx="3483183" cy="1431207"/>
          </a:xfrm>
          <a:prstGeom prst="rect">
            <a:avLst/>
          </a:prstGeom>
        </p:spPr>
      </p:pic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685031" y="6417114"/>
            <a:ext cx="3370088" cy="522708"/>
            <a:chOff x="2062196" y="452003"/>
            <a:chExt cx="6316585" cy="979715"/>
          </a:xfrm>
        </p:grpSpPr>
        <p:pic>
          <p:nvPicPr>
            <p:cNvPr id="49" name="Picture 2" descr="C:\Users\Elliott.Baskerville\AppData\Roaming\PixelMetrics\CaptureWiz\Temp\5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196" y="505884"/>
              <a:ext cx="2431983" cy="871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C:\Users\Elliott.Baskerville\AppData\Roaming\PixelMetrics\CaptureWiz\Temp\54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138" y="452003"/>
              <a:ext cx="3242643" cy="97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4581728" y="557138"/>
              <a:ext cx="751733" cy="865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34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&amp;</a:t>
              </a: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62" y="8024003"/>
            <a:ext cx="2455520" cy="1479530"/>
          </a:xfrm>
          <a:prstGeom prst="rect">
            <a:avLst/>
          </a:prstGeom>
        </p:spPr>
      </p:pic>
      <p:pic>
        <p:nvPicPr>
          <p:cNvPr id="54" name="Picture 2" descr="C:\Users\Elliott.Baskerville\AppData\Roaming\PixelMetrics\CaptureWiz\Temp\3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12" y="10419729"/>
            <a:ext cx="3389567" cy="6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:\Users\Elliott.Baskerville\AppData\Roaming\PixelMetrics\CaptureWiz\Temp\58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1" t="25712" r="33915" b="28554"/>
          <a:stretch/>
        </p:blipFill>
        <p:spPr bwMode="auto">
          <a:xfrm>
            <a:off x="3237428" y="11961766"/>
            <a:ext cx="1885651" cy="14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547645" y="795790"/>
            <a:ext cx="23325609" cy="3095585"/>
          </a:xfrm>
        </p:spPr>
        <p:txBody>
          <a:bodyPr>
            <a:noAutofit/>
          </a:bodyPr>
          <a:lstStyle/>
          <a:p>
            <a:pPr algn="ctr"/>
            <a:r>
              <a:rPr lang="en-US" sz="9720" dirty="0"/>
              <a:t>GPS Backup Demonstration </a:t>
            </a:r>
            <a:br>
              <a:rPr lang="en-US" sz="9720" dirty="0"/>
            </a:br>
            <a:r>
              <a:rPr lang="en-US" sz="9720" dirty="0"/>
              <a:t>Participants &amp; Technologies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773682" y="5777243"/>
            <a:ext cx="3408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(Positioning &amp;Timing)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939140" y="7818837"/>
            <a:ext cx="3408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(Positioning &amp;Timing)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899775" y="9844250"/>
            <a:ext cx="3408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(Positioning &amp;Timing)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899775" y="12060002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(Timing Only)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435164" y="14290957"/>
            <a:ext cx="3408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(Positioning &amp;Timing)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052532" y="16267040"/>
            <a:ext cx="3408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(Positioning &amp;Timing)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79360" y="6908903"/>
            <a:ext cx="3408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(Positioning &amp;Timing)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08196" y="9392041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(Timing Only)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45" y="11038340"/>
            <a:ext cx="283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(Positioning Only)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70155" y="13409656"/>
            <a:ext cx="283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(Positioning Only)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16961" y="15234584"/>
            <a:ext cx="3408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(Positioning &amp;Timing)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43466" y="17989364"/>
            <a:ext cx="89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U.S. GOVERNMENT/VENDOR INTERFACE &amp; COORDINATION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912329" y="4666965"/>
            <a:ext cx="5807675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93094" y="5166343"/>
            <a:ext cx="462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SOoP (Globalstar)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1912329" y="6722202"/>
            <a:ext cx="5807675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88420" y="7221580"/>
            <a:ext cx="2230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eLORAN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1912329" y="8711693"/>
            <a:ext cx="5807675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89815" y="9211071"/>
            <a:ext cx="46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Terrestrial Beacons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912329" y="10701184"/>
            <a:ext cx="5807674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34749" y="11200562"/>
            <a:ext cx="533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White Rabbit (WR-PTP)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11912329" y="12690675"/>
            <a:ext cx="5807674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34749" y="13190053"/>
            <a:ext cx="533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PNT Mesh Networks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11899970" y="14876265"/>
            <a:ext cx="5807674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22390" y="15375643"/>
            <a:ext cx="533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STL (Iridium)</a:t>
            </a:r>
          </a:p>
        </p:txBody>
      </p:sp>
      <p:sp>
        <p:nvSpPr>
          <p:cNvPr id="30" name="Right Arrow 29"/>
          <p:cNvSpPr/>
          <p:nvPr/>
        </p:nvSpPr>
        <p:spPr>
          <a:xfrm flipH="1">
            <a:off x="5345501" y="5825147"/>
            <a:ext cx="5807675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2178" y="6350096"/>
            <a:ext cx="583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SOoP (Modified NDGPS)</a:t>
            </a:r>
          </a:p>
        </p:txBody>
      </p:sp>
      <p:sp>
        <p:nvSpPr>
          <p:cNvPr id="32" name="Right Arrow 31"/>
          <p:cNvSpPr/>
          <p:nvPr/>
        </p:nvSpPr>
        <p:spPr>
          <a:xfrm flipH="1">
            <a:off x="5345501" y="7880384"/>
            <a:ext cx="5807675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 flipH="1">
            <a:off x="5345498" y="9869875"/>
            <a:ext cx="5918887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2986" y="10369253"/>
            <a:ext cx="534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WPS Positioning</a:t>
            </a:r>
          </a:p>
        </p:txBody>
      </p:sp>
      <p:sp>
        <p:nvSpPr>
          <p:cNvPr id="39" name="Right Arrow 38"/>
          <p:cNvSpPr/>
          <p:nvPr/>
        </p:nvSpPr>
        <p:spPr>
          <a:xfrm flipH="1">
            <a:off x="5345501" y="11859366"/>
            <a:ext cx="5807674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7921" y="12358744"/>
            <a:ext cx="533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IMU Based</a:t>
            </a:r>
          </a:p>
        </p:txBody>
      </p:sp>
      <p:sp>
        <p:nvSpPr>
          <p:cNvPr id="42" name="Right Arrow 41"/>
          <p:cNvSpPr/>
          <p:nvPr/>
        </p:nvSpPr>
        <p:spPr>
          <a:xfrm flipH="1">
            <a:off x="5345501" y="13848857"/>
            <a:ext cx="5807674" cy="170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6268" y="8379762"/>
            <a:ext cx="533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White Rabbit (WR-PTP)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21592" y="14348235"/>
            <a:ext cx="2230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eLORAN</a:t>
            </a:r>
          </a:p>
        </p:txBody>
      </p:sp>
      <p:pic>
        <p:nvPicPr>
          <p:cNvPr id="1026" name="Picture 2" descr="C:\Users\Elliott.Baskerville\AppData\Roaming\PixelMetrics\CaptureWiz\Temp\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15" y="16829376"/>
            <a:ext cx="6909573" cy="118676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71" y="806740"/>
            <a:ext cx="23909216" cy="2324400"/>
          </a:xfrm>
        </p:spPr>
        <p:txBody>
          <a:bodyPr>
            <a:noAutofit/>
          </a:bodyPr>
          <a:lstStyle/>
          <a:p>
            <a:r>
              <a:rPr lang="en-US" sz="9720" dirty="0"/>
              <a:t>National PNT Architecture Recommendations</a:t>
            </a:r>
            <a:br>
              <a:rPr lang="en-US" sz="9720" dirty="0"/>
            </a:br>
            <a:r>
              <a:rPr lang="en-US" sz="9720" dirty="0"/>
              <a:t>			to Address PNT Capability Gaps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391388" y="17258189"/>
            <a:ext cx="991745" cy="1258411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664371" y="3598232"/>
            <a:ext cx="23360063" cy="14212193"/>
            <a:chOff x="246063" y="1600200"/>
            <a:chExt cx="8651875" cy="472440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 flipV="1">
              <a:off x="5103813" y="2057400"/>
              <a:ext cx="228600" cy="5334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780">
                <a:solidFill>
                  <a:srgbClr val="000000"/>
                </a:solidFill>
              </a:endParaRP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066925" y="2590800"/>
              <a:ext cx="228600" cy="32004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78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6063" y="1600200"/>
              <a:ext cx="1062037" cy="457200"/>
            </a:xfrm>
            <a:prstGeom prst="rect">
              <a:avLst/>
            </a:prstGeom>
            <a:solidFill>
              <a:srgbClr val="DDDDDD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8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Vision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46063" y="2133600"/>
              <a:ext cx="1062037" cy="457200"/>
            </a:xfrm>
            <a:prstGeom prst="rect">
              <a:avLst/>
            </a:prstGeom>
            <a:solidFill>
              <a:srgbClr val="DDDDDD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8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Strategy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6063" y="2667000"/>
              <a:ext cx="1062037" cy="457200"/>
            </a:xfrm>
            <a:prstGeom prst="rect">
              <a:avLst/>
            </a:prstGeom>
            <a:solidFill>
              <a:srgbClr val="DDDDDD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8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Vectors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 rot="16200000">
              <a:off x="-778668" y="4226719"/>
              <a:ext cx="3111500" cy="1062037"/>
            </a:xfrm>
            <a:prstGeom prst="rect">
              <a:avLst/>
            </a:prstGeom>
            <a:solidFill>
              <a:srgbClr val="DDDDDD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8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Recommendations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586163" y="2590800"/>
              <a:ext cx="228600" cy="5334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78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86163" y="3124200"/>
              <a:ext cx="228600" cy="3200400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78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103813" y="2601913"/>
              <a:ext cx="228600" cy="611187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78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21463" y="2590800"/>
              <a:ext cx="228600" cy="5334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78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139113" y="2590800"/>
              <a:ext cx="228600" cy="5334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78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103813" y="3124200"/>
              <a:ext cx="228600" cy="2133600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78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621463" y="3124200"/>
              <a:ext cx="228600" cy="533400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78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139113" y="3124200"/>
              <a:ext cx="228600" cy="1600200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78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242050" y="2670175"/>
              <a:ext cx="1138238" cy="457200"/>
            </a:xfrm>
            <a:prstGeom prst="rect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Synergy of PNT &amp; Communications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759700" y="2670175"/>
              <a:ext cx="1138238" cy="457200"/>
            </a:xfrm>
            <a:prstGeom prst="rect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Cooperative Organizational Structures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682750" y="3201988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GPS – An Architecture Cornerstone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682750" y="4264025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Augmentation Transition Opportunities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682750" y="3732213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PNT Signal Monitoring &amp; Dissemination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206750" y="2670175"/>
              <a:ext cx="1138238" cy="457200"/>
            </a:xfrm>
            <a:prstGeom prst="rect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Multiple Phenomenologies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724400" y="2670175"/>
              <a:ext cx="1138238" cy="457200"/>
            </a:xfrm>
            <a:prstGeom prst="rect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Interchangeable Solutions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719638" y="3732213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Standards &amp; Reference Frames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719638" y="4795838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Grids &amp; Coordinate Systems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19638" y="4264025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Info Exchange, Assurance &amp; Protection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19638" y="3201988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Interchangeability with Foreign PNT Sources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201988" y="3201988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Integrated User Equipment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201988" y="3732213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Civil Use of Foreign PNT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201988" y="4264025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US Military Use of Non-Military Signals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201988" y="5326063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Evolution of PNT Capabilities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6237288" y="3201988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Synergy of PNT &amp; Communications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754938" y="3201988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National PNT Coordination Process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682750" y="5326063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Protect Strategic Advantage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201988" y="5857875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Critical Infrastructure &amp; Time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682750" y="4795838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High Accuracy with Integrity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460500" y="1608138"/>
              <a:ext cx="7437438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8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US Leadership in Global PNT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60500" y="2138363"/>
              <a:ext cx="7437438" cy="457200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8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 US can Best Achieve Efficiency and Effectiveness through a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8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Greater Common Denominator Approach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201988" y="4795838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PNT Pseudolites &amp; Beacons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7754938" y="3732213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Phenomenology &amp; Application Champions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754938" y="4264025"/>
              <a:ext cx="1143000" cy="4572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123444" rIns="1234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Modeling &amp; Simulation Framework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531100" y="4264025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531100" y="3732213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7531100" y="3201988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013450" y="3201988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495800" y="4264025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495800" y="3732213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495800" y="3201988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4495800" y="4795838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976563" y="4264025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976563" y="3732213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976563" y="3201988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2976563" y="4795838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2976563" y="5326063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976563" y="5857875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 flipH="1">
              <a:off x="1458913" y="4264025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 flipH="1">
              <a:off x="1458913" y="3732213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 flipH="1">
              <a:off x="1458913" y="3201988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 flipH="1">
              <a:off x="1458913" y="4795838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 flipH="1">
              <a:off x="1458913" y="5326063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 flipH="1">
              <a:off x="6013450" y="2670175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5400000" scaled="1"/>
            </a:gra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 flipH="1">
              <a:off x="4495800" y="2670175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5400000" scaled="1"/>
            </a:gra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 flipH="1">
              <a:off x="2976563" y="2670175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5400000" scaled="1"/>
            </a:gra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 flipH="1">
              <a:off x="7531100" y="2670175"/>
              <a:ext cx="228600" cy="457200"/>
            </a:xfrm>
            <a:prstGeom prst="rect">
              <a:avLst/>
            </a:prstGeom>
            <a:gradFill rotWithShape="0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5400000" scaled="1"/>
            </a:gra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5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1298</TotalTime>
  <Words>412</Words>
  <Application>Microsoft Office PowerPoint</Application>
  <PresentationFormat>Custom</PresentationFormat>
  <Paragraphs>122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1_Office Theme</vt:lpstr>
      <vt:lpstr>2_Office Theme</vt:lpstr>
      <vt:lpstr>PNT Capability Gaps</vt:lpstr>
      <vt:lpstr>Approach to GPS Backup/Complementary PNT </vt:lpstr>
      <vt:lpstr>DOT Solicitation for Technology Vendors</vt:lpstr>
      <vt:lpstr>GPS Backup Demonstration  Participants &amp; Technologies</vt:lpstr>
      <vt:lpstr>National PNT Architecture Recommendations    to Address PNT Capability Gaps</vt:lpstr>
    </vt:vector>
  </TitlesOfParts>
  <Company>USDOT-Volpe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Baskerville, Elliott (Volpe)</dc:creator>
  <cp:lastModifiedBy>Reed, Danielle CTR (OST)</cp:lastModifiedBy>
  <cp:revision>94</cp:revision>
  <dcterms:created xsi:type="dcterms:W3CDTF">2019-08-02T16:20:56Z</dcterms:created>
  <dcterms:modified xsi:type="dcterms:W3CDTF">2020-03-27T19:23:30Z</dcterms:modified>
</cp:coreProperties>
</file>