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handoutMasterIdLst>
    <p:handoutMasterId r:id="rId61"/>
  </p:handoutMasterIdLst>
  <p:sldIdLst>
    <p:sldId id="291" r:id="rId3"/>
    <p:sldId id="283" r:id="rId4"/>
    <p:sldId id="320" r:id="rId5"/>
    <p:sldId id="321" r:id="rId6"/>
    <p:sldId id="260" r:id="rId7"/>
    <p:sldId id="262" r:id="rId8"/>
    <p:sldId id="290" r:id="rId9"/>
    <p:sldId id="319" r:id="rId10"/>
    <p:sldId id="261" r:id="rId11"/>
    <p:sldId id="284" r:id="rId12"/>
    <p:sldId id="293" r:id="rId13"/>
    <p:sldId id="263" r:id="rId14"/>
    <p:sldId id="265" r:id="rId15"/>
    <p:sldId id="267" r:id="rId16"/>
    <p:sldId id="286" r:id="rId17"/>
    <p:sldId id="287" r:id="rId18"/>
    <p:sldId id="264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69" r:id="rId27"/>
    <p:sldId id="289" r:id="rId28"/>
    <p:sldId id="276" r:id="rId29"/>
    <p:sldId id="294" r:id="rId30"/>
    <p:sldId id="277" r:id="rId31"/>
    <p:sldId id="288" r:id="rId32"/>
    <p:sldId id="278" r:id="rId33"/>
    <p:sldId id="292" r:id="rId34"/>
    <p:sldId id="281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68" d="100"/>
          <a:sy n="68" d="100"/>
        </p:scale>
        <p:origin x="118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736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736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A2F87A9B-C9C7-41AA-87EF-2F70009C525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7053" cy="46736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41738"/>
            <a:ext cx="3057053" cy="46736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1066079F-E7EC-4764-AD31-21C02AB1B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1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AC617293-F665-4039-8E36-78044BC2CF9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179DCD80-5FBD-425C-ABB1-D08B0560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0C-D06B-804C-A191-4CA5261C02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7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891E-EF63-44E2-A065-73AE21058F4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0C-D06B-804C-A191-4CA5261C02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0C-D06B-804C-A191-4CA5261C02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7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0C-D06B-804C-A191-4CA5261C02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0C-D06B-804C-A191-4CA5261C02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0C-D06B-804C-A191-4CA5261C0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0C-D06B-804C-A191-4CA5261C02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DCD0C-D06B-804C-A191-4CA5261C02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891E-EF63-44E2-A065-73AE21058F4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 flipH="1">
            <a:off x="0" y="5410200"/>
            <a:ext cx="9144000" cy="1752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90600" y="2286000"/>
            <a:ext cx="7775448" cy="1463040"/>
          </a:xfrm>
        </p:spPr>
        <p:txBody>
          <a:bodyPr rIns="45720" anchor="t"/>
          <a:lstStyle>
            <a:lvl1pPr algn="r">
              <a:defRPr lang="en-US" b="1" cap="none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 dirty="0"/>
              <a:t>Update to Flying Cars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2286000" y="3875826"/>
            <a:ext cx="6480048" cy="876300"/>
          </a:xfrm>
        </p:spPr>
        <p:txBody>
          <a:bodyPr tIns="0" rIns="4572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Office of the Assistant Secretary for Policy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29893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U.S. Department</a:t>
            </a:r>
            <a:r>
              <a:rPr lang="en-US" sz="2800" b="1" baseline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Transportation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6300" y="69598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Office of the Under Secretary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7810"/>
            <a:ext cx="724286" cy="72899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86000" y="4876800"/>
            <a:ext cx="647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Office</a:t>
            </a:r>
            <a:r>
              <a:rPr kumimoji="0" lang="en-US" sz="2000" baseline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of Infrastructure Finance and Innovation</a:t>
            </a:r>
            <a:endParaRPr kumimoji="0"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19200" y="3810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1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248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2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 flipH="1">
            <a:off x="0" y="5410200"/>
            <a:ext cx="9144000" cy="1752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90600" y="2286000"/>
            <a:ext cx="7775448" cy="1463040"/>
          </a:xfrm>
        </p:spPr>
        <p:txBody>
          <a:bodyPr rIns="45720" anchor="t"/>
          <a:lstStyle>
            <a:lvl1pPr algn="r">
              <a:defRPr lang="en-US" b="1" cap="none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 dirty="0"/>
              <a:t>Update to Flying Cars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2286000" y="3875826"/>
            <a:ext cx="6480048" cy="876300"/>
          </a:xfrm>
        </p:spPr>
        <p:txBody>
          <a:bodyPr tIns="0" rIns="4572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Office of the Assistant Secretary for Policy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29893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U.S. Department</a:t>
            </a:r>
            <a:r>
              <a:rPr lang="en-US" sz="2800" b="1" baseline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Transportation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6300" y="69598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Office of the Under Secretary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7810"/>
            <a:ext cx="724286" cy="72899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86000" y="4876800"/>
            <a:ext cx="647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Office</a:t>
            </a:r>
            <a:r>
              <a:rPr kumimoji="0" lang="en-US" sz="2000" baseline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of the Chief Economist</a:t>
            </a:r>
            <a:endParaRPr kumimoji="0"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19200" y="3810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925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 flipH="1">
            <a:off x="0" y="5638800"/>
            <a:ext cx="91440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/>
              <a:t>Flying Car History 46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1917 Curtiss </a:t>
            </a:r>
            <a:r>
              <a:rPr kumimoji="0" lang="en-US" dirty="0" err="1"/>
              <a:t>Autoplane</a:t>
            </a:r>
            <a:r>
              <a:rPr kumimoji="0" lang="en-US" dirty="0"/>
              <a:t> 38</a:t>
            </a:r>
          </a:p>
          <a:p>
            <a:pPr lvl="1" eaLnBrk="1" latinLnBrk="0" hangingPunct="1"/>
            <a:r>
              <a:rPr kumimoji="0" lang="en-US" dirty="0"/>
              <a:t>1937 </a:t>
            </a:r>
            <a:r>
              <a:rPr kumimoji="0" lang="en-US" dirty="0" err="1"/>
              <a:t>Arrowbile</a:t>
            </a:r>
            <a:r>
              <a:rPr kumimoji="0" lang="en-US" dirty="0"/>
              <a:t> Hybrid 36</a:t>
            </a:r>
          </a:p>
          <a:p>
            <a:pPr lvl="2" eaLnBrk="1" latinLnBrk="0" hangingPunct="1"/>
            <a:r>
              <a:rPr kumimoji="0" lang="en-US" dirty="0"/>
              <a:t>1946 </a:t>
            </a:r>
            <a:r>
              <a:rPr kumimoji="0" lang="en-US" dirty="0" err="1"/>
              <a:t>Airphibian</a:t>
            </a:r>
            <a:r>
              <a:rPr kumimoji="0" lang="en-US" dirty="0"/>
              <a:t> 34</a:t>
            </a:r>
          </a:p>
          <a:p>
            <a:pPr lvl="3" eaLnBrk="1" latinLnBrk="0" hangingPunct="1"/>
            <a:r>
              <a:rPr kumimoji="0" lang="en-US" dirty="0"/>
              <a:t>1947 </a:t>
            </a:r>
            <a:r>
              <a:rPr kumimoji="0" lang="en-US" dirty="0" err="1"/>
              <a:t>ConvAirCar</a:t>
            </a:r>
            <a:r>
              <a:rPr kumimoji="0" lang="en-US" dirty="0"/>
              <a:t> 32</a:t>
            </a:r>
          </a:p>
          <a:p>
            <a:pPr lvl="4" eaLnBrk="1" latinLnBrk="0" hangingPunct="1"/>
            <a:r>
              <a:rPr kumimoji="0" lang="en-US" dirty="0"/>
              <a:t>1970 </a:t>
            </a:r>
            <a:r>
              <a:rPr kumimoji="0" lang="en-US" dirty="0" err="1"/>
              <a:t>Aerocar</a:t>
            </a:r>
            <a:r>
              <a:rPr kumimoji="0" lang="en-US" dirty="0"/>
              <a:t> 30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52800" y="6422064"/>
            <a:ext cx="26670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June 27, 2017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E5FBD1D-22DC-411D-A238-C2C1177F8A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4008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U.S. Department</a:t>
            </a: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Transportation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5355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Office of the Under Secretary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6673"/>
            <a:ext cx="342900" cy="34512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70" r:id="rId7"/>
    <p:sldLayoutId id="2147483671" r:id="rId8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 baseline="0"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8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6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34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32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30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 flipH="1">
            <a:off x="0" y="5638800"/>
            <a:ext cx="91440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/>
              <a:t>Flying Car History 46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1917 Curtiss </a:t>
            </a:r>
            <a:r>
              <a:rPr kumimoji="0" lang="en-US" dirty="0" err="1"/>
              <a:t>Autoplane</a:t>
            </a:r>
            <a:r>
              <a:rPr kumimoji="0" lang="en-US" dirty="0"/>
              <a:t> 38</a:t>
            </a:r>
          </a:p>
          <a:p>
            <a:pPr lvl="1" eaLnBrk="1" latinLnBrk="0" hangingPunct="1"/>
            <a:r>
              <a:rPr kumimoji="0" lang="en-US" dirty="0"/>
              <a:t>1937 </a:t>
            </a:r>
            <a:r>
              <a:rPr kumimoji="0" lang="en-US" dirty="0" err="1"/>
              <a:t>Arrowbile</a:t>
            </a:r>
            <a:r>
              <a:rPr kumimoji="0" lang="en-US" dirty="0"/>
              <a:t> Hybrid 36</a:t>
            </a:r>
          </a:p>
          <a:p>
            <a:pPr lvl="2" eaLnBrk="1" latinLnBrk="0" hangingPunct="1"/>
            <a:r>
              <a:rPr kumimoji="0" lang="en-US" dirty="0"/>
              <a:t>1946 </a:t>
            </a:r>
            <a:r>
              <a:rPr kumimoji="0" lang="en-US" dirty="0" err="1"/>
              <a:t>Airphibian</a:t>
            </a:r>
            <a:r>
              <a:rPr kumimoji="0" lang="en-US" dirty="0"/>
              <a:t> 34</a:t>
            </a:r>
          </a:p>
          <a:p>
            <a:pPr lvl="3" eaLnBrk="1" latinLnBrk="0" hangingPunct="1"/>
            <a:r>
              <a:rPr kumimoji="0" lang="en-US" dirty="0"/>
              <a:t>1947 </a:t>
            </a:r>
            <a:r>
              <a:rPr kumimoji="0" lang="en-US" dirty="0" err="1"/>
              <a:t>ConvAirCar</a:t>
            </a:r>
            <a:r>
              <a:rPr kumimoji="0" lang="en-US" dirty="0"/>
              <a:t> 32</a:t>
            </a:r>
          </a:p>
          <a:p>
            <a:pPr lvl="4" eaLnBrk="1" latinLnBrk="0" hangingPunct="1"/>
            <a:r>
              <a:rPr kumimoji="0" lang="en-US" dirty="0"/>
              <a:t>1970 </a:t>
            </a:r>
            <a:r>
              <a:rPr kumimoji="0" lang="en-US" dirty="0" err="1"/>
              <a:t>Aerocar</a:t>
            </a:r>
            <a:r>
              <a:rPr kumimoji="0" lang="en-US" dirty="0"/>
              <a:t> 30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52800" y="6422064"/>
            <a:ext cx="26670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June 27, 2017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E5FBD1D-22DC-411D-A238-C2C1177F8A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4008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U.S. Department</a:t>
            </a: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Transportation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5355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Office of the Under Secretary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6673"/>
            <a:ext cx="342900" cy="3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51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 baseline="0"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8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6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34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32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3000" kern="1200">
          <a:solidFill>
            <a:schemeClr val="bg1"/>
          </a:solidFill>
          <a:latin typeface="Arial Rounded MT Bold" panose="020F0704030504030204" pitchFamily="34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gov/office-policy/transportation-policy/benefit-cost-analysis-guidan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RAgrants@dot.gov" TargetMode="External"/><Relationship Id="rId2" Type="http://schemas.openxmlformats.org/officeDocument/2006/relationships/hyperlink" Target="http://www.transportation.gov/buildamerica/INFRAgra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199"/>
            <a:ext cx="8387550" cy="4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8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USDOT BCA Guidance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501015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Covers all USDOT discretionary grant programs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Updated February 2021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Available at </a:t>
            </a:r>
            <a:r>
              <a:rPr lang="en-US" sz="2800" dirty="0">
                <a:hlinkClick r:id="rId2"/>
              </a:rPr>
              <a:t>https://www.transportation.gov/office-policy/transportation-policy/benefit-cost-analysis-guidance</a:t>
            </a:r>
            <a:r>
              <a:rPr lang="en-US" sz="28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What’s New?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501015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Updated monetization values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Additional guidance on valuing reductions in emissions (including CO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Additional guidance on benefits from </a:t>
            </a:r>
            <a:r>
              <a:rPr lang="en-US" sz="2800" dirty="0">
                <a:solidFill>
                  <a:srgbClr val="42558C"/>
                </a:solidFill>
              </a:rPr>
              <a:t>agglomeration economies and </a:t>
            </a:r>
            <a:r>
              <a:rPr lang="en-US" sz="2800" dirty="0"/>
              <a:t>state of good repair projects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60319"/>
            <a:ext cx="8534401" cy="763681"/>
          </a:xfrm>
        </p:spPr>
        <p:txBody>
          <a:bodyPr>
            <a:normAutofit/>
          </a:bodyPr>
          <a:lstStyle/>
          <a:p>
            <a:r>
              <a:rPr lang="en-US" sz="3600" dirty="0"/>
              <a:t>Transparent &amp; Reproducible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81176"/>
            <a:ext cx="8188326" cy="4619624"/>
          </a:xfrm>
        </p:spPr>
        <p:txBody>
          <a:bodyPr>
            <a:normAutofit/>
          </a:bodyPr>
          <a:lstStyle/>
          <a:p>
            <a:r>
              <a:rPr lang="en-US" sz="2600" dirty="0"/>
              <a:t>BCAs should provide enough information for a reviewer to follow the logic and reproduce the results</a:t>
            </a:r>
          </a:p>
          <a:p>
            <a:pPr lvl="1"/>
            <a:r>
              <a:rPr lang="en-US" sz="2600" dirty="0"/>
              <a:t>Spreadsheet or database files showing the calculations</a:t>
            </a:r>
          </a:p>
          <a:p>
            <a:pPr lvl="1"/>
            <a:r>
              <a:rPr lang="en-US" sz="2600" dirty="0"/>
              <a:t>Technical memos describing the analysis and documenting sources of information used (assumptions and inputs)</a:t>
            </a:r>
          </a:p>
          <a:p>
            <a:pPr lvl="1"/>
            <a:r>
              <a:rPr lang="en-US" sz="2600" dirty="0"/>
              <a:t>Present annual benefit &amp; cost streams by type (not just summary output)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38920"/>
            <a:ext cx="8153400" cy="4938080"/>
          </a:xfrm>
        </p:spPr>
        <p:txBody>
          <a:bodyPr>
            <a:noAutofit/>
          </a:bodyPr>
          <a:lstStyle/>
          <a:p>
            <a:r>
              <a:rPr lang="en-US" sz="2400" dirty="0"/>
              <a:t>Should measure costs and benefits of a proposed project against a baseline alternative (“base” or “no build”) </a:t>
            </a:r>
          </a:p>
          <a:p>
            <a:r>
              <a:rPr lang="en-US" sz="2400" dirty="0"/>
              <a:t>“Do’s”</a:t>
            </a:r>
          </a:p>
          <a:p>
            <a:pPr lvl="1"/>
            <a:r>
              <a:rPr lang="en-US" sz="1800" dirty="0"/>
              <a:t>Factor in any projected changes (e.g., increased traffic volumes) that would occur even in the absence of the requested project</a:t>
            </a:r>
          </a:p>
          <a:p>
            <a:pPr lvl="1"/>
            <a:r>
              <a:rPr lang="en-US" sz="1800" dirty="0"/>
              <a:t>Factor in ongoing routine maintenance</a:t>
            </a:r>
          </a:p>
          <a:p>
            <a:pPr lvl="1"/>
            <a:r>
              <a:rPr lang="en-US" sz="1800" dirty="0"/>
              <a:t>Consider full long-term impacts of no build (e.g. bridge closure/posting)</a:t>
            </a:r>
          </a:p>
          <a:p>
            <a:pPr lvl="1"/>
            <a:r>
              <a:rPr lang="en-US" sz="1800" dirty="0"/>
              <a:t>Explain and provide support for the chosen baseline</a:t>
            </a:r>
          </a:p>
          <a:p>
            <a:r>
              <a:rPr lang="en-US" sz="2400" dirty="0"/>
              <a:t>“</a:t>
            </a:r>
            <a:r>
              <a:rPr lang="en-US" sz="2400" dirty="0" err="1"/>
              <a:t>Don’t’s</a:t>
            </a:r>
            <a:r>
              <a:rPr lang="en-US" sz="2400" dirty="0"/>
              <a:t>”</a:t>
            </a:r>
          </a:p>
          <a:p>
            <a:pPr lvl="1"/>
            <a:r>
              <a:rPr lang="en-US" sz="1800" dirty="0"/>
              <a:t>Assume that the same (or similar) improvement will be implemented later</a:t>
            </a:r>
          </a:p>
          <a:p>
            <a:pPr lvl="1"/>
            <a:r>
              <a:rPr lang="en-US" sz="1800" dirty="0"/>
              <a:t>Use unrealistic assumptions about alternative traffic flows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77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Baselines</a:t>
            </a:r>
            <a:r>
              <a:rPr lang="en-US" sz="4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8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/>
              <a:t>Demand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Most benefit estimates depend on ridership or usage estimates</a:t>
            </a:r>
          </a:p>
          <a:p>
            <a:r>
              <a:rPr lang="en-US" sz="2400" dirty="0"/>
              <a:t>Provide supporting info on forecasts</a:t>
            </a:r>
          </a:p>
          <a:p>
            <a:pPr lvl="1"/>
            <a:r>
              <a:rPr lang="en-US" sz="2000" dirty="0"/>
              <a:t>Geographic scope, assumptions, data sources, methodology</a:t>
            </a:r>
          </a:p>
          <a:p>
            <a:r>
              <a:rPr lang="en-US" sz="2400" dirty="0"/>
              <a:t>Provide forecasts for intermediate years</a:t>
            </a:r>
          </a:p>
          <a:p>
            <a:pPr lvl="1"/>
            <a:r>
              <a:rPr lang="en-US" sz="2000" dirty="0"/>
              <a:t>Or at least interpolate—don’t apply forecast year impacts to interim years</a:t>
            </a:r>
          </a:p>
          <a:p>
            <a:r>
              <a:rPr lang="en-US" sz="2400" dirty="0"/>
              <a:t>Exercise caution about long-term growth assumptions</a:t>
            </a:r>
          </a:p>
          <a:p>
            <a:pPr lvl="1"/>
            <a:r>
              <a:rPr lang="en-US" sz="2200" dirty="0"/>
              <a:t>Consider underlying capacity limits of the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34158"/>
            <a:ext cx="8534401" cy="1116106"/>
          </a:xfrm>
        </p:spPr>
        <p:txBody>
          <a:bodyPr>
            <a:normAutofit/>
          </a:bodyPr>
          <a:lstStyle/>
          <a:p>
            <a:r>
              <a:rPr lang="en-US" sz="4400" dirty="0"/>
              <a:t>Analysis 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47676" y="1433056"/>
            <a:ext cx="8239124" cy="481584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Should cover both initial development and construction and a subsequent operational period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Generally tied to the expected service life of the improvement or asset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I.e., the number of years until you would anticipate having to take the same action again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Lesser improvements should have shorter service lives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Avoid excessively long analysis periods (over 30 years of operations)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Use residual value to cover out-years of remaining service life for long-lived assets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Recommend 20 years maximum for capacity expansion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108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/>
              <a:t>Inflation and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724400"/>
          </a:xfrm>
        </p:spPr>
        <p:txBody>
          <a:bodyPr>
            <a:normAutofit/>
          </a:bodyPr>
          <a:lstStyle/>
          <a:p>
            <a:r>
              <a:rPr lang="en-US" sz="3000" dirty="0"/>
              <a:t>Inflation Adjustments</a:t>
            </a:r>
          </a:p>
          <a:p>
            <a:pPr lvl="1"/>
            <a:r>
              <a:rPr lang="en-US" sz="2600" dirty="0"/>
              <a:t>Recommend using a 2019 base year for all cost and benefit data</a:t>
            </a:r>
          </a:p>
          <a:p>
            <a:pPr lvl="1"/>
            <a:r>
              <a:rPr lang="en-US" sz="2600" dirty="0"/>
              <a:t>Index values for the GDP Deflator included in the BCA guidance</a:t>
            </a:r>
          </a:p>
          <a:p>
            <a:r>
              <a:rPr lang="en-US" sz="3000" dirty="0"/>
              <a:t>Discounting</a:t>
            </a:r>
          </a:p>
          <a:p>
            <a:pPr lvl="1"/>
            <a:r>
              <a:rPr lang="en-US" sz="2600" dirty="0"/>
              <a:t>Use a 7% discount rate for all benefits and costs (except CO</a:t>
            </a:r>
            <a:r>
              <a:rPr lang="en-US" sz="2600" baseline="-25000" dirty="0"/>
              <a:t>2</a:t>
            </a:r>
            <a:r>
              <a:rPr lang="en-US" sz="2600" dirty="0"/>
              <a:t>)</a:t>
            </a:r>
            <a:endParaRPr lang="en-US" sz="2600" baseline="-25000" dirty="0"/>
          </a:p>
          <a:p>
            <a:pPr marL="36576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5069"/>
            <a:ext cx="8382000" cy="935131"/>
          </a:xfrm>
        </p:spPr>
        <p:txBody>
          <a:bodyPr>
            <a:normAutofit/>
          </a:bodyPr>
          <a:lstStyle/>
          <a:p>
            <a:r>
              <a:rPr lang="en-US" dirty="0"/>
              <a:t>Scope of the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33550"/>
            <a:ext cx="8112126" cy="45910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Project scope included in estimated costs and benefits must match</a:t>
            </a:r>
          </a:p>
          <a:p>
            <a:pPr lvl="1"/>
            <a:r>
              <a:rPr lang="en-US" dirty="0"/>
              <a:t>Don’t claim benefits from an entire project, but only count costs from the grant-funded portion</a:t>
            </a:r>
          </a:p>
          <a:p>
            <a:r>
              <a:rPr lang="en-US" dirty="0"/>
              <a:t>Scope should cover a project that has independent utility</a:t>
            </a:r>
          </a:p>
          <a:p>
            <a:pPr lvl="1"/>
            <a:r>
              <a:rPr lang="en-US" dirty="0"/>
              <a:t>May need to incorporate costs for related investments necessary to achieve the projected benefits</a:t>
            </a:r>
          </a:p>
          <a:p>
            <a:r>
              <a:rPr lang="en-US" dirty="0"/>
              <a:t>Project elements with independent utility should be individually evaluated in the BCA</a:t>
            </a:r>
          </a:p>
          <a:p>
            <a:pPr lvl="1"/>
            <a:r>
              <a:rPr lang="en-US" dirty="0"/>
              <a:t>BCA evaluation will cover both independent elements and the submitted project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5480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Benefits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5410200"/>
          </a:xfrm>
        </p:spPr>
        <p:txBody>
          <a:bodyPr rtlCol="0">
            <a:noAutofit/>
          </a:bodyPr>
          <a:lstStyle/>
          <a:p>
            <a:pPr marL="26746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Should be presented on an annual basis</a:t>
            </a:r>
          </a:p>
          <a:p>
            <a:pPr marL="56921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Don’t assume constant annual benefits without a good reason to do so</a:t>
            </a:r>
          </a:p>
          <a:p>
            <a:pPr marL="26746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Negative outcomes should be counted as “</a:t>
            </a:r>
            <a:r>
              <a:rPr lang="en-US" sz="2800" dirty="0" err="1"/>
              <a:t>disbenefits</a:t>
            </a:r>
            <a:r>
              <a:rPr lang="en-US" sz="2800" dirty="0"/>
              <a:t>”</a:t>
            </a:r>
          </a:p>
          <a:p>
            <a:pPr marL="56921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E.g., work zone impacts</a:t>
            </a:r>
          </a:p>
          <a:p>
            <a:pPr marL="26746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Avoid double-counting benefits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6242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Time Savings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5410200"/>
          </a:xfrm>
        </p:spPr>
        <p:txBody>
          <a:bodyPr rtlCol="0">
            <a:noAutofit/>
          </a:bodyPr>
          <a:lstStyle/>
          <a:p>
            <a:pPr marL="26746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Recommended values found in BCA Guidance</a:t>
            </a:r>
          </a:p>
          <a:p>
            <a:pPr marL="56921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See footnotes for discussion of non-vehicle time, long-distance travel, business travel</a:t>
            </a:r>
          </a:p>
          <a:p>
            <a:pPr marL="26746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Consider vehicle occupancy where appropriate</a:t>
            </a:r>
          </a:p>
          <a:p>
            <a:pPr marL="56921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Local/facility-specific values preferred</a:t>
            </a:r>
          </a:p>
          <a:p>
            <a:pPr marL="56921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National-level values provided in BCA Guidance</a:t>
            </a:r>
          </a:p>
          <a:p>
            <a:pPr marL="26746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If valuing travel time reliability:</a:t>
            </a:r>
          </a:p>
          <a:p>
            <a:pPr marL="56921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Carefully document methodology and tools used</a:t>
            </a:r>
          </a:p>
          <a:p>
            <a:pPr marL="56921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Show how valuation parameters are distinct from general travel time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613648" cy="19202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Preparing a Benefit-Cost Analysis for INFRA Grants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75826"/>
            <a:ext cx="7546848" cy="876300"/>
          </a:xfrm>
        </p:spPr>
        <p:txBody>
          <a:bodyPr/>
          <a:lstStyle/>
          <a:p>
            <a:r>
              <a:rPr lang="en-US" dirty="0"/>
              <a:t>Office of the Assistant Secretary for Transportation Policy</a:t>
            </a:r>
          </a:p>
        </p:txBody>
      </p:sp>
    </p:spTree>
    <p:extLst>
      <p:ext uri="{BB962C8B-B14F-4D97-AF65-F5344CB8AC3E}">
        <p14:creationId xmlns:p14="http://schemas.microsoft.com/office/powerpoint/2010/main" val="282840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5480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Operating Cost Savings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5410200"/>
          </a:xfrm>
        </p:spPr>
        <p:txBody>
          <a:bodyPr rtlCol="0">
            <a:noAutofit/>
          </a:bodyPr>
          <a:lstStyle/>
          <a:p>
            <a:pPr marL="26746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Avoid double counting operating savings and other impacts</a:t>
            </a:r>
          </a:p>
          <a:p>
            <a:pPr marL="667512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E.g., truck travel time savings, fuel consumption reductions</a:t>
            </a:r>
          </a:p>
          <a:p>
            <a:pPr marL="26746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Localized, specific data preferred</a:t>
            </a:r>
          </a:p>
          <a:p>
            <a:pPr marL="56921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Standard per-mile values for light duty vehicles and commercial trucks provided in DOT BCA Guidance</a:t>
            </a:r>
          </a:p>
          <a:p>
            <a:pPr marL="667512" lvl="1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2352"/>
            <a:ext cx="8534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Safety Benefits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292952"/>
            <a:ext cx="8258173" cy="501015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Typically associated with reducing fatalities, injuries, and property damage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Projected improvements in safety outcomes should be explained and documented</a:t>
            </a:r>
          </a:p>
          <a:p>
            <a:pPr marL="838962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Justify assumptions about expected reductions in crashes, injuries, and/or fatalities (and document any CMF used)</a:t>
            </a:r>
          </a:p>
          <a:p>
            <a:pPr marL="838962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Show clear linkage between project and improved outcomes </a:t>
            </a:r>
          </a:p>
          <a:p>
            <a:pPr marL="838962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Use facility-specific data history for baseline where possible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Crash-related injury and fatality data may be available in different forms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MAIS/KABCO injury scales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Fatal/Injury crashes vs. fatalities/injuries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BCA Guidance provides values covering all of these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Emissions Reduction Benefits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19101" y="1771650"/>
            <a:ext cx="8029574" cy="446151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For infrastructure improvements, emissions reductions will typically be a function of reduced fuel consumption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Recommended year by year unit values for CO</a:t>
            </a:r>
            <a:r>
              <a:rPr lang="en-US" sz="2400" baseline="-25000" dirty="0"/>
              <a:t>2</a:t>
            </a:r>
            <a:r>
              <a:rPr lang="en-US" sz="2400" dirty="0"/>
              <a:t>, SO</a:t>
            </a:r>
            <a:r>
              <a:rPr lang="en-US" sz="2400" baseline="-25000" dirty="0"/>
              <a:t>2</a:t>
            </a:r>
            <a:r>
              <a:rPr lang="en-US" sz="2400" dirty="0"/>
              <a:t>, NO</a:t>
            </a:r>
            <a:r>
              <a:rPr lang="en-US" sz="2400" baseline="-25000" dirty="0"/>
              <a:t>x</a:t>
            </a:r>
            <a:r>
              <a:rPr lang="en-US" sz="2400" dirty="0"/>
              <a:t>, and PM</a:t>
            </a:r>
            <a:r>
              <a:rPr lang="en-US" sz="2400" baseline="-25000" dirty="0"/>
              <a:t>2.5</a:t>
            </a:r>
            <a:r>
              <a:rPr lang="en-US" sz="2400" dirty="0"/>
              <a:t> found in BCA guidance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Be careful about the measurement units being applied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Reductions in CO</a:t>
            </a:r>
            <a:r>
              <a:rPr lang="en-US" sz="2200" baseline="-25000" dirty="0"/>
              <a:t>2</a:t>
            </a:r>
            <a:r>
              <a:rPr lang="en-US" sz="2200" dirty="0"/>
              <a:t> emissions should be discounted at </a:t>
            </a:r>
            <a:r>
              <a:rPr lang="en-US" sz="2200" b="1" dirty="0"/>
              <a:t>3 percent</a:t>
            </a:r>
            <a:r>
              <a:rPr lang="en-US" sz="2200" dirty="0"/>
              <a:t>, while all others should be discounted at </a:t>
            </a:r>
            <a:r>
              <a:rPr lang="en-US" sz="2200" b="1" dirty="0"/>
              <a:t>7 percent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  <a:p>
            <a:pPr marL="118872" indent="0">
              <a:spcBef>
                <a:spcPts val="0"/>
              </a:spcBef>
              <a:spcAft>
                <a:spcPts val="1000"/>
              </a:spcAft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286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648200"/>
          </a:xfrm>
        </p:spPr>
        <p:txBody>
          <a:bodyPr>
            <a:noAutofit/>
          </a:bodyPr>
          <a:lstStyle/>
          <a:p>
            <a:r>
              <a:rPr lang="en-US" sz="2800" dirty="0"/>
              <a:t>Primary benefits typically experienced directly by users of the improved facility</a:t>
            </a:r>
            <a:endParaRPr lang="en-US" sz="2400" dirty="0"/>
          </a:p>
          <a:p>
            <a:r>
              <a:rPr lang="en-US" sz="2800" dirty="0"/>
              <a:t>Includes both “existing” users (under baseline) and “additional” users attracted to the facility as a result of the improvement</a:t>
            </a:r>
          </a:p>
          <a:p>
            <a:pPr lvl="1"/>
            <a:r>
              <a:rPr lang="en-US" sz="2200" dirty="0"/>
              <a:t>Standard practice in BCA would value benefits to additional users less than those for existing users (see BCA guidance)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Benefits to Existing and Additional Users</a:t>
            </a:r>
            <a:r>
              <a:rPr lang="en-US" sz="4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938080"/>
          </a:xfrm>
        </p:spPr>
        <p:txBody>
          <a:bodyPr>
            <a:noAutofit/>
          </a:bodyPr>
          <a:lstStyle/>
          <a:p>
            <a:r>
              <a:rPr lang="en-US" sz="2400" dirty="0"/>
              <a:t>Projected magnitude </a:t>
            </a:r>
          </a:p>
          <a:p>
            <a:pPr lvl="1"/>
            <a:r>
              <a:rPr lang="en-US" sz="2000" dirty="0"/>
              <a:t>Should be based on careful analysis of the market and potential for diversion from other modes that might be attributable to the project</a:t>
            </a:r>
          </a:p>
          <a:p>
            <a:r>
              <a:rPr lang="en-US" sz="2400" dirty="0"/>
              <a:t>Benefits estimates should not be based on comparing user costs of “old” and “new” mode</a:t>
            </a:r>
          </a:p>
          <a:p>
            <a:pPr lvl="1"/>
            <a:r>
              <a:rPr lang="en-US" sz="2000" dirty="0"/>
              <a:t>Would be reflected in benefits to additional users</a:t>
            </a:r>
          </a:p>
          <a:p>
            <a:r>
              <a:rPr lang="en-US" sz="2400" dirty="0"/>
              <a:t>Reductions in external costs would be relevant</a:t>
            </a:r>
          </a:p>
          <a:p>
            <a:pPr lvl="1"/>
            <a:r>
              <a:rPr lang="en-US" sz="2000" dirty="0"/>
              <a:t>E.g., emissions costs, pavement damage</a:t>
            </a:r>
          </a:p>
          <a:p>
            <a:r>
              <a:rPr lang="en-US" sz="2400" dirty="0"/>
              <a:t>If using 1997 HCAS values…</a:t>
            </a:r>
          </a:p>
          <a:p>
            <a:pPr lvl="1"/>
            <a:r>
              <a:rPr lang="en-US" sz="2000" dirty="0"/>
              <a:t>Don’t apply urban values to rural truck travel</a:t>
            </a:r>
          </a:p>
          <a:p>
            <a:pPr lvl="1"/>
            <a:r>
              <a:rPr lang="en-US" sz="2000" dirty="0"/>
              <a:t>Should net out highway user fees paid by trucks from marginal pavement damage costs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Modal Diversion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4080"/>
            <a:ext cx="8534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Other Benefits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044680"/>
            <a:ext cx="8258173" cy="5010150"/>
          </a:xfrm>
        </p:spPr>
        <p:txBody>
          <a:bodyPr rtlCol="0">
            <a:noAutofit/>
          </a:bodyPr>
          <a:lstStyle/>
          <a:p>
            <a:pPr marL="537210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Agglomeration Economies</a:t>
            </a:r>
          </a:p>
          <a:p>
            <a:pPr marL="537210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State of Good Repair</a:t>
            </a:r>
          </a:p>
          <a:p>
            <a:pPr marL="537210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Resilience</a:t>
            </a:r>
          </a:p>
          <a:p>
            <a:pPr marL="838962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Consider expected frequency of events and their consequences</a:t>
            </a:r>
          </a:p>
          <a:p>
            <a:pPr marL="537210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Noise Reduction</a:t>
            </a:r>
          </a:p>
          <a:p>
            <a:pPr marL="537210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Emergency Response</a:t>
            </a:r>
          </a:p>
          <a:p>
            <a:pPr marL="838962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FEMA methodology for fire and ambulance services</a:t>
            </a:r>
          </a:p>
          <a:p>
            <a:pPr marL="537210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Quality of Life</a:t>
            </a:r>
          </a:p>
          <a:p>
            <a:pPr marL="537210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Property Value Increases</a:t>
            </a:r>
          </a:p>
          <a:p>
            <a:pPr marL="838962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Is a measure rather than a benefit—avoid double-counting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3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Unquantified Benefits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501015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Should quantify magnitudes/timing of the impacts wherever possible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800" dirty="0"/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Should clearly link specific project outcomes to any claimed unquantified benefits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5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60294"/>
            <a:ext cx="8534401" cy="1116106"/>
          </a:xfrm>
        </p:spPr>
        <p:txBody>
          <a:bodyPr/>
          <a:lstStyle/>
          <a:p>
            <a:r>
              <a:rPr lang="en-US" dirty="0"/>
              <a:t>Capital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47676" y="1600200"/>
            <a:ext cx="8239124" cy="481584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Include all costs of implementing the project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E.g., design, ROW acquisition, construction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Regardless of funding source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Include previously incurred costs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Three forms of capital costs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Nominal dollars (project budget)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Real dollars (base year)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Discounted Real dollars (use in BCA)</a:t>
            </a:r>
          </a:p>
        </p:txBody>
      </p:sp>
    </p:spTree>
    <p:extLst>
      <p:ext uri="{BB962C8B-B14F-4D97-AF65-F5344CB8AC3E}">
        <p14:creationId xmlns:p14="http://schemas.microsoft.com/office/powerpoint/2010/main" val="361780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60294"/>
            <a:ext cx="8534401" cy="1116106"/>
          </a:xfrm>
        </p:spPr>
        <p:txBody>
          <a:bodyPr/>
          <a:lstStyle/>
          <a:p>
            <a:r>
              <a:rPr lang="en-US" dirty="0"/>
              <a:t>Maintenance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28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47676" y="1600200"/>
            <a:ext cx="8239124" cy="481584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Net maintenance costs may be positive or negative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New facilities would incur ongoing maintenance costs over the life of the project 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Rehabilitated/reconstructed facilities may result in net savings in maintenance costs between the build/no-build</a:t>
            </a:r>
          </a:p>
        </p:txBody>
      </p:sp>
    </p:spTree>
    <p:extLst>
      <p:ext uri="{BB962C8B-B14F-4D97-AF65-F5344CB8AC3E}">
        <p14:creationId xmlns:p14="http://schemas.microsoft.com/office/powerpoint/2010/main" val="3410463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60294"/>
            <a:ext cx="8534401" cy="1116106"/>
          </a:xfrm>
        </p:spPr>
        <p:txBody>
          <a:bodyPr>
            <a:normAutofit/>
          </a:bodyPr>
          <a:lstStyle/>
          <a:p>
            <a:r>
              <a:rPr lang="en-US" sz="4000" dirty="0"/>
              <a:t>Residual Value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47676" y="1600200"/>
            <a:ext cx="8239124" cy="481584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For assets with remaining service life at the end of the analysis period, may calculate a “residual value” for the project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Simple approach: assume linear depreciation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Be sure to properly apply discounting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059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BCA?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5010150"/>
          </a:xfrm>
        </p:spPr>
        <p:txBody>
          <a:bodyPr rtlCol="0">
            <a:noAutofit/>
          </a:bodyPr>
          <a:lstStyle/>
          <a:p>
            <a:pPr marL="118872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3200" dirty="0"/>
              <a:t>Benefit-cost analysis (BCA) is a systematic process for </a:t>
            </a:r>
            <a:r>
              <a:rPr lang="en-US" sz="3200" i="1" dirty="0"/>
              <a:t>identifying</a:t>
            </a:r>
            <a:r>
              <a:rPr lang="en-US" sz="3200" dirty="0"/>
              <a:t>, </a:t>
            </a:r>
            <a:r>
              <a:rPr lang="en-US" sz="3200" i="1" dirty="0"/>
              <a:t>quantifying</a:t>
            </a:r>
            <a:r>
              <a:rPr lang="en-US" sz="3200" dirty="0"/>
              <a:t>, and </a:t>
            </a:r>
            <a:r>
              <a:rPr lang="en-US" sz="3200" i="1" dirty="0"/>
              <a:t>comparing</a:t>
            </a:r>
            <a:r>
              <a:rPr lang="en-US" sz="3200" dirty="0"/>
              <a:t> expected economic benefits and costs of a proposed infrastructure project.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9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60294"/>
            <a:ext cx="8534401" cy="1116106"/>
          </a:xfrm>
        </p:spPr>
        <p:txBody>
          <a:bodyPr>
            <a:normAutofit/>
          </a:bodyPr>
          <a:lstStyle/>
          <a:p>
            <a:r>
              <a:rPr lang="en-US" sz="4000" dirty="0"/>
              <a:t>Comparing Benefits to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30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47676" y="1600200"/>
            <a:ext cx="8239124" cy="481584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3200" dirty="0"/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3200" dirty="0"/>
              <a:t>Net Present Value (Benefits – Costs)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3200" dirty="0"/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3200" dirty="0"/>
              <a:t>Benefit-Cost Ratio (Benefits / Costs)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Denominator should only include capital costs (i.e., net maintenance costs and residual value should be in the numerator)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840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Other Types of Economic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91" y="1524000"/>
            <a:ext cx="7897309" cy="457009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Examples</a:t>
            </a:r>
          </a:p>
          <a:p>
            <a:pPr lvl="1"/>
            <a:r>
              <a:rPr lang="en-US" sz="3000" dirty="0"/>
              <a:t>Economic Impact Analysis</a:t>
            </a:r>
          </a:p>
          <a:p>
            <a:pPr lvl="1"/>
            <a:r>
              <a:rPr lang="en-US" sz="3000" dirty="0"/>
              <a:t>Financial Impacts</a:t>
            </a:r>
          </a:p>
          <a:p>
            <a:pPr lvl="1"/>
            <a:r>
              <a:rPr lang="en-US" sz="3000" dirty="0"/>
              <a:t>Distributional Effects</a:t>
            </a:r>
            <a:endParaRPr lang="en-US" sz="3400" dirty="0"/>
          </a:p>
          <a:p>
            <a:r>
              <a:rPr lang="en-US" sz="3600" dirty="0"/>
              <a:t>Issues</a:t>
            </a:r>
          </a:p>
          <a:p>
            <a:pPr lvl="1"/>
            <a:r>
              <a:rPr lang="en-US" sz="2800" dirty="0"/>
              <a:t>Use different approaches and answer different questions than does BCA</a:t>
            </a:r>
          </a:p>
          <a:p>
            <a:pPr lvl="1"/>
            <a:r>
              <a:rPr lang="en-US" sz="2800" dirty="0"/>
              <a:t>Do not represent additional benefits to include in BCA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3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algn="ctr"/>
            <a:r>
              <a:rPr lang="en-US" dirty="0"/>
              <a:t>INFRA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315200" cy="4525963"/>
          </a:xfrm>
        </p:spPr>
        <p:txBody>
          <a:bodyPr>
            <a:normAutofit/>
          </a:bodyPr>
          <a:lstStyle/>
          <a:p>
            <a:pPr marL="448056" lvl="1" indent="0">
              <a:buNone/>
            </a:pP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/>
              <a:t>For additional INFRA information and how to apply: </a:t>
            </a:r>
            <a:r>
              <a:rPr lang="en-US" sz="2400" dirty="0">
                <a:hlinkClick r:id="rId2"/>
              </a:rPr>
              <a:t>www.transportation.gov/buildamerica/INFRAgrants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technical questions, please email: </a:t>
            </a:r>
            <a:r>
              <a:rPr lang="en-US" sz="2400" dirty="0">
                <a:hlinkClick r:id="rId3"/>
              </a:rPr>
              <a:t>INFRAgrants@dot.gov</a:t>
            </a:r>
            <a:r>
              <a:rPr lang="en-US" sz="2400" dirty="0"/>
              <a:t>.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BD1D-22DC-411D-A238-C2C1177F8A2C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0" y="457200"/>
            <a:ext cx="5093860" cy="7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57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8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36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34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32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30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dirty="0"/>
          </a:p>
          <a:p>
            <a:pPr marL="36576" indent="0" algn="ctr">
              <a:buNone/>
            </a:pPr>
            <a:r>
              <a:rPr lang="en-US" sz="4400" dirty="0"/>
              <a:t>Questions?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0" y="457200"/>
            <a:ext cx="5093860" cy="7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04" y="1624323"/>
            <a:ext cx="4862792" cy="4576394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Hypothetical BCA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0604" y="1624323"/>
            <a:ext cx="4862792" cy="457639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8573557">
            <a:off x="4949879" y="2894015"/>
            <a:ext cx="609600" cy="149284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369797"/>
            <a:ext cx="52578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Proposed Project: Replace a deteriorating bridge.</a:t>
            </a:r>
          </a:p>
          <a:p>
            <a:r>
              <a:rPr lang="en-US" dirty="0"/>
              <a:t>Project Cost: $2.5 million</a:t>
            </a:r>
          </a:p>
          <a:p>
            <a:endParaRPr lang="en-US" dirty="0"/>
          </a:p>
          <a:p>
            <a:r>
              <a:rPr lang="en-US" b="1" dirty="0"/>
              <a:t>2020</a:t>
            </a:r>
          </a:p>
          <a:p>
            <a:r>
              <a:rPr lang="en-US" dirty="0"/>
              <a:t>AADT: 1,000 Cars per Day (Source: Traffic Count)</a:t>
            </a:r>
          </a:p>
          <a:p>
            <a:r>
              <a:rPr lang="en-US" dirty="0"/>
              <a:t>Avg. Speed: 45 mph (State DOT database)</a:t>
            </a:r>
          </a:p>
        </p:txBody>
      </p:sp>
      <p:sp>
        <p:nvSpPr>
          <p:cNvPr id="9" name="Isosceles Triangle 8"/>
          <p:cNvSpPr/>
          <p:nvPr/>
        </p:nvSpPr>
        <p:spPr>
          <a:xfrm rot="12707597">
            <a:off x="5909637" y="2417831"/>
            <a:ext cx="665526" cy="197459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6153" y="1828800"/>
            <a:ext cx="2184447" cy="1752600"/>
          </a:xfrm>
          <a:prstGeom prst="rect">
            <a:avLst/>
          </a:prstGeom>
          <a:solidFill>
            <a:srgbClr val="E3E6E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/>
          <p:cNvSpPr/>
          <p:nvPr/>
        </p:nvSpPr>
        <p:spPr>
          <a:xfrm>
            <a:off x="5486400" y="4038600"/>
            <a:ext cx="457200" cy="381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34" y="1920240"/>
            <a:ext cx="2067506" cy="15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80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04" y="1624323"/>
            <a:ext cx="4862792" cy="4576394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Hypothetical BCA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0604" y="1624323"/>
            <a:ext cx="4862792" cy="457639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/>
          <p:cNvSpPr/>
          <p:nvPr/>
        </p:nvSpPr>
        <p:spPr>
          <a:xfrm>
            <a:off x="5486400" y="4038600"/>
            <a:ext cx="457200" cy="381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/>
        </p:nvSpPr>
        <p:spPr>
          <a:xfrm>
            <a:off x="2805953" y="2061403"/>
            <a:ext cx="3227294" cy="3705387"/>
          </a:xfrm>
          <a:custGeom>
            <a:avLst/>
            <a:gdLst>
              <a:gd name="connsiteX0" fmla="*/ 2913529 w 3227294"/>
              <a:gd name="connsiteY0" fmla="*/ 3693938 h 3705387"/>
              <a:gd name="connsiteX1" fmla="*/ 2070847 w 3227294"/>
              <a:gd name="connsiteY1" fmla="*/ 3693938 h 3705387"/>
              <a:gd name="connsiteX2" fmla="*/ 430306 w 3227294"/>
              <a:gd name="connsiteY2" fmla="*/ 3702903 h 3705387"/>
              <a:gd name="connsiteX3" fmla="*/ 143435 w 3227294"/>
              <a:gd name="connsiteY3" fmla="*/ 3702903 h 3705387"/>
              <a:gd name="connsiteX4" fmla="*/ 44823 w 3227294"/>
              <a:gd name="connsiteY4" fmla="*/ 3684973 h 3705387"/>
              <a:gd name="connsiteX5" fmla="*/ 17929 w 3227294"/>
              <a:gd name="connsiteY5" fmla="*/ 3622221 h 3705387"/>
              <a:gd name="connsiteX6" fmla="*/ 26894 w 3227294"/>
              <a:gd name="connsiteY6" fmla="*/ 3532573 h 3705387"/>
              <a:gd name="connsiteX7" fmla="*/ 26894 w 3227294"/>
              <a:gd name="connsiteY7" fmla="*/ 1560338 h 3705387"/>
              <a:gd name="connsiteX8" fmla="*/ 17929 w 3227294"/>
              <a:gd name="connsiteY8" fmla="*/ 726621 h 3705387"/>
              <a:gd name="connsiteX9" fmla="*/ 0 w 3227294"/>
              <a:gd name="connsiteY9" fmla="*/ 117021 h 3705387"/>
              <a:gd name="connsiteX10" fmla="*/ 17929 w 3227294"/>
              <a:gd name="connsiteY10" fmla="*/ 27373 h 3705387"/>
              <a:gd name="connsiteX11" fmla="*/ 62753 w 3227294"/>
              <a:gd name="connsiteY11" fmla="*/ 479 h 3705387"/>
              <a:gd name="connsiteX12" fmla="*/ 233082 w 3227294"/>
              <a:gd name="connsiteY12" fmla="*/ 9444 h 3705387"/>
              <a:gd name="connsiteX13" fmla="*/ 923365 w 3227294"/>
              <a:gd name="connsiteY13" fmla="*/ 479 h 3705387"/>
              <a:gd name="connsiteX14" fmla="*/ 3227294 w 3227294"/>
              <a:gd name="connsiteY14" fmla="*/ 27373 h 37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27294" h="3705387">
                <a:moveTo>
                  <a:pt x="2913529" y="3693938"/>
                </a:moveTo>
                <a:lnTo>
                  <a:pt x="2070847" y="3693938"/>
                </a:lnTo>
                <a:lnTo>
                  <a:pt x="430306" y="3702903"/>
                </a:lnTo>
                <a:cubicBezTo>
                  <a:pt x="109071" y="3704397"/>
                  <a:pt x="207682" y="3705891"/>
                  <a:pt x="143435" y="3702903"/>
                </a:cubicBezTo>
                <a:cubicBezTo>
                  <a:pt x="79188" y="3699915"/>
                  <a:pt x="65741" y="3698420"/>
                  <a:pt x="44823" y="3684973"/>
                </a:cubicBezTo>
                <a:cubicBezTo>
                  <a:pt x="23905" y="3671526"/>
                  <a:pt x="20917" y="3647621"/>
                  <a:pt x="17929" y="3622221"/>
                </a:cubicBezTo>
                <a:cubicBezTo>
                  <a:pt x="14941" y="3596821"/>
                  <a:pt x="25400" y="3876220"/>
                  <a:pt x="26894" y="3532573"/>
                </a:cubicBezTo>
                <a:cubicBezTo>
                  <a:pt x="28388" y="3188926"/>
                  <a:pt x="28388" y="2027997"/>
                  <a:pt x="26894" y="1560338"/>
                </a:cubicBezTo>
                <a:cubicBezTo>
                  <a:pt x="25400" y="1092679"/>
                  <a:pt x="22411" y="967174"/>
                  <a:pt x="17929" y="726621"/>
                </a:cubicBezTo>
                <a:cubicBezTo>
                  <a:pt x="13447" y="486068"/>
                  <a:pt x="0" y="233562"/>
                  <a:pt x="0" y="117021"/>
                </a:cubicBezTo>
                <a:cubicBezTo>
                  <a:pt x="0" y="480"/>
                  <a:pt x="7470" y="46797"/>
                  <a:pt x="17929" y="27373"/>
                </a:cubicBezTo>
                <a:cubicBezTo>
                  <a:pt x="28388" y="7949"/>
                  <a:pt x="26894" y="3467"/>
                  <a:pt x="62753" y="479"/>
                </a:cubicBezTo>
                <a:cubicBezTo>
                  <a:pt x="98612" y="-2509"/>
                  <a:pt x="89647" y="9444"/>
                  <a:pt x="233082" y="9444"/>
                </a:cubicBezTo>
                <a:cubicBezTo>
                  <a:pt x="376517" y="9444"/>
                  <a:pt x="923365" y="479"/>
                  <a:pt x="923365" y="479"/>
                </a:cubicBezTo>
                <a:lnTo>
                  <a:pt x="3227294" y="27373"/>
                </a:lnTo>
              </a:path>
            </a:pathLst>
          </a:custGeom>
          <a:noFill/>
          <a:ln w="762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8599602">
            <a:off x="3435255" y="4691135"/>
            <a:ext cx="609600" cy="118598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909" y="4184276"/>
            <a:ext cx="363939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No-Build Scenario: Bridge closes in 2025 and traffic is detoured</a:t>
            </a:r>
          </a:p>
          <a:p>
            <a:r>
              <a:rPr lang="en-US" dirty="0"/>
              <a:t>(2.6-mile route).</a:t>
            </a:r>
          </a:p>
        </p:txBody>
      </p:sp>
    </p:spTree>
    <p:extLst>
      <p:ext uri="{BB962C8B-B14F-4D97-AF65-F5344CB8AC3E}">
        <p14:creationId xmlns:p14="http://schemas.microsoft.com/office/powerpoint/2010/main" val="2044236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04" y="1624323"/>
            <a:ext cx="4862792" cy="4576394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Hypothetical BCA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0604" y="1624323"/>
            <a:ext cx="4862792" cy="457639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/>
          <p:cNvSpPr/>
          <p:nvPr/>
        </p:nvSpPr>
        <p:spPr>
          <a:xfrm>
            <a:off x="5691645" y="2079812"/>
            <a:ext cx="350567" cy="3621741"/>
          </a:xfrm>
          <a:custGeom>
            <a:avLst/>
            <a:gdLst>
              <a:gd name="connsiteX0" fmla="*/ 9908 w 350567"/>
              <a:gd name="connsiteY0" fmla="*/ 3621741 h 3621741"/>
              <a:gd name="connsiteX1" fmla="*/ 9908 w 350567"/>
              <a:gd name="connsiteY1" fmla="*/ 3021106 h 3621741"/>
              <a:gd name="connsiteX2" fmla="*/ 9908 w 350567"/>
              <a:gd name="connsiteY2" fmla="*/ 2456329 h 3621741"/>
              <a:gd name="connsiteX3" fmla="*/ 9908 w 350567"/>
              <a:gd name="connsiteY3" fmla="*/ 1434353 h 3621741"/>
              <a:gd name="connsiteX4" fmla="*/ 18873 w 350567"/>
              <a:gd name="connsiteY4" fmla="*/ 690282 h 3621741"/>
              <a:gd name="connsiteX5" fmla="*/ 234026 w 350567"/>
              <a:gd name="connsiteY5" fmla="*/ 188259 h 3621741"/>
              <a:gd name="connsiteX6" fmla="*/ 350567 w 350567"/>
              <a:gd name="connsiteY6" fmla="*/ 0 h 36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567" h="3621741">
                <a:moveTo>
                  <a:pt x="9908" y="3621741"/>
                </a:moveTo>
                <a:lnTo>
                  <a:pt x="9908" y="3021106"/>
                </a:lnTo>
                <a:lnTo>
                  <a:pt x="9908" y="2456329"/>
                </a:lnTo>
                <a:cubicBezTo>
                  <a:pt x="9908" y="2191870"/>
                  <a:pt x="8414" y="1728694"/>
                  <a:pt x="9908" y="1434353"/>
                </a:cubicBezTo>
                <a:cubicBezTo>
                  <a:pt x="11402" y="1140012"/>
                  <a:pt x="-18480" y="897964"/>
                  <a:pt x="18873" y="690282"/>
                </a:cubicBezTo>
                <a:cubicBezTo>
                  <a:pt x="56226" y="482600"/>
                  <a:pt x="178744" y="303306"/>
                  <a:pt x="234026" y="188259"/>
                </a:cubicBezTo>
                <a:cubicBezTo>
                  <a:pt x="289308" y="73212"/>
                  <a:pt x="319937" y="36606"/>
                  <a:pt x="350567" y="0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/>
          <p:cNvSpPr/>
          <p:nvPr/>
        </p:nvSpPr>
        <p:spPr>
          <a:xfrm>
            <a:off x="5486400" y="4038600"/>
            <a:ext cx="457200" cy="381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/>
        </p:nvSpPr>
        <p:spPr>
          <a:xfrm>
            <a:off x="2805953" y="2061403"/>
            <a:ext cx="3227294" cy="3705387"/>
          </a:xfrm>
          <a:custGeom>
            <a:avLst/>
            <a:gdLst>
              <a:gd name="connsiteX0" fmla="*/ 2913529 w 3227294"/>
              <a:gd name="connsiteY0" fmla="*/ 3693938 h 3705387"/>
              <a:gd name="connsiteX1" fmla="*/ 2070847 w 3227294"/>
              <a:gd name="connsiteY1" fmla="*/ 3693938 h 3705387"/>
              <a:gd name="connsiteX2" fmla="*/ 430306 w 3227294"/>
              <a:gd name="connsiteY2" fmla="*/ 3702903 h 3705387"/>
              <a:gd name="connsiteX3" fmla="*/ 143435 w 3227294"/>
              <a:gd name="connsiteY3" fmla="*/ 3702903 h 3705387"/>
              <a:gd name="connsiteX4" fmla="*/ 44823 w 3227294"/>
              <a:gd name="connsiteY4" fmla="*/ 3684973 h 3705387"/>
              <a:gd name="connsiteX5" fmla="*/ 17929 w 3227294"/>
              <a:gd name="connsiteY5" fmla="*/ 3622221 h 3705387"/>
              <a:gd name="connsiteX6" fmla="*/ 26894 w 3227294"/>
              <a:gd name="connsiteY6" fmla="*/ 3532573 h 3705387"/>
              <a:gd name="connsiteX7" fmla="*/ 26894 w 3227294"/>
              <a:gd name="connsiteY7" fmla="*/ 1560338 h 3705387"/>
              <a:gd name="connsiteX8" fmla="*/ 17929 w 3227294"/>
              <a:gd name="connsiteY8" fmla="*/ 726621 h 3705387"/>
              <a:gd name="connsiteX9" fmla="*/ 0 w 3227294"/>
              <a:gd name="connsiteY9" fmla="*/ 117021 h 3705387"/>
              <a:gd name="connsiteX10" fmla="*/ 17929 w 3227294"/>
              <a:gd name="connsiteY10" fmla="*/ 27373 h 3705387"/>
              <a:gd name="connsiteX11" fmla="*/ 62753 w 3227294"/>
              <a:gd name="connsiteY11" fmla="*/ 479 h 3705387"/>
              <a:gd name="connsiteX12" fmla="*/ 233082 w 3227294"/>
              <a:gd name="connsiteY12" fmla="*/ 9444 h 3705387"/>
              <a:gd name="connsiteX13" fmla="*/ 923365 w 3227294"/>
              <a:gd name="connsiteY13" fmla="*/ 479 h 3705387"/>
              <a:gd name="connsiteX14" fmla="*/ 3227294 w 3227294"/>
              <a:gd name="connsiteY14" fmla="*/ 27373 h 37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27294" h="3705387">
                <a:moveTo>
                  <a:pt x="2913529" y="3693938"/>
                </a:moveTo>
                <a:lnTo>
                  <a:pt x="2070847" y="3693938"/>
                </a:lnTo>
                <a:lnTo>
                  <a:pt x="430306" y="3702903"/>
                </a:lnTo>
                <a:cubicBezTo>
                  <a:pt x="109071" y="3704397"/>
                  <a:pt x="207682" y="3705891"/>
                  <a:pt x="143435" y="3702903"/>
                </a:cubicBezTo>
                <a:cubicBezTo>
                  <a:pt x="79188" y="3699915"/>
                  <a:pt x="65741" y="3698420"/>
                  <a:pt x="44823" y="3684973"/>
                </a:cubicBezTo>
                <a:cubicBezTo>
                  <a:pt x="23905" y="3671526"/>
                  <a:pt x="20917" y="3647621"/>
                  <a:pt x="17929" y="3622221"/>
                </a:cubicBezTo>
                <a:cubicBezTo>
                  <a:pt x="14941" y="3596821"/>
                  <a:pt x="25400" y="3876220"/>
                  <a:pt x="26894" y="3532573"/>
                </a:cubicBezTo>
                <a:cubicBezTo>
                  <a:pt x="28388" y="3188926"/>
                  <a:pt x="28388" y="2027997"/>
                  <a:pt x="26894" y="1560338"/>
                </a:cubicBezTo>
                <a:cubicBezTo>
                  <a:pt x="25400" y="1092679"/>
                  <a:pt x="22411" y="967174"/>
                  <a:pt x="17929" y="726621"/>
                </a:cubicBezTo>
                <a:cubicBezTo>
                  <a:pt x="13447" y="486068"/>
                  <a:pt x="0" y="233562"/>
                  <a:pt x="0" y="117021"/>
                </a:cubicBezTo>
                <a:cubicBezTo>
                  <a:pt x="0" y="480"/>
                  <a:pt x="7470" y="46797"/>
                  <a:pt x="17929" y="27373"/>
                </a:cubicBezTo>
                <a:cubicBezTo>
                  <a:pt x="28388" y="7949"/>
                  <a:pt x="26894" y="3467"/>
                  <a:pt x="62753" y="479"/>
                </a:cubicBezTo>
                <a:cubicBezTo>
                  <a:pt x="98612" y="-2509"/>
                  <a:pt x="89647" y="9444"/>
                  <a:pt x="233082" y="9444"/>
                </a:cubicBezTo>
                <a:cubicBezTo>
                  <a:pt x="376517" y="9444"/>
                  <a:pt x="923365" y="479"/>
                  <a:pt x="923365" y="479"/>
                </a:cubicBezTo>
                <a:lnTo>
                  <a:pt x="3227294" y="27373"/>
                </a:lnTo>
              </a:path>
            </a:pathLst>
          </a:custGeom>
          <a:noFill/>
          <a:ln w="762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4468467">
            <a:off x="5884500" y="2822950"/>
            <a:ext cx="609600" cy="118598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48846" y="2743200"/>
            <a:ext cx="287318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Build Scenario: Bridge Remains open to traffic</a:t>
            </a:r>
          </a:p>
          <a:p>
            <a:r>
              <a:rPr lang="en-US" dirty="0"/>
              <a:t>(1.0-mile route).</a:t>
            </a:r>
          </a:p>
        </p:txBody>
      </p:sp>
      <p:sp>
        <p:nvSpPr>
          <p:cNvPr id="14" name="Isosceles Triangle 13"/>
          <p:cNvSpPr/>
          <p:nvPr/>
        </p:nvSpPr>
        <p:spPr>
          <a:xfrm rot="8599602">
            <a:off x="3435255" y="4691135"/>
            <a:ext cx="609600" cy="118598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909" y="4184276"/>
            <a:ext cx="363939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No-Build Scenario: Bridge closes in 2025 and traffic is detoured</a:t>
            </a:r>
          </a:p>
          <a:p>
            <a:r>
              <a:rPr lang="en-US" dirty="0"/>
              <a:t>(2.6-mile route).</a:t>
            </a:r>
          </a:p>
        </p:txBody>
      </p:sp>
    </p:spTree>
    <p:extLst>
      <p:ext uri="{BB962C8B-B14F-4D97-AF65-F5344CB8AC3E}">
        <p14:creationId xmlns:p14="http://schemas.microsoft.com/office/powerpoint/2010/main" val="2661989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04" y="1624323"/>
            <a:ext cx="4862792" cy="4576394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Hypothetical BCA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0604" y="1624323"/>
            <a:ext cx="4862792" cy="457639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/>
          <p:cNvSpPr/>
          <p:nvPr/>
        </p:nvSpPr>
        <p:spPr>
          <a:xfrm>
            <a:off x="5691645" y="2079812"/>
            <a:ext cx="350567" cy="3621741"/>
          </a:xfrm>
          <a:custGeom>
            <a:avLst/>
            <a:gdLst>
              <a:gd name="connsiteX0" fmla="*/ 9908 w 350567"/>
              <a:gd name="connsiteY0" fmla="*/ 3621741 h 3621741"/>
              <a:gd name="connsiteX1" fmla="*/ 9908 w 350567"/>
              <a:gd name="connsiteY1" fmla="*/ 3021106 h 3621741"/>
              <a:gd name="connsiteX2" fmla="*/ 9908 w 350567"/>
              <a:gd name="connsiteY2" fmla="*/ 2456329 h 3621741"/>
              <a:gd name="connsiteX3" fmla="*/ 9908 w 350567"/>
              <a:gd name="connsiteY3" fmla="*/ 1434353 h 3621741"/>
              <a:gd name="connsiteX4" fmla="*/ 18873 w 350567"/>
              <a:gd name="connsiteY4" fmla="*/ 690282 h 3621741"/>
              <a:gd name="connsiteX5" fmla="*/ 234026 w 350567"/>
              <a:gd name="connsiteY5" fmla="*/ 188259 h 3621741"/>
              <a:gd name="connsiteX6" fmla="*/ 350567 w 350567"/>
              <a:gd name="connsiteY6" fmla="*/ 0 h 36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567" h="3621741">
                <a:moveTo>
                  <a:pt x="9908" y="3621741"/>
                </a:moveTo>
                <a:lnTo>
                  <a:pt x="9908" y="3021106"/>
                </a:lnTo>
                <a:lnTo>
                  <a:pt x="9908" y="2456329"/>
                </a:lnTo>
                <a:cubicBezTo>
                  <a:pt x="9908" y="2191870"/>
                  <a:pt x="8414" y="1728694"/>
                  <a:pt x="9908" y="1434353"/>
                </a:cubicBezTo>
                <a:cubicBezTo>
                  <a:pt x="11402" y="1140012"/>
                  <a:pt x="-18480" y="897964"/>
                  <a:pt x="18873" y="690282"/>
                </a:cubicBezTo>
                <a:cubicBezTo>
                  <a:pt x="56226" y="482600"/>
                  <a:pt x="178744" y="303306"/>
                  <a:pt x="234026" y="188259"/>
                </a:cubicBezTo>
                <a:cubicBezTo>
                  <a:pt x="289308" y="73212"/>
                  <a:pt x="319937" y="36606"/>
                  <a:pt x="350567" y="0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/>
          <p:cNvSpPr/>
          <p:nvPr/>
        </p:nvSpPr>
        <p:spPr>
          <a:xfrm>
            <a:off x="5486400" y="4038600"/>
            <a:ext cx="457200" cy="38100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/>
        </p:nvSpPr>
        <p:spPr>
          <a:xfrm>
            <a:off x="2805953" y="2061403"/>
            <a:ext cx="3227294" cy="3705387"/>
          </a:xfrm>
          <a:custGeom>
            <a:avLst/>
            <a:gdLst>
              <a:gd name="connsiteX0" fmla="*/ 2913529 w 3227294"/>
              <a:gd name="connsiteY0" fmla="*/ 3693938 h 3705387"/>
              <a:gd name="connsiteX1" fmla="*/ 2070847 w 3227294"/>
              <a:gd name="connsiteY1" fmla="*/ 3693938 h 3705387"/>
              <a:gd name="connsiteX2" fmla="*/ 430306 w 3227294"/>
              <a:gd name="connsiteY2" fmla="*/ 3702903 h 3705387"/>
              <a:gd name="connsiteX3" fmla="*/ 143435 w 3227294"/>
              <a:gd name="connsiteY3" fmla="*/ 3702903 h 3705387"/>
              <a:gd name="connsiteX4" fmla="*/ 44823 w 3227294"/>
              <a:gd name="connsiteY4" fmla="*/ 3684973 h 3705387"/>
              <a:gd name="connsiteX5" fmla="*/ 17929 w 3227294"/>
              <a:gd name="connsiteY5" fmla="*/ 3622221 h 3705387"/>
              <a:gd name="connsiteX6" fmla="*/ 26894 w 3227294"/>
              <a:gd name="connsiteY6" fmla="*/ 3532573 h 3705387"/>
              <a:gd name="connsiteX7" fmla="*/ 26894 w 3227294"/>
              <a:gd name="connsiteY7" fmla="*/ 1560338 h 3705387"/>
              <a:gd name="connsiteX8" fmla="*/ 17929 w 3227294"/>
              <a:gd name="connsiteY8" fmla="*/ 726621 h 3705387"/>
              <a:gd name="connsiteX9" fmla="*/ 0 w 3227294"/>
              <a:gd name="connsiteY9" fmla="*/ 117021 h 3705387"/>
              <a:gd name="connsiteX10" fmla="*/ 17929 w 3227294"/>
              <a:gd name="connsiteY10" fmla="*/ 27373 h 3705387"/>
              <a:gd name="connsiteX11" fmla="*/ 62753 w 3227294"/>
              <a:gd name="connsiteY11" fmla="*/ 479 h 3705387"/>
              <a:gd name="connsiteX12" fmla="*/ 233082 w 3227294"/>
              <a:gd name="connsiteY12" fmla="*/ 9444 h 3705387"/>
              <a:gd name="connsiteX13" fmla="*/ 923365 w 3227294"/>
              <a:gd name="connsiteY13" fmla="*/ 479 h 3705387"/>
              <a:gd name="connsiteX14" fmla="*/ 3227294 w 3227294"/>
              <a:gd name="connsiteY14" fmla="*/ 27373 h 37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27294" h="3705387">
                <a:moveTo>
                  <a:pt x="2913529" y="3693938"/>
                </a:moveTo>
                <a:lnTo>
                  <a:pt x="2070847" y="3693938"/>
                </a:lnTo>
                <a:lnTo>
                  <a:pt x="430306" y="3702903"/>
                </a:lnTo>
                <a:cubicBezTo>
                  <a:pt x="109071" y="3704397"/>
                  <a:pt x="207682" y="3705891"/>
                  <a:pt x="143435" y="3702903"/>
                </a:cubicBezTo>
                <a:cubicBezTo>
                  <a:pt x="79188" y="3699915"/>
                  <a:pt x="65741" y="3698420"/>
                  <a:pt x="44823" y="3684973"/>
                </a:cubicBezTo>
                <a:cubicBezTo>
                  <a:pt x="23905" y="3671526"/>
                  <a:pt x="20917" y="3647621"/>
                  <a:pt x="17929" y="3622221"/>
                </a:cubicBezTo>
                <a:cubicBezTo>
                  <a:pt x="14941" y="3596821"/>
                  <a:pt x="25400" y="3876220"/>
                  <a:pt x="26894" y="3532573"/>
                </a:cubicBezTo>
                <a:cubicBezTo>
                  <a:pt x="28388" y="3188926"/>
                  <a:pt x="28388" y="2027997"/>
                  <a:pt x="26894" y="1560338"/>
                </a:cubicBezTo>
                <a:cubicBezTo>
                  <a:pt x="25400" y="1092679"/>
                  <a:pt x="22411" y="967174"/>
                  <a:pt x="17929" y="726621"/>
                </a:cubicBezTo>
                <a:cubicBezTo>
                  <a:pt x="13447" y="486068"/>
                  <a:pt x="0" y="233562"/>
                  <a:pt x="0" y="117021"/>
                </a:cubicBezTo>
                <a:cubicBezTo>
                  <a:pt x="0" y="480"/>
                  <a:pt x="7470" y="46797"/>
                  <a:pt x="17929" y="27373"/>
                </a:cubicBezTo>
                <a:cubicBezTo>
                  <a:pt x="28388" y="7949"/>
                  <a:pt x="26894" y="3467"/>
                  <a:pt x="62753" y="479"/>
                </a:cubicBezTo>
                <a:cubicBezTo>
                  <a:pt x="98612" y="-2509"/>
                  <a:pt x="89647" y="9444"/>
                  <a:pt x="233082" y="9444"/>
                </a:cubicBezTo>
                <a:cubicBezTo>
                  <a:pt x="376517" y="9444"/>
                  <a:pt x="923365" y="479"/>
                  <a:pt x="923365" y="479"/>
                </a:cubicBezTo>
                <a:lnTo>
                  <a:pt x="3227294" y="27373"/>
                </a:lnTo>
              </a:path>
            </a:pathLst>
          </a:custGeom>
          <a:noFill/>
          <a:ln w="7620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4468467">
            <a:off x="5884500" y="2822950"/>
            <a:ext cx="609600" cy="118598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48846" y="2743200"/>
            <a:ext cx="287318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Build Scenario: Bridge Remains open to traffic</a:t>
            </a:r>
          </a:p>
          <a:p>
            <a:r>
              <a:rPr lang="en-US" dirty="0"/>
              <a:t>(1.0-mile route).</a:t>
            </a:r>
          </a:p>
        </p:txBody>
      </p:sp>
      <p:sp>
        <p:nvSpPr>
          <p:cNvPr id="14" name="Isosceles Triangle 13"/>
          <p:cNvSpPr/>
          <p:nvPr/>
        </p:nvSpPr>
        <p:spPr>
          <a:xfrm rot="8599602">
            <a:off x="3435255" y="4691135"/>
            <a:ext cx="609600" cy="118598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909" y="4184276"/>
            <a:ext cx="363939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No-Build Scenario: Bridge closes in 2025 and traffic is detoured</a:t>
            </a:r>
          </a:p>
          <a:p>
            <a:r>
              <a:rPr lang="en-US" dirty="0"/>
              <a:t>(2.6-mile route).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8846" y="5185152"/>
            <a:ext cx="287318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No-Build Scenario detour is 1.6 miles longer than Build Scenario route.</a:t>
            </a:r>
          </a:p>
        </p:txBody>
      </p:sp>
    </p:spTree>
    <p:extLst>
      <p:ext uri="{BB962C8B-B14F-4D97-AF65-F5344CB8AC3E}">
        <p14:creationId xmlns:p14="http://schemas.microsoft.com/office/powerpoint/2010/main" val="614074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38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36576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We want to compare the state of the world with and without the proposed project improvement.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No-Build Scenario: Bridge closes in 2025, traffic detours 2.6 miles.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Build Scenario: Bridge remains open, existing route is 1.0 miles.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The expected major benefit categories in this case would be vehicle operating cost savings and travel time savings for mitigating 1.6-miles of additional travel, starting in 2025.</a:t>
            </a:r>
          </a:p>
        </p:txBody>
      </p:sp>
    </p:spTree>
    <p:extLst>
      <p:ext uri="{BB962C8B-B14F-4D97-AF65-F5344CB8AC3E}">
        <p14:creationId xmlns:p14="http://schemas.microsoft.com/office/powerpoint/2010/main" val="1336053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Vehicle Operating Cost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39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8382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024" y="2743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6987" y="28817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Incremental Detour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312" y="3020199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111" y="2743200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Operating Cost Per Mile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3473" y="2881700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5977" y="3020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2041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9664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9410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</p:spTree>
    <p:extLst>
      <p:ext uri="{BB962C8B-B14F-4D97-AF65-F5344CB8AC3E}">
        <p14:creationId xmlns:p14="http://schemas.microsoft.com/office/powerpoint/2010/main" val="320707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 do we do BCA?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5010150"/>
          </a:xfrm>
        </p:spPr>
        <p:txBody>
          <a:bodyPr rtlCol="0">
            <a:noAutofit/>
          </a:bodyPr>
          <a:lstStyle/>
          <a:p>
            <a:pPr marL="576072" indent="-45720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3200" dirty="0"/>
              <a:t>Provides a useful benchmark from which to evaluate and compare potential transportation investments </a:t>
            </a:r>
          </a:p>
          <a:p>
            <a:pPr marL="576072" indent="-45720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3200" dirty="0"/>
              <a:t>Adds a degree of rigor to the project evaluation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8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Vehicle Operating Cost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40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8382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024" y="2743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6987" y="28817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Incremental Detour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312" y="3020199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111" y="2743200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Operating Cost Per Mile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3473" y="2881700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5977" y="3020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2041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9664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9410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024" y="388793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5977" y="41649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</p:spTree>
    <p:extLst>
      <p:ext uri="{BB962C8B-B14F-4D97-AF65-F5344CB8AC3E}">
        <p14:creationId xmlns:p14="http://schemas.microsoft.com/office/powerpoint/2010/main" val="2678373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Vehicle Operating Cost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41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8382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024" y="2743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6987" y="28817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Incremental Detour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312" y="3020199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111" y="2743200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Operating Cost Per Mile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3473" y="2881700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5977" y="3020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2041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9664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9410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024" y="388793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6987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5977" y="41649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7" name="Isosceles Triangle 36"/>
          <p:cNvSpPr/>
          <p:nvPr/>
        </p:nvSpPr>
        <p:spPr>
          <a:xfrm rot="20890389">
            <a:off x="3361762" y="4471957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121117" y="5105400"/>
            <a:ext cx="412235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No-Build Scenario route: 2.6 miles</a:t>
            </a:r>
          </a:p>
          <a:p>
            <a:r>
              <a:rPr lang="en-US" dirty="0"/>
              <a:t>Build Scenario route: 1.0 miles</a:t>
            </a:r>
          </a:p>
        </p:txBody>
      </p:sp>
    </p:spTree>
    <p:extLst>
      <p:ext uri="{BB962C8B-B14F-4D97-AF65-F5344CB8AC3E}">
        <p14:creationId xmlns:p14="http://schemas.microsoft.com/office/powerpoint/2010/main" val="4166932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Vehicle Operating Cost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42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8382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024" y="2743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6987" y="28817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Incremental Detour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312" y="3020199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111" y="2743200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Operating Cost Per Mile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3473" y="2881700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5977" y="3020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2041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9664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9410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024" y="388793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6987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0312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5977" y="41649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2041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7" name="Isosceles Triangle 36"/>
          <p:cNvSpPr/>
          <p:nvPr/>
        </p:nvSpPr>
        <p:spPr>
          <a:xfrm rot="20890389">
            <a:off x="4769310" y="4434039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276600" y="5035910"/>
            <a:ext cx="21831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Recent traffic count</a:t>
            </a:r>
          </a:p>
        </p:txBody>
      </p:sp>
    </p:spTree>
    <p:extLst>
      <p:ext uri="{BB962C8B-B14F-4D97-AF65-F5344CB8AC3E}">
        <p14:creationId xmlns:p14="http://schemas.microsoft.com/office/powerpoint/2010/main" val="441529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Vehicle Operating Cost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43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8382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024" y="2743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6987" y="28817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Incremental Detour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312" y="3020199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111" y="2743200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Operating Cost Per Mile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3473" y="2881700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5977" y="3020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2041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9664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9410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024" y="388793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6987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0312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8111" y="4164932"/>
            <a:ext cx="1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$0.43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5977" y="41649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2041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09664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7" name="Isosceles Triangle 36"/>
          <p:cNvSpPr/>
          <p:nvPr/>
        </p:nvSpPr>
        <p:spPr>
          <a:xfrm rot="20890389">
            <a:off x="6320915" y="4494138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238413" y="4755864"/>
            <a:ext cx="263939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USDOT BCA Guidance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(Appendix 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98" y="5161183"/>
            <a:ext cx="1062310" cy="11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6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Vehicle Operating Cost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44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8382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024" y="2743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6987" y="28817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Incremental Detour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312" y="3020199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111" y="2743200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Operating Cost Per Mile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3473" y="2881700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5977" y="3020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2041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9664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9410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024" y="388793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6987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0312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8111" y="4164932"/>
            <a:ext cx="1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$0.43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43473" y="4164932"/>
            <a:ext cx="1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5977" y="41649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2041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09664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9410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7" name="Isosceles Triangle 36"/>
          <p:cNvSpPr/>
          <p:nvPr/>
        </p:nvSpPr>
        <p:spPr>
          <a:xfrm rot="2231199">
            <a:off x="7522219" y="4336626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265133" y="4777264"/>
            <a:ext cx="45833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expect this project to have an impact each day (not just weekdays, for example).</a:t>
            </a:r>
          </a:p>
        </p:txBody>
      </p:sp>
    </p:spTree>
    <p:extLst>
      <p:ext uri="{BB962C8B-B14F-4D97-AF65-F5344CB8AC3E}">
        <p14:creationId xmlns:p14="http://schemas.microsoft.com/office/powerpoint/2010/main" val="2005941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Vehicle Operating Cost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45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8382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024" y="2743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6987" y="28817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Incremental Detour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0312" y="3020199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111" y="2743200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Operating Cost Per Mile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3473" y="2881700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5977" y="30201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2041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9664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9410" y="3020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024" y="388793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Operating Cost Savings*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6987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0312" y="4164932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8111" y="4164932"/>
            <a:ext cx="1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$0.43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43473" y="4164932"/>
            <a:ext cx="1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5977" y="416493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2041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09664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9410" y="41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1531" y="51249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6987" y="5121555"/>
            <a:ext cx="2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$251,120 Per Year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</p:spTree>
    <p:extLst>
      <p:ext uri="{BB962C8B-B14F-4D97-AF65-F5344CB8AC3E}">
        <p14:creationId xmlns:p14="http://schemas.microsoft.com/office/powerpoint/2010/main" val="3903323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Time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46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746367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trucks, an average speed of 45 mph,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" y="27049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49" y="2707393"/>
            <a:ext cx="111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Detour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3665" y="2981930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2855" y="2704931"/>
            <a:ext cx="100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Hourly Value of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17" y="2843431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7873" y="298193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9577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763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400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5095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8380" y="2843430"/>
            <a:ext cx="13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Occupancy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</p:spTree>
    <p:extLst>
      <p:ext uri="{BB962C8B-B14F-4D97-AF65-F5344CB8AC3E}">
        <p14:creationId xmlns:p14="http://schemas.microsoft.com/office/powerpoint/2010/main" val="4144627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Time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47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746367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trucks, an average speed of 45 mph,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" y="27049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49" y="2707393"/>
            <a:ext cx="111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Detour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3665" y="2981930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2855" y="2704931"/>
            <a:ext cx="100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Hourly Value of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17" y="2843431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7873" y="298193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9577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763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400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5095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8380" y="2843430"/>
            <a:ext cx="13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Occupancy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64" y="378702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1549" y="3927323"/>
            <a:ext cx="111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  <a:p>
            <a:pPr algn="ctr"/>
            <a:r>
              <a:rPr lang="en-US" dirty="0"/>
              <a:t>45 mph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7873" y="40640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57191" y="4248687"/>
            <a:ext cx="902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1" name="Isosceles Triangle 30"/>
          <p:cNvSpPr/>
          <p:nvPr/>
        </p:nvSpPr>
        <p:spPr>
          <a:xfrm rot="20890389">
            <a:off x="2642322" y="4487338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67000" y="5120781"/>
            <a:ext cx="385703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No-Build Scenario route: 2.6 miles</a:t>
            </a:r>
          </a:p>
          <a:p>
            <a:r>
              <a:rPr lang="en-US" dirty="0"/>
              <a:t>Build Scenario route: 1.0 miles</a:t>
            </a:r>
          </a:p>
          <a:p>
            <a:endParaRPr lang="en-US" dirty="0"/>
          </a:p>
          <a:p>
            <a:r>
              <a:rPr lang="en-US" dirty="0"/>
              <a:t>Speed: Observed average speed on both routes</a:t>
            </a:r>
          </a:p>
        </p:txBody>
      </p:sp>
    </p:spTree>
    <p:extLst>
      <p:ext uri="{BB962C8B-B14F-4D97-AF65-F5344CB8AC3E}">
        <p14:creationId xmlns:p14="http://schemas.microsoft.com/office/powerpoint/2010/main" val="1258857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Time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48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746367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trucks, an average speed of 45 mph,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" y="27049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49" y="2707393"/>
            <a:ext cx="111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Detour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3665" y="2981930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2855" y="2704931"/>
            <a:ext cx="100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Hourly Value of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17" y="2843431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7873" y="298193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9577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763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400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5095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8380" y="2843430"/>
            <a:ext cx="13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Occupancy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64" y="378702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1549" y="3927323"/>
            <a:ext cx="111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  <a:p>
            <a:pPr algn="ctr"/>
            <a:r>
              <a:rPr lang="en-US" dirty="0"/>
              <a:t>45 mph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3665" y="4064021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7873" y="40640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59577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7630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" name="Straight Connector 3"/>
          <p:cNvCxnSpPr>
            <a:endCxn id="44" idx="1"/>
          </p:cNvCxnSpPr>
          <p:nvPr/>
        </p:nvCxnSpPr>
        <p:spPr>
          <a:xfrm>
            <a:off x="2357191" y="4248687"/>
            <a:ext cx="902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1" name="Isosceles Triangle 30"/>
          <p:cNvSpPr/>
          <p:nvPr/>
        </p:nvSpPr>
        <p:spPr>
          <a:xfrm rot="20890389">
            <a:off x="3966436" y="4343785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73726" y="4945656"/>
            <a:ext cx="21831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Recent traffic count</a:t>
            </a:r>
          </a:p>
        </p:txBody>
      </p:sp>
    </p:spTree>
    <p:extLst>
      <p:ext uri="{BB962C8B-B14F-4D97-AF65-F5344CB8AC3E}">
        <p14:creationId xmlns:p14="http://schemas.microsoft.com/office/powerpoint/2010/main" val="3630828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Time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49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746367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trucks, an average speed of 45 mph,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" y="27049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49" y="2707393"/>
            <a:ext cx="111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Detour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3665" y="2981930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2855" y="2704931"/>
            <a:ext cx="100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Hourly Value of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17" y="2843431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7873" y="298193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9577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763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400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5095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8380" y="2843430"/>
            <a:ext cx="13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Occupancy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64" y="378702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1549" y="3927323"/>
            <a:ext cx="111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  <a:p>
            <a:pPr algn="ctr"/>
            <a:r>
              <a:rPr lang="en-US" dirty="0"/>
              <a:t>45 mph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3665" y="4064021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62855" y="4064021"/>
            <a:ext cx="10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$17.90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7873" y="40640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59577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7630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" name="Straight Connector 3"/>
          <p:cNvCxnSpPr>
            <a:endCxn id="44" idx="1"/>
          </p:cNvCxnSpPr>
          <p:nvPr/>
        </p:nvCxnSpPr>
        <p:spPr>
          <a:xfrm>
            <a:off x="2357191" y="4248687"/>
            <a:ext cx="902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3" name="Isosceles Triangle 32"/>
          <p:cNvSpPr/>
          <p:nvPr/>
        </p:nvSpPr>
        <p:spPr>
          <a:xfrm rot="20890389">
            <a:off x="5061487" y="4347380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78985" y="4701387"/>
            <a:ext cx="263939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USDOT BCA Guidance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(Appendix A)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70" y="5106706"/>
            <a:ext cx="1062310" cy="11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BCA and INFRA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501015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3200" dirty="0"/>
              <a:t>All project sponsors should submit a benefit-cost analysis (BCA) as part of their INFRA grant application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3200" dirty="0"/>
              <a:t>Use of the BCA in INFRA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Evaluation of the Economic Vitality selection criterion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dirty="0"/>
              <a:t>Assignment of a Freight Benefits rating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buClr>
                <a:srgbClr val="6076B4"/>
              </a:buClr>
              <a:defRPr/>
            </a:pPr>
            <a:r>
              <a:rPr lang="en-US" sz="2800" dirty="0">
                <a:solidFill>
                  <a:srgbClr val="42558C"/>
                </a:solidFill>
              </a:rPr>
              <a:t>Assessment of project cost-effectiveness</a:t>
            </a:r>
          </a:p>
          <a:p>
            <a:pPr marL="740664" lvl="1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7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Time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50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746367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trucks, an average speed of 45 mph,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" y="27049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49" y="2707393"/>
            <a:ext cx="111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Detour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3665" y="2981930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2855" y="2704931"/>
            <a:ext cx="100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Hourly Value of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17" y="2843431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7873" y="298193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9577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763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400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5095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8380" y="2843430"/>
            <a:ext cx="13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Occupancy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64" y="378702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1549" y="3927323"/>
            <a:ext cx="111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  <a:p>
            <a:pPr algn="ctr"/>
            <a:r>
              <a:rPr lang="en-US" dirty="0"/>
              <a:t>45 mph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3665" y="4064021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62855" y="4064021"/>
            <a:ext cx="10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$17.90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7873" y="40640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59577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7630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4000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8380" y="4064021"/>
            <a:ext cx="135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1.67</a:t>
            </a:r>
          </a:p>
        </p:txBody>
      </p:sp>
      <p:cxnSp>
        <p:nvCxnSpPr>
          <p:cNvPr id="4" name="Straight Connector 3"/>
          <p:cNvCxnSpPr>
            <a:endCxn id="44" idx="1"/>
          </p:cNvCxnSpPr>
          <p:nvPr/>
        </p:nvCxnSpPr>
        <p:spPr>
          <a:xfrm>
            <a:off x="2357191" y="4248687"/>
            <a:ext cx="902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1" name="Isosceles Triangle 30"/>
          <p:cNvSpPr/>
          <p:nvPr/>
        </p:nvSpPr>
        <p:spPr>
          <a:xfrm rot="20890389">
            <a:off x="6217639" y="4312167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35137" y="4710352"/>
            <a:ext cx="263939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USDOT BCA Guidance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(Appendix A)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322" y="5115671"/>
            <a:ext cx="1062310" cy="11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6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Time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51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746367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trucks, an average speed of 45 mph,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" y="27049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49" y="2707393"/>
            <a:ext cx="111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Detour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3665" y="2981930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2855" y="2704931"/>
            <a:ext cx="100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Hourly Value of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17" y="2843431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7873" y="298193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9577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763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400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5095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8380" y="2843430"/>
            <a:ext cx="13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Occupancy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64" y="378702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1549" y="3927323"/>
            <a:ext cx="111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  <a:p>
            <a:pPr algn="ctr"/>
            <a:r>
              <a:rPr lang="en-US" dirty="0"/>
              <a:t>45 mph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3665" y="4064021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62855" y="4064021"/>
            <a:ext cx="10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$17.90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46417" y="4064021"/>
            <a:ext cx="1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7873" y="40640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59577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7630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4000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15095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8380" y="4064021"/>
            <a:ext cx="135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1.67</a:t>
            </a:r>
          </a:p>
        </p:txBody>
      </p:sp>
      <p:cxnSp>
        <p:nvCxnSpPr>
          <p:cNvPr id="4" name="Straight Connector 3"/>
          <p:cNvCxnSpPr>
            <a:endCxn id="44" idx="1"/>
          </p:cNvCxnSpPr>
          <p:nvPr/>
        </p:nvCxnSpPr>
        <p:spPr>
          <a:xfrm>
            <a:off x="2357191" y="4248687"/>
            <a:ext cx="902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  <p:sp>
        <p:nvSpPr>
          <p:cNvPr id="31" name="Isosceles Triangle 30"/>
          <p:cNvSpPr/>
          <p:nvPr/>
        </p:nvSpPr>
        <p:spPr>
          <a:xfrm rot="2231199">
            <a:off x="7437457" y="4314079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80371" y="4754717"/>
            <a:ext cx="45833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expect this project to have an impact each day (not just weekdays, for example).</a:t>
            </a:r>
          </a:p>
        </p:txBody>
      </p:sp>
    </p:spTree>
    <p:extLst>
      <p:ext uri="{BB962C8B-B14F-4D97-AF65-F5344CB8AC3E}">
        <p14:creationId xmlns:p14="http://schemas.microsoft.com/office/powerpoint/2010/main" val="4137643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Travel Time Savings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52</a:t>
            </a:fld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746367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For simplicity, let’s assume no heavy trucks, an average speed of 45 mph, and no traffic growth.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64" y="27049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1549" y="2707393"/>
            <a:ext cx="111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Detour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3665" y="2981930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AADT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2855" y="2704931"/>
            <a:ext cx="100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Hourly Value of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17" y="2843431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Annualization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7873" y="298193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9577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763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4000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5095" y="29819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8380" y="2843430"/>
            <a:ext cx="13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Vehicle Occupancy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64" y="378702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Vehicle Travel Time Savings*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1549" y="3927323"/>
            <a:ext cx="111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 Miles</a:t>
            </a:r>
          </a:p>
          <a:p>
            <a:pPr algn="ctr"/>
            <a:r>
              <a:rPr lang="en-US" dirty="0"/>
              <a:t>45 mph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3665" y="4064021"/>
            <a:ext cx="86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62855" y="4064021"/>
            <a:ext cx="10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$17.90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46417" y="4064021"/>
            <a:ext cx="1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7873" y="40640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59577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7630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4000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15095" y="40640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8380" y="4064021"/>
            <a:ext cx="135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1.67</a:t>
            </a:r>
          </a:p>
        </p:txBody>
      </p:sp>
      <p:cxnSp>
        <p:nvCxnSpPr>
          <p:cNvPr id="4" name="Straight Connector 3"/>
          <p:cNvCxnSpPr>
            <a:endCxn id="44" idx="1"/>
          </p:cNvCxnSpPr>
          <p:nvPr/>
        </p:nvCxnSpPr>
        <p:spPr>
          <a:xfrm>
            <a:off x="2357191" y="4248687"/>
            <a:ext cx="902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37873" y="513947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40334" y="5139474"/>
            <a:ext cx="2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$387,945 Per Year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49410" y="6283564"/>
            <a:ext cx="17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*Undiscounted.</a:t>
            </a:r>
          </a:p>
        </p:txBody>
      </p:sp>
    </p:spTree>
    <p:extLst>
      <p:ext uri="{BB962C8B-B14F-4D97-AF65-F5344CB8AC3E}">
        <p14:creationId xmlns:p14="http://schemas.microsoft.com/office/powerpoint/2010/main" val="2766190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Hypothetical BCA 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7620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Assume construction in 2022, ten years of project operations, and no difference in bridge maintenance costs between the scenarios.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43324"/>
              </p:ext>
            </p:extLst>
          </p:nvPr>
        </p:nvGraphicFramePr>
        <p:xfrm>
          <a:off x="609598" y="2500878"/>
          <a:ext cx="8077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406108398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86107290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361035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2886566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9487304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300079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Capital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Vehicle</a:t>
                      </a:r>
                      <a:r>
                        <a:rPr lang="en-US" sz="1200" baseline="0" dirty="0"/>
                        <a:t> Operating Cost Savings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Vehicle Travel Time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142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594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88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367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1686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2736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955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714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16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24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8037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82358"/>
                  </a:ext>
                </a:extLst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 rot="18247815">
            <a:off x="1201622" y="3989785"/>
            <a:ext cx="318245" cy="6786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4449992">
            <a:off x="4326713" y="3592390"/>
            <a:ext cx="318245" cy="1491465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1320" y="4197838"/>
            <a:ext cx="24079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Bridge Closure Year (No-Build Scenario)</a:t>
            </a:r>
          </a:p>
        </p:txBody>
      </p:sp>
    </p:spTree>
    <p:extLst>
      <p:ext uri="{BB962C8B-B14F-4D97-AF65-F5344CB8AC3E}">
        <p14:creationId xmlns:p14="http://schemas.microsoft.com/office/powerpoint/2010/main" val="244893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Hypothetical BCA 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38100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Next we discount costs and benefits using a 7% discount rate.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73237"/>
              </p:ext>
            </p:extLst>
          </p:nvPr>
        </p:nvGraphicFramePr>
        <p:xfrm>
          <a:off x="609598" y="2500878"/>
          <a:ext cx="8077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406108398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86107290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361035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2886566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9487304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300079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Capital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Discounted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Vehicle</a:t>
                      </a:r>
                      <a:r>
                        <a:rPr lang="en-US" sz="1200" baseline="0" dirty="0"/>
                        <a:t> Operating Cost Savings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Vehicle Travel Time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Discounted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142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$2,336,449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594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88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367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$487,539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71686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$455,644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42736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$425,836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15955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$397,977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41714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$371,941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7316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$347,609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2024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$324,868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18037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$303,615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99823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598" y="2039213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Discounted Value = Future Year Value / (1+Discount Rate)^(Future Year - Base Discounting Year) </a:t>
            </a:r>
          </a:p>
        </p:txBody>
      </p:sp>
      <p:sp>
        <p:nvSpPr>
          <p:cNvPr id="7" name="Isosceles Triangle 6"/>
          <p:cNvSpPr/>
          <p:nvPr/>
        </p:nvSpPr>
        <p:spPr>
          <a:xfrm rot="2355257">
            <a:off x="3870628" y="3295149"/>
            <a:ext cx="304031" cy="54090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582896"/>
            <a:ext cx="337544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$2,500,000 / (1+0.07)^(2022-2021)</a:t>
            </a:r>
          </a:p>
        </p:txBody>
      </p:sp>
      <p:sp>
        <p:nvSpPr>
          <p:cNvPr id="9" name="Isosceles Triangle 8"/>
          <p:cNvSpPr/>
          <p:nvPr/>
        </p:nvSpPr>
        <p:spPr>
          <a:xfrm rot="9457180">
            <a:off x="8291243" y="3536779"/>
            <a:ext cx="304031" cy="54090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8846" y="3284011"/>
            <a:ext cx="407415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(251,120+387,945) / (1+0.07)^(2025-2021)</a:t>
            </a:r>
          </a:p>
        </p:txBody>
      </p:sp>
      <p:sp>
        <p:nvSpPr>
          <p:cNvPr id="11" name="Isosceles Triangle 10"/>
          <p:cNvSpPr/>
          <p:nvPr/>
        </p:nvSpPr>
        <p:spPr>
          <a:xfrm rot="2091758">
            <a:off x="8197262" y="6025370"/>
            <a:ext cx="304031" cy="54090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8988" y="6334781"/>
            <a:ext cx="407415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(251,120+387,945) / (1+0.07)^(2032-2021)</a:t>
            </a:r>
          </a:p>
        </p:txBody>
      </p:sp>
    </p:spTree>
    <p:extLst>
      <p:ext uri="{BB962C8B-B14F-4D97-AF65-F5344CB8AC3E}">
        <p14:creationId xmlns:p14="http://schemas.microsoft.com/office/powerpoint/2010/main" val="1887555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Hypothetical BCA 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641916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Next we sum the discounted benefits and costs to get total discounted benefits and total discounted costs.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17480"/>
              </p:ext>
            </p:extLst>
          </p:nvPr>
        </p:nvGraphicFramePr>
        <p:xfrm>
          <a:off x="609598" y="2500878"/>
          <a:ext cx="8077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406108398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86107290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361035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2886566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9487304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300079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Capital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Discounted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Vehicle</a:t>
                      </a:r>
                      <a:r>
                        <a:rPr lang="en-US" sz="1200" baseline="0" dirty="0"/>
                        <a:t> Operating Cost Savings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Vehicle Travel Time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Discounted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142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$2,336,449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594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88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3367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$487,539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71686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$455,644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42736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$425,836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15955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$397,977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41714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$371,941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7316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$347,609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2024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$324,868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18037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$251,120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$387,945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$303,615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99823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$2,336,449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$3,115,030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70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2084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Results – The NPV and BCR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641916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800" dirty="0"/>
              <a:t>Lastly, we calculate the project’s net present value (NPV) and benefit-cost ratio (BCR).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56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42401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 Present Value (NPV)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43879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Benefit-Cost Ratio (BCR)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256250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57729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6318" y="2337759"/>
            <a:ext cx="135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Discounted Benefits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337759"/>
            <a:ext cx="135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Discounted Costs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6318" y="4438798"/>
            <a:ext cx="288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Discounted Benefits</a:t>
            </a:r>
          </a:p>
          <a:p>
            <a:pPr algn="ctr"/>
            <a:r>
              <a:rPr lang="en-US" dirty="0"/>
              <a:t>Total Discounted Costs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4761963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26859" y="256250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33074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0411" y="522537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2518" y="3312488"/>
            <a:ext cx="13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$3,115,030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6859" y="330744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0" y="3312488"/>
            <a:ext cx="13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$2,336,449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7000" y="387564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6318" y="3875643"/>
            <a:ext cx="13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$778,582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86318" y="5090927"/>
            <a:ext cx="143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$3,115,030</a:t>
            </a:r>
          </a:p>
          <a:p>
            <a:pPr algn="ctr"/>
            <a:r>
              <a:rPr lang="en-US" dirty="0"/>
              <a:t>$2,336,449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131459" y="5410045"/>
            <a:ext cx="1211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70411" y="583134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6318" y="5831341"/>
            <a:ext cx="6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1.3</a:t>
            </a:r>
          </a:p>
        </p:txBody>
      </p:sp>
    </p:spTree>
    <p:extLst>
      <p:ext uri="{BB962C8B-B14F-4D97-AF65-F5344CB8AC3E}">
        <p14:creationId xmlns:p14="http://schemas.microsoft.com/office/powerpoint/2010/main" val="2574954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8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36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34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32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30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dirty="0"/>
          </a:p>
          <a:p>
            <a:pPr marL="36576" indent="0" algn="ctr">
              <a:buNone/>
            </a:pPr>
            <a:r>
              <a:rPr lang="en-US" sz="4400" dirty="0"/>
              <a:t>Questions?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0" y="457200"/>
            <a:ext cx="5093860" cy="7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1" y="1695451"/>
            <a:ext cx="8109584" cy="5086349"/>
          </a:xfrm>
        </p:spPr>
        <p:txBody>
          <a:bodyPr>
            <a:noAutofit/>
          </a:bodyPr>
          <a:lstStyle/>
          <a:p>
            <a:r>
              <a:rPr lang="en-US" sz="3200" dirty="0"/>
              <a:t>USDOT economists will review the applicant’s BCA</a:t>
            </a:r>
          </a:p>
          <a:p>
            <a:pPr lvl="1"/>
            <a:r>
              <a:rPr lang="en-US" sz="2800" dirty="0"/>
              <a:t>Examine key assumptions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Correct for any technical errors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Perform sensitivity analysis on key inputs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Consider any unquantified benefits</a:t>
            </a:r>
          </a:p>
          <a:p>
            <a:pPr lvl="1">
              <a:spcBef>
                <a:spcPts val="0"/>
              </a:spcBef>
            </a:pPr>
            <a:endParaRPr lang="en-US" sz="1000" dirty="0"/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610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USDOT BCA Review</a:t>
            </a:r>
          </a:p>
        </p:txBody>
      </p:sp>
    </p:spTree>
    <p:extLst>
      <p:ext uri="{BB962C8B-B14F-4D97-AF65-F5344CB8AC3E}">
        <p14:creationId xmlns:p14="http://schemas.microsoft.com/office/powerpoint/2010/main" val="360324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Economic Vitality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501015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USDOT considers the relative magnitude of estimated project benefits and costs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Assign projects to one of four benefit-cost ratio ranges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BCR &gt; 3.0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BCR 1.5 - 3.0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BCR 1.0 - 1.5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BCR &lt; 1.0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200" dirty="0"/>
              <a:t>Also assign a confidence rating to the assessment (high, medium, low)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610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Freight Rating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6" y="1676400"/>
            <a:ext cx="8258173" cy="5010150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USDOT considers the significance of freight benefits for a project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/>
              <a:t>Assign one of three ratings, based on the share of total quantifiable benefits that are attributable to impacts on freight movement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Substantial freight benefits:  </a:t>
            </a:r>
            <a:r>
              <a:rPr lang="en-US" sz="2000" b="1" dirty="0"/>
              <a:t>≥</a:t>
            </a:r>
            <a:r>
              <a:rPr lang="en-US" sz="2000" dirty="0"/>
              <a:t> 20%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Moderate freight benefits:  5-20%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dirty="0"/>
              <a:t>Incidental freight benefits:  &lt; 5%</a:t>
            </a:r>
          </a:p>
          <a:p>
            <a:pPr marL="438912" indent="-320040">
              <a:spcBef>
                <a:spcPts val="0"/>
              </a:spcBef>
              <a:spcAft>
                <a:spcPts val="1000"/>
              </a:spcAft>
              <a:defRPr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1" y="1695451"/>
            <a:ext cx="8109584" cy="5086349"/>
          </a:xfrm>
        </p:spPr>
        <p:txBody>
          <a:bodyPr>
            <a:noAutofit/>
          </a:bodyPr>
          <a:lstStyle/>
          <a:p>
            <a:r>
              <a:rPr lang="en-US" sz="2400" dirty="0"/>
              <a:t>Large Projects</a:t>
            </a:r>
          </a:p>
          <a:p>
            <a:pPr lvl="1"/>
            <a:r>
              <a:rPr lang="en-US" sz="2000" dirty="0"/>
              <a:t>USDOT must determine that the project will be cost effective in order for it to be selected</a:t>
            </a:r>
          </a:p>
          <a:p>
            <a:r>
              <a:rPr lang="en-US" sz="2400" dirty="0"/>
              <a:t>Small Projects</a:t>
            </a:r>
          </a:p>
          <a:p>
            <a:pPr lvl="1"/>
            <a:r>
              <a:rPr lang="en-US" sz="2000" dirty="0"/>
              <a:t>USDOT must consider project cost-effectiveness in making selections </a:t>
            </a:r>
          </a:p>
          <a:p>
            <a:r>
              <a:rPr lang="en-US" sz="2400" dirty="0"/>
              <a:t>Cost-effectiveness determinations based on results of the BCA</a:t>
            </a:r>
          </a:p>
          <a:p>
            <a:pPr lvl="1"/>
            <a:r>
              <a:rPr lang="en-US" sz="2000" dirty="0"/>
              <a:t>Projects must be found to have estimated benefits that are reasonably likely to exceed costs in order to be considered cost effective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41E-D9B2-114D-A9D0-57CDFDF3C692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610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INFRA Cost Effectiveness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27978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_rev">
  <a:themeElements>
    <a:clrScheme name="Custom 4">
      <a:dk1>
        <a:srgbClr val="42558C"/>
      </a:dk1>
      <a:lt1>
        <a:srgbClr val="212A46"/>
      </a:lt1>
      <a:dk2>
        <a:srgbClr val="E9E0D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A Webinar Presentation 083117" id="{9429B321-78CD-4CF7-83CE-E1712D3FC3FE}" vid="{AD3BC920-BEA5-427F-B60F-5ACE164912FC}"/>
    </a:ext>
  </a:extLst>
</a:theme>
</file>

<file path=ppt/theme/theme2.xml><?xml version="1.0" encoding="utf-8"?>
<a:theme xmlns:a="http://schemas.openxmlformats.org/drawingml/2006/main" name="1_Template 2_rev">
  <a:themeElements>
    <a:clrScheme name="Custom 4">
      <a:dk1>
        <a:srgbClr val="42558C"/>
      </a:dk1>
      <a:lt1>
        <a:srgbClr val="212A46"/>
      </a:lt1>
      <a:dk2>
        <a:srgbClr val="E9E0D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2_P40.potx [Read-Only]" id="{7355BE6A-AD46-4109-B1F4-E65310EEAB01}" vid="{1ACB535A-305C-4DFD-B2DB-25346D1929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BCA Webinar Presentation 083117</Template>
  <TotalTime>4609</TotalTime>
  <Words>3279</Words>
  <Application>Microsoft Office PowerPoint</Application>
  <PresentationFormat>On-screen Show (4:3)</PresentationFormat>
  <Paragraphs>830</Paragraphs>
  <Slides>57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Arial Rounded MT Bold</vt:lpstr>
      <vt:lpstr>Calibri</vt:lpstr>
      <vt:lpstr>Century Gothic</vt:lpstr>
      <vt:lpstr>Wingdings 2</vt:lpstr>
      <vt:lpstr>Template 2_rev</vt:lpstr>
      <vt:lpstr>1_Template 2_rev</vt:lpstr>
      <vt:lpstr>PowerPoint Presentation</vt:lpstr>
      <vt:lpstr> Preparing a Benefit-Cost Analysis for INFRA Grants</vt:lpstr>
      <vt:lpstr>What is BCA?</vt:lpstr>
      <vt:lpstr>Why do we do BCA?</vt:lpstr>
      <vt:lpstr>BCA and INFRA</vt:lpstr>
      <vt:lpstr>USDOT BCA Review</vt:lpstr>
      <vt:lpstr>Economic Vitality</vt:lpstr>
      <vt:lpstr>Freight Rating</vt:lpstr>
      <vt:lpstr>INFRA Cost Effectiveness Requirements</vt:lpstr>
      <vt:lpstr>USDOT BCA Guidance</vt:lpstr>
      <vt:lpstr>What’s New?</vt:lpstr>
      <vt:lpstr>Transparent &amp; Reproducible Analysis</vt:lpstr>
      <vt:lpstr>Baselines </vt:lpstr>
      <vt:lpstr>Demand Forecasts</vt:lpstr>
      <vt:lpstr>Analysis Period</vt:lpstr>
      <vt:lpstr>Inflation and Discounting</vt:lpstr>
      <vt:lpstr>Scope of the Analysis</vt:lpstr>
      <vt:lpstr>Benefits</vt:lpstr>
      <vt:lpstr>Travel Time Savings</vt:lpstr>
      <vt:lpstr>Operating Cost Savings</vt:lpstr>
      <vt:lpstr>Safety Benefits</vt:lpstr>
      <vt:lpstr>Emissions Reduction Benefits</vt:lpstr>
      <vt:lpstr>Benefits to Existing and Additional Users </vt:lpstr>
      <vt:lpstr>Modal Diversion</vt:lpstr>
      <vt:lpstr>Other Benefits</vt:lpstr>
      <vt:lpstr>Unquantified Benefits</vt:lpstr>
      <vt:lpstr>Capital Costs</vt:lpstr>
      <vt:lpstr>Maintenance Costs</vt:lpstr>
      <vt:lpstr>Residual Value</vt:lpstr>
      <vt:lpstr>Comparing Benefits to Costs</vt:lpstr>
      <vt:lpstr>Other Types of Economic Analysis</vt:lpstr>
      <vt:lpstr>INFRA Grants</vt:lpstr>
      <vt:lpstr>PowerPoint Presentation</vt:lpstr>
      <vt:lpstr>Hypothetical BCA Example</vt:lpstr>
      <vt:lpstr>Hypothetical BCA Example</vt:lpstr>
      <vt:lpstr>Hypothetical BCA Example</vt:lpstr>
      <vt:lpstr>Hypothetical BCA Example</vt:lpstr>
      <vt:lpstr>Approach</vt:lpstr>
      <vt:lpstr>Vehicle Operating Cost Savings</vt:lpstr>
      <vt:lpstr>Vehicle Operating Cost Savings</vt:lpstr>
      <vt:lpstr>Vehicle Operating Cost Savings</vt:lpstr>
      <vt:lpstr>Vehicle Operating Cost Savings</vt:lpstr>
      <vt:lpstr>Vehicle Operating Cost Savings</vt:lpstr>
      <vt:lpstr>Vehicle Operating Cost Savings</vt:lpstr>
      <vt:lpstr>Vehicle Operating Cost Savings</vt:lpstr>
      <vt:lpstr>Travel Time Savings</vt:lpstr>
      <vt:lpstr>Travel Time Savings</vt:lpstr>
      <vt:lpstr>Travel Time Savings</vt:lpstr>
      <vt:lpstr>Travel Time Savings</vt:lpstr>
      <vt:lpstr>Travel Time Savings</vt:lpstr>
      <vt:lpstr>Travel Time Savings</vt:lpstr>
      <vt:lpstr>Travel Time Savings</vt:lpstr>
      <vt:lpstr>Hypothetical BCA Example</vt:lpstr>
      <vt:lpstr>Hypothetical BCA Example</vt:lpstr>
      <vt:lpstr>Hypothetical BCA Example</vt:lpstr>
      <vt:lpstr>Results – The NPV and BCR</vt:lpstr>
      <vt:lpstr>PowerPoint Presentation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 Grants – FY 2018 Preparing a Benefit-Cost Analysis</dc:title>
  <dc:creator>Timothy, Darren (OST)</dc:creator>
  <cp:lastModifiedBy>Beres, Alex (OST)</cp:lastModifiedBy>
  <cp:revision>74</cp:revision>
  <cp:lastPrinted>2017-08-31T12:27:13Z</cp:lastPrinted>
  <dcterms:created xsi:type="dcterms:W3CDTF">2017-08-30T11:57:27Z</dcterms:created>
  <dcterms:modified xsi:type="dcterms:W3CDTF">2021-03-01T21:19:43Z</dcterms:modified>
</cp:coreProperties>
</file>