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handoutMasterIdLst>
    <p:handoutMasterId r:id="rId34"/>
  </p:handoutMasterIdLst>
  <p:sldIdLst>
    <p:sldId id="262" r:id="rId2"/>
    <p:sldId id="263" r:id="rId3"/>
    <p:sldId id="257" r:id="rId4"/>
    <p:sldId id="264" r:id="rId5"/>
    <p:sldId id="265" r:id="rId6"/>
    <p:sldId id="266" r:id="rId7"/>
    <p:sldId id="267" r:id="rId8"/>
    <p:sldId id="268" r:id="rId9"/>
    <p:sldId id="280" r:id="rId10"/>
    <p:sldId id="281" r:id="rId11"/>
    <p:sldId id="282" r:id="rId12"/>
    <p:sldId id="269" r:id="rId13"/>
    <p:sldId id="284" r:id="rId14"/>
    <p:sldId id="286" r:id="rId15"/>
    <p:sldId id="287" r:id="rId16"/>
    <p:sldId id="288" r:id="rId17"/>
    <p:sldId id="289" r:id="rId18"/>
    <p:sldId id="292" r:id="rId19"/>
    <p:sldId id="270" r:id="rId20"/>
    <p:sldId id="271" r:id="rId21"/>
    <p:sldId id="290" r:id="rId22"/>
    <p:sldId id="291" r:id="rId23"/>
    <p:sldId id="272" r:id="rId24"/>
    <p:sldId id="273" r:id="rId25"/>
    <p:sldId id="274" r:id="rId26"/>
    <p:sldId id="275" r:id="rId27"/>
    <p:sldId id="283" r:id="rId28"/>
    <p:sldId id="276" r:id="rId29"/>
    <p:sldId id="279" r:id="rId30"/>
    <p:sldId id="260" r:id="rId31"/>
    <p:sldId id="277"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inwright, Laura (OST)" initials="WL(" lastIdx="1" clrIdx="0">
    <p:extLst>
      <p:ext uri="{19B8F6BF-5375-455C-9EA6-DF929625EA0E}">
        <p15:presenceInfo xmlns:p15="http://schemas.microsoft.com/office/powerpoint/2012/main" userId="S-1-5-21-982035342-1880134254-310265210-4506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DA7238-AD5C-4F20-8F2E-A4C99D66F4F1}" v="37" dt="2021-02-22T16:13:21.4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999" autoAdjust="0"/>
    <p:restoredTop sz="86278" autoAdjust="0"/>
  </p:normalViewPr>
  <p:slideViewPr>
    <p:cSldViewPr>
      <p:cViewPr varScale="1">
        <p:scale>
          <a:sx n="58" d="100"/>
          <a:sy n="58" d="100"/>
        </p:scale>
        <p:origin x="1236" y="2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2C8DA1AF-EB7D-4DB1-9C4B-6B84DF4F07C3}" type="datetimeFigureOut">
              <a:rPr lang="en-US" smtClean="0"/>
              <a:t>3/1/2021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8B09E3E8-FCC7-4F88-A2ED-6DDF6725E89F}" type="slidenum">
              <a:rPr lang="en-US" smtClean="0"/>
              <a:t>‹#›</a:t>
            </a:fld>
            <a:endParaRPr lang="en-US"/>
          </a:p>
        </p:txBody>
      </p:sp>
    </p:spTree>
    <p:extLst>
      <p:ext uri="{BB962C8B-B14F-4D97-AF65-F5344CB8AC3E}">
        <p14:creationId xmlns:p14="http://schemas.microsoft.com/office/powerpoint/2010/main" val="16625881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C617293-F665-4039-8E36-78044BC2CF98}" type="datetimeFigureOut">
              <a:rPr lang="en-US" smtClean="0"/>
              <a:t>3/1/2021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79DCD80-5FBD-425C-ABB1-D08B0560ED8A}" type="slidenum">
              <a:rPr lang="en-US" smtClean="0"/>
              <a:t>‹#›</a:t>
            </a:fld>
            <a:endParaRPr lang="en-US"/>
          </a:p>
        </p:txBody>
      </p:sp>
    </p:spTree>
    <p:extLst>
      <p:ext uri="{BB962C8B-B14F-4D97-AF65-F5344CB8AC3E}">
        <p14:creationId xmlns:p14="http://schemas.microsoft.com/office/powerpoint/2010/main" val="899152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*Development phase</a:t>
            </a:r>
            <a:r>
              <a:rPr lang="en-US" baseline="0" dirty="0"/>
              <a:t> activities are eligible, but less competitive.</a:t>
            </a:r>
            <a:endParaRPr lang="en-US" dirty="0"/>
          </a:p>
        </p:txBody>
      </p:sp>
      <p:sp>
        <p:nvSpPr>
          <p:cNvPr id="4" name="Slide Number Placeholder 3"/>
          <p:cNvSpPr>
            <a:spLocks noGrp="1"/>
          </p:cNvSpPr>
          <p:nvPr>
            <p:ph type="sldNum" sz="quarter" idx="10"/>
          </p:nvPr>
        </p:nvSpPr>
        <p:spPr/>
        <p:txBody>
          <a:bodyPr/>
          <a:lstStyle/>
          <a:p>
            <a:fld id="{179DCD80-5FBD-425C-ABB1-D08B0560ED8A}" type="slidenum">
              <a:rPr lang="en-US" smtClean="0"/>
              <a:t>6</a:t>
            </a:fld>
            <a:endParaRPr lang="en-US"/>
          </a:p>
        </p:txBody>
      </p:sp>
    </p:spTree>
    <p:extLst>
      <p:ext uri="{BB962C8B-B14F-4D97-AF65-F5344CB8AC3E}">
        <p14:creationId xmlns:p14="http://schemas.microsoft.com/office/powerpoint/2010/main" val="73484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Added detailed questions from prior years to help applicants address.</a:t>
            </a:r>
          </a:p>
        </p:txBody>
      </p:sp>
      <p:sp>
        <p:nvSpPr>
          <p:cNvPr id="4" name="Slide Number Placeholder 3"/>
          <p:cNvSpPr>
            <a:spLocks noGrp="1"/>
          </p:cNvSpPr>
          <p:nvPr>
            <p:ph type="sldNum" sz="quarter" idx="10"/>
          </p:nvPr>
        </p:nvSpPr>
        <p:spPr/>
        <p:txBody>
          <a:bodyPr/>
          <a:lstStyle/>
          <a:p>
            <a:fld id="{179DCD80-5FBD-425C-ABB1-D08B0560ED8A}" type="slidenum">
              <a:rPr lang="en-US" smtClean="0"/>
              <a:t>17</a:t>
            </a:fld>
            <a:endParaRPr lang="en-US"/>
          </a:p>
        </p:txBody>
      </p:sp>
    </p:spTree>
    <p:extLst>
      <p:ext uri="{BB962C8B-B14F-4D97-AF65-F5344CB8AC3E}">
        <p14:creationId xmlns:p14="http://schemas.microsoft.com/office/powerpoint/2010/main" val="3674363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Both planning</a:t>
            </a:r>
            <a:r>
              <a:rPr lang="en-US" baseline="0" dirty="0"/>
              <a:t> and project design elements must be addressed to receive a high rating.</a:t>
            </a:r>
          </a:p>
        </p:txBody>
      </p:sp>
      <p:sp>
        <p:nvSpPr>
          <p:cNvPr id="4" name="Slide Number Placeholder 3"/>
          <p:cNvSpPr>
            <a:spLocks noGrp="1"/>
          </p:cNvSpPr>
          <p:nvPr>
            <p:ph type="sldNum" sz="quarter" idx="10"/>
          </p:nvPr>
        </p:nvSpPr>
        <p:spPr/>
        <p:txBody>
          <a:bodyPr/>
          <a:lstStyle/>
          <a:p>
            <a:fld id="{179DCD80-5FBD-425C-ABB1-D08B0560ED8A}" type="slidenum">
              <a:rPr lang="en-US" smtClean="0"/>
              <a:t>21</a:t>
            </a:fld>
            <a:endParaRPr lang="en-US"/>
          </a:p>
        </p:txBody>
      </p:sp>
    </p:spTree>
    <p:extLst>
      <p:ext uri="{BB962C8B-B14F-4D97-AF65-F5344CB8AC3E}">
        <p14:creationId xmlns:p14="http://schemas.microsoft.com/office/powerpoint/2010/main" val="665843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Both planning</a:t>
            </a:r>
            <a:r>
              <a:rPr lang="en-US" baseline="0" dirty="0"/>
              <a:t> and project investments must be addressed to receive a high rating.</a:t>
            </a:r>
            <a:endParaRPr lang="en-US" dirty="0"/>
          </a:p>
          <a:p>
            <a:endParaRPr lang="en-US" dirty="0"/>
          </a:p>
        </p:txBody>
      </p:sp>
      <p:sp>
        <p:nvSpPr>
          <p:cNvPr id="4" name="Slide Number Placeholder 3"/>
          <p:cNvSpPr>
            <a:spLocks noGrp="1"/>
          </p:cNvSpPr>
          <p:nvPr>
            <p:ph type="sldNum" sz="quarter" idx="10"/>
          </p:nvPr>
        </p:nvSpPr>
        <p:spPr/>
        <p:txBody>
          <a:bodyPr/>
          <a:lstStyle/>
          <a:p>
            <a:fld id="{179DCD80-5FBD-425C-ABB1-D08B0560ED8A}" type="slidenum">
              <a:rPr lang="en-US" smtClean="0"/>
              <a:t>22</a:t>
            </a:fld>
            <a:endParaRPr lang="en-US"/>
          </a:p>
        </p:txBody>
      </p:sp>
    </p:spTree>
    <p:extLst>
      <p:ext uri="{BB962C8B-B14F-4D97-AF65-F5344CB8AC3E}">
        <p14:creationId xmlns:p14="http://schemas.microsoft.com/office/powerpoint/2010/main" val="961648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Must do both to receive a high rating.</a:t>
            </a:r>
          </a:p>
        </p:txBody>
      </p:sp>
      <p:sp>
        <p:nvSpPr>
          <p:cNvPr id="4" name="Slide Number Placeholder 3"/>
          <p:cNvSpPr>
            <a:spLocks noGrp="1"/>
          </p:cNvSpPr>
          <p:nvPr>
            <p:ph type="sldNum" sz="quarter" idx="10"/>
          </p:nvPr>
        </p:nvSpPr>
        <p:spPr/>
        <p:txBody>
          <a:bodyPr/>
          <a:lstStyle/>
          <a:p>
            <a:fld id="{179DCD80-5FBD-425C-ABB1-D08B0560ED8A}" type="slidenum">
              <a:rPr lang="en-US" smtClean="0"/>
              <a:t>25</a:t>
            </a:fld>
            <a:endParaRPr lang="en-US"/>
          </a:p>
        </p:txBody>
      </p:sp>
    </p:spTree>
    <p:extLst>
      <p:ext uri="{BB962C8B-B14F-4D97-AF65-F5344CB8AC3E}">
        <p14:creationId xmlns:p14="http://schemas.microsoft.com/office/powerpoint/2010/main" val="6438599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REGISTER EARLY ON GRANTS.GOV- START NOW. USDOT is unable to provide technical</a:t>
            </a:r>
            <a:r>
              <a:rPr lang="en-US" baseline="0" dirty="0"/>
              <a:t> assistance with grants.gov since it is not a DOT system.</a:t>
            </a:r>
            <a:endParaRPr lang="en-US" dirty="0"/>
          </a:p>
        </p:txBody>
      </p:sp>
      <p:sp>
        <p:nvSpPr>
          <p:cNvPr id="4" name="Slide Number Placeholder 3"/>
          <p:cNvSpPr>
            <a:spLocks noGrp="1"/>
          </p:cNvSpPr>
          <p:nvPr>
            <p:ph type="sldNum" sz="quarter" idx="10"/>
          </p:nvPr>
        </p:nvSpPr>
        <p:spPr/>
        <p:txBody>
          <a:bodyPr/>
          <a:lstStyle/>
          <a:p>
            <a:fld id="{179DCD80-5FBD-425C-ABB1-D08B0560ED8A}" type="slidenum">
              <a:rPr lang="en-US" smtClean="0"/>
              <a:t>30</a:t>
            </a:fld>
            <a:endParaRPr lang="en-US"/>
          </a:p>
        </p:txBody>
      </p:sp>
    </p:spTree>
    <p:extLst>
      <p:ext uri="{BB962C8B-B14F-4D97-AF65-F5344CB8AC3E}">
        <p14:creationId xmlns:p14="http://schemas.microsoft.com/office/powerpoint/2010/main" val="1348834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flipH="1">
            <a:off x="0" y="5410200"/>
            <a:ext cx="9144000" cy="1752600"/>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hasCustomPrompt="1"/>
          </p:nvPr>
        </p:nvSpPr>
        <p:spPr>
          <a:xfrm>
            <a:off x="990600" y="2286000"/>
            <a:ext cx="7775448" cy="1463040"/>
          </a:xfrm>
        </p:spPr>
        <p:txBody>
          <a:bodyPr rIns="45720" anchor="t"/>
          <a:lstStyle>
            <a:lvl1pPr algn="r">
              <a:defRPr lang="en-US" b="1" cap="none" baseline="0" dirty="0">
                <a:ln w="5000" cmpd="sng">
                  <a:solidFill>
                    <a:schemeClr val="accent1">
                      <a:tint val="80000"/>
                      <a:shade val="99000"/>
                      <a:satMod val="500000"/>
                    </a:schemeClr>
                  </a:solidFill>
                  <a:prstDash val="solid"/>
                </a:ln>
                <a:solidFill>
                  <a:schemeClr val="bg1"/>
                </a:solidFill>
                <a:effectLst/>
              </a:defRPr>
            </a:lvl1pPr>
          </a:lstStyle>
          <a:p>
            <a:r>
              <a:rPr kumimoji="0" lang="en-US" dirty="0"/>
              <a:t>Update to Flying Cars</a:t>
            </a:r>
          </a:p>
        </p:txBody>
      </p:sp>
      <p:sp>
        <p:nvSpPr>
          <p:cNvPr id="11" name="TextBox 10"/>
          <p:cNvSpPr txBox="1"/>
          <p:nvPr userDrawn="1"/>
        </p:nvSpPr>
        <p:spPr>
          <a:xfrm>
            <a:off x="838200" y="298931"/>
            <a:ext cx="8229600" cy="523220"/>
          </a:xfrm>
          <a:prstGeom prst="rect">
            <a:avLst/>
          </a:prstGeom>
          <a:noFill/>
        </p:spPr>
        <p:txBody>
          <a:bodyPr wrap="square" rtlCol="0">
            <a:spAutoFit/>
          </a:bodyPr>
          <a:lstStyle/>
          <a:p>
            <a:r>
              <a:rPr lang="en-US" sz="2800" b="1" dirty="0">
                <a:solidFill>
                  <a:schemeClr val="bg1">
                    <a:lumMod val="50000"/>
                  </a:schemeClr>
                </a:solidFill>
                <a:latin typeface="Century Gothic" panose="020B0502020202020204" pitchFamily="34" charset="0"/>
              </a:rPr>
              <a:t>U.S. Department</a:t>
            </a:r>
            <a:r>
              <a:rPr lang="en-US" sz="2800" b="1" baseline="0" dirty="0">
                <a:solidFill>
                  <a:schemeClr val="bg1">
                    <a:lumMod val="50000"/>
                  </a:schemeClr>
                </a:solidFill>
                <a:latin typeface="Century Gothic" panose="020B0502020202020204" pitchFamily="34" charset="0"/>
              </a:rPr>
              <a:t> of Transportation </a:t>
            </a:r>
            <a:endParaRPr lang="en-US" sz="2800" b="1" dirty="0">
              <a:solidFill>
                <a:schemeClr val="bg1">
                  <a:lumMod val="50000"/>
                </a:schemeClr>
              </a:solidFill>
              <a:latin typeface="Century Gothic" panose="020B0502020202020204" pitchFamily="34" charset="0"/>
            </a:endParaRPr>
          </a:p>
        </p:txBody>
      </p:sp>
      <p:sp>
        <p:nvSpPr>
          <p:cNvPr id="12" name="TextBox 11"/>
          <p:cNvSpPr txBox="1"/>
          <p:nvPr userDrawn="1"/>
        </p:nvSpPr>
        <p:spPr>
          <a:xfrm>
            <a:off x="876300" y="695980"/>
            <a:ext cx="5753100" cy="523220"/>
          </a:xfrm>
          <a:prstGeom prst="rect">
            <a:avLst/>
          </a:prstGeom>
          <a:noFill/>
        </p:spPr>
        <p:txBody>
          <a:bodyPr wrap="square" rtlCol="0">
            <a:spAutoFit/>
          </a:bodyPr>
          <a:lstStyle/>
          <a:p>
            <a:r>
              <a:rPr lang="en-US" sz="2800" dirty="0">
                <a:solidFill>
                  <a:schemeClr val="bg1">
                    <a:lumMod val="50000"/>
                  </a:schemeClr>
                </a:solidFill>
                <a:latin typeface="Century Gothic" panose="020B0502020202020204" pitchFamily="34" charset="0"/>
              </a:rPr>
              <a:t>Office of the Under Secretary</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337810"/>
            <a:ext cx="724286" cy="728990"/>
          </a:xfrm>
          <a:prstGeom prst="rect">
            <a:avLst/>
          </a:prstGeom>
        </p:spPr>
      </p:pic>
      <p:cxnSp>
        <p:nvCxnSpPr>
          <p:cNvPr id="4" name="Straight Connector 3"/>
          <p:cNvCxnSpPr/>
          <p:nvPr userDrawn="1"/>
        </p:nvCxnSpPr>
        <p:spPr>
          <a:xfrm>
            <a:off x="1219200" y="3810000"/>
            <a:ext cx="75438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Footer Placeholder 4"/>
          <p:cNvSpPr>
            <a:spLocks noGrp="1"/>
          </p:cNvSpPr>
          <p:nvPr>
            <p:ph type="ftr" sz="quarter" idx="11"/>
          </p:nvPr>
        </p:nvSpPr>
        <p:spPr/>
        <p:txBody>
          <a:bodyPr/>
          <a:lstStyle/>
          <a:p>
            <a:r>
              <a:rPr lang="en-US"/>
              <a:t>‹#›</a:t>
            </a:r>
          </a:p>
        </p:txBody>
      </p:sp>
      <p:sp>
        <p:nvSpPr>
          <p:cNvPr id="6" name="Slide Number Placeholder 5"/>
          <p:cNvSpPr>
            <a:spLocks noGrp="1"/>
          </p:cNvSpPr>
          <p:nvPr>
            <p:ph type="sldNum" sz="quarter" idx="12"/>
          </p:nvPr>
        </p:nvSpPr>
        <p:spPr/>
        <p:txBody>
          <a:bodyPr/>
          <a:lstStyle/>
          <a:p>
            <a:fld id="{8E5FBD1D-22DC-411D-A238-C2C1177F8A2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Footer Placeholder 5"/>
          <p:cNvSpPr>
            <a:spLocks noGrp="1"/>
          </p:cNvSpPr>
          <p:nvPr>
            <p:ph type="ftr" sz="quarter" idx="11"/>
          </p:nvPr>
        </p:nvSpPr>
        <p:spPr/>
        <p:txBody>
          <a:bodyPr/>
          <a:lstStyle/>
          <a:p>
            <a:r>
              <a:rPr lang="en-US"/>
              <a:t>‹#›</a:t>
            </a:r>
          </a:p>
        </p:txBody>
      </p:sp>
      <p:sp>
        <p:nvSpPr>
          <p:cNvPr id="7" name="Slide Number Placeholder 6"/>
          <p:cNvSpPr>
            <a:spLocks noGrp="1"/>
          </p:cNvSpPr>
          <p:nvPr>
            <p:ph type="sldNum" sz="quarter" idx="12"/>
          </p:nvPr>
        </p:nvSpPr>
        <p:spPr/>
        <p:txBody>
          <a:bodyPr/>
          <a:lstStyle/>
          <a:p>
            <a:fld id="{8E5FBD1D-22DC-411D-A238-C2C1177F8A2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8" name="Slide Number Placeholder 7"/>
          <p:cNvSpPr>
            <a:spLocks noGrp="1"/>
          </p:cNvSpPr>
          <p:nvPr>
            <p:ph type="sldNum" sz="quarter" idx="11"/>
          </p:nvPr>
        </p:nvSpPr>
        <p:spPr/>
        <p:txBody>
          <a:bodyPr/>
          <a:lstStyle/>
          <a:p>
            <a:fld id="{8E5FBD1D-22DC-411D-A238-C2C1177F8A2C}" type="slidenum">
              <a:rPr lang="en-US" smtClean="0"/>
              <a:t>‹#›</a:t>
            </a:fld>
            <a:endParaRPr lang="en-US"/>
          </a:p>
        </p:txBody>
      </p:sp>
      <p:sp>
        <p:nvSpPr>
          <p:cNvPr id="9" name="Footer Placeholder 8"/>
          <p:cNvSpPr>
            <a:spLocks noGrp="1"/>
          </p:cNvSpPr>
          <p:nvPr>
            <p:ph type="ftr" sz="quarter" idx="12"/>
          </p:nvPr>
        </p:nvSpPr>
        <p:spPr/>
        <p:txBody>
          <a:bodyPr/>
          <a:lstStyle/>
          <a:p>
            <a:r>
              <a:rPr lang="en-US"/>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a:t>
            </a:r>
          </a:p>
        </p:txBody>
      </p:sp>
      <p:sp>
        <p:nvSpPr>
          <p:cNvPr id="4" name="Slide Number Placeholder 3"/>
          <p:cNvSpPr>
            <a:spLocks noGrp="1"/>
          </p:cNvSpPr>
          <p:nvPr>
            <p:ph type="sldNum" sz="quarter" idx="12"/>
          </p:nvPr>
        </p:nvSpPr>
        <p:spPr/>
        <p:txBody>
          <a:bodyPr/>
          <a:lstStyle/>
          <a:p>
            <a:fld id="{8E5FBD1D-22DC-411D-A238-C2C1177F8A2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Footer Placeholder 5"/>
          <p:cNvSpPr>
            <a:spLocks noGrp="1"/>
          </p:cNvSpPr>
          <p:nvPr>
            <p:ph type="ftr" sz="quarter" idx="11"/>
          </p:nvPr>
        </p:nvSpPr>
        <p:spPr/>
        <p:txBody>
          <a:bodyPr/>
          <a:lstStyle/>
          <a:p>
            <a:r>
              <a:rPr lang="en-US"/>
              <a:t>‹#›</a:t>
            </a:r>
          </a:p>
        </p:txBody>
      </p:sp>
      <p:sp>
        <p:nvSpPr>
          <p:cNvPr id="7" name="Slide Number Placeholder 6"/>
          <p:cNvSpPr>
            <a:spLocks noGrp="1"/>
          </p:cNvSpPr>
          <p:nvPr>
            <p:ph type="sldNum" sz="quarter" idx="12"/>
          </p:nvPr>
        </p:nvSpPr>
        <p:spPr>
          <a:xfrm>
            <a:off x="8156448" y="6422064"/>
            <a:ext cx="762000" cy="365125"/>
          </a:xfrm>
        </p:spPr>
        <p:txBody>
          <a:bodyPr/>
          <a:lstStyle/>
          <a:p>
            <a:fld id="{8E5FBD1D-22DC-411D-A238-C2C1177F8A2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Footer Placeholder 4"/>
          <p:cNvSpPr>
            <a:spLocks noGrp="1"/>
          </p:cNvSpPr>
          <p:nvPr>
            <p:ph type="ftr" sz="quarter" idx="11"/>
          </p:nvPr>
        </p:nvSpPr>
        <p:spPr/>
        <p:txBody>
          <a:bodyPr/>
          <a:lstStyle/>
          <a:p>
            <a:r>
              <a:rPr lang="en-US"/>
              <a:t>‹#›</a:t>
            </a:r>
          </a:p>
        </p:txBody>
      </p:sp>
      <p:sp>
        <p:nvSpPr>
          <p:cNvPr id="6" name="Slide Number Placeholder 5"/>
          <p:cNvSpPr>
            <a:spLocks noGrp="1"/>
          </p:cNvSpPr>
          <p:nvPr>
            <p:ph type="sldNum" sz="quarter" idx="12"/>
          </p:nvPr>
        </p:nvSpPr>
        <p:spPr/>
        <p:txBody>
          <a:bodyPr/>
          <a:lstStyle/>
          <a:p>
            <a:fld id="{8E5FBD1D-22DC-411D-A238-C2C1177F8A2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Footer Placeholder 4"/>
          <p:cNvSpPr>
            <a:spLocks noGrp="1"/>
          </p:cNvSpPr>
          <p:nvPr>
            <p:ph type="ftr" sz="quarter" idx="11"/>
          </p:nvPr>
        </p:nvSpPr>
        <p:spPr/>
        <p:txBody>
          <a:bodyPr/>
          <a:lstStyle/>
          <a:p>
            <a:r>
              <a:rPr lang="en-US"/>
              <a:t>‹#›</a:t>
            </a:r>
          </a:p>
        </p:txBody>
      </p:sp>
      <p:sp>
        <p:nvSpPr>
          <p:cNvPr id="6" name="Slide Number Placeholder 5"/>
          <p:cNvSpPr>
            <a:spLocks noGrp="1"/>
          </p:cNvSpPr>
          <p:nvPr>
            <p:ph type="sldNum" sz="quarter" idx="12"/>
          </p:nvPr>
        </p:nvSpPr>
        <p:spPr/>
        <p:txBody>
          <a:bodyPr/>
          <a:lstStyle/>
          <a:p>
            <a:fld id="{8E5FBD1D-22DC-411D-A238-C2C1177F8A2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cSld name="1_Title Slide">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flipH="1">
            <a:off x="0" y="5410200"/>
            <a:ext cx="9144000" cy="1752600"/>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hasCustomPrompt="1"/>
          </p:nvPr>
        </p:nvSpPr>
        <p:spPr>
          <a:xfrm>
            <a:off x="990600" y="2286000"/>
            <a:ext cx="7775448" cy="1463040"/>
          </a:xfrm>
        </p:spPr>
        <p:txBody>
          <a:bodyPr rIns="45720" anchor="t"/>
          <a:lstStyle>
            <a:lvl1pPr algn="r">
              <a:defRPr lang="en-US" b="1" cap="none" baseline="0" dirty="0">
                <a:ln w="5000" cmpd="sng">
                  <a:solidFill>
                    <a:schemeClr val="accent1">
                      <a:tint val="80000"/>
                      <a:shade val="99000"/>
                      <a:satMod val="500000"/>
                    </a:schemeClr>
                  </a:solidFill>
                  <a:prstDash val="solid"/>
                </a:ln>
                <a:solidFill>
                  <a:schemeClr val="bg1"/>
                </a:solidFill>
                <a:effectLst/>
              </a:defRPr>
            </a:lvl1pPr>
          </a:lstStyle>
          <a:p>
            <a:r>
              <a:rPr kumimoji="0" lang="en-US" dirty="0"/>
              <a:t>Update to Flying Cars</a:t>
            </a:r>
          </a:p>
        </p:txBody>
      </p:sp>
      <p:sp>
        <p:nvSpPr>
          <p:cNvPr id="17" name="Subtitle 16"/>
          <p:cNvSpPr>
            <a:spLocks noGrp="1"/>
          </p:cNvSpPr>
          <p:nvPr>
            <p:ph type="subTitle" idx="1" hasCustomPrompt="1"/>
          </p:nvPr>
        </p:nvSpPr>
        <p:spPr>
          <a:xfrm>
            <a:off x="2286000" y="3875826"/>
            <a:ext cx="6480048" cy="876300"/>
          </a:xfrm>
        </p:spPr>
        <p:txBody>
          <a:bodyPr tIns="0" rIns="45720" bIns="0" anchor="b">
            <a:normAutofit/>
          </a:bodyPr>
          <a:lstStyle>
            <a:lvl1pPr marL="0" marR="0" indent="0" algn="r" defTabSz="914400" rtl="0" eaLnBrk="1" fontAlgn="auto" latinLnBrk="0" hangingPunct="1">
              <a:lnSpc>
                <a:spcPct val="100000"/>
              </a:lnSpc>
              <a:spcBef>
                <a:spcPts val="0"/>
              </a:spcBef>
              <a:spcAft>
                <a:spcPts val="0"/>
              </a:spcAft>
              <a:buClrTx/>
              <a:buSzTx/>
              <a:buFontTx/>
              <a:buNone/>
              <a:tabLst/>
              <a:defRPr sz="2800" baseline="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marL="0" marR="0" indent="0" algn="r" defTabSz="914400" rtl="0" eaLnBrk="1" fontAlgn="auto" latinLnBrk="0" hangingPunct="1">
              <a:lnSpc>
                <a:spcPct val="100000"/>
              </a:lnSpc>
              <a:spcBef>
                <a:spcPts val="0"/>
              </a:spcBef>
              <a:spcAft>
                <a:spcPts val="0"/>
              </a:spcAft>
              <a:buClrTx/>
              <a:buSzTx/>
              <a:buFontTx/>
              <a:buNone/>
              <a:tabLst/>
              <a:defRPr/>
            </a:pPr>
            <a:r>
              <a:rPr kumimoji="0" lang="en-US" sz="2400" dirty="0">
                <a:solidFill>
                  <a:schemeClr val="tx1"/>
                </a:solidFill>
                <a:latin typeface="Arial Rounded MT Bold" panose="020F0704030504030204" pitchFamily="34" charset="0"/>
              </a:rPr>
              <a:t>Office of the Assistant Secretary for Policy</a:t>
            </a:r>
          </a:p>
        </p:txBody>
      </p:sp>
      <p:sp>
        <p:nvSpPr>
          <p:cNvPr id="11" name="TextBox 10"/>
          <p:cNvSpPr txBox="1"/>
          <p:nvPr userDrawn="1"/>
        </p:nvSpPr>
        <p:spPr>
          <a:xfrm>
            <a:off x="838200" y="298931"/>
            <a:ext cx="8229600" cy="523220"/>
          </a:xfrm>
          <a:prstGeom prst="rect">
            <a:avLst/>
          </a:prstGeom>
          <a:noFill/>
        </p:spPr>
        <p:txBody>
          <a:bodyPr wrap="square" rtlCol="0">
            <a:spAutoFit/>
          </a:bodyPr>
          <a:lstStyle/>
          <a:p>
            <a:r>
              <a:rPr lang="en-US" sz="2800" b="1" dirty="0">
                <a:solidFill>
                  <a:schemeClr val="bg1">
                    <a:lumMod val="50000"/>
                  </a:schemeClr>
                </a:solidFill>
                <a:latin typeface="Century Gothic" panose="020B0502020202020204" pitchFamily="34" charset="0"/>
              </a:rPr>
              <a:t>U.S. Department</a:t>
            </a:r>
            <a:r>
              <a:rPr lang="en-US" sz="2800" b="1" baseline="0" dirty="0">
                <a:solidFill>
                  <a:schemeClr val="bg1">
                    <a:lumMod val="50000"/>
                  </a:schemeClr>
                </a:solidFill>
                <a:latin typeface="Century Gothic" panose="020B0502020202020204" pitchFamily="34" charset="0"/>
              </a:rPr>
              <a:t> of Transportation </a:t>
            </a:r>
            <a:endParaRPr lang="en-US" sz="2800" b="1" dirty="0">
              <a:solidFill>
                <a:schemeClr val="bg1">
                  <a:lumMod val="50000"/>
                </a:schemeClr>
              </a:solidFill>
              <a:latin typeface="Century Gothic" panose="020B0502020202020204" pitchFamily="34" charset="0"/>
            </a:endParaRPr>
          </a:p>
        </p:txBody>
      </p:sp>
      <p:sp>
        <p:nvSpPr>
          <p:cNvPr id="12" name="TextBox 11"/>
          <p:cNvSpPr txBox="1"/>
          <p:nvPr userDrawn="1"/>
        </p:nvSpPr>
        <p:spPr>
          <a:xfrm>
            <a:off x="876300" y="695980"/>
            <a:ext cx="5753100" cy="523220"/>
          </a:xfrm>
          <a:prstGeom prst="rect">
            <a:avLst/>
          </a:prstGeom>
          <a:noFill/>
        </p:spPr>
        <p:txBody>
          <a:bodyPr wrap="square" rtlCol="0">
            <a:spAutoFit/>
          </a:bodyPr>
          <a:lstStyle/>
          <a:p>
            <a:r>
              <a:rPr lang="en-US" sz="2800" dirty="0">
                <a:solidFill>
                  <a:schemeClr val="bg1">
                    <a:lumMod val="50000"/>
                  </a:schemeClr>
                </a:solidFill>
                <a:latin typeface="Century Gothic" panose="020B0502020202020204" pitchFamily="34" charset="0"/>
              </a:rPr>
              <a:t>Office of the Under Secretary</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337810"/>
            <a:ext cx="724286" cy="728990"/>
          </a:xfrm>
          <a:prstGeom prst="rect">
            <a:avLst/>
          </a:prstGeom>
        </p:spPr>
      </p:pic>
      <p:sp>
        <p:nvSpPr>
          <p:cNvPr id="2" name="TextBox 1"/>
          <p:cNvSpPr txBox="1"/>
          <p:nvPr userDrawn="1"/>
        </p:nvSpPr>
        <p:spPr>
          <a:xfrm>
            <a:off x="2286000" y="4876800"/>
            <a:ext cx="6477000" cy="677108"/>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0" lang="en-US" sz="2000" dirty="0">
                <a:solidFill>
                  <a:schemeClr val="tx1"/>
                </a:solidFill>
                <a:latin typeface="Arial Rounded MT Bold" panose="020F0704030504030204" pitchFamily="34" charset="0"/>
              </a:rPr>
              <a:t>Office</a:t>
            </a:r>
            <a:r>
              <a:rPr kumimoji="0" lang="en-US" sz="2000" baseline="0" dirty="0">
                <a:solidFill>
                  <a:schemeClr val="tx1"/>
                </a:solidFill>
                <a:latin typeface="Arial Rounded MT Bold" panose="020F0704030504030204" pitchFamily="34" charset="0"/>
              </a:rPr>
              <a:t> of Infrastructure Finance and Innovation</a:t>
            </a:r>
            <a:endParaRPr kumimoji="0" lang="en-US" sz="2000" dirty="0">
              <a:solidFill>
                <a:schemeClr val="tx1"/>
              </a:solidFill>
              <a:latin typeface="Arial Rounded MT Bold" panose="020F0704030504030204" pitchFamily="34" charset="0"/>
            </a:endParaRPr>
          </a:p>
          <a:p>
            <a:endParaRPr lang="en-US" dirty="0"/>
          </a:p>
        </p:txBody>
      </p:sp>
      <p:cxnSp>
        <p:nvCxnSpPr>
          <p:cNvPr id="4" name="Straight Connector 3"/>
          <p:cNvCxnSpPr/>
          <p:nvPr userDrawn="1"/>
        </p:nvCxnSpPr>
        <p:spPr>
          <a:xfrm>
            <a:off x="1219200" y="3810000"/>
            <a:ext cx="7543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294032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gi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flipH="1">
            <a:off x="0" y="5638800"/>
            <a:ext cx="9144000" cy="1524000"/>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1447800" y="274638"/>
            <a:ext cx="7467600" cy="1143000"/>
          </a:xfrm>
          <a:prstGeom prst="rect">
            <a:avLst/>
          </a:prstGeom>
        </p:spPr>
        <p:txBody>
          <a:bodyPr vert="horz" lIns="45720" rIns="45720" anchor="ctr">
            <a:normAutofit/>
          </a:bodyPr>
          <a:lstStyle/>
          <a:p>
            <a:r>
              <a:rPr kumimoji="0" lang="en-US" dirty="0"/>
              <a:t>Flying Car History 46</a:t>
            </a:r>
          </a:p>
        </p:txBody>
      </p:sp>
      <p:sp>
        <p:nvSpPr>
          <p:cNvPr id="30" name="Text Placeholder 29"/>
          <p:cNvSpPr>
            <a:spLocks noGrp="1"/>
          </p:cNvSpPr>
          <p:nvPr>
            <p:ph type="body" idx="1"/>
          </p:nvPr>
        </p:nvSpPr>
        <p:spPr>
          <a:xfrm>
            <a:off x="1447800" y="1600200"/>
            <a:ext cx="7467600" cy="4525963"/>
          </a:xfrm>
          <a:prstGeom prst="rect">
            <a:avLst/>
          </a:prstGeom>
        </p:spPr>
        <p:txBody>
          <a:bodyPr vert="horz">
            <a:normAutofit/>
          </a:bodyPr>
          <a:lstStyle/>
          <a:p>
            <a:pPr lvl="0" eaLnBrk="1" latinLnBrk="0" hangingPunct="1"/>
            <a:r>
              <a:rPr kumimoji="0" lang="en-US" dirty="0"/>
              <a:t>1917 Curtiss </a:t>
            </a:r>
            <a:r>
              <a:rPr kumimoji="0" lang="en-US" dirty="0" err="1"/>
              <a:t>Autoplane</a:t>
            </a:r>
            <a:r>
              <a:rPr kumimoji="0" lang="en-US" dirty="0"/>
              <a:t> 38</a:t>
            </a:r>
          </a:p>
          <a:p>
            <a:pPr lvl="1" eaLnBrk="1" latinLnBrk="0" hangingPunct="1"/>
            <a:r>
              <a:rPr kumimoji="0" lang="en-US" dirty="0"/>
              <a:t>1937 </a:t>
            </a:r>
            <a:r>
              <a:rPr kumimoji="0" lang="en-US" dirty="0" err="1"/>
              <a:t>Arrowbile</a:t>
            </a:r>
            <a:r>
              <a:rPr kumimoji="0" lang="en-US" dirty="0"/>
              <a:t> Hybrid 36</a:t>
            </a:r>
          </a:p>
          <a:p>
            <a:pPr lvl="2" eaLnBrk="1" latinLnBrk="0" hangingPunct="1"/>
            <a:r>
              <a:rPr kumimoji="0" lang="en-US" dirty="0"/>
              <a:t>1946 </a:t>
            </a:r>
            <a:r>
              <a:rPr kumimoji="0" lang="en-US" dirty="0" err="1"/>
              <a:t>Airphibian</a:t>
            </a:r>
            <a:r>
              <a:rPr kumimoji="0" lang="en-US" dirty="0"/>
              <a:t> 34</a:t>
            </a:r>
          </a:p>
          <a:p>
            <a:pPr lvl="3" eaLnBrk="1" latinLnBrk="0" hangingPunct="1"/>
            <a:r>
              <a:rPr kumimoji="0" lang="en-US" dirty="0"/>
              <a:t>1947 </a:t>
            </a:r>
            <a:r>
              <a:rPr kumimoji="0" lang="en-US" dirty="0" err="1"/>
              <a:t>ConvAirCar</a:t>
            </a:r>
            <a:r>
              <a:rPr kumimoji="0" lang="en-US" dirty="0"/>
              <a:t> 32</a:t>
            </a:r>
          </a:p>
          <a:p>
            <a:pPr lvl="4" eaLnBrk="1" latinLnBrk="0" hangingPunct="1"/>
            <a:r>
              <a:rPr kumimoji="0" lang="en-US" dirty="0"/>
              <a:t>1970 </a:t>
            </a:r>
            <a:r>
              <a:rPr kumimoji="0" lang="en-US" dirty="0" err="1"/>
              <a:t>Aerocar</a:t>
            </a:r>
            <a:r>
              <a:rPr kumimoji="0" lang="en-US" dirty="0"/>
              <a:t> 30</a:t>
            </a:r>
          </a:p>
        </p:txBody>
      </p:sp>
      <p:sp>
        <p:nvSpPr>
          <p:cNvPr id="22" name="Footer Placeholder 21"/>
          <p:cNvSpPr>
            <a:spLocks noGrp="1"/>
          </p:cNvSpPr>
          <p:nvPr>
            <p:ph type="ftr" sz="quarter" idx="3"/>
          </p:nvPr>
        </p:nvSpPr>
        <p:spPr>
          <a:xfrm>
            <a:off x="3352800" y="6422064"/>
            <a:ext cx="2667000" cy="365125"/>
          </a:xfrm>
          <a:prstGeom prst="rect">
            <a:avLst/>
          </a:prstGeom>
        </p:spPr>
        <p:txBody>
          <a:bodyPr vert="horz" lIns="0" rIns="0" bIns="0" anchor="b"/>
          <a:lstStyle>
            <a:lvl1pPr algn="ctr" eaLnBrk="1" latinLnBrk="0" hangingPunct="1">
              <a:defRPr kumimoji="0" sz="1000">
                <a:solidFill>
                  <a:schemeClr val="bg1">
                    <a:lumMod val="50000"/>
                  </a:schemeClr>
                </a:solidFill>
              </a:defRPr>
            </a:lvl1pPr>
          </a:lstStyle>
          <a:p>
            <a:r>
              <a:rPr lang="en-US" dirty="0"/>
              <a:t>June 27, 2017</a:t>
            </a: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bg1">
                    <a:lumMod val="50000"/>
                  </a:schemeClr>
                </a:solidFill>
              </a:defRPr>
            </a:lvl1pPr>
          </a:lstStyle>
          <a:p>
            <a:fld id="{8E5FBD1D-22DC-411D-A238-C2C1177F8A2C}" type="slidenum">
              <a:rPr lang="en-US" smtClean="0"/>
              <a:pPr/>
              <a:t>‹#›</a:t>
            </a:fld>
            <a:endParaRPr lang="en-US" dirty="0"/>
          </a:p>
        </p:txBody>
      </p:sp>
      <p:sp>
        <p:nvSpPr>
          <p:cNvPr id="3" name="TextBox 2"/>
          <p:cNvSpPr txBox="1"/>
          <p:nvPr/>
        </p:nvSpPr>
        <p:spPr>
          <a:xfrm>
            <a:off x="457200" y="6477000"/>
            <a:ext cx="2286000" cy="246221"/>
          </a:xfrm>
          <a:prstGeom prst="rect">
            <a:avLst/>
          </a:prstGeom>
          <a:noFill/>
        </p:spPr>
        <p:txBody>
          <a:bodyPr wrap="square" rtlCol="0">
            <a:spAutoFit/>
          </a:bodyPr>
          <a:lstStyle/>
          <a:p>
            <a:r>
              <a:rPr lang="en-US" sz="1000" b="1" dirty="0">
                <a:solidFill>
                  <a:schemeClr val="bg1">
                    <a:lumMod val="50000"/>
                  </a:schemeClr>
                </a:solidFill>
                <a:latin typeface="Century Gothic" panose="020B0502020202020204" pitchFamily="34" charset="0"/>
              </a:rPr>
              <a:t>U.S. Department</a:t>
            </a:r>
            <a:r>
              <a:rPr lang="en-US" sz="1000" b="1" baseline="0" dirty="0">
                <a:solidFill>
                  <a:schemeClr val="bg1">
                    <a:lumMod val="50000"/>
                  </a:schemeClr>
                </a:solidFill>
                <a:latin typeface="Century Gothic" panose="020B0502020202020204" pitchFamily="34" charset="0"/>
              </a:rPr>
              <a:t> of Transportation </a:t>
            </a:r>
            <a:endParaRPr lang="en-US" sz="1000" b="1" dirty="0">
              <a:solidFill>
                <a:schemeClr val="bg1">
                  <a:lumMod val="50000"/>
                </a:schemeClr>
              </a:solidFill>
              <a:latin typeface="Century Gothic" panose="020B0502020202020204" pitchFamily="34" charset="0"/>
            </a:endParaRPr>
          </a:p>
        </p:txBody>
      </p:sp>
      <p:pic>
        <p:nvPicPr>
          <p:cNvPr id="5" name="Picture 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52400" y="6436673"/>
            <a:ext cx="342900" cy="345127"/>
          </a:xfrm>
          <a:prstGeom prst="rect">
            <a:avLst/>
          </a:prstGeom>
        </p:spPr>
      </p:pic>
    </p:spTree>
  </p:cSld>
  <p:clrMap bg1="dk1" tx1="lt1" bg2="dk2" tx2="lt2" accent1="accent1" accent2="accent2" accent3="accent3" accent4="accent4" accent5="accent5" accent6="accent6" hlink="hlink" folHlink="folHlink"/>
  <p:sldLayoutIdLst>
    <p:sldLayoutId id="2147483661" r:id="rId1"/>
    <p:sldLayoutId id="2147483662" r:id="rId2"/>
    <p:sldLayoutId id="2147483664" r:id="rId3"/>
    <p:sldLayoutId id="2147483666" r:id="rId4"/>
    <p:sldLayoutId id="2147483667" r:id="rId5"/>
    <p:sldLayoutId id="2147483668" r:id="rId6"/>
    <p:sldLayoutId id="2147483670" r:id="rId7"/>
    <p:sldLayoutId id="2147483671" r:id="rId8"/>
    <p:sldLayoutId id="2147483672" r:id="rId9"/>
  </p:sldLayoutIdLst>
  <p:hf hdr="0"/>
  <p:txStyles>
    <p:titleStyle>
      <a:lvl1pPr algn="l" rtl="0" eaLnBrk="1" latinLnBrk="0" hangingPunct="1">
        <a:spcBef>
          <a:spcPct val="0"/>
        </a:spcBef>
        <a:buNone/>
        <a:defRPr kumimoji="0" sz="4600" kern="1200" baseline="0">
          <a:solidFill>
            <a:schemeClr val="bg1"/>
          </a:solidFill>
          <a:latin typeface="Arial Rounded MT Bold" panose="020F0704030504030204" pitchFamily="34" charset="0"/>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800" kern="1200">
          <a:solidFill>
            <a:schemeClr val="bg1"/>
          </a:solidFill>
          <a:latin typeface="Arial Rounded MT Bold" panose="020F0704030504030204" pitchFamily="34" charset="0"/>
          <a:ea typeface="+mn-ea"/>
          <a:cs typeface="+mn-cs"/>
        </a:defRPr>
      </a:lvl1pPr>
      <a:lvl2pPr marL="722376" indent="-274320" algn="l" rtl="0" eaLnBrk="1" latinLnBrk="0" hangingPunct="1">
        <a:spcBef>
          <a:spcPct val="20000"/>
        </a:spcBef>
        <a:buClr>
          <a:schemeClr val="accent1"/>
        </a:buClr>
        <a:buSzPct val="90000"/>
        <a:buFont typeface="Wingdings 2"/>
        <a:buChar char=""/>
        <a:defRPr kumimoji="0" sz="3600" kern="1200">
          <a:solidFill>
            <a:schemeClr val="bg1"/>
          </a:solidFill>
          <a:latin typeface="Arial Rounded MT Bold" panose="020F0704030504030204" pitchFamily="34" charset="0"/>
          <a:ea typeface="+mn-ea"/>
          <a:cs typeface="+mn-cs"/>
        </a:defRPr>
      </a:lvl2pPr>
      <a:lvl3pPr marL="1005840" indent="-256032" algn="l" rtl="0" eaLnBrk="1" latinLnBrk="0" hangingPunct="1">
        <a:spcBef>
          <a:spcPct val="20000"/>
        </a:spcBef>
        <a:buClr>
          <a:schemeClr val="accent2"/>
        </a:buClr>
        <a:buSzPct val="85000"/>
        <a:buFont typeface="Arial"/>
        <a:buChar char="○"/>
        <a:defRPr kumimoji="0" sz="3400" kern="1200">
          <a:solidFill>
            <a:schemeClr val="bg1"/>
          </a:solidFill>
          <a:latin typeface="Arial Rounded MT Bold" panose="020F0704030504030204" pitchFamily="34" charset="0"/>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3200" kern="1200">
          <a:solidFill>
            <a:schemeClr val="bg1"/>
          </a:solidFill>
          <a:latin typeface="Arial Rounded MT Bold" panose="020F0704030504030204" pitchFamily="34" charset="0"/>
          <a:ea typeface="+mn-ea"/>
          <a:cs typeface="+mn-cs"/>
        </a:defRPr>
      </a:lvl4pPr>
      <a:lvl5pPr marL="1490472" indent="-182880" algn="l" rtl="0" eaLnBrk="1" latinLnBrk="0" hangingPunct="1">
        <a:spcBef>
          <a:spcPct val="20000"/>
        </a:spcBef>
        <a:buClr>
          <a:schemeClr val="accent4"/>
        </a:buClr>
        <a:buSzPct val="100000"/>
        <a:buFont typeface="Arial"/>
        <a:buChar char="-"/>
        <a:defRPr kumimoji="0" sz="3000" kern="1200">
          <a:solidFill>
            <a:schemeClr val="bg1"/>
          </a:solidFill>
          <a:latin typeface="Arial Rounded MT Bold" panose="020F0704030504030204" pitchFamily="34" charset="0"/>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transportation.gov/office-policy/transportation-policy/benefit-cost-analysis-guidance-discretionary-grant-programs-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sam.gov/"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grants.gov/web/grants/applicants/applicant-faqs.html" TargetMode="External"/><Relationship Id="rId4" Type="http://schemas.openxmlformats.org/officeDocument/2006/relationships/hyperlink" Target="http://www.grants.gov/web/grants/applicants.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mailto:INFRAgrants@dot.gov" TargetMode="External"/><Relationship Id="rId2" Type="http://schemas.openxmlformats.org/officeDocument/2006/relationships/hyperlink" Target="http://www.transportation.gov/buildamerica/INFRAgrants"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67200" y="1219200"/>
            <a:ext cx="4478240" cy="2514600"/>
          </a:xfrm>
          <a:prstGeom prst="rect">
            <a:avLst/>
          </a:prstGeom>
        </p:spPr>
      </p:pic>
      <p:sp>
        <p:nvSpPr>
          <p:cNvPr id="5" name="TextBox 4"/>
          <p:cNvSpPr txBox="1"/>
          <p:nvPr/>
        </p:nvSpPr>
        <p:spPr>
          <a:xfrm>
            <a:off x="1143000" y="1568559"/>
            <a:ext cx="2971800" cy="1815882"/>
          </a:xfrm>
          <a:prstGeom prst="rect">
            <a:avLst/>
          </a:prstGeom>
          <a:noFill/>
        </p:spPr>
        <p:txBody>
          <a:bodyPr wrap="square" rtlCol="0">
            <a:spAutoFit/>
          </a:bodyPr>
          <a:lstStyle/>
          <a:p>
            <a:r>
              <a:rPr lang="en-US" sz="2800" dirty="0">
                <a:latin typeface="Arial Rounded MT Bold" panose="020F0704030504030204" pitchFamily="34" charset="0"/>
              </a:rPr>
              <a:t>How to Compete for </a:t>
            </a:r>
            <a:r>
              <a:rPr lang="en-US" sz="2800" b="1" dirty="0">
                <a:latin typeface="Arial Rounded MT Bold" panose="020F0704030504030204" pitchFamily="34" charset="0"/>
              </a:rPr>
              <a:t>FY 2021 INFRA Grants</a:t>
            </a:r>
          </a:p>
        </p:txBody>
      </p:sp>
      <p:sp>
        <p:nvSpPr>
          <p:cNvPr id="6" name="TextBox 5"/>
          <p:cNvSpPr txBox="1"/>
          <p:nvPr/>
        </p:nvSpPr>
        <p:spPr>
          <a:xfrm>
            <a:off x="2819400" y="3886200"/>
            <a:ext cx="5715000" cy="2246769"/>
          </a:xfrm>
          <a:prstGeom prst="rect">
            <a:avLst/>
          </a:prstGeom>
          <a:noFill/>
        </p:spPr>
        <p:txBody>
          <a:bodyPr wrap="square" rtlCol="0">
            <a:spAutoFit/>
          </a:bodyPr>
          <a:lstStyle/>
          <a:p>
            <a:r>
              <a:rPr lang="en-US" sz="2000" dirty="0">
                <a:latin typeface="Arial Rounded MT Bold" panose="020F0704030504030204" pitchFamily="34" charset="0"/>
              </a:rPr>
              <a:t>Paul Baumer</a:t>
            </a:r>
          </a:p>
          <a:p>
            <a:r>
              <a:rPr lang="en-US" sz="2000" dirty="0">
                <a:latin typeface="Arial Rounded MT Bold" panose="020F0704030504030204" pitchFamily="34" charset="0"/>
              </a:rPr>
              <a:t>Aubrei Barton</a:t>
            </a:r>
          </a:p>
          <a:p>
            <a:r>
              <a:rPr lang="en-US" sz="2000" dirty="0">
                <a:latin typeface="Arial Rounded MT Bold" panose="020F0704030504030204" pitchFamily="34" charset="0"/>
              </a:rPr>
              <a:t>Alex Beres</a:t>
            </a:r>
          </a:p>
          <a:p>
            <a:endParaRPr lang="en-US" sz="2000" dirty="0">
              <a:latin typeface="Arial Rounded MT Bold" panose="020F0704030504030204" pitchFamily="34" charset="0"/>
            </a:endParaRPr>
          </a:p>
          <a:p>
            <a:endParaRPr lang="en-US" sz="2000" dirty="0">
              <a:latin typeface="Arial Rounded MT Bold" panose="020F0704030504030204" pitchFamily="34" charset="0"/>
            </a:endParaRPr>
          </a:p>
          <a:p>
            <a:endParaRPr lang="en-US" sz="2000" dirty="0">
              <a:latin typeface="Arial Rounded MT Bold" panose="020F0704030504030204" pitchFamily="34" charset="0"/>
            </a:endParaRPr>
          </a:p>
          <a:p>
            <a:endParaRPr lang="en-US" sz="2000" dirty="0">
              <a:latin typeface="Arial Rounded MT Bold" panose="020F0704030504030204" pitchFamily="34" charset="0"/>
            </a:endParaRPr>
          </a:p>
        </p:txBody>
      </p:sp>
    </p:spTree>
    <p:extLst>
      <p:ext uri="{BB962C8B-B14F-4D97-AF65-F5344CB8AC3E}">
        <p14:creationId xmlns:p14="http://schemas.microsoft.com/office/powerpoint/2010/main" val="1307348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Eligibility Quiz #2</a:t>
            </a:r>
          </a:p>
        </p:txBody>
      </p:sp>
      <p:sp>
        <p:nvSpPr>
          <p:cNvPr id="3" name="Content Placeholder 2"/>
          <p:cNvSpPr>
            <a:spLocks noGrp="1"/>
          </p:cNvSpPr>
          <p:nvPr>
            <p:ph idx="1"/>
          </p:nvPr>
        </p:nvSpPr>
        <p:spPr/>
        <p:txBody>
          <a:bodyPr>
            <a:normAutofit/>
          </a:bodyPr>
          <a:lstStyle/>
          <a:p>
            <a:pPr marL="36576" indent="0">
              <a:buNone/>
            </a:pPr>
            <a:r>
              <a:rPr lang="en-US" sz="2800" dirty="0"/>
              <a:t>Q: What is the most I can request in INFRA funding?</a:t>
            </a:r>
          </a:p>
          <a:p>
            <a:pPr marL="36576" indent="0">
              <a:buNone/>
            </a:pPr>
            <a:endParaRPr lang="en-US" sz="2800" dirty="0"/>
          </a:p>
          <a:p>
            <a:pPr marL="36576" indent="0">
              <a:buNone/>
            </a:pPr>
            <a:r>
              <a:rPr lang="en-US" sz="2800" dirty="0"/>
              <a:t>A: 60% of your future eligible project costs. (No Statutory Maximum Award)</a:t>
            </a:r>
          </a:p>
          <a:p>
            <a:pPr marL="36576" indent="0">
              <a:buNone/>
            </a:pPr>
            <a:endParaRPr lang="en-US" sz="2800" dirty="0"/>
          </a:p>
          <a:p>
            <a:pPr marL="36576" indent="0">
              <a:buNone/>
            </a:pPr>
            <a:r>
              <a:rPr lang="en-US" sz="2800" dirty="0"/>
              <a:t>(</a:t>
            </a:r>
            <a:r>
              <a:rPr lang="en-US" sz="2800"/>
              <a:t>The largest award previously provided was $184M. The median Large project award is $60M.)</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10</a:t>
            </a:fld>
            <a:endParaRPr lang="en-US"/>
          </a:p>
        </p:txBody>
      </p:sp>
    </p:spTree>
    <p:extLst>
      <p:ext uri="{BB962C8B-B14F-4D97-AF65-F5344CB8AC3E}">
        <p14:creationId xmlns:p14="http://schemas.microsoft.com/office/powerpoint/2010/main" val="3789117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Eligibility Quiz #3</a:t>
            </a:r>
          </a:p>
        </p:txBody>
      </p:sp>
      <p:sp>
        <p:nvSpPr>
          <p:cNvPr id="3" name="Content Placeholder 2"/>
          <p:cNvSpPr>
            <a:spLocks noGrp="1"/>
          </p:cNvSpPr>
          <p:nvPr>
            <p:ph idx="1"/>
          </p:nvPr>
        </p:nvSpPr>
        <p:spPr/>
        <p:txBody>
          <a:bodyPr>
            <a:normAutofit fontScale="70000" lnSpcReduction="20000"/>
          </a:bodyPr>
          <a:lstStyle/>
          <a:p>
            <a:pPr marL="36576" indent="0">
              <a:buNone/>
            </a:pPr>
            <a:r>
              <a:rPr lang="en-US" dirty="0"/>
              <a:t>I have already spent $20 million of non-federal funding for design  and engineering on my project.  I estimate that my future eligible costs will be $90 million.</a:t>
            </a:r>
          </a:p>
          <a:p>
            <a:pPr marL="36576" indent="0">
              <a:buNone/>
            </a:pPr>
            <a:r>
              <a:rPr lang="en-US" dirty="0"/>
              <a:t> </a:t>
            </a:r>
          </a:p>
          <a:p>
            <a:pPr marL="36576" indent="0">
              <a:buNone/>
            </a:pPr>
            <a:r>
              <a:rPr lang="en-US" dirty="0"/>
              <a:t>Q: What is the minimum amount of non-federal match funding I need to commit to be eligible for an award? </a:t>
            </a:r>
          </a:p>
          <a:p>
            <a:pPr marL="36576" indent="0">
              <a:buNone/>
            </a:pPr>
            <a:r>
              <a:rPr lang="en-US" dirty="0"/>
              <a:t>A: $18 million.</a:t>
            </a:r>
          </a:p>
          <a:p>
            <a:pPr marL="36576" indent="0">
              <a:buNone/>
            </a:pPr>
            <a:endParaRPr lang="en-US" dirty="0"/>
          </a:p>
          <a:p>
            <a:pPr marL="36576" indent="0">
              <a:buNone/>
            </a:pPr>
            <a:r>
              <a:rPr lang="en-US" dirty="0"/>
              <a:t>(Maximum 80% Federal Assistance of </a:t>
            </a:r>
            <a:r>
              <a:rPr lang="en-US" i="1" dirty="0"/>
              <a:t>Future Eligible Costs</a:t>
            </a:r>
            <a:r>
              <a:rPr lang="en-US" dirty="0"/>
              <a:t>) </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11</a:t>
            </a:fld>
            <a:endParaRPr lang="en-US"/>
          </a:p>
        </p:txBody>
      </p:sp>
    </p:spTree>
    <p:extLst>
      <p:ext uri="{BB962C8B-B14F-4D97-AF65-F5344CB8AC3E}">
        <p14:creationId xmlns:p14="http://schemas.microsoft.com/office/powerpoint/2010/main" val="671095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Requirements for Large and Small Projects</a:t>
            </a:r>
          </a:p>
        </p:txBody>
      </p:sp>
      <p:sp>
        <p:nvSpPr>
          <p:cNvPr id="3" name="Content Placeholder 2"/>
          <p:cNvSpPr>
            <a:spLocks noGrp="1"/>
          </p:cNvSpPr>
          <p:nvPr>
            <p:ph idx="1"/>
          </p:nvPr>
        </p:nvSpPr>
        <p:spPr/>
        <p:txBody>
          <a:bodyPr>
            <a:normAutofit fontScale="92500" lnSpcReduction="20000"/>
          </a:bodyPr>
          <a:lstStyle/>
          <a:p>
            <a:r>
              <a:rPr lang="en-US" sz="2000" dirty="0"/>
              <a:t>Large Project Requirements</a:t>
            </a:r>
          </a:p>
          <a:p>
            <a:pPr marL="790956" lvl="1" indent="-342900">
              <a:buFont typeface="+mj-lt"/>
              <a:buAutoNum type="arabicPeriod"/>
            </a:pPr>
            <a:r>
              <a:rPr lang="en-US" sz="1800" dirty="0"/>
              <a:t>Generates national or regional economic, mobility, or safety benefits</a:t>
            </a:r>
          </a:p>
          <a:p>
            <a:pPr marL="790956" lvl="1" indent="-342900">
              <a:buFont typeface="+mj-lt"/>
              <a:buAutoNum type="arabicPeriod"/>
            </a:pPr>
            <a:r>
              <a:rPr lang="en-US" sz="1800" dirty="0"/>
              <a:t>Cost-effective</a:t>
            </a:r>
          </a:p>
          <a:p>
            <a:pPr marL="790956" lvl="1" indent="-342900">
              <a:buFont typeface="+mj-lt"/>
              <a:buAutoNum type="arabicPeriod"/>
            </a:pPr>
            <a:r>
              <a:rPr lang="en-US" sz="1800" dirty="0"/>
              <a:t>Contributes to one or more 23 U.S.C. 150 goals</a:t>
            </a:r>
          </a:p>
          <a:p>
            <a:pPr marL="790956" lvl="1" indent="-342900">
              <a:buFont typeface="+mj-lt"/>
              <a:buAutoNum type="arabicPeriod"/>
            </a:pPr>
            <a:r>
              <a:rPr lang="en-US" sz="1800" dirty="0"/>
              <a:t>Based on the results of preliminary engineering</a:t>
            </a:r>
          </a:p>
          <a:p>
            <a:pPr marL="790956" lvl="1" indent="-342900">
              <a:buFont typeface="+mj-lt"/>
              <a:buAutoNum type="arabicPeriod"/>
            </a:pPr>
            <a:r>
              <a:rPr lang="en-US" sz="1800" dirty="0"/>
              <a:t>One or more stable and dependable funding or financing sources</a:t>
            </a:r>
          </a:p>
          <a:p>
            <a:pPr marL="790956" lvl="1" indent="-342900">
              <a:buFont typeface="+mj-lt"/>
              <a:buAutoNum type="arabicPeriod"/>
            </a:pPr>
            <a:r>
              <a:rPr lang="en-US" sz="1800" dirty="0"/>
              <a:t>Cannot be completed easily or efficiently without Federal funding</a:t>
            </a:r>
          </a:p>
          <a:p>
            <a:pPr marL="790956" lvl="1" indent="-342900">
              <a:buFont typeface="+mj-lt"/>
              <a:buAutoNum type="arabicPeriod"/>
            </a:pPr>
            <a:r>
              <a:rPr lang="en-US" sz="1800" dirty="0"/>
              <a:t>Reasonably expected to begin construction 18 months from obligation</a:t>
            </a:r>
          </a:p>
          <a:p>
            <a:pPr lvl="1"/>
            <a:endParaRPr lang="en-US" dirty="0"/>
          </a:p>
          <a:p>
            <a:r>
              <a:rPr lang="en-US" sz="2000" dirty="0"/>
              <a:t>Small Project Considerations </a:t>
            </a:r>
          </a:p>
          <a:p>
            <a:pPr lvl="1"/>
            <a:r>
              <a:rPr lang="en-US" sz="1800" dirty="0"/>
              <a:t>Cost-effectiveness</a:t>
            </a:r>
          </a:p>
          <a:p>
            <a:pPr lvl="1"/>
            <a:r>
              <a:rPr lang="en-US" sz="1800" dirty="0"/>
              <a:t>Effect on mobility in the project’s State or region</a:t>
            </a:r>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12</a:t>
            </a:fld>
            <a:endParaRPr lang="en-US"/>
          </a:p>
        </p:txBody>
      </p:sp>
    </p:spTree>
    <p:extLst>
      <p:ext uri="{BB962C8B-B14F-4D97-AF65-F5344CB8AC3E}">
        <p14:creationId xmlns:p14="http://schemas.microsoft.com/office/powerpoint/2010/main" val="899885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LP Requirement 1: National or Regional Benefits</a:t>
            </a:r>
          </a:p>
        </p:txBody>
      </p:sp>
      <p:sp>
        <p:nvSpPr>
          <p:cNvPr id="3" name="Content Placeholder 2"/>
          <p:cNvSpPr>
            <a:spLocks noGrp="1"/>
          </p:cNvSpPr>
          <p:nvPr>
            <p:ph idx="1"/>
          </p:nvPr>
        </p:nvSpPr>
        <p:spPr/>
        <p:txBody>
          <a:bodyPr>
            <a:normAutofit/>
          </a:bodyPr>
          <a:lstStyle/>
          <a:p>
            <a:r>
              <a:rPr lang="en-US" sz="2000" dirty="0"/>
              <a:t>Generates national or regional economic, mobility, or safety benefits</a:t>
            </a:r>
          </a:p>
          <a:p>
            <a:pPr lvl="1"/>
            <a:r>
              <a:rPr lang="en-US" sz="1800" dirty="0"/>
              <a:t>Based on benefits described in the narrative and in the Benefit-Cost Analysis</a:t>
            </a:r>
          </a:p>
          <a:p>
            <a:pPr lvl="1"/>
            <a:r>
              <a:rPr lang="en-US" sz="1800" dirty="0"/>
              <a:t>Determined by the Economic Vitality Assessment</a:t>
            </a:r>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13</a:t>
            </a:fld>
            <a:endParaRPr lang="en-US"/>
          </a:p>
        </p:txBody>
      </p:sp>
      <p:sp>
        <p:nvSpPr>
          <p:cNvPr id="6" name="Content Placeholder 2"/>
          <p:cNvSpPr txBox="1">
            <a:spLocks/>
          </p:cNvSpPr>
          <p:nvPr/>
        </p:nvSpPr>
        <p:spPr>
          <a:xfrm>
            <a:off x="1600200" y="4572000"/>
            <a:ext cx="7467600" cy="1706563"/>
          </a:xfrm>
          <a:prstGeom prst="rect">
            <a:avLst/>
          </a:prstGeom>
        </p:spPr>
        <p:txBody>
          <a:bodyPr vert="horz">
            <a:normAutofit/>
          </a:bodyPr>
          <a:lstStyle>
            <a:lvl1pPr marL="420624" indent="-384048" algn="l" rtl="0" eaLnBrk="1" latinLnBrk="0" hangingPunct="1">
              <a:spcBef>
                <a:spcPct val="20000"/>
              </a:spcBef>
              <a:buClr>
                <a:schemeClr val="accent1"/>
              </a:buClr>
              <a:buSzPct val="80000"/>
              <a:buFont typeface="Wingdings 2"/>
              <a:buChar char=""/>
              <a:defRPr kumimoji="0" sz="3800" kern="1200">
                <a:solidFill>
                  <a:schemeClr val="bg1"/>
                </a:solidFill>
                <a:latin typeface="Arial Rounded MT Bold" panose="020F0704030504030204" pitchFamily="34" charset="0"/>
                <a:ea typeface="+mn-ea"/>
                <a:cs typeface="+mn-cs"/>
              </a:defRPr>
            </a:lvl1pPr>
            <a:lvl2pPr marL="722376" indent="-274320" algn="l" rtl="0" eaLnBrk="1" latinLnBrk="0" hangingPunct="1">
              <a:spcBef>
                <a:spcPct val="20000"/>
              </a:spcBef>
              <a:buClr>
                <a:schemeClr val="accent1"/>
              </a:buClr>
              <a:buSzPct val="90000"/>
              <a:buFont typeface="Wingdings 2"/>
              <a:buChar char=""/>
              <a:defRPr kumimoji="0" sz="3600" kern="1200">
                <a:solidFill>
                  <a:schemeClr val="bg1"/>
                </a:solidFill>
                <a:latin typeface="Arial Rounded MT Bold" panose="020F0704030504030204" pitchFamily="34" charset="0"/>
                <a:ea typeface="+mn-ea"/>
                <a:cs typeface="+mn-cs"/>
              </a:defRPr>
            </a:lvl2pPr>
            <a:lvl3pPr marL="1005840" indent="-256032" algn="l" rtl="0" eaLnBrk="1" latinLnBrk="0" hangingPunct="1">
              <a:spcBef>
                <a:spcPct val="20000"/>
              </a:spcBef>
              <a:buClr>
                <a:schemeClr val="accent2"/>
              </a:buClr>
              <a:buSzPct val="85000"/>
              <a:buFont typeface="Arial"/>
              <a:buChar char="○"/>
              <a:defRPr kumimoji="0" sz="3400" kern="1200">
                <a:solidFill>
                  <a:schemeClr val="bg1"/>
                </a:solidFill>
                <a:latin typeface="Arial Rounded MT Bold" panose="020F0704030504030204" pitchFamily="34" charset="0"/>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3200" kern="1200">
                <a:solidFill>
                  <a:schemeClr val="bg1"/>
                </a:solidFill>
                <a:latin typeface="Arial Rounded MT Bold" panose="020F0704030504030204" pitchFamily="34" charset="0"/>
                <a:ea typeface="+mn-ea"/>
                <a:cs typeface="+mn-cs"/>
              </a:defRPr>
            </a:lvl4pPr>
            <a:lvl5pPr marL="1490472" indent="-182880" algn="l" rtl="0" eaLnBrk="1" latinLnBrk="0" hangingPunct="1">
              <a:spcBef>
                <a:spcPct val="20000"/>
              </a:spcBef>
              <a:buClr>
                <a:schemeClr val="accent4"/>
              </a:buClr>
              <a:buSzPct val="100000"/>
              <a:buFont typeface="Arial"/>
              <a:buChar char="-"/>
              <a:defRPr kumimoji="0" sz="3000" kern="1200">
                <a:solidFill>
                  <a:schemeClr val="bg1"/>
                </a:solidFill>
                <a:latin typeface="Arial Rounded MT Bold" panose="020F0704030504030204" pitchFamily="34" charset="0"/>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r>
              <a:rPr lang="en-US" sz="2000" dirty="0"/>
              <a:t>Cost-effective</a:t>
            </a:r>
          </a:p>
          <a:p>
            <a:pPr lvl="1"/>
            <a:r>
              <a:rPr lang="en-US" sz="1800" dirty="0"/>
              <a:t>Based on the Benefit-Cost Analysis: Benefit-Cost Ratio (BCR) must be positive</a:t>
            </a:r>
          </a:p>
          <a:p>
            <a:endParaRPr lang="en-US" dirty="0"/>
          </a:p>
        </p:txBody>
      </p:sp>
      <p:sp>
        <p:nvSpPr>
          <p:cNvPr id="7" name="Title 1"/>
          <p:cNvSpPr txBox="1">
            <a:spLocks/>
          </p:cNvSpPr>
          <p:nvPr/>
        </p:nvSpPr>
        <p:spPr>
          <a:xfrm>
            <a:off x="1447800" y="3357250"/>
            <a:ext cx="7467600" cy="1143000"/>
          </a:xfrm>
          <a:prstGeom prst="rect">
            <a:avLst/>
          </a:prstGeom>
        </p:spPr>
        <p:txBody>
          <a:bodyPr vert="horz" lIns="45720" rIns="45720" anchor="ctr">
            <a:normAutofit fontScale="90000" lnSpcReduction="20000"/>
          </a:bodyPr>
          <a:lstStyle>
            <a:lvl1pPr algn="l" rtl="0" eaLnBrk="1" latinLnBrk="0" hangingPunct="1">
              <a:spcBef>
                <a:spcPct val="0"/>
              </a:spcBef>
              <a:buNone/>
              <a:defRPr kumimoji="0" sz="4600" kern="1200" baseline="0">
                <a:solidFill>
                  <a:schemeClr val="bg1"/>
                </a:solidFill>
                <a:latin typeface="Arial Rounded MT Bold" panose="020F0704030504030204" pitchFamily="34" charset="0"/>
                <a:ea typeface="+mj-ea"/>
                <a:cs typeface="+mj-cs"/>
              </a:defRPr>
            </a:lvl1pPr>
          </a:lstStyle>
          <a:p>
            <a:r>
              <a:rPr lang="en-US"/>
              <a:t>LP Requirement 2: Cost Effectiveness</a:t>
            </a:r>
            <a:endParaRPr lang="en-US" dirty="0"/>
          </a:p>
        </p:txBody>
      </p:sp>
    </p:spTree>
    <p:extLst>
      <p:ext uri="{BB962C8B-B14F-4D97-AF65-F5344CB8AC3E}">
        <p14:creationId xmlns:p14="http://schemas.microsoft.com/office/powerpoint/2010/main" val="753131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LP Requirement 3: Freight Goals (</a:t>
            </a:r>
            <a:r>
              <a:rPr lang="en-US" sz="4800" dirty="0"/>
              <a:t>23 U.S.C. 150)</a:t>
            </a:r>
            <a:endParaRPr lang="en-US" dirty="0"/>
          </a:p>
        </p:txBody>
      </p:sp>
      <p:sp>
        <p:nvSpPr>
          <p:cNvPr id="3" name="Content Placeholder 2"/>
          <p:cNvSpPr>
            <a:spLocks noGrp="1"/>
          </p:cNvSpPr>
          <p:nvPr>
            <p:ph idx="1"/>
          </p:nvPr>
        </p:nvSpPr>
        <p:spPr/>
        <p:txBody>
          <a:bodyPr>
            <a:normAutofit/>
          </a:bodyPr>
          <a:lstStyle/>
          <a:p>
            <a:r>
              <a:rPr lang="en-US" sz="2000" dirty="0"/>
              <a:t>Contributes to one or more 23 U.S.C. 150 goals</a:t>
            </a:r>
          </a:p>
          <a:p>
            <a:pPr lvl="1"/>
            <a:r>
              <a:rPr lang="en-US" sz="1800" dirty="0"/>
              <a:t>Safety</a:t>
            </a:r>
          </a:p>
          <a:p>
            <a:pPr lvl="1"/>
            <a:r>
              <a:rPr lang="en-US" sz="1800" dirty="0"/>
              <a:t>Infrastructure condition</a:t>
            </a:r>
          </a:p>
          <a:p>
            <a:pPr lvl="1"/>
            <a:r>
              <a:rPr lang="en-US" sz="1800" dirty="0"/>
              <a:t>Congestion reduction</a:t>
            </a:r>
          </a:p>
          <a:p>
            <a:pPr lvl="1"/>
            <a:r>
              <a:rPr lang="en-US" sz="1800" dirty="0"/>
              <a:t>System reliability</a:t>
            </a:r>
          </a:p>
          <a:p>
            <a:pPr lvl="1"/>
            <a:r>
              <a:rPr lang="en-US" sz="1800" dirty="0"/>
              <a:t>Freight movement and economic vitality</a:t>
            </a:r>
          </a:p>
          <a:p>
            <a:pPr lvl="1"/>
            <a:r>
              <a:rPr lang="en-US" sz="1800" dirty="0"/>
              <a:t>Environmental sustainability</a:t>
            </a:r>
          </a:p>
          <a:p>
            <a:pPr lvl="1"/>
            <a:r>
              <a:rPr lang="en-US" sz="1800" dirty="0"/>
              <a:t>Reduced project delivery delays</a:t>
            </a:r>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14</a:t>
            </a:fld>
            <a:endParaRPr lang="en-US"/>
          </a:p>
        </p:txBody>
      </p:sp>
    </p:spTree>
    <p:extLst>
      <p:ext uri="{BB962C8B-B14F-4D97-AF65-F5344CB8AC3E}">
        <p14:creationId xmlns:p14="http://schemas.microsoft.com/office/powerpoint/2010/main" val="44818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LP Requirement 4: P</a:t>
            </a:r>
            <a:r>
              <a:rPr lang="en-US" sz="4800" dirty="0"/>
              <a:t>reliminary engineering</a:t>
            </a:r>
            <a:endParaRPr lang="en-US" dirty="0"/>
          </a:p>
        </p:txBody>
      </p:sp>
      <p:sp>
        <p:nvSpPr>
          <p:cNvPr id="3" name="Content Placeholder 2"/>
          <p:cNvSpPr>
            <a:spLocks noGrp="1"/>
          </p:cNvSpPr>
          <p:nvPr>
            <p:ph idx="1"/>
          </p:nvPr>
        </p:nvSpPr>
        <p:spPr/>
        <p:txBody>
          <a:bodyPr>
            <a:normAutofit/>
          </a:bodyPr>
          <a:lstStyle/>
          <a:p>
            <a:r>
              <a:rPr lang="en-US" sz="2000" dirty="0"/>
              <a:t>Based on the results of preliminary engineering. </a:t>
            </a:r>
            <a:r>
              <a:rPr lang="en-US" sz="1800" dirty="0"/>
              <a:t>Provide </a:t>
            </a:r>
            <a:r>
              <a:rPr lang="en-US" sz="1800" u="sng" dirty="0"/>
              <a:t>evidence</a:t>
            </a:r>
            <a:r>
              <a:rPr lang="en-US" sz="1800" dirty="0"/>
              <a:t> that at least one of the following activities has been completed: </a:t>
            </a:r>
          </a:p>
          <a:p>
            <a:pPr lvl="1"/>
            <a:r>
              <a:rPr lang="en-US" sz="1600" dirty="0"/>
              <a:t>environmental assessments, </a:t>
            </a:r>
          </a:p>
          <a:p>
            <a:pPr lvl="1"/>
            <a:r>
              <a:rPr lang="en-US" sz="1600" dirty="0"/>
              <a:t>topographic surveys, </a:t>
            </a:r>
          </a:p>
          <a:p>
            <a:pPr lvl="1"/>
            <a:r>
              <a:rPr lang="en-US" sz="1600" dirty="0"/>
              <a:t>metes and bounds surveys, </a:t>
            </a:r>
          </a:p>
          <a:p>
            <a:pPr lvl="1"/>
            <a:r>
              <a:rPr lang="en-US" sz="1600" dirty="0"/>
              <a:t>geotechnical investigations, </a:t>
            </a:r>
          </a:p>
          <a:p>
            <a:pPr lvl="1"/>
            <a:r>
              <a:rPr lang="en-US" sz="1600" dirty="0"/>
              <a:t>hydrologic analysis, hydraulic analysis, </a:t>
            </a:r>
          </a:p>
          <a:p>
            <a:pPr lvl="1"/>
            <a:r>
              <a:rPr lang="en-US" sz="1600" dirty="0"/>
              <a:t>utility engineering, </a:t>
            </a:r>
          </a:p>
          <a:p>
            <a:pPr lvl="1"/>
            <a:r>
              <a:rPr lang="en-US" sz="1600" dirty="0"/>
              <a:t>traffic studies, </a:t>
            </a:r>
          </a:p>
          <a:p>
            <a:pPr lvl="1"/>
            <a:r>
              <a:rPr lang="en-US" sz="1600" dirty="0"/>
              <a:t>hazardous materials assessments,</a:t>
            </a:r>
          </a:p>
          <a:p>
            <a:pPr lvl="1"/>
            <a:r>
              <a:rPr lang="en-US" sz="1600" dirty="0"/>
              <a:t>general estimates of the types and quantities of materials</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15</a:t>
            </a:fld>
            <a:endParaRPr lang="en-US"/>
          </a:p>
        </p:txBody>
      </p:sp>
    </p:spTree>
    <p:extLst>
      <p:ext uri="{BB962C8B-B14F-4D97-AF65-F5344CB8AC3E}">
        <p14:creationId xmlns:p14="http://schemas.microsoft.com/office/powerpoint/2010/main" val="12683547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LP Requirement 5: Dependable Financing</a:t>
            </a:r>
          </a:p>
        </p:txBody>
      </p:sp>
      <p:sp>
        <p:nvSpPr>
          <p:cNvPr id="3" name="Content Placeholder 2"/>
          <p:cNvSpPr>
            <a:spLocks noGrp="1"/>
          </p:cNvSpPr>
          <p:nvPr>
            <p:ph idx="1"/>
          </p:nvPr>
        </p:nvSpPr>
        <p:spPr/>
        <p:txBody>
          <a:bodyPr>
            <a:normAutofit/>
          </a:bodyPr>
          <a:lstStyle/>
          <a:p>
            <a:r>
              <a:rPr lang="en-US" sz="2000" dirty="0"/>
              <a:t>One or more stable and dependable funding or financing sources</a:t>
            </a:r>
          </a:p>
          <a:p>
            <a:pPr lvl="1"/>
            <a:r>
              <a:rPr lang="en-US" sz="1800" dirty="0"/>
              <a:t>Based on the information provided in the project’s Grant Funds, Sources and Uses of Project Funds Section of Application</a:t>
            </a:r>
          </a:p>
          <a:p>
            <a:pPr lvl="1"/>
            <a:r>
              <a:rPr lang="en-US" sz="1800" dirty="0"/>
              <a:t>Degree financing sources are highly likely to be available within project schedule</a:t>
            </a:r>
          </a:p>
          <a:p>
            <a:pPr lvl="1"/>
            <a:r>
              <a:rPr lang="en-US" sz="1800" dirty="0"/>
              <a:t>Inclusion of contingency funding</a:t>
            </a:r>
          </a:p>
          <a:p>
            <a:pPr lvl="1"/>
            <a:r>
              <a:rPr lang="en-US" sz="1800" dirty="0"/>
              <a:t>Reference funding commitments such as in the STIP/TIP, a letter of commitment, a local government resolution, memorandum of understanding, or similar documentation</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16</a:t>
            </a:fld>
            <a:endParaRPr lang="en-US"/>
          </a:p>
        </p:txBody>
      </p:sp>
    </p:spTree>
    <p:extLst>
      <p:ext uri="{BB962C8B-B14F-4D97-AF65-F5344CB8AC3E}">
        <p14:creationId xmlns:p14="http://schemas.microsoft.com/office/powerpoint/2010/main" val="3135521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LP Requirement 6: Impact of Federal Funding</a:t>
            </a:r>
          </a:p>
        </p:txBody>
      </p:sp>
      <p:sp>
        <p:nvSpPr>
          <p:cNvPr id="3" name="Content Placeholder 2"/>
          <p:cNvSpPr>
            <a:spLocks noGrp="1"/>
          </p:cNvSpPr>
          <p:nvPr>
            <p:ph idx="1"/>
          </p:nvPr>
        </p:nvSpPr>
        <p:spPr>
          <a:xfrm>
            <a:off x="1447800" y="1600200"/>
            <a:ext cx="7467600" cy="4821864"/>
          </a:xfrm>
        </p:spPr>
        <p:txBody>
          <a:bodyPr>
            <a:normAutofit/>
          </a:bodyPr>
          <a:lstStyle/>
          <a:p>
            <a:r>
              <a:rPr lang="en-US" sz="2000" dirty="0"/>
              <a:t>The project cannot be completed easily or efficiently without Federal funding</a:t>
            </a:r>
          </a:p>
          <a:p>
            <a:pPr lvl="1"/>
            <a:r>
              <a:rPr lang="en-US" sz="1800" dirty="0"/>
              <a:t>Describe the impacts on the project of federal funding or financial assistance being unavailable for the project:</a:t>
            </a:r>
          </a:p>
          <a:p>
            <a:pPr lvl="2"/>
            <a:r>
              <a:rPr lang="en-US" sz="1600" dirty="0"/>
              <a:t>How would the project scope be affected if INFRA funds were not received?</a:t>
            </a:r>
          </a:p>
          <a:p>
            <a:pPr lvl="2"/>
            <a:r>
              <a:rPr lang="en-US" sz="1600" dirty="0"/>
              <a:t>How would the project schedule be affected if INFRA funds were not received?</a:t>
            </a:r>
          </a:p>
          <a:p>
            <a:pPr lvl="2"/>
            <a:r>
              <a:rPr lang="en-US" sz="1600" dirty="0"/>
              <a:t>How would the project cost be affected if INFRA funds were not received?</a:t>
            </a:r>
          </a:p>
          <a:p>
            <a:pPr lvl="1"/>
            <a:r>
              <a:rPr lang="en-US" sz="1800" dirty="0"/>
              <a:t>Do </a:t>
            </a:r>
            <a:r>
              <a:rPr lang="en-US" sz="1800" u="sng" dirty="0"/>
              <a:t>not</a:t>
            </a:r>
            <a:r>
              <a:rPr lang="en-US" sz="1800" dirty="0"/>
              <a:t> describe the programmatic impacts or opportunity cost for other projects in the applicant’s portfolio</a:t>
            </a:r>
          </a:p>
          <a:p>
            <a:pPr lvl="1"/>
            <a:r>
              <a:rPr lang="en-US" sz="1800" dirty="0"/>
              <a:t>Do </a:t>
            </a:r>
            <a:r>
              <a:rPr lang="en-US" sz="1800" u="sng" dirty="0"/>
              <a:t>not</a:t>
            </a:r>
            <a:r>
              <a:rPr lang="en-US" sz="1800" dirty="0"/>
              <a:t> simply re-state the project’s importance</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17</a:t>
            </a:fld>
            <a:endParaRPr lang="en-US"/>
          </a:p>
        </p:txBody>
      </p:sp>
    </p:spTree>
    <p:extLst>
      <p:ext uri="{BB962C8B-B14F-4D97-AF65-F5344CB8AC3E}">
        <p14:creationId xmlns:p14="http://schemas.microsoft.com/office/powerpoint/2010/main" val="3742117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t>‹#›</a:t>
            </a:r>
          </a:p>
        </p:txBody>
      </p:sp>
      <p:sp>
        <p:nvSpPr>
          <p:cNvPr id="5" name="Slide Number Placeholder 4"/>
          <p:cNvSpPr>
            <a:spLocks noGrp="1"/>
          </p:cNvSpPr>
          <p:nvPr>
            <p:ph type="sldNum" sz="quarter" idx="12"/>
          </p:nvPr>
        </p:nvSpPr>
        <p:spPr/>
        <p:txBody>
          <a:bodyPr/>
          <a:lstStyle/>
          <a:p>
            <a:fld id="{8E5FBD1D-22DC-411D-A238-C2C1177F8A2C}" type="slidenum">
              <a:rPr lang="en-US" smtClean="0"/>
              <a:t>18</a:t>
            </a:fld>
            <a:endParaRPr lang="en-US"/>
          </a:p>
        </p:txBody>
      </p:sp>
      <p:sp>
        <p:nvSpPr>
          <p:cNvPr id="6" name="Title 1"/>
          <p:cNvSpPr txBox="1">
            <a:spLocks/>
          </p:cNvSpPr>
          <p:nvPr/>
        </p:nvSpPr>
        <p:spPr>
          <a:xfrm>
            <a:off x="1447800" y="457200"/>
            <a:ext cx="7467600" cy="1143000"/>
          </a:xfrm>
          <a:prstGeom prst="rect">
            <a:avLst/>
          </a:prstGeom>
        </p:spPr>
        <p:txBody>
          <a:bodyPr vert="horz" lIns="45720" rIns="45720" anchor="ctr">
            <a:normAutofit fontScale="90000" lnSpcReduction="20000"/>
          </a:bodyPr>
          <a:lstStyle>
            <a:lvl1pPr algn="l" rtl="0" eaLnBrk="1" latinLnBrk="0" hangingPunct="1">
              <a:spcBef>
                <a:spcPct val="0"/>
              </a:spcBef>
              <a:buNone/>
              <a:defRPr kumimoji="0" sz="4600" kern="1200" baseline="0">
                <a:solidFill>
                  <a:schemeClr val="bg1"/>
                </a:solidFill>
                <a:latin typeface="Arial Rounded MT Bold" panose="020F0704030504030204" pitchFamily="34" charset="0"/>
                <a:ea typeface="+mj-ea"/>
                <a:cs typeface="+mj-cs"/>
              </a:defRPr>
            </a:lvl1pPr>
          </a:lstStyle>
          <a:p>
            <a:r>
              <a:rPr lang="en-US" dirty="0"/>
              <a:t>LP Requirement 7: 18 months to begin construction</a:t>
            </a:r>
          </a:p>
        </p:txBody>
      </p:sp>
      <p:sp>
        <p:nvSpPr>
          <p:cNvPr id="7" name="Content Placeholder 2"/>
          <p:cNvSpPr txBox="1">
            <a:spLocks/>
          </p:cNvSpPr>
          <p:nvPr/>
        </p:nvSpPr>
        <p:spPr>
          <a:xfrm>
            <a:off x="1676400" y="1614320"/>
            <a:ext cx="7467600" cy="4481680"/>
          </a:xfrm>
          <a:prstGeom prst="rect">
            <a:avLst/>
          </a:prstGeom>
        </p:spPr>
        <p:txBody>
          <a:bodyPr vert="horz">
            <a:normAutofit/>
          </a:bodyPr>
          <a:lstStyle>
            <a:lvl1pPr marL="420624" indent="-384048" algn="l" rtl="0" eaLnBrk="1" latinLnBrk="0" hangingPunct="1">
              <a:spcBef>
                <a:spcPct val="20000"/>
              </a:spcBef>
              <a:buClr>
                <a:schemeClr val="accent1"/>
              </a:buClr>
              <a:buSzPct val="80000"/>
              <a:buFont typeface="Wingdings 2"/>
              <a:buChar char=""/>
              <a:defRPr kumimoji="0" sz="3800" kern="1200">
                <a:solidFill>
                  <a:schemeClr val="bg1"/>
                </a:solidFill>
                <a:latin typeface="Arial Rounded MT Bold" panose="020F0704030504030204" pitchFamily="34" charset="0"/>
                <a:ea typeface="+mn-ea"/>
                <a:cs typeface="+mn-cs"/>
              </a:defRPr>
            </a:lvl1pPr>
            <a:lvl2pPr marL="722376" indent="-274320" algn="l" rtl="0" eaLnBrk="1" latinLnBrk="0" hangingPunct="1">
              <a:spcBef>
                <a:spcPct val="20000"/>
              </a:spcBef>
              <a:buClr>
                <a:schemeClr val="accent1"/>
              </a:buClr>
              <a:buSzPct val="90000"/>
              <a:buFont typeface="Wingdings 2"/>
              <a:buChar char=""/>
              <a:defRPr kumimoji="0" sz="3600" kern="1200">
                <a:solidFill>
                  <a:schemeClr val="bg1"/>
                </a:solidFill>
                <a:latin typeface="Arial Rounded MT Bold" panose="020F0704030504030204" pitchFamily="34" charset="0"/>
                <a:ea typeface="+mn-ea"/>
                <a:cs typeface="+mn-cs"/>
              </a:defRPr>
            </a:lvl2pPr>
            <a:lvl3pPr marL="1005840" indent="-256032" algn="l" rtl="0" eaLnBrk="1" latinLnBrk="0" hangingPunct="1">
              <a:spcBef>
                <a:spcPct val="20000"/>
              </a:spcBef>
              <a:buClr>
                <a:schemeClr val="accent2"/>
              </a:buClr>
              <a:buSzPct val="85000"/>
              <a:buFont typeface="Arial"/>
              <a:buChar char="○"/>
              <a:defRPr kumimoji="0" sz="3400" kern="1200">
                <a:solidFill>
                  <a:schemeClr val="bg1"/>
                </a:solidFill>
                <a:latin typeface="Arial Rounded MT Bold" panose="020F0704030504030204" pitchFamily="34" charset="0"/>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3200" kern="1200">
                <a:solidFill>
                  <a:schemeClr val="bg1"/>
                </a:solidFill>
                <a:latin typeface="Arial Rounded MT Bold" panose="020F0704030504030204" pitchFamily="34" charset="0"/>
                <a:ea typeface="+mn-ea"/>
                <a:cs typeface="+mn-cs"/>
              </a:defRPr>
            </a:lvl4pPr>
            <a:lvl5pPr marL="1490472" indent="-182880" algn="l" rtl="0" eaLnBrk="1" latinLnBrk="0" hangingPunct="1">
              <a:spcBef>
                <a:spcPct val="20000"/>
              </a:spcBef>
              <a:buClr>
                <a:schemeClr val="accent4"/>
              </a:buClr>
              <a:buSzPct val="100000"/>
              <a:buFont typeface="Arial"/>
              <a:buChar char="-"/>
              <a:defRPr kumimoji="0" sz="3000" kern="1200">
                <a:solidFill>
                  <a:schemeClr val="bg1"/>
                </a:solidFill>
                <a:latin typeface="Arial Rounded MT Bold" panose="020F0704030504030204" pitchFamily="34" charset="0"/>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r>
              <a:rPr lang="en-US" sz="2000" dirty="0"/>
              <a:t>Reasonably expected to begin construction 18 months from obligation</a:t>
            </a:r>
          </a:p>
          <a:p>
            <a:r>
              <a:rPr lang="en-US" sz="2000" dirty="0"/>
              <a:t>Based on the project schedule. Applicants should clearly identify:</a:t>
            </a:r>
          </a:p>
          <a:p>
            <a:pPr lvl="1"/>
            <a:r>
              <a:rPr lang="en-US" sz="1800" dirty="0"/>
              <a:t>Obligation date- occurs when administrative requirements are completed and a grant agreement is executed</a:t>
            </a:r>
          </a:p>
          <a:p>
            <a:pPr lvl="1"/>
            <a:r>
              <a:rPr lang="en-US" sz="1800" dirty="0"/>
              <a:t>Construction start date</a:t>
            </a:r>
          </a:p>
          <a:p>
            <a:r>
              <a:rPr lang="en-US" sz="2000" dirty="0"/>
              <a:t>Project Readiness team will review if dates provided are reasonable.</a:t>
            </a:r>
          </a:p>
          <a:p>
            <a:r>
              <a:rPr lang="en-US" sz="2000" dirty="0"/>
              <a:t>If there is more than one component, they must all meet this requirement.</a:t>
            </a:r>
          </a:p>
          <a:p>
            <a:endParaRPr lang="en-US" dirty="0"/>
          </a:p>
        </p:txBody>
      </p:sp>
    </p:spTree>
    <p:extLst>
      <p:ext uri="{BB962C8B-B14F-4D97-AF65-F5344CB8AC3E}">
        <p14:creationId xmlns:p14="http://schemas.microsoft.com/office/powerpoint/2010/main" val="3058925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Selection Criteria</a:t>
            </a:r>
          </a:p>
        </p:txBody>
      </p:sp>
      <p:sp>
        <p:nvSpPr>
          <p:cNvPr id="3" name="Content Placeholder 2"/>
          <p:cNvSpPr>
            <a:spLocks noGrp="1"/>
          </p:cNvSpPr>
          <p:nvPr>
            <p:ph idx="1"/>
          </p:nvPr>
        </p:nvSpPr>
        <p:spPr/>
        <p:txBody>
          <a:bodyPr>
            <a:normAutofit fontScale="85000" lnSpcReduction="20000"/>
          </a:bodyPr>
          <a:lstStyle/>
          <a:p>
            <a:r>
              <a:rPr lang="en-US" dirty="0"/>
              <a:t>Support for National or Regional Economic Vitality</a:t>
            </a:r>
          </a:p>
          <a:p>
            <a:r>
              <a:rPr lang="en-US" dirty="0"/>
              <a:t>Climate Change &amp; Environmental Justice</a:t>
            </a:r>
          </a:p>
          <a:p>
            <a:r>
              <a:rPr lang="en-US" dirty="0"/>
              <a:t>Racial Equity and Barriers to Opportunity </a:t>
            </a:r>
          </a:p>
          <a:p>
            <a:r>
              <a:rPr lang="en-US" dirty="0"/>
              <a:t>Leveraging of Federal Funding</a:t>
            </a:r>
          </a:p>
          <a:p>
            <a:r>
              <a:rPr lang="en-US" dirty="0"/>
              <a:t>Potential for Innovation</a:t>
            </a:r>
          </a:p>
          <a:p>
            <a:r>
              <a:rPr lang="en-US" dirty="0"/>
              <a:t>Performance and Accountability</a:t>
            </a:r>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19</a:t>
            </a:fld>
            <a:endParaRPr lang="en-US"/>
          </a:p>
        </p:txBody>
      </p:sp>
    </p:spTree>
    <p:extLst>
      <p:ext uri="{BB962C8B-B14F-4D97-AF65-F5344CB8AC3E}">
        <p14:creationId xmlns:p14="http://schemas.microsoft.com/office/powerpoint/2010/main" val="2466538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60677"/>
            <a:ext cx="7467600" cy="1143000"/>
          </a:xfrm>
        </p:spPr>
        <p:txBody>
          <a:bodyPr>
            <a:normAutofit/>
          </a:bodyPr>
          <a:lstStyle/>
          <a:p>
            <a:r>
              <a:rPr lang="en-US" dirty="0"/>
              <a:t>Today’s Webinar		</a:t>
            </a:r>
          </a:p>
        </p:txBody>
      </p:sp>
      <p:sp>
        <p:nvSpPr>
          <p:cNvPr id="3" name="Content Placeholder 2"/>
          <p:cNvSpPr>
            <a:spLocks noGrp="1"/>
          </p:cNvSpPr>
          <p:nvPr>
            <p:ph idx="1"/>
          </p:nvPr>
        </p:nvSpPr>
        <p:spPr>
          <a:xfrm>
            <a:off x="457200" y="1277753"/>
            <a:ext cx="8458200" cy="4906962"/>
          </a:xfrm>
        </p:spPr>
        <p:txBody>
          <a:bodyPr>
            <a:normAutofit fontScale="32500" lnSpcReduction="20000"/>
          </a:bodyPr>
          <a:lstStyle/>
          <a:p>
            <a:r>
              <a:rPr lang="en-US" sz="4900" dirty="0"/>
              <a:t>Introducing the INFRA program</a:t>
            </a:r>
          </a:p>
          <a:p>
            <a:r>
              <a:rPr lang="en-US" sz="4900" dirty="0"/>
              <a:t>Statutory Requirements</a:t>
            </a:r>
          </a:p>
          <a:p>
            <a:pPr lvl="1"/>
            <a:r>
              <a:rPr lang="en-US" sz="4900" dirty="0"/>
              <a:t>Eligible Applicants</a:t>
            </a:r>
          </a:p>
          <a:p>
            <a:pPr lvl="1"/>
            <a:r>
              <a:rPr lang="en-US" sz="4900" dirty="0"/>
              <a:t>Eligible Projects</a:t>
            </a:r>
          </a:p>
          <a:p>
            <a:pPr lvl="1"/>
            <a:r>
              <a:rPr lang="en-US" sz="4900" dirty="0"/>
              <a:t>Eligible Project Costs</a:t>
            </a:r>
          </a:p>
          <a:p>
            <a:pPr lvl="1"/>
            <a:r>
              <a:rPr lang="en-US" sz="4900" dirty="0"/>
              <a:t>Minimum Project Size</a:t>
            </a:r>
          </a:p>
          <a:p>
            <a:pPr lvl="1"/>
            <a:r>
              <a:rPr lang="en-US" sz="4900" dirty="0"/>
              <a:t>Grant Amounts and Cost Share</a:t>
            </a:r>
          </a:p>
          <a:p>
            <a:pPr lvl="1"/>
            <a:r>
              <a:rPr lang="en-US" sz="4900" i="1" dirty="0"/>
              <a:t>Eligibility Quiz</a:t>
            </a:r>
            <a:endParaRPr lang="en-US" sz="4900" dirty="0"/>
          </a:p>
          <a:p>
            <a:pPr lvl="1"/>
            <a:r>
              <a:rPr lang="en-US" sz="4900" dirty="0"/>
              <a:t>Requirements for Large and Small Projects</a:t>
            </a:r>
          </a:p>
          <a:p>
            <a:r>
              <a:rPr lang="en-US" sz="4900" dirty="0"/>
              <a:t>Selection Criteria</a:t>
            </a:r>
          </a:p>
          <a:p>
            <a:pPr lvl="1"/>
            <a:r>
              <a:rPr lang="en-US" sz="4900" dirty="0"/>
              <a:t>Support for National or Regional Economic Vitality</a:t>
            </a:r>
          </a:p>
          <a:p>
            <a:pPr lvl="1"/>
            <a:r>
              <a:rPr lang="en-US" sz="4900" dirty="0"/>
              <a:t>Climate Change &amp; Environmental Justice</a:t>
            </a:r>
          </a:p>
          <a:p>
            <a:pPr lvl="1"/>
            <a:r>
              <a:rPr lang="en-US" sz="4900" dirty="0"/>
              <a:t>Racial Equity &amp; Barriers to Opportunity</a:t>
            </a:r>
          </a:p>
          <a:p>
            <a:pPr lvl="1"/>
            <a:r>
              <a:rPr lang="en-US" sz="4900" dirty="0"/>
              <a:t>Leveraging of Federal Funding</a:t>
            </a:r>
          </a:p>
          <a:p>
            <a:pPr lvl="1"/>
            <a:r>
              <a:rPr lang="en-US" sz="4900" dirty="0"/>
              <a:t>Potential for Innovation</a:t>
            </a:r>
          </a:p>
          <a:p>
            <a:pPr lvl="1"/>
            <a:r>
              <a:rPr lang="en-US" sz="4900" dirty="0"/>
              <a:t>Performance and Accountability</a:t>
            </a:r>
          </a:p>
          <a:p>
            <a:pPr lvl="1"/>
            <a:r>
              <a:rPr lang="en-US" sz="4900" dirty="0"/>
              <a:t>Other Considerations</a:t>
            </a:r>
          </a:p>
          <a:p>
            <a:r>
              <a:rPr lang="en-US" sz="4900" dirty="0"/>
              <a:t>Suggested Application Format</a:t>
            </a:r>
          </a:p>
          <a:p>
            <a:r>
              <a:rPr lang="en-US" sz="4900" dirty="0"/>
              <a:t>Questions and Answers</a:t>
            </a:r>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2</a:t>
            </a:fld>
            <a:endParaRPr lang="en-US"/>
          </a:p>
        </p:txBody>
      </p:sp>
    </p:spTree>
    <p:extLst>
      <p:ext uri="{BB962C8B-B14F-4D97-AF65-F5344CB8AC3E}">
        <p14:creationId xmlns:p14="http://schemas.microsoft.com/office/powerpoint/2010/main" val="14223574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Support for National or Regional Economic Vitality</a:t>
            </a:r>
          </a:p>
        </p:txBody>
      </p:sp>
      <p:sp>
        <p:nvSpPr>
          <p:cNvPr id="3" name="Content Placeholder 2"/>
          <p:cNvSpPr>
            <a:spLocks noGrp="1"/>
          </p:cNvSpPr>
          <p:nvPr>
            <p:ph idx="1"/>
          </p:nvPr>
        </p:nvSpPr>
        <p:spPr>
          <a:xfrm>
            <a:off x="1447800" y="1600200"/>
            <a:ext cx="7467600" cy="4953000"/>
          </a:xfrm>
        </p:spPr>
        <p:txBody>
          <a:bodyPr>
            <a:normAutofit fontScale="40000" lnSpcReduction="20000"/>
          </a:bodyPr>
          <a:lstStyle/>
          <a:p>
            <a:r>
              <a:rPr lang="en-US" dirty="0"/>
              <a:t>Supporting Economic Vitality includes projects that:</a:t>
            </a:r>
            <a:endParaRPr lang="en-US" sz="4000" dirty="0"/>
          </a:p>
          <a:p>
            <a:pPr lvl="1"/>
            <a:r>
              <a:rPr lang="en-US" sz="3800" dirty="0"/>
              <a:t>Achieve a significant reduction in traffic fatalities and serious injuries on the surface transportation system; </a:t>
            </a:r>
          </a:p>
          <a:p>
            <a:pPr lvl="1"/>
            <a:r>
              <a:rPr lang="en-US" sz="3800" dirty="0"/>
              <a:t>Improve interactions between roadway users, reducing the likelihood of derailments or high consequence events; </a:t>
            </a:r>
          </a:p>
          <a:p>
            <a:pPr lvl="1"/>
            <a:r>
              <a:rPr lang="en-US" sz="3800" dirty="0"/>
              <a:t>Eliminate bottlenecks in the freight supply chain; </a:t>
            </a:r>
          </a:p>
          <a:p>
            <a:pPr lvl="1"/>
            <a:r>
              <a:rPr lang="en-US" sz="3800" dirty="0"/>
              <a:t>Ensure or restore the good condition of infrastructure that supports commerce and economic growth; </a:t>
            </a:r>
          </a:p>
          <a:p>
            <a:pPr lvl="1"/>
            <a:r>
              <a:rPr lang="en-US" sz="3800" dirty="0"/>
              <a:t>Sustain or advance national or regional economic development in areas of need, including projects that provide or improve connections to the Nation’s transportation network to support the movement of freight and people; and </a:t>
            </a:r>
          </a:p>
          <a:p>
            <a:pPr lvl="1"/>
            <a:r>
              <a:rPr lang="en-US" sz="3800" dirty="0"/>
              <a:t>Reduce barriers separating workers from employment centers, including projects that are primarily oriented toward reducing traffic congestion and corridor projects that reduce transportation network gaps to connect peripheral regions to urban centers or job opportunities. </a:t>
            </a:r>
          </a:p>
          <a:p>
            <a:pPr marL="448056" lvl="1" indent="0">
              <a:buNone/>
            </a:pPr>
            <a:endParaRPr lang="en-US" sz="3800" dirty="0"/>
          </a:p>
          <a:p>
            <a:r>
              <a:rPr lang="en-US" sz="4000" dirty="0"/>
              <a:t>The Department will evaluate this selection criterion by relying on quantitative, data-supported analysis, including an assessment of the applicant supplied benefit-cost analysis.  </a:t>
            </a:r>
          </a:p>
          <a:p>
            <a:r>
              <a:rPr lang="en-US" sz="4000" dirty="0"/>
              <a:t>The application will be assigned a rating based on DOT’s estimation of the project’s Benefit-Cost Ratio.</a:t>
            </a:r>
          </a:p>
          <a:p>
            <a:pPr lvl="1"/>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20</a:t>
            </a:fld>
            <a:endParaRPr lang="en-US"/>
          </a:p>
        </p:txBody>
      </p:sp>
    </p:spTree>
    <p:extLst>
      <p:ext uri="{BB962C8B-B14F-4D97-AF65-F5344CB8AC3E}">
        <p14:creationId xmlns:p14="http://schemas.microsoft.com/office/powerpoint/2010/main" val="22770339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Climate Change &amp; Environmental Justice</a:t>
            </a:r>
          </a:p>
        </p:txBody>
      </p:sp>
      <p:sp>
        <p:nvSpPr>
          <p:cNvPr id="3" name="Content Placeholder 2"/>
          <p:cNvSpPr>
            <a:spLocks noGrp="1"/>
          </p:cNvSpPr>
          <p:nvPr>
            <p:ph idx="1"/>
          </p:nvPr>
        </p:nvSpPr>
        <p:spPr>
          <a:xfrm>
            <a:off x="1447800" y="1600200"/>
            <a:ext cx="7467600" cy="5105400"/>
          </a:xfrm>
        </p:spPr>
        <p:txBody>
          <a:bodyPr>
            <a:normAutofit fontScale="47500" lnSpcReduction="20000"/>
          </a:bodyPr>
          <a:lstStyle/>
          <a:p>
            <a:pPr marL="36576" indent="0">
              <a:buNone/>
            </a:pPr>
            <a:r>
              <a:rPr lang="en-US" sz="4000" dirty="0"/>
              <a:t>The Department seeks to select projects that address climate change and environmental justice by:</a:t>
            </a:r>
          </a:p>
          <a:p>
            <a:pPr lvl="1"/>
            <a:r>
              <a:rPr lang="en-US" sz="3800" dirty="0"/>
              <a:t> (1) considering climate change and environmental justice in project planning efforts, and;</a:t>
            </a:r>
          </a:p>
          <a:p>
            <a:pPr lvl="2"/>
            <a:r>
              <a:rPr lang="en-US" dirty="0"/>
              <a:t>Examples include: Supporting Climate Action Plans, Using Environmental Justice Screening Tools</a:t>
            </a:r>
          </a:p>
          <a:p>
            <a:pPr lvl="1"/>
            <a:r>
              <a:rPr lang="en-US" sz="3800" dirty="0"/>
              <a:t> (2) incorporating project elements dedicated to mitigating or reducing impacts of climate change.</a:t>
            </a:r>
          </a:p>
          <a:p>
            <a:pPr lvl="2"/>
            <a:r>
              <a:rPr lang="en-US" dirty="0"/>
              <a:t>Examples include:  projects that reduce emissions, promote energy efficiency, incorporate electrification or zero emission vehicle infrastructure, increase resiliency, and recycle or redevelop existing infrastructure</a:t>
            </a:r>
          </a:p>
          <a:p>
            <a:pPr marL="448056" lvl="1" indent="0">
              <a:buNone/>
            </a:pPr>
            <a:endParaRPr lang="en-US" dirty="0">
              <a:highlight>
                <a:srgbClr val="FFFF00"/>
              </a:highlight>
            </a:endParaRPr>
          </a:p>
          <a:p>
            <a:pPr marL="36576" indent="0">
              <a:buNone/>
            </a:pPr>
            <a:r>
              <a:rPr lang="en-US" sz="3600" dirty="0"/>
              <a:t>Additional Examples for how to address each of these areas are provided in Section E.1.a. Criterion #2 of the NOFO.</a:t>
            </a:r>
          </a:p>
          <a:p>
            <a:pPr lvl="0">
              <a:buClr>
                <a:srgbClr val="6076B4"/>
              </a:buClr>
            </a:pPr>
            <a:endParaRPr lang="en-US" sz="3600" dirty="0">
              <a:solidFill>
                <a:srgbClr val="42558C"/>
              </a:solidFill>
            </a:endParaRPr>
          </a:p>
          <a:p>
            <a:pPr marL="36576" lvl="0" indent="0">
              <a:buClr>
                <a:srgbClr val="6076B4"/>
              </a:buClr>
              <a:buNone/>
            </a:pPr>
            <a:r>
              <a:rPr lang="en-US" sz="3600" dirty="0">
                <a:solidFill>
                  <a:srgbClr val="42558C"/>
                </a:solidFill>
              </a:rPr>
              <a:t>Applications will be assigned a rating (high, medium, low) based on how well they address both of these areas.</a:t>
            </a:r>
          </a:p>
          <a:p>
            <a:pPr marL="448056" lvl="1" indent="0">
              <a:buNone/>
            </a:pPr>
            <a:endParaRPr lang="en-US" dirty="0">
              <a:highlight>
                <a:srgbClr val="FFFF00"/>
              </a:highlight>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21</a:t>
            </a:fld>
            <a:endParaRPr lang="en-US"/>
          </a:p>
        </p:txBody>
      </p:sp>
    </p:spTree>
    <p:extLst>
      <p:ext uri="{BB962C8B-B14F-4D97-AF65-F5344CB8AC3E}">
        <p14:creationId xmlns:p14="http://schemas.microsoft.com/office/powerpoint/2010/main" val="666582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Racial Equity &amp; Barriers to Opportunity </a:t>
            </a:r>
          </a:p>
        </p:txBody>
      </p:sp>
      <p:sp>
        <p:nvSpPr>
          <p:cNvPr id="3" name="Content Placeholder 2"/>
          <p:cNvSpPr>
            <a:spLocks noGrp="1"/>
          </p:cNvSpPr>
          <p:nvPr>
            <p:ph idx="1"/>
          </p:nvPr>
        </p:nvSpPr>
        <p:spPr>
          <a:xfrm>
            <a:off x="1447800" y="1600200"/>
            <a:ext cx="7467600" cy="4953000"/>
          </a:xfrm>
        </p:spPr>
        <p:txBody>
          <a:bodyPr>
            <a:normAutofit fontScale="55000" lnSpcReduction="20000"/>
          </a:bodyPr>
          <a:lstStyle/>
          <a:p>
            <a:pPr marL="448056" lvl="1" indent="0">
              <a:buNone/>
            </a:pPr>
            <a:endParaRPr lang="en-US" sz="3800" dirty="0"/>
          </a:p>
          <a:p>
            <a:pPr marL="36576" indent="0">
              <a:buNone/>
            </a:pPr>
            <a:r>
              <a:rPr lang="en-US" sz="4000" dirty="0"/>
              <a:t>The Department seeks projects that advance racial equity and reduce barriers to opportunity through:</a:t>
            </a:r>
          </a:p>
          <a:p>
            <a:pPr lvl="1"/>
            <a:r>
              <a:rPr lang="en-US" sz="3800" dirty="0"/>
              <a:t> </a:t>
            </a:r>
            <a:r>
              <a:rPr lang="en-US" dirty="0"/>
              <a:t>(1) planning and policies, and;</a:t>
            </a:r>
          </a:p>
          <a:p>
            <a:pPr lvl="2"/>
            <a:r>
              <a:rPr lang="en-US" dirty="0"/>
              <a:t>Examples include racial equity impact analyses, equity-focused community outreach and engagement, equity and inclusion plans for project procurement</a:t>
            </a:r>
          </a:p>
          <a:p>
            <a:pPr lvl="1"/>
            <a:r>
              <a:rPr lang="en-US" dirty="0"/>
              <a:t> (2) project investments.</a:t>
            </a:r>
          </a:p>
          <a:p>
            <a:pPr lvl="2"/>
            <a:r>
              <a:rPr lang="en-US" dirty="0"/>
              <a:t>Examples include projects which serve underserved communities through new connections or elimination of barriers </a:t>
            </a:r>
          </a:p>
          <a:p>
            <a:pPr marL="448056" lvl="1" indent="0">
              <a:buNone/>
            </a:pPr>
            <a:endParaRPr lang="en-US" dirty="0"/>
          </a:p>
          <a:p>
            <a:pPr marL="36576" indent="0">
              <a:buNone/>
            </a:pPr>
            <a:r>
              <a:rPr lang="en-US" sz="3600" dirty="0"/>
              <a:t>Examples for how to address each of these areas are provided in Section E.1.a. Criterion #3 of the NOFO.</a:t>
            </a:r>
          </a:p>
          <a:p>
            <a:pPr lvl="0">
              <a:buClr>
                <a:srgbClr val="6076B4"/>
              </a:buClr>
            </a:pPr>
            <a:endParaRPr lang="en-US" sz="3600" dirty="0">
              <a:solidFill>
                <a:srgbClr val="42558C"/>
              </a:solidFill>
            </a:endParaRPr>
          </a:p>
          <a:p>
            <a:pPr marL="36576" lvl="0" indent="0">
              <a:buClr>
                <a:srgbClr val="6076B4"/>
              </a:buClr>
              <a:buNone/>
            </a:pPr>
            <a:r>
              <a:rPr lang="en-US" sz="3600" dirty="0">
                <a:solidFill>
                  <a:srgbClr val="42558C"/>
                </a:solidFill>
              </a:rPr>
              <a:t>Applications will be assigned a rating (high, medium, low) based on how well they address both of these areas.</a:t>
            </a:r>
          </a:p>
          <a:p>
            <a:pPr marL="448056" lvl="1" indent="0">
              <a:buNone/>
            </a:pPr>
            <a:endParaRPr lang="en-US" dirty="0"/>
          </a:p>
          <a:p>
            <a:pPr marL="448056" lvl="1" indent="0">
              <a:buNone/>
            </a:pPr>
            <a:endParaRPr lang="en-US" dirty="0"/>
          </a:p>
          <a:p>
            <a:pPr marL="448056" lvl="1" indent="0">
              <a:buNone/>
            </a:pPr>
            <a:endParaRPr lang="en-US" dirty="0">
              <a:highlight>
                <a:srgbClr val="FFFF00"/>
              </a:highlight>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22</a:t>
            </a:fld>
            <a:endParaRPr lang="en-US"/>
          </a:p>
        </p:txBody>
      </p:sp>
    </p:spTree>
    <p:extLst>
      <p:ext uri="{BB962C8B-B14F-4D97-AF65-F5344CB8AC3E}">
        <p14:creationId xmlns:p14="http://schemas.microsoft.com/office/powerpoint/2010/main" val="3962097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Leveraging of Federal Funding</a:t>
            </a:r>
          </a:p>
        </p:txBody>
      </p:sp>
      <p:sp>
        <p:nvSpPr>
          <p:cNvPr id="3" name="Content Placeholder 2"/>
          <p:cNvSpPr>
            <a:spLocks noGrp="1"/>
          </p:cNvSpPr>
          <p:nvPr>
            <p:ph idx="1"/>
          </p:nvPr>
        </p:nvSpPr>
        <p:spPr/>
        <p:txBody>
          <a:bodyPr>
            <a:normAutofit fontScale="55000" lnSpcReduction="20000"/>
          </a:bodyPr>
          <a:lstStyle/>
          <a:p>
            <a:pPr marL="36576" indent="0">
              <a:buNone/>
            </a:pPr>
            <a:endParaRPr lang="en-US" dirty="0"/>
          </a:p>
          <a:p>
            <a:pPr marL="36576" indent="0">
              <a:buNone/>
            </a:pPr>
            <a:r>
              <a:rPr lang="en-US" dirty="0"/>
              <a:t>To maximize the impact of INFRA awards, the Department seeks to leverage INFRA funding with non-federal contributions.</a:t>
            </a:r>
          </a:p>
          <a:p>
            <a:endParaRPr lang="en-US" dirty="0"/>
          </a:p>
          <a:p>
            <a:pPr marL="36576" indent="0">
              <a:buNone/>
            </a:pPr>
            <a:r>
              <a:rPr lang="en-US" dirty="0"/>
              <a:t>To evaluate this criterion, the Department will assign a rating to each project based on how the calculated non-federal share of the project’s future eligible project costs compares with other projects proposed for INFRA funding.</a:t>
            </a:r>
          </a:p>
          <a:p>
            <a:pPr lvl="1"/>
            <a:r>
              <a:rPr lang="en-US" dirty="0"/>
              <a:t>80</a:t>
            </a:r>
            <a:r>
              <a:rPr lang="en-US" baseline="30000" dirty="0"/>
              <a:t>th</a:t>
            </a:r>
            <a:r>
              <a:rPr lang="en-US" dirty="0"/>
              <a:t>-100</a:t>
            </a:r>
            <a:r>
              <a:rPr lang="en-US" baseline="30000" dirty="0"/>
              <a:t>th</a:t>
            </a:r>
            <a:r>
              <a:rPr lang="en-US" dirty="0"/>
              <a:t> Percentile</a:t>
            </a:r>
          </a:p>
          <a:p>
            <a:pPr lvl="1"/>
            <a:r>
              <a:rPr lang="en-US" dirty="0"/>
              <a:t>60</a:t>
            </a:r>
            <a:r>
              <a:rPr lang="en-US" baseline="30000" dirty="0"/>
              <a:t>th</a:t>
            </a:r>
            <a:r>
              <a:rPr lang="en-US" dirty="0"/>
              <a:t>-79</a:t>
            </a:r>
            <a:r>
              <a:rPr lang="en-US" baseline="30000" dirty="0"/>
              <a:t>th</a:t>
            </a:r>
            <a:r>
              <a:rPr lang="en-US" dirty="0"/>
              <a:t> Percentile</a:t>
            </a:r>
          </a:p>
          <a:p>
            <a:pPr lvl="1"/>
            <a:r>
              <a:rPr lang="en-US" dirty="0"/>
              <a:t>40</a:t>
            </a:r>
            <a:r>
              <a:rPr lang="en-US" baseline="30000" dirty="0"/>
              <a:t>th</a:t>
            </a:r>
            <a:r>
              <a:rPr lang="en-US" dirty="0"/>
              <a:t>-59</a:t>
            </a:r>
            <a:r>
              <a:rPr lang="en-US" baseline="30000" dirty="0"/>
              <a:t>th</a:t>
            </a:r>
            <a:r>
              <a:rPr lang="en-US" dirty="0"/>
              <a:t> Percentile</a:t>
            </a:r>
          </a:p>
          <a:p>
            <a:pPr lvl="1"/>
            <a:r>
              <a:rPr lang="en-US" dirty="0"/>
              <a:t>20</a:t>
            </a:r>
            <a:r>
              <a:rPr lang="en-US" baseline="30000" dirty="0"/>
              <a:t>th</a:t>
            </a:r>
            <a:r>
              <a:rPr lang="en-US" dirty="0"/>
              <a:t>-39</a:t>
            </a:r>
            <a:r>
              <a:rPr lang="en-US" baseline="30000" dirty="0"/>
              <a:t>th</a:t>
            </a:r>
            <a:r>
              <a:rPr lang="en-US" dirty="0"/>
              <a:t> Percentile</a:t>
            </a:r>
          </a:p>
          <a:p>
            <a:pPr lvl="1"/>
            <a:r>
              <a:rPr lang="en-US" dirty="0"/>
              <a:t>0-19</a:t>
            </a:r>
            <a:r>
              <a:rPr lang="en-US" baseline="30000" dirty="0"/>
              <a:t>th</a:t>
            </a:r>
            <a:r>
              <a:rPr lang="en-US" dirty="0"/>
              <a:t> Percentile</a:t>
            </a:r>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23</a:t>
            </a:fld>
            <a:endParaRPr lang="en-US"/>
          </a:p>
        </p:txBody>
      </p:sp>
    </p:spTree>
    <p:extLst>
      <p:ext uri="{BB962C8B-B14F-4D97-AF65-F5344CB8AC3E}">
        <p14:creationId xmlns:p14="http://schemas.microsoft.com/office/powerpoint/2010/main" val="3253984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for Innovation</a:t>
            </a:r>
          </a:p>
        </p:txBody>
      </p:sp>
      <p:sp>
        <p:nvSpPr>
          <p:cNvPr id="3" name="Content Placeholder 2"/>
          <p:cNvSpPr>
            <a:spLocks noGrp="1"/>
          </p:cNvSpPr>
          <p:nvPr>
            <p:ph idx="1"/>
          </p:nvPr>
        </p:nvSpPr>
        <p:spPr>
          <a:xfrm>
            <a:off x="1447800" y="1600200"/>
            <a:ext cx="7467600" cy="4821864"/>
          </a:xfrm>
        </p:spPr>
        <p:txBody>
          <a:bodyPr vert="horz" lIns="91440" tIns="45720" rIns="91440" bIns="45720" anchor="t">
            <a:normAutofit fontScale="47500" lnSpcReduction="20000"/>
          </a:bodyPr>
          <a:lstStyle/>
          <a:p>
            <a:pPr marL="36576" indent="0">
              <a:buNone/>
            </a:pPr>
            <a:r>
              <a:rPr lang="en-US" dirty="0"/>
              <a:t>DOT is seeking to encourage innovation in three areas:</a:t>
            </a:r>
          </a:p>
          <a:p>
            <a:pPr marL="36576" indent="0">
              <a:buNone/>
            </a:pPr>
            <a:endParaRPr lang="en-US" dirty="0"/>
          </a:p>
          <a:p>
            <a:pPr marL="779526" indent="-742950">
              <a:buFont typeface="+mj-lt"/>
              <a:buAutoNum type="arabicPeriod"/>
            </a:pPr>
            <a:r>
              <a:rPr lang="en-US" dirty="0"/>
              <a:t>The accelerated deployment of innovative technology and expanded access to broadband;</a:t>
            </a:r>
          </a:p>
          <a:p>
            <a:pPr marL="779526" indent="-742950">
              <a:buFont typeface="+mj-lt"/>
              <a:buAutoNum type="arabicPeriod"/>
            </a:pPr>
            <a:r>
              <a:rPr lang="en-US" dirty="0"/>
              <a:t>Use of innovative permitting, contracting, and other project delivery practices;</a:t>
            </a:r>
          </a:p>
          <a:p>
            <a:pPr marL="779526" indent="-742950">
              <a:buFont typeface="+mj-lt"/>
              <a:buAutoNum type="arabicPeriod"/>
            </a:pPr>
            <a:r>
              <a:rPr lang="en-US" dirty="0"/>
              <a:t>Innovative financing.</a:t>
            </a:r>
          </a:p>
          <a:p>
            <a:pPr marL="36576" indent="0">
              <a:buNone/>
            </a:pPr>
            <a:endParaRPr lang="en-US" dirty="0"/>
          </a:p>
          <a:p>
            <a:pPr marL="36195" indent="0">
              <a:buNone/>
            </a:pPr>
            <a:r>
              <a:rPr lang="en-US" dirty="0">
                <a:latin typeface="Arial Rounded MT Bold"/>
              </a:rPr>
              <a:t>For an application to receive credit for addressing an Innovation area, it must demonstrate both that the project incorporates an innovative technology or approach and that said technology or approach addresses one of the program goals or key objectives.</a:t>
            </a:r>
          </a:p>
          <a:p>
            <a:pPr marL="36195" indent="0">
              <a:buNone/>
            </a:pPr>
            <a:endParaRPr lang="en-US" dirty="0">
              <a:latin typeface="Arial Rounded MT Bold"/>
            </a:endParaRPr>
          </a:p>
          <a:p>
            <a:pPr marL="36195" indent="0">
              <a:buNone/>
            </a:pPr>
            <a:r>
              <a:rPr lang="en-US" dirty="0">
                <a:latin typeface="Arial Rounded MT Bold"/>
              </a:rPr>
              <a:t>Examples for how to address each of these areas are provided in the NOFO.</a:t>
            </a:r>
            <a:endParaRPr lang="en-US" dirty="0"/>
          </a:p>
          <a:p>
            <a:endParaRPr lang="en-US" dirty="0"/>
          </a:p>
          <a:p>
            <a:pPr marL="36576" indent="0">
              <a:buNone/>
            </a:pPr>
            <a:r>
              <a:rPr lang="en-US" dirty="0"/>
              <a:t>Applications will be assigned a rating (high, medium, low) based on how well they address all three of these areas.</a:t>
            </a:r>
          </a:p>
          <a:p>
            <a:pPr marL="36576" indent="0">
              <a:buNone/>
            </a:pPr>
            <a:endParaRPr lang="en-US" dirty="0"/>
          </a:p>
          <a:p>
            <a:pPr marL="36576" indent="0">
              <a:buNone/>
            </a:pP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24</a:t>
            </a:fld>
            <a:endParaRPr lang="en-US"/>
          </a:p>
        </p:txBody>
      </p:sp>
    </p:spTree>
    <p:extLst>
      <p:ext uri="{BB962C8B-B14F-4D97-AF65-F5344CB8AC3E}">
        <p14:creationId xmlns:p14="http://schemas.microsoft.com/office/powerpoint/2010/main" val="24029524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696200" cy="1143000"/>
          </a:xfrm>
        </p:spPr>
        <p:txBody>
          <a:bodyPr>
            <a:normAutofit fontScale="90000"/>
          </a:bodyPr>
          <a:lstStyle/>
          <a:p>
            <a:r>
              <a:rPr lang="en-US" dirty="0"/>
              <a:t>Performance &amp; Accountability</a:t>
            </a:r>
          </a:p>
        </p:txBody>
      </p:sp>
      <p:sp>
        <p:nvSpPr>
          <p:cNvPr id="3" name="Content Placeholder 2"/>
          <p:cNvSpPr>
            <a:spLocks noGrp="1"/>
          </p:cNvSpPr>
          <p:nvPr>
            <p:ph idx="1"/>
          </p:nvPr>
        </p:nvSpPr>
        <p:spPr>
          <a:xfrm>
            <a:off x="1447800" y="1421607"/>
            <a:ext cx="7467600" cy="5053011"/>
          </a:xfrm>
        </p:spPr>
        <p:txBody>
          <a:bodyPr vert="horz" lIns="91440" tIns="45720" rIns="91440" bIns="45720" anchor="t">
            <a:normAutofit fontScale="47500" lnSpcReduction="20000"/>
          </a:bodyPr>
          <a:lstStyle/>
          <a:p>
            <a:pPr marL="36195" indent="0">
              <a:buNone/>
            </a:pPr>
            <a:r>
              <a:rPr lang="en-US" dirty="0"/>
              <a:t>Lifecycle Costs: </a:t>
            </a:r>
            <a:endParaRPr lang="en-US"/>
          </a:p>
          <a:p>
            <a:pPr marL="420370" indent="-383540"/>
            <a:r>
              <a:rPr lang="en-US" dirty="0"/>
              <a:t>a credible plan to address the full lifecycle costs of the project should include:</a:t>
            </a:r>
          </a:p>
          <a:p>
            <a:pPr marL="721995" lvl="1"/>
            <a:r>
              <a:rPr lang="en-US" dirty="0"/>
              <a:t>(1) an estimate of the lifecycle costs of the project</a:t>
            </a:r>
          </a:p>
          <a:p>
            <a:pPr marL="721995" lvl="1"/>
            <a:r>
              <a:rPr lang="en-US" dirty="0"/>
              <a:t>(2) an identified source of funding that will be sufficient to pay for operation and maintenance</a:t>
            </a:r>
          </a:p>
          <a:p>
            <a:pPr marL="721995" lvl="1"/>
            <a:r>
              <a:rPr lang="en-US" dirty="0"/>
              <a:t>(3) a description of controls in place to ensure the identified funding will not be diverted</a:t>
            </a:r>
          </a:p>
          <a:p>
            <a:pPr marL="447675" lvl="1" indent="0">
              <a:buNone/>
            </a:pPr>
            <a:endParaRPr lang="en-US" dirty="0"/>
          </a:p>
          <a:p>
            <a:pPr marL="36195" indent="0">
              <a:buNone/>
            </a:pPr>
            <a:r>
              <a:rPr lang="en-US" dirty="0"/>
              <a:t>Accountability Measure:</a:t>
            </a:r>
          </a:p>
          <a:p>
            <a:pPr marL="420370" indent="-383540"/>
            <a:r>
              <a:rPr lang="en-US" dirty="0"/>
              <a:t>The application should address one of two options:</a:t>
            </a:r>
          </a:p>
          <a:p>
            <a:pPr marL="721995" lvl="1"/>
            <a:r>
              <a:rPr lang="en-US" dirty="0">
                <a:latin typeface="Arial Rounded MT Bold"/>
              </a:rPr>
              <a:t>Condition funding (10% or $10m) on construction milestones</a:t>
            </a:r>
          </a:p>
          <a:p>
            <a:pPr marL="721995" lvl="1"/>
            <a:r>
              <a:rPr lang="en-US" dirty="0">
                <a:latin typeface="Arial Rounded MT Bold"/>
              </a:rPr>
              <a:t>Condition funding (10% or $10m) on project success indicator evident within 12 months of project completion</a:t>
            </a:r>
          </a:p>
          <a:p>
            <a:pPr marL="721995" lvl="1"/>
            <a:r>
              <a:rPr lang="en-US" dirty="0">
                <a:latin typeface="Arial Rounded MT Bold"/>
              </a:rPr>
              <a:t>The project sponsor demonstrates that they will meet a Community Benefit Agreement, or have made commitments following an Equitable Project Assessment</a:t>
            </a:r>
            <a:endParaRPr lang="en-US" dirty="0"/>
          </a:p>
          <a:p>
            <a:pPr marL="36195" indent="0">
              <a:buNone/>
            </a:pPr>
            <a:endParaRPr lang="en-US" dirty="0"/>
          </a:p>
          <a:p>
            <a:pPr marL="36195" indent="0">
              <a:buNone/>
            </a:pPr>
            <a:r>
              <a:rPr lang="en-US" dirty="0"/>
              <a:t>Applications will be assigned a rating (high, medium, low) based on how well they address both of these areas.</a:t>
            </a:r>
          </a:p>
          <a:p>
            <a:pPr marL="721995" lvl="1"/>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25</a:t>
            </a:fld>
            <a:endParaRPr lang="en-US"/>
          </a:p>
        </p:txBody>
      </p:sp>
    </p:spTree>
    <p:extLst>
      <p:ext uri="{BB962C8B-B14F-4D97-AF65-F5344CB8AC3E}">
        <p14:creationId xmlns:p14="http://schemas.microsoft.com/office/powerpoint/2010/main" val="25652971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Considerations</a:t>
            </a:r>
          </a:p>
        </p:txBody>
      </p:sp>
      <p:sp>
        <p:nvSpPr>
          <p:cNvPr id="3" name="Content Placeholder 2"/>
          <p:cNvSpPr>
            <a:spLocks noGrp="1"/>
          </p:cNvSpPr>
          <p:nvPr>
            <p:ph idx="1"/>
          </p:nvPr>
        </p:nvSpPr>
        <p:spPr>
          <a:xfrm>
            <a:off x="1447800" y="1600200"/>
            <a:ext cx="7467600" cy="4724400"/>
          </a:xfrm>
        </p:spPr>
        <p:txBody>
          <a:bodyPr vert="horz" lIns="91440" tIns="45720" rIns="91440" bIns="45720" anchor="t">
            <a:normAutofit fontScale="47500" lnSpcReduction="20000"/>
          </a:bodyPr>
          <a:lstStyle/>
          <a:p>
            <a:pPr marL="420370" indent="-383540"/>
            <a:r>
              <a:rPr lang="en-US" dirty="0"/>
              <a:t>Geographic Diversity</a:t>
            </a:r>
            <a:endParaRPr lang="en-US"/>
          </a:p>
          <a:p>
            <a:pPr marL="721995" lvl="1"/>
            <a:r>
              <a:rPr lang="en-US" dirty="0"/>
              <a:t>The Department will consider geographic diversity among recipients, including the need for a balance between urban and rural areas</a:t>
            </a:r>
          </a:p>
          <a:p>
            <a:pPr marL="721995" lvl="1"/>
            <a:r>
              <a:rPr lang="en-US" dirty="0"/>
              <a:t>The Department will also consider whether a project is located within a federally designated community development zone:</a:t>
            </a:r>
          </a:p>
          <a:p>
            <a:pPr lvl="2" indent="-255905"/>
            <a:r>
              <a:rPr lang="en-US" dirty="0"/>
              <a:t>Opportunity Zone, Empowerment Zone, Promise Zone, Choice Neighborhood.</a:t>
            </a:r>
          </a:p>
          <a:p>
            <a:pPr marL="721995" lvl="1"/>
            <a:endParaRPr lang="en-US" dirty="0"/>
          </a:p>
          <a:p>
            <a:pPr marL="420370" indent="-383540"/>
            <a:r>
              <a:rPr lang="en-US" dirty="0"/>
              <a:t>Project Readiness</a:t>
            </a:r>
          </a:p>
          <a:p>
            <a:pPr marL="721995" lvl="1"/>
            <a:r>
              <a:rPr lang="en-US" dirty="0">
                <a:latin typeface="Arial Rounded MT Bold"/>
              </a:rPr>
              <a:t>The Department will consider the risks to successful completion of the project, including risks associated with environmental review, permitting, technical feasibility, funding, and the applicant’s capacity to manage project delivery.</a:t>
            </a:r>
          </a:p>
          <a:p>
            <a:pPr marL="721995" lvl="1"/>
            <a:r>
              <a:rPr lang="en-US" dirty="0"/>
              <a:t>The obligation deadline for FY 2021 funding is September 30, 2024.</a:t>
            </a:r>
          </a:p>
          <a:p>
            <a:pPr marL="721995" lvl="1"/>
            <a:r>
              <a:rPr lang="en-US" dirty="0"/>
              <a:t>The Department is required to determine that a large project is reasonably expected to begin construction within 18 months of obligation. </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26</a:t>
            </a:fld>
            <a:endParaRPr lang="en-US"/>
          </a:p>
        </p:txBody>
      </p:sp>
    </p:spTree>
    <p:extLst>
      <p:ext uri="{BB962C8B-B14F-4D97-AF65-F5344CB8AC3E}">
        <p14:creationId xmlns:p14="http://schemas.microsoft.com/office/powerpoint/2010/main" val="9377088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45720" tIns="45720" rIns="45720" bIns="45720" anchor="ctr">
            <a:normAutofit/>
          </a:bodyPr>
          <a:lstStyle/>
          <a:p>
            <a:r>
              <a:rPr lang="en-US" dirty="0">
                <a:latin typeface="Arial Rounded MT Bold"/>
              </a:rPr>
              <a:t>Other Considerations</a:t>
            </a:r>
          </a:p>
        </p:txBody>
      </p:sp>
      <p:sp>
        <p:nvSpPr>
          <p:cNvPr id="3" name="Content Placeholder 2"/>
          <p:cNvSpPr>
            <a:spLocks noGrp="1"/>
          </p:cNvSpPr>
          <p:nvPr>
            <p:ph idx="1"/>
          </p:nvPr>
        </p:nvSpPr>
        <p:spPr>
          <a:xfrm>
            <a:off x="1447800" y="1421607"/>
            <a:ext cx="7467600" cy="4704556"/>
          </a:xfrm>
        </p:spPr>
        <p:txBody>
          <a:bodyPr vert="horz" lIns="91440" tIns="45720" rIns="91440" bIns="45720" anchor="t">
            <a:noAutofit/>
          </a:bodyPr>
          <a:lstStyle/>
          <a:p>
            <a:pPr marL="420370" indent="-383540"/>
            <a:r>
              <a:rPr lang="en-US" sz="2000" dirty="0">
                <a:latin typeface="Arial Rounded MT Bold"/>
              </a:rPr>
              <a:t>The Department will consider whether the project includes multimodal non-motorized infrastructure</a:t>
            </a:r>
          </a:p>
          <a:p>
            <a:pPr marL="420370" indent="-383540"/>
            <a:r>
              <a:rPr lang="en-US" sz="2000" dirty="0">
                <a:latin typeface="Arial Rounded MT Bold"/>
              </a:rPr>
              <a:t>Consideration for projects in federally designated community development zones.</a:t>
            </a:r>
          </a:p>
          <a:p>
            <a:pPr marL="722122" lvl="1" indent="-383540"/>
            <a:r>
              <a:rPr lang="en-US" sz="1800" dirty="0">
                <a:latin typeface="Arial Rounded MT Bold"/>
              </a:rPr>
              <a:t>•	Opportunity Zones: (https://opportunityzones.hud.gov/)</a:t>
            </a:r>
          </a:p>
          <a:p>
            <a:pPr marL="722122" lvl="1" indent="-383540"/>
            <a:r>
              <a:rPr lang="en-US" sz="1800" dirty="0">
                <a:latin typeface="Arial Rounded MT Bold"/>
              </a:rPr>
              <a:t>•	Empowerment Zones: (https://www.hud.gov/hudprograms/empowerment_zones)</a:t>
            </a:r>
          </a:p>
          <a:p>
            <a:pPr marL="722122" lvl="1" indent="-383540"/>
            <a:r>
              <a:rPr lang="en-US" sz="1800" dirty="0">
                <a:latin typeface="Arial Rounded MT Bold"/>
              </a:rPr>
              <a:t>•	Promise Zones: (https://www.hud.gov/program_offices/field_policy_mgt/fieldpolicymgtpz)</a:t>
            </a:r>
          </a:p>
          <a:p>
            <a:pPr marL="722122" lvl="1" indent="-383540"/>
            <a:r>
              <a:rPr lang="en-US" sz="1800" dirty="0">
                <a:latin typeface="Arial Rounded MT Bold"/>
              </a:rPr>
              <a:t>•	Choice Neighborhoods: (https://www.hud.gov/program_offices/public_indian_housing/programs/ph/cn)</a:t>
            </a:r>
          </a:p>
          <a:p>
            <a:pPr marL="420370" indent="-383540"/>
            <a:r>
              <a:rPr lang="en-US" sz="2000" dirty="0">
                <a:latin typeface="Arial Rounded MT Bold"/>
              </a:rPr>
              <a:t>INFRA Extra</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27</a:t>
            </a:fld>
            <a:endParaRPr lang="en-US"/>
          </a:p>
        </p:txBody>
      </p:sp>
    </p:spTree>
    <p:extLst>
      <p:ext uri="{BB962C8B-B14F-4D97-AF65-F5344CB8AC3E}">
        <p14:creationId xmlns:p14="http://schemas.microsoft.com/office/powerpoint/2010/main" val="3468715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Suggested Application Format</a:t>
            </a:r>
          </a:p>
        </p:txBody>
      </p:sp>
      <p:sp>
        <p:nvSpPr>
          <p:cNvPr id="3" name="Content Placeholder 2"/>
          <p:cNvSpPr>
            <a:spLocks noGrp="1"/>
          </p:cNvSpPr>
          <p:nvPr>
            <p:ph idx="1"/>
          </p:nvPr>
        </p:nvSpPr>
        <p:spPr/>
        <p:txBody>
          <a:bodyPr>
            <a:normAutofit fontScale="62500" lnSpcReduction="20000"/>
          </a:bodyPr>
          <a:lstStyle/>
          <a:p>
            <a:pPr marL="36576" indent="0">
              <a:buNone/>
            </a:pPr>
            <a:r>
              <a:rPr lang="en-US" dirty="0"/>
              <a:t>Application Cover Page</a:t>
            </a:r>
          </a:p>
          <a:p>
            <a:pPr marL="36576" indent="0">
              <a:buNone/>
            </a:pPr>
            <a:r>
              <a:rPr lang="en-US" dirty="0"/>
              <a:t>Project Narrative (25 page limit)</a:t>
            </a:r>
          </a:p>
          <a:p>
            <a:pPr marL="1195578" lvl="1" indent="-857250">
              <a:buAutoNum type="romanUcPeriod"/>
            </a:pPr>
            <a:r>
              <a:rPr lang="en-US" dirty="0"/>
              <a:t>Project Description</a:t>
            </a:r>
          </a:p>
          <a:p>
            <a:pPr marL="1195578" lvl="1" indent="-857250">
              <a:buAutoNum type="romanUcPeriod"/>
            </a:pPr>
            <a:r>
              <a:rPr lang="en-US" dirty="0"/>
              <a:t>Project Location</a:t>
            </a:r>
          </a:p>
          <a:p>
            <a:pPr marL="1195578" lvl="1" indent="-857250">
              <a:buAutoNum type="romanUcPeriod"/>
            </a:pPr>
            <a:r>
              <a:rPr lang="en-US" dirty="0"/>
              <a:t>Project Parties</a:t>
            </a:r>
          </a:p>
          <a:p>
            <a:pPr marL="1195578" lvl="1" indent="-857250">
              <a:buAutoNum type="romanUcPeriod"/>
            </a:pPr>
            <a:r>
              <a:rPr lang="en-US" dirty="0"/>
              <a:t>Grant Funds, Sources, and Uses</a:t>
            </a:r>
          </a:p>
          <a:p>
            <a:pPr marL="1195578" lvl="1" indent="-857250">
              <a:buAutoNum type="romanUcPeriod"/>
            </a:pPr>
            <a:r>
              <a:rPr lang="en-US" dirty="0"/>
              <a:t>Merit Criteria</a:t>
            </a:r>
          </a:p>
          <a:p>
            <a:pPr marL="1195578" lvl="1" indent="-857250">
              <a:buAutoNum type="romanUcPeriod"/>
            </a:pPr>
            <a:r>
              <a:rPr lang="en-US" dirty="0"/>
              <a:t>Project Readiness</a:t>
            </a:r>
          </a:p>
          <a:p>
            <a:pPr marL="1195578" lvl="1" indent="-857250">
              <a:buAutoNum type="romanUcPeriod"/>
            </a:pPr>
            <a:r>
              <a:rPr lang="en-US" dirty="0"/>
              <a:t>Large/Small Project Requirements</a:t>
            </a:r>
          </a:p>
          <a:p>
            <a:pPr marL="36576" indent="0">
              <a:buNone/>
            </a:pPr>
            <a:r>
              <a:rPr lang="en-US" dirty="0"/>
              <a:t>Appendix</a:t>
            </a:r>
          </a:p>
          <a:p>
            <a:r>
              <a:rPr lang="en-US" dirty="0"/>
              <a:t>Benefit Cost Analysis</a:t>
            </a:r>
          </a:p>
          <a:p>
            <a:r>
              <a:rPr lang="en-US" dirty="0"/>
              <a:t>Supplemental Information (If Applicable)</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28</a:t>
            </a:fld>
            <a:endParaRPr lang="en-US"/>
          </a:p>
        </p:txBody>
      </p:sp>
    </p:spTree>
    <p:extLst>
      <p:ext uri="{BB962C8B-B14F-4D97-AF65-F5344CB8AC3E}">
        <p14:creationId xmlns:p14="http://schemas.microsoft.com/office/powerpoint/2010/main" val="4790352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BCA Guidance</a:t>
            </a:r>
          </a:p>
        </p:txBody>
      </p:sp>
      <p:sp>
        <p:nvSpPr>
          <p:cNvPr id="3" name="Content Placeholder 2"/>
          <p:cNvSpPr>
            <a:spLocks noGrp="1"/>
          </p:cNvSpPr>
          <p:nvPr>
            <p:ph idx="1"/>
          </p:nvPr>
        </p:nvSpPr>
        <p:spPr/>
        <p:txBody>
          <a:bodyPr>
            <a:normAutofit/>
          </a:bodyPr>
          <a:lstStyle/>
          <a:p>
            <a:pPr marL="36576" indent="0">
              <a:buNone/>
            </a:pPr>
            <a:r>
              <a:rPr lang="en-US" sz="2800" dirty="0"/>
              <a:t>Updated 2021 BCA Guidance is available at: </a:t>
            </a:r>
            <a:r>
              <a:rPr lang="en-US" sz="2800" dirty="0">
                <a:hlinkClick r:id="rId2"/>
              </a:rPr>
              <a:t>https://www.transportation.gov/office-policy/transportation-policy/benefit-cost-analysis-guidance-discretionary-grant-programs-0</a:t>
            </a:r>
            <a:endParaRPr lang="en-US" sz="2800" dirty="0"/>
          </a:p>
          <a:p>
            <a:pPr marL="36576" indent="0">
              <a:buNone/>
            </a:pPr>
            <a:endParaRPr lang="en-US" sz="2800" dirty="0"/>
          </a:p>
          <a:p>
            <a:pPr marL="36576" indent="0">
              <a:buNone/>
            </a:pPr>
            <a:r>
              <a:rPr lang="en-US" sz="2800" dirty="0"/>
              <a:t>BCA Webinar Scheduled – February 24, 2021 at 2pm Eastern</a:t>
            </a:r>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29</a:t>
            </a:fld>
            <a:endParaRPr lang="en-US"/>
          </a:p>
        </p:txBody>
      </p:sp>
    </p:spTree>
    <p:extLst>
      <p:ext uri="{BB962C8B-B14F-4D97-AF65-F5344CB8AC3E}">
        <p14:creationId xmlns:p14="http://schemas.microsoft.com/office/powerpoint/2010/main" val="2697617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pPr algn="ctr"/>
            <a:br>
              <a:rPr lang="en-US" dirty="0"/>
            </a:br>
            <a:br>
              <a:rPr lang="en-US" dirty="0"/>
            </a:br>
            <a:br>
              <a:rPr lang="en-US" dirty="0"/>
            </a:br>
            <a:endParaRPr lang="en-US" dirty="0"/>
          </a:p>
        </p:txBody>
      </p:sp>
      <p:sp>
        <p:nvSpPr>
          <p:cNvPr id="3" name="Content Placeholder 2"/>
          <p:cNvSpPr>
            <a:spLocks noGrp="1"/>
          </p:cNvSpPr>
          <p:nvPr>
            <p:ph idx="1"/>
          </p:nvPr>
        </p:nvSpPr>
        <p:spPr>
          <a:xfrm>
            <a:off x="311870" y="1618268"/>
            <a:ext cx="8610600" cy="4898064"/>
          </a:xfrm>
        </p:spPr>
        <p:txBody>
          <a:bodyPr>
            <a:noAutofit/>
          </a:bodyPr>
          <a:lstStyle/>
          <a:p>
            <a:r>
              <a:rPr lang="en-US" sz="2000" dirty="0"/>
              <a:t>Discretionary grant program authorized under Continuing Resolution through 2021 </a:t>
            </a:r>
          </a:p>
          <a:p>
            <a:r>
              <a:rPr lang="en-US" sz="2000" dirty="0"/>
              <a:t>Approximately $889 million available for infrastructure grants for FY 2021.</a:t>
            </a:r>
          </a:p>
          <a:p>
            <a:r>
              <a:rPr lang="en-US" sz="2000" dirty="0"/>
              <a:t>INFRA program preserves statutory requirements and utilizes criteria to evaluate projects that:</a:t>
            </a:r>
          </a:p>
          <a:p>
            <a:pPr lvl="1"/>
            <a:r>
              <a:rPr lang="en-US" sz="1800" dirty="0"/>
              <a:t>Support national and regional economic vitality;</a:t>
            </a:r>
          </a:p>
          <a:p>
            <a:pPr lvl="1"/>
            <a:r>
              <a:rPr lang="en-US" sz="1800" dirty="0"/>
              <a:t>Addressing climate change and environmental justice;</a:t>
            </a:r>
          </a:p>
          <a:p>
            <a:pPr lvl="1"/>
            <a:r>
              <a:rPr lang="en-US" sz="1800" dirty="0"/>
              <a:t>Advancing racial equity and reducing barriers to opportunity;</a:t>
            </a:r>
          </a:p>
          <a:p>
            <a:pPr lvl="1"/>
            <a:r>
              <a:rPr lang="en-US" sz="1800" dirty="0"/>
              <a:t>Leveraging increased investment by state, local, and private partners;</a:t>
            </a:r>
          </a:p>
          <a:p>
            <a:pPr lvl="1"/>
            <a:r>
              <a:rPr lang="en-US" sz="1800" dirty="0"/>
              <a:t>Promoting improved project performance and accountability;</a:t>
            </a:r>
          </a:p>
          <a:p>
            <a:pPr lvl="1"/>
            <a:r>
              <a:rPr lang="en-US" sz="1800" dirty="0"/>
              <a:t>Providing project sponsors maximum flexibility to propose innovative solutions to address specific, local needs. </a:t>
            </a:r>
          </a:p>
          <a:p>
            <a:r>
              <a:rPr lang="en-US" sz="2200" dirty="0"/>
              <a:t>APPLICATION DEADLINE: March 19, 2021 11:59 PM Eastern.</a:t>
            </a:r>
          </a:p>
        </p:txBody>
      </p:sp>
      <p:sp>
        <p:nvSpPr>
          <p:cNvPr id="8" name="Slide Number Placeholder 7"/>
          <p:cNvSpPr>
            <a:spLocks noGrp="1"/>
          </p:cNvSpPr>
          <p:nvPr>
            <p:ph type="sldNum" sz="quarter" idx="12"/>
          </p:nvPr>
        </p:nvSpPr>
        <p:spPr/>
        <p:txBody>
          <a:bodyPr/>
          <a:lstStyle/>
          <a:p>
            <a:fld id="{8E5FBD1D-22DC-411D-A238-C2C1177F8A2C}" type="slidenum">
              <a:rPr lang="en-US" smtClean="0"/>
              <a:t>3</a:t>
            </a:fld>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0630" y="126838"/>
            <a:ext cx="5093860" cy="711362"/>
          </a:xfrm>
          <a:prstGeom prst="rect">
            <a:avLst/>
          </a:prstGeom>
        </p:spPr>
      </p:pic>
      <p:sp>
        <p:nvSpPr>
          <p:cNvPr id="7" name="Title 1"/>
          <p:cNvSpPr txBox="1">
            <a:spLocks/>
          </p:cNvSpPr>
          <p:nvPr/>
        </p:nvSpPr>
        <p:spPr>
          <a:xfrm>
            <a:off x="228600" y="1096962"/>
            <a:ext cx="8686800" cy="503238"/>
          </a:xfrm>
          <a:prstGeom prst="rect">
            <a:avLst/>
          </a:prstGeom>
        </p:spPr>
        <p:txBody>
          <a:bodyPr vert="horz" lIns="45720" rIns="45720" anchor="ctr">
            <a:normAutofit fontScale="92500" lnSpcReduction="20000"/>
          </a:bodyPr>
          <a:lstStyle>
            <a:lvl1pPr algn="l" rtl="0" eaLnBrk="1" latinLnBrk="0" hangingPunct="1">
              <a:spcBef>
                <a:spcPct val="0"/>
              </a:spcBef>
              <a:buNone/>
              <a:defRPr kumimoji="0" sz="4600" kern="1200" baseline="0">
                <a:solidFill>
                  <a:schemeClr val="bg1"/>
                </a:solidFill>
                <a:latin typeface="Arial Rounded MT Bold" panose="020F0704030504030204" pitchFamily="34" charset="0"/>
                <a:ea typeface="+mj-ea"/>
                <a:cs typeface="+mj-cs"/>
              </a:defRPr>
            </a:lvl1pPr>
          </a:lstStyle>
          <a:p>
            <a:pPr algn="ctr"/>
            <a:r>
              <a:rPr lang="en-US" sz="3600" dirty="0"/>
              <a:t>Introduction</a:t>
            </a:r>
          </a:p>
        </p:txBody>
      </p:sp>
    </p:spTree>
    <p:extLst>
      <p:ext uri="{BB962C8B-B14F-4D97-AF65-F5344CB8AC3E}">
        <p14:creationId xmlns:p14="http://schemas.microsoft.com/office/powerpoint/2010/main" val="41959752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lstStyle/>
          <a:p>
            <a:pPr algn="ctr"/>
            <a:r>
              <a:rPr lang="en-US" dirty="0"/>
              <a:t>INFRA Grants</a:t>
            </a:r>
          </a:p>
        </p:txBody>
      </p:sp>
      <p:sp>
        <p:nvSpPr>
          <p:cNvPr id="3" name="Content Placeholder 2"/>
          <p:cNvSpPr>
            <a:spLocks noGrp="1"/>
          </p:cNvSpPr>
          <p:nvPr>
            <p:ph idx="1"/>
          </p:nvPr>
        </p:nvSpPr>
        <p:spPr>
          <a:xfrm>
            <a:off x="381000" y="1600200"/>
            <a:ext cx="7315200" cy="4525963"/>
          </a:xfrm>
        </p:spPr>
        <p:txBody>
          <a:bodyPr>
            <a:normAutofit fontScale="40000" lnSpcReduction="20000"/>
          </a:bodyPr>
          <a:lstStyle/>
          <a:p>
            <a:endParaRPr lang="en-US" sz="2200" dirty="0">
              <a:solidFill>
                <a:schemeClr val="bg1">
                  <a:lumMod val="75000"/>
                </a:schemeClr>
              </a:solidFill>
            </a:endParaRPr>
          </a:p>
          <a:p>
            <a:r>
              <a:rPr lang="en-US" sz="4000" dirty="0">
                <a:solidFill>
                  <a:srgbClr val="FF0000"/>
                </a:solidFill>
              </a:rPr>
              <a:t>Applications must be submitted by 11:59 PM Eastern on March 19, 2021. </a:t>
            </a:r>
            <a:r>
              <a:rPr lang="en-US" sz="4000" dirty="0"/>
              <a:t>Applicants are strongly encouraged to make submissions in advance of the deadline.</a:t>
            </a:r>
          </a:p>
          <a:p>
            <a:endParaRPr lang="en-US" sz="4000" dirty="0"/>
          </a:p>
          <a:p>
            <a:r>
              <a:rPr lang="en-US" sz="4000" dirty="0"/>
              <a:t>To register on Grants.gov, applicants must:</a:t>
            </a:r>
          </a:p>
          <a:p>
            <a:pPr marL="448056" lvl="1" indent="0">
              <a:buNone/>
            </a:pPr>
            <a:r>
              <a:rPr lang="en-US" sz="4000" dirty="0"/>
              <a:t>1.    Obtain a Data Universal Numbering System (DUNS) number;</a:t>
            </a:r>
          </a:p>
          <a:p>
            <a:pPr marL="448056" lvl="1" indent="0">
              <a:buNone/>
            </a:pPr>
            <a:r>
              <a:rPr lang="en-US" sz="4000" dirty="0"/>
              <a:t>2.    Register with the System for Award Management (SAM) at </a:t>
            </a:r>
            <a:r>
              <a:rPr lang="en-US" sz="4000" dirty="0">
                <a:hlinkClick r:id="rId3"/>
              </a:rPr>
              <a:t>www.SAM.gov</a:t>
            </a:r>
            <a:r>
              <a:rPr lang="en-US" sz="4000" dirty="0"/>
              <a:t>;</a:t>
            </a:r>
          </a:p>
          <a:p>
            <a:pPr marL="448056" lvl="1" indent="0">
              <a:buNone/>
            </a:pPr>
            <a:r>
              <a:rPr lang="en-US" sz="4000" dirty="0"/>
              <a:t>3.    Create a Grants.gov username and password; and</a:t>
            </a:r>
          </a:p>
          <a:p>
            <a:pPr marL="448056" lvl="1" indent="0">
              <a:buNone/>
            </a:pPr>
            <a:r>
              <a:rPr lang="en-US" sz="4000" dirty="0"/>
              <a:t>4.    The E-Business Point of Contact (POC) at your organization must respond to the registration email from Grants.gov and login at Grants.gov to authorize you as an Authorized Organization Representative (AOR). Please note that there can be more than one AOR for an organization.</a:t>
            </a:r>
          </a:p>
          <a:p>
            <a:endParaRPr lang="en-US" sz="4000" dirty="0"/>
          </a:p>
          <a:p>
            <a:r>
              <a:rPr lang="en-US" sz="4000" dirty="0">
                <a:hlinkClick r:id="rId4"/>
              </a:rPr>
              <a:t>For complete information and instructions on each of these processes</a:t>
            </a:r>
            <a:r>
              <a:rPr lang="en-US" sz="4000" dirty="0"/>
              <a:t>, </a:t>
            </a:r>
            <a:r>
              <a:rPr lang="en-US" sz="4000" dirty="0">
                <a:hlinkClick r:id="rId5"/>
              </a:rPr>
              <a:t>please see instructions</a:t>
            </a:r>
            <a:r>
              <a:rPr lang="en-US" sz="4000" dirty="0"/>
              <a:t> on grants.gov registration. </a:t>
            </a:r>
          </a:p>
        </p:txBody>
      </p:sp>
      <p:sp>
        <p:nvSpPr>
          <p:cNvPr id="5" name="Slide Number Placeholder 4"/>
          <p:cNvSpPr>
            <a:spLocks noGrp="1"/>
          </p:cNvSpPr>
          <p:nvPr>
            <p:ph type="sldNum" sz="quarter" idx="12"/>
          </p:nvPr>
        </p:nvSpPr>
        <p:spPr/>
        <p:txBody>
          <a:bodyPr/>
          <a:lstStyle/>
          <a:p>
            <a:fld id="{8E5FBD1D-22DC-411D-A238-C2C1177F8A2C}" type="slidenum">
              <a:rPr lang="en-US" smtClean="0"/>
              <a:t>30</a:t>
            </a:fld>
            <a:endParaRPr lang="en-US"/>
          </a:p>
        </p:txBody>
      </p:sp>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025070" y="457200"/>
            <a:ext cx="5093860" cy="711362"/>
          </a:xfrm>
          <a:prstGeom prst="rect">
            <a:avLst/>
          </a:prstGeom>
        </p:spPr>
      </p:pic>
    </p:spTree>
    <p:extLst>
      <p:ext uri="{BB962C8B-B14F-4D97-AF65-F5344CB8AC3E}">
        <p14:creationId xmlns:p14="http://schemas.microsoft.com/office/powerpoint/2010/main" val="13204889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lstStyle/>
          <a:p>
            <a:pPr algn="ctr"/>
            <a:r>
              <a:rPr lang="en-US" dirty="0"/>
              <a:t>INFRA Grants</a:t>
            </a:r>
          </a:p>
        </p:txBody>
      </p:sp>
      <p:sp>
        <p:nvSpPr>
          <p:cNvPr id="3" name="Content Placeholder 2"/>
          <p:cNvSpPr>
            <a:spLocks noGrp="1"/>
          </p:cNvSpPr>
          <p:nvPr>
            <p:ph idx="1"/>
          </p:nvPr>
        </p:nvSpPr>
        <p:spPr>
          <a:xfrm>
            <a:off x="381000" y="1600200"/>
            <a:ext cx="7315200" cy="4525963"/>
          </a:xfrm>
        </p:spPr>
        <p:txBody>
          <a:bodyPr>
            <a:normAutofit/>
          </a:bodyPr>
          <a:lstStyle/>
          <a:p>
            <a:pPr marL="448056" lvl="1" indent="0">
              <a:buNone/>
            </a:pPr>
            <a:endParaRPr lang="en-US" sz="2200" dirty="0">
              <a:solidFill>
                <a:schemeClr val="bg1">
                  <a:lumMod val="75000"/>
                </a:schemeClr>
              </a:solidFill>
            </a:endParaRPr>
          </a:p>
          <a:p>
            <a:r>
              <a:rPr lang="en-US" sz="2400" dirty="0">
                <a:solidFill>
                  <a:schemeClr val="bg1">
                    <a:lumMod val="75000"/>
                  </a:schemeClr>
                </a:solidFill>
              </a:rPr>
              <a:t>For additional INFRA information and how to apply: </a:t>
            </a:r>
            <a:r>
              <a:rPr lang="en-US" sz="2400" dirty="0">
                <a:hlinkClick r:id="rId2"/>
              </a:rPr>
              <a:t>www.transportation.gov/buildamerica/INFRAgrants</a:t>
            </a:r>
            <a:endParaRPr lang="en-US" sz="2400" dirty="0"/>
          </a:p>
          <a:p>
            <a:endParaRPr lang="en-US" sz="2400" dirty="0"/>
          </a:p>
          <a:p>
            <a:r>
              <a:rPr lang="en-US" sz="2400" dirty="0">
                <a:solidFill>
                  <a:schemeClr val="bg1">
                    <a:lumMod val="75000"/>
                  </a:schemeClr>
                </a:solidFill>
              </a:rPr>
              <a:t>For technical questions, please email:</a:t>
            </a:r>
            <a:r>
              <a:rPr lang="en-US" sz="2400" dirty="0"/>
              <a:t> </a:t>
            </a:r>
            <a:r>
              <a:rPr lang="en-US" sz="2400" dirty="0">
                <a:hlinkClick r:id="rId3"/>
              </a:rPr>
              <a:t>INFRAgrants@dot.gov</a:t>
            </a:r>
            <a:r>
              <a:rPr lang="en-US" sz="2400" dirty="0"/>
              <a:t>.</a:t>
            </a:r>
          </a:p>
          <a:p>
            <a:pPr marL="36576" indent="0">
              <a:buNone/>
            </a:pPr>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31</a:t>
            </a:fld>
            <a:endParaRPr lang="en-US"/>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25070" y="457200"/>
            <a:ext cx="5093860" cy="711362"/>
          </a:xfrm>
          <a:prstGeom prst="rect">
            <a:avLst/>
          </a:prstGeom>
        </p:spPr>
      </p:pic>
    </p:spTree>
    <p:extLst>
      <p:ext uri="{BB962C8B-B14F-4D97-AF65-F5344CB8AC3E}">
        <p14:creationId xmlns:p14="http://schemas.microsoft.com/office/powerpoint/2010/main" val="293093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Eligible Applicants	</a:t>
            </a:r>
          </a:p>
        </p:txBody>
      </p:sp>
      <p:sp>
        <p:nvSpPr>
          <p:cNvPr id="3" name="Content Placeholder 2"/>
          <p:cNvSpPr>
            <a:spLocks noGrp="1"/>
          </p:cNvSpPr>
          <p:nvPr>
            <p:ph idx="1"/>
          </p:nvPr>
        </p:nvSpPr>
        <p:spPr/>
        <p:txBody>
          <a:bodyPr>
            <a:normAutofit fontScale="55000" lnSpcReduction="20000"/>
          </a:bodyPr>
          <a:lstStyle/>
          <a:p>
            <a:r>
              <a:rPr lang="en-US" sz="4000" dirty="0"/>
              <a:t>State(s)</a:t>
            </a:r>
          </a:p>
          <a:p>
            <a:r>
              <a:rPr lang="en-US" sz="4000" dirty="0"/>
              <a:t>Metropolitan Planning Organizations with &gt;200,000 population</a:t>
            </a:r>
          </a:p>
          <a:p>
            <a:r>
              <a:rPr lang="en-US" sz="4000" dirty="0"/>
              <a:t>Local Government(s)</a:t>
            </a:r>
          </a:p>
          <a:p>
            <a:r>
              <a:rPr lang="en-US" sz="4000" dirty="0"/>
              <a:t>Political subdivision(s) or State or local government</a:t>
            </a:r>
          </a:p>
          <a:p>
            <a:r>
              <a:rPr lang="en-US" sz="4000" dirty="0"/>
              <a:t>Public authorities (including port authorities) with a transportation function</a:t>
            </a:r>
          </a:p>
          <a:p>
            <a:r>
              <a:rPr lang="en-US" sz="4000" dirty="0"/>
              <a:t>Federal land management agencies applying jointly with a State(s)</a:t>
            </a:r>
          </a:p>
          <a:p>
            <a:r>
              <a:rPr lang="en-US" sz="4000" dirty="0"/>
              <a:t>Tribal government/consortiums </a:t>
            </a:r>
          </a:p>
          <a:p>
            <a:r>
              <a:rPr lang="en-US" sz="4000" dirty="0"/>
              <a:t>Multi-State or multijurisdictional group of public entities</a:t>
            </a:r>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4</a:t>
            </a:fld>
            <a:endParaRPr lang="en-US"/>
          </a:p>
        </p:txBody>
      </p:sp>
    </p:spTree>
    <p:extLst>
      <p:ext uri="{BB962C8B-B14F-4D97-AF65-F5344CB8AC3E}">
        <p14:creationId xmlns:p14="http://schemas.microsoft.com/office/powerpoint/2010/main" val="2776177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Eligible Projects</a:t>
            </a:r>
          </a:p>
        </p:txBody>
      </p:sp>
      <p:sp>
        <p:nvSpPr>
          <p:cNvPr id="3" name="Content Placeholder 2"/>
          <p:cNvSpPr>
            <a:spLocks noGrp="1"/>
          </p:cNvSpPr>
          <p:nvPr>
            <p:ph idx="1"/>
          </p:nvPr>
        </p:nvSpPr>
        <p:spPr/>
        <p:txBody>
          <a:bodyPr>
            <a:normAutofit fontScale="77500" lnSpcReduction="20000"/>
          </a:bodyPr>
          <a:lstStyle/>
          <a:p>
            <a:r>
              <a:rPr lang="en-US" sz="2800" dirty="0"/>
              <a:t>Highway freight projects carried out on the National Highway Freight Network</a:t>
            </a:r>
          </a:p>
          <a:p>
            <a:r>
              <a:rPr lang="en-US" sz="2800" dirty="0"/>
              <a:t>Highway or bridge projects carried out on the National Highway System </a:t>
            </a:r>
          </a:p>
          <a:p>
            <a:r>
              <a:rPr lang="en-US" sz="2800" dirty="0"/>
              <a:t>Grade crossing or grade separation projects</a:t>
            </a:r>
          </a:p>
          <a:p>
            <a:r>
              <a:rPr lang="en-US" sz="2800" dirty="0"/>
              <a:t>Other freight projects* that are:</a:t>
            </a:r>
          </a:p>
          <a:p>
            <a:pPr lvl="1"/>
            <a:r>
              <a:rPr lang="en-US" sz="2600" dirty="0"/>
              <a:t>Intermodal/rail freight project</a:t>
            </a:r>
          </a:p>
          <a:p>
            <a:pPr lvl="1"/>
            <a:r>
              <a:rPr lang="en-US" sz="2600" dirty="0"/>
              <a:t>Within the boundaries of a public or private freight rail, maritime (including ports) or intermodal facility</a:t>
            </a:r>
          </a:p>
          <a:p>
            <a:pPr marL="448056" lvl="1" indent="0">
              <a:buNone/>
            </a:pPr>
            <a:endParaRPr lang="en-US" sz="2300" i="1" dirty="0"/>
          </a:p>
          <a:p>
            <a:pPr marL="146304" indent="0">
              <a:buNone/>
            </a:pPr>
            <a:r>
              <a:rPr lang="en-US" sz="2600" i="1" dirty="0"/>
              <a:t>*The amount of funding for freight rail/port/intermodal project costs is limited by statute.  Approximately $146 million remains available under this restriction.</a:t>
            </a:r>
          </a:p>
          <a:p>
            <a:pPr marL="448056" lvl="1" indent="0">
              <a:buNone/>
            </a:pPr>
            <a:r>
              <a:rPr lang="en-US" sz="2200" dirty="0"/>
              <a:t> </a:t>
            </a:r>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5</a:t>
            </a:fld>
            <a:endParaRPr lang="en-US"/>
          </a:p>
        </p:txBody>
      </p:sp>
    </p:spTree>
    <p:extLst>
      <p:ext uri="{BB962C8B-B14F-4D97-AF65-F5344CB8AC3E}">
        <p14:creationId xmlns:p14="http://schemas.microsoft.com/office/powerpoint/2010/main" val="3918432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Eligible Project Costs</a:t>
            </a:r>
          </a:p>
        </p:txBody>
      </p:sp>
      <p:sp>
        <p:nvSpPr>
          <p:cNvPr id="3" name="Content Placeholder 2"/>
          <p:cNvSpPr>
            <a:spLocks noGrp="1"/>
          </p:cNvSpPr>
          <p:nvPr>
            <p:ph idx="1"/>
          </p:nvPr>
        </p:nvSpPr>
        <p:spPr/>
        <p:txBody>
          <a:bodyPr>
            <a:normAutofit fontScale="70000" lnSpcReduction="20000"/>
          </a:bodyPr>
          <a:lstStyle/>
          <a:p>
            <a:r>
              <a:rPr lang="en-US" sz="4000" dirty="0"/>
              <a:t>Construction activities including new construction, reconstruction, rehabilitation, property or equipment acquisition, environmental mitigation, construction contingencies, and operational improvements</a:t>
            </a:r>
          </a:p>
          <a:p>
            <a:r>
              <a:rPr lang="en-US" sz="4000" dirty="0"/>
              <a:t>Development phase activities, including planning, feasibility analysis, revenue forecasting, environmental review, preliminary engineering, design work, and other pre-construction activities</a:t>
            </a:r>
            <a:endParaRPr lang="en-US" sz="3500" i="1" dirty="0"/>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6</a:t>
            </a:fld>
            <a:endParaRPr lang="en-US"/>
          </a:p>
        </p:txBody>
      </p:sp>
    </p:spTree>
    <p:extLst>
      <p:ext uri="{BB962C8B-B14F-4D97-AF65-F5344CB8AC3E}">
        <p14:creationId xmlns:p14="http://schemas.microsoft.com/office/powerpoint/2010/main" val="2687400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Minimum Project Size </a:t>
            </a:r>
          </a:p>
        </p:txBody>
      </p:sp>
      <p:sp>
        <p:nvSpPr>
          <p:cNvPr id="3" name="Content Placeholder 2"/>
          <p:cNvSpPr>
            <a:spLocks noGrp="1"/>
          </p:cNvSpPr>
          <p:nvPr>
            <p:ph idx="1"/>
          </p:nvPr>
        </p:nvSpPr>
        <p:spPr>
          <a:xfrm>
            <a:off x="1447800" y="1600200"/>
            <a:ext cx="7467600" cy="4821864"/>
          </a:xfrm>
        </p:spPr>
        <p:txBody>
          <a:bodyPr>
            <a:normAutofit fontScale="62500" lnSpcReduction="20000"/>
          </a:bodyPr>
          <a:lstStyle/>
          <a:p>
            <a:pPr marL="0" indent="0">
              <a:buNone/>
            </a:pPr>
            <a:r>
              <a:rPr lang="en-US" sz="3600" dirty="0"/>
              <a:t>Large Projects*</a:t>
            </a:r>
          </a:p>
          <a:p>
            <a:pPr lvl="1"/>
            <a:r>
              <a:rPr lang="en-US" sz="3300" dirty="0"/>
              <a:t>The lesser of:</a:t>
            </a:r>
          </a:p>
          <a:p>
            <a:pPr lvl="2"/>
            <a:r>
              <a:rPr lang="en-US" sz="3300" dirty="0"/>
              <a:t>$100 million</a:t>
            </a:r>
          </a:p>
          <a:p>
            <a:pPr lvl="2"/>
            <a:r>
              <a:rPr lang="en-US" sz="3300" dirty="0"/>
              <a:t>30 percent of State’s FY 2020 apportionment, if project is located in one State </a:t>
            </a:r>
          </a:p>
          <a:p>
            <a:pPr lvl="3"/>
            <a:r>
              <a:rPr lang="en-US" sz="2900" dirty="0"/>
              <a:t>(DE,DC,HI,ID,ME,NE,NH,ND,RI,SD,VT,WY)</a:t>
            </a:r>
          </a:p>
          <a:p>
            <a:pPr lvl="2"/>
            <a:r>
              <a:rPr lang="en-US" sz="3300" dirty="0"/>
              <a:t>50 percent of larger participating State’s FY 2020 apportionment, if project located in more than one State</a:t>
            </a:r>
          </a:p>
          <a:p>
            <a:pPr lvl="3"/>
            <a:r>
              <a:rPr lang="en-US" sz="2900" dirty="0"/>
              <a:t>(DE,DC,HI,NH)</a:t>
            </a:r>
          </a:p>
          <a:p>
            <a:pPr lvl="1"/>
            <a:endParaRPr lang="en-US" sz="3300" dirty="0"/>
          </a:p>
          <a:p>
            <a:pPr marL="0" indent="0">
              <a:buNone/>
            </a:pPr>
            <a:r>
              <a:rPr lang="en-US" sz="3600" dirty="0"/>
              <a:t>Small Projects*</a:t>
            </a:r>
          </a:p>
          <a:p>
            <a:pPr lvl="1"/>
            <a:r>
              <a:rPr lang="en-US" sz="3300" dirty="0"/>
              <a:t>Doesn’t meet large project minimum project size</a:t>
            </a:r>
          </a:p>
          <a:p>
            <a:pPr marL="400050" lvl="1" indent="0">
              <a:buNone/>
            </a:pPr>
            <a:r>
              <a:rPr lang="en-US" sz="2200" i="1" dirty="0"/>
              <a:t>*Previously incurred expenses may count toward meeting minimum project size requirement if they are eligible project costs and were expended as part of the project for which the applicant seeks funding. </a:t>
            </a:r>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7</a:t>
            </a:fld>
            <a:endParaRPr lang="en-US"/>
          </a:p>
        </p:txBody>
      </p:sp>
    </p:spTree>
    <p:extLst>
      <p:ext uri="{BB962C8B-B14F-4D97-AF65-F5344CB8AC3E}">
        <p14:creationId xmlns:p14="http://schemas.microsoft.com/office/powerpoint/2010/main" val="2399147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Grant Amounts and Cost Share</a:t>
            </a:r>
          </a:p>
        </p:txBody>
      </p:sp>
      <p:sp>
        <p:nvSpPr>
          <p:cNvPr id="3" name="Content Placeholder 2"/>
          <p:cNvSpPr>
            <a:spLocks noGrp="1"/>
          </p:cNvSpPr>
          <p:nvPr>
            <p:ph idx="1"/>
          </p:nvPr>
        </p:nvSpPr>
        <p:spPr/>
        <p:txBody>
          <a:bodyPr>
            <a:normAutofit fontScale="92500" lnSpcReduction="10000"/>
          </a:bodyPr>
          <a:lstStyle/>
          <a:p>
            <a:r>
              <a:rPr lang="en-US" u="sng" dirty="0"/>
              <a:t>Minimum</a:t>
            </a:r>
            <a:r>
              <a:rPr lang="en-US" dirty="0"/>
              <a:t> INFRA Award Size</a:t>
            </a:r>
          </a:p>
          <a:p>
            <a:pPr lvl="1"/>
            <a:r>
              <a:rPr lang="en-US" dirty="0"/>
              <a:t>$25 million for large projects</a:t>
            </a:r>
          </a:p>
          <a:p>
            <a:pPr lvl="1"/>
            <a:r>
              <a:rPr lang="en-US" dirty="0"/>
              <a:t>$5 million for small projects </a:t>
            </a:r>
          </a:p>
          <a:p>
            <a:pPr lvl="1"/>
            <a:endParaRPr lang="en-US" dirty="0"/>
          </a:p>
          <a:p>
            <a:r>
              <a:rPr lang="en-US" dirty="0"/>
              <a:t>Cost Share</a:t>
            </a:r>
          </a:p>
          <a:p>
            <a:pPr lvl="1"/>
            <a:r>
              <a:rPr lang="en-US" dirty="0"/>
              <a:t>Up to 60 percent INFRA grants</a:t>
            </a:r>
          </a:p>
          <a:p>
            <a:pPr lvl="1"/>
            <a:r>
              <a:rPr lang="en-US" dirty="0"/>
              <a:t>Up to 80 percent total Federal</a:t>
            </a:r>
          </a:p>
          <a:p>
            <a:pPr marL="457200" lvl="1" indent="0">
              <a:buNone/>
            </a:pPr>
            <a:r>
              <a:rPr lang="en-US" sz="2000" i="1" dirty="0"/>
              <a:t>Previously incurred expenses cannot count toward cost share</a:t>
            </a:r>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8</a:t>
            </a:fld>
            <a:endParaRPr lang="en-US"/>
          </a:p>
        </p:txBody>
      </p:sp>
    </p:spTree>
    <p:extLst>
      <p:ext uri="{BB962C8B-B14F-4D97-AF65-F5344CB8AC3E}">
        <p14:creationId xmlns:p14="http://schemas.microsoft.com/office/powerpoint/2010/main" val="3468819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Eligibility Quiz #1</a:t>
            </a:r>
          </a:p>
        </p:txBody>
      </p:sp>
      <p:sp>
        <p:nvSpPr>
          <p:cNvPr id="3" name="Content Placeholder 2"/>
          <p:cNvSpPr>
            <a:spLocks noGrp="1"/>
          </p:cNvSpPr>
          <p:nvPr>
            <p:ph idx="1"/>
          </p:nvPr>
        </p:nvSpPr>
        <p:spPr/>
        <p:txBody>
          <a:bodyPr>
            <a:normAutofit fontScale="92500"/>
          </a:bodyPr>
          <a:lstStyle/>
          <a:p>
            <a:pPr marL="36576" indent="0">
              <a:buNone/>
            </a:pPr>
            <a:r>
              <a:rPr lang="en-US" sz="2800" dirty="0"/>
              <a:t>My project has future eligible costs of $6 million and I am in a rural area.</a:t>
            </a:r>
          </a:p>
          <a:p>
            <a:pPr marL="36576" indent="0">
              <a:buNone/>
            </a:pPr>
            <a:r>
              <a:rPr lang="en-US" sz="2800" dirty="0"/>
              <a:t>Q: Should I apply for INFRA funding?</a:t>
            </a:r>
          </a:p>
          <a:p>
            <a:pPr marL="36576" indent="0">
              <a:buNone/>
            </a:pPr>
            <a:endParaRPr lang="en-US" sz="2800" dirty="0"/>
          </a:p>
          <a:p>
            <a:pPr marL="36576" indent="0">
              <a:buNone/>
            </a:pPr>
            <a:r>
              <a:rPr lang="en-US" sz="2800" dirty="0"/>
              <a:t>A: Unfortunately, your project is not eligible. The minimum project size is $8,333,333.34.</a:t>
            </a:r>
          </a:p>
          <a:p>
            <a:pPr marL="36576" indent="0">
              <a:buNone/>
            </a:pPr>
            <a:endParaRPr lang="en-US" sz="2800" dirty="0"/>
          </a:p>
          <a:p>
            <a:pPr marL="36576" indent="0">
              <a:buNone/>
            </a:pPr>
            <a:r>
              <a:rPr lang="en-US" sz="2800" dirty="0"/>
              <a:t>($5 million minimum award &amp; 60% maximum cost share, regardless of project location)</a:t>
            </a:r>
          </a:p>
          <a:p>
            <a:pPr marL="36576" indent="0">
              <a:buNone/>
            </a:pP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9</a:t>
            </a:fld>
            <a:endParaRPr lang="en-US"/>
          </a:p>
        </p:txBody>
      </p:sp>
    </p:spTree>
    <p:extLst>
      <p:ext uri="{BB962C8B-B14F-4D97-AF65-F5344CB8AC3E}">
        <p14:creationId xmlns:p14="http://schemas.microsoft.com/office/powerpoint/2010/main" val="1483443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2_rev">
  <a:themeElements>
    <a:clrScheme name="Custom 4">
      <a:dk1>
        <a:srgbClr val="42558C"/>
      </a:dk1>
      <a:lt1>
        <a:srgbClr val="212A46"/>
      </a:lt1>
      <a:dk2>
        <a:srgbClr val="E9E0D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10696</TotalTime>
  <Words>2485</Words>
  <Application>Microsoft Office PowerPoint</Application>
  <PresentationFormat>On-screen Show (4:3)</PresentationFormat>
  <Paragraphs>332</Paragraphs>
  <Slides>31</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Arial Rounded MT Bold</vt:lpstr>
      <vt:lpstr>Calibri</vt:lpstr>
      <vt:lpstr>Century Gothic</vt:lpstr>
      <vt:lpstr>Wingdings 2</vt:lpstr>
      <vt:lpstr>Template 2_rev</vt:lpstr>
      <vt:lpstr>PowerPoint Presentation</vt:lpstr>
      <vt:lpstr>Today’s Webinar  </vt:lpstr>
      <vt:lpstr>   </vt:lpstr>
      <vt:lpstr>Eligible Applicants </vt:lpstr>
      <vt:lpstr>Eligible Projects</vt:lpstr>
      <vt:lpstr>Eligible Project Costs</vt:lpstr>
      <vt:lpstr>Minimum Project Size </vt:lpstr>
      <vt:lpstr>Grant Amounts and Cost Share</vt:lpstr>
      <vt:lpstr>Eligibility Quiz #1</vt:lpstr>
      <vt:lpstr>Eligibility Quiz #2</vt:lpstr>
      <vt:lpstr>Eligibility Quiz #3</vt:lpstr>
      <vt:lpstr>Requirements for Large and Small Projects</vt:lpstr>
      <vt:lpstr>LP Requirement 1: National or Regional Benefits</vt:lpstr>
      <vt:lpstr>LP Requirement 3: Freight Goals (23 U.S.C. 150)</vt:lpstr>
      <vt:lpstr>LP Requirement 4: Preliminary engineering</vt:lpstr>
      <vt:lpstr>LP Requirement 5: Dependable Financing</vt:lpstr>
      <vt:lpstr>LP Requirement 6: Impact of Federal Funding</vt:lpstr>
      <vt:lpstr>PowerPoint Presentation</vt:lpstr>
      <vt:lpstr>Selection Criteria</vt:lpstr>
      <vt:lpstr>Support for National or Regional Economic Vitality</vt:lpstr>
      <vt:lpstr>Climate Change &amp; Environmental Justice</vt:lpstr>
      <vt:lpstr>Racial Equity &amp; Barriers to Opportunity </vt:lpstr>
      <vt:lpstr>Leveraging of Federal Funding</vt:lpstr>
      <vt:lpstr>Potential for Innovation</vt:lpstr>
      <vt:lpstr>Performance &amp; Accountability</vt:lpstr>
      <vt:lpstr>Other Considerations</vt:lpstr>
      <vt:lpstr>Other Considerations</vt:lpstr>
      <vt:lpstr>Suggested Application Format</vt:lpstr>
      <vt:lpstr>BCA Guidance</vt:lpstr>
      <vt:lpstr>INFRA Grants</vt:lpstr>
      <vt:lpstr>INFRA Grants</vt:lpstr>
    </vt:vector>
  </TitlesOfParts>
  <Company>DOT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USDOT_User</dc:creator>
  <cp:lastModifiedBy>Beres, Alex (OST)</cp:lastModifiedBy>
  <cp:revision>182</cp:revision>
  <cp:lastPrinted>2019-01-22T19:43:51Z</cp:lastPrinted>
  <dcterms:created xsi:type="dcterms:W3CDTF">2017-06-27T20:51:49Z</dcterms:created>
  <dcterms:modified xsi:type="dcterms:W3CDTF">2021-03-01T21:19:08Z</dcterms:modified>
</cp:coreProperties>
</file>