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2" r:id="rId2"/>
    <p:sldId id="263" r:id="rId3"/>
    <p:sldId id="257"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60" r:id="rId18"/>
    <p:sldId id="27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inwright, Laura (OST)" initials="WL(" lastIdx="1" clrIdx="0">
    <p:extLst>
      <p:ext uri="{19B8F6BF-5375-455C-9EA6-DF929625EA0E}">
        <p15:presenceInfo xmlns:p15="http://schemas.microsoft.com/office/powerpoint/2012/main" userId="S-1-5-21-982035342-1880134254-310265210-4506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89" autoAdjust="0"/>
    <p:restoredTop sz="94660"/>
  </p:normalViewPr>
  <p:slideViewPr>
    <p:cSldViewPr>
      <p:cViewPr varScale="1">
        <p:scale>
          <a:sx n="66" d="100"/>
          <a:sy n="66" d="100"/>
        </p:scale>
        <p:origin x="120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C617293-F665-4039-8E36-78044BC2CF98}" type="datetimeFigureOut">
              <a:rPr lang="en-US" smtClean="0"/>
              <a:t>7/13/2017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79DCD80-5FBD-425C-ABB1-D08B0560ED8A}" type="slidenum">
              <a:rPr lang="en-US" smtClean="0"/>
              <a:t>‹#›</a:t>
            </a:fld>
            <a:endParaRPr lang="en-US"/>
          </a:p>
        </p:txBody>
      </p:sp>
    </p:spTree>
    <p:extLst>
      <p:ext uri="{BB962C8B-B14F-4D97-AF65-F5344CB8AC3E}">
        <p14:creationId xmlns:p14="http://schemas.microsoft.com/office/powerpoint/2010/main" val="89915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flipH="1">
            <a:off x="0" y="5410200"/>
            <a:ext cx="9144000" cy="17526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hasCustomPrompt="1"/>
          </p:nvPr>
        </p:nvSpPr>
        <p:spPr>
          <a:xfrm>
            <a:off x="990600" y="2286000"/>
            <a:ext cx="7775448" cy="1463040"/>
          </a:xfrm>
        </p:spPr>
        <p:txBody>
          <a:bodyPr rIns="45720" anchor="t"/>
          <a:lstStyle>
            <a:lvl1pPr algn="r">
              <a:defRPr lang="en-US" b="1" cap="none" baseline="0" dirty="0">
                <a:ln w="5000" cmpd="sng">
                  <a:solidFill>
                    <a:schemeClr val="accent1">
                      <a:tint val="80000"/>
                      <a:shade val="99000"/>
                      <a:satMod val="500000"/>
                    </a:schemeClr>
                  </a:solidFill>
                  <a:prstDash val="solid"/>
                </a:ln>
                <a:solidFill>
                  <a:schemeClr val="bg1"/>
                </a:solidFill>
                <a:effectLst/>
              </a:defRPr>
            </a:lvl1pPr>
          </a:lstStyle>
          <a:p>
            <a:r>
              <a:rPr kumimoji="0" lang="en-US" dirty="0"/>
              <a:t>Update to Flying Cars</a:t>
            </a:r>
          </a:p>
        </p:txBody>
      </p:sp>
      <p:sp>
        <p:nvSpPr>
          <p:cNvPr id="11" name="TextBox 10"/>
          <p:cNvSpPr txBox="1"/>
          <p:nvPr userDrawn="1"/>
        </p:nvSpPr>
        <p:spPr>
          <a:xfrm>
            <a:off x="838200" y="298931"/>
            <a:ext cx="8229600" cy="523220"/>
          </a:xfrm>
          <a:prstGeom prst="rect">
            <a:avLst/>
          </a:prstGeom>
          <a:noFill/>
        </p:spPr>
        <p:txBody>
          <a:bodyPr wrap="square" rtlCol="0">
            <a:spAutoFit/>
          </a:bodyPr>
          <a:lstStyle/>
          <a:p>
            <a:r>
              <a:rPr lang="en-US" sz="2800" b="1" dirty="0">
                <a:solidFill>
                  <a:schemeClr val="bg1">
                    <a:lumMod val="50000"/>
                  </a:schemeClr>
                </a:solidFill>
                <a:latin typeface="Century Gothic" panose="020B0502020202020204" pitchFamily="34" charset="0"/>
              </a:rPr>
              <a:t>U.S. Department</a:t>
            </a:r>
            <a:r>
              <a:rPr lang="en-US" sz="2800" b="1" baseline="0" dirty="0">
                <a:solidFill>
                  <a:schemeClr val="bg1">
                    <a:lumMod val="50000"/>
                  </a:schemeClr>
                </a:solidFill>
                <a:latin typeface="Century Gothic" panose="020B0502020202020204" pitchFamily="34" charset="0"/>
              </a:rPr>
              <a:t> of Transportation </a:t>
            </a:r>
            <a:endParaRPr lang="en-US" sz="2800" b="1" dirty="0">
              <a:solidFill>
                <a:schemeClr val="bg1">
                  <a:lumMod val="50000"/>
                </a:schemeClr>
              </a:solidFill>
              <a:latin typeface="Century Gothic" panose="020B0502020202020204" pitchFamily="34" charset="0"/>
            </a:endParaRPr>
          </a:p>
        </p:txBody>
      </p:sp>
      <p:sp>
        <p:nvSpPr>
          <p:cNvPr id="12" name="TextBox 11"/>
          <p:cNvSpPr txBox="1"/>
          <p:nvPr userDrawn="1"/>
        </p:nvSpPr>
        <p:spPr>
          <a:xfrm>
            <a:off x="876300" y="695980"/>
            <a:ext cx="5753100" cy="523220"/>
          </a:xfrm>
          <a:prstGeom prst="rect">
            <a:avLst/>
          </a:prstGeom>
          <a:noFill/>
        </p:spPr>
        <p:txBody>
          <a:bodyPr wrap="square" rtlCol="0">
            <a:spAutoFit/>
          </a:bodyPr>
          <a:lstStyle/>
          <a:p>
            <a:r>
              <a:rPr lang="en-US" sz="2800" dirty="0">
                <a:solidFill>
                  <a:schemeClr val="bg1">
                    <a:lumMod val="50000"/>
                  </a:schemeClr>
                </a:solidFill>
                <a:latin typeface="Century Gothic" panose="020B0502020202020204" pitchFamily="34" charset="0"/>
              </a:rPr>
              <a:t>Office of the Under Secretary</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37810"/>
            <a:ext cx="724286" cy="728990"/>
          </a:xfrm>
          <a:prstGeom prst="rect">
            <a:avLst/>
          </a:prstGeom>
        </p:spPr>
      </p:pic>
      <p:cxnSp>
        <p:nvCxnSpPr>
          <p:cNvPr id="4" name="Straight Connector 3"/>
          <p:cNvCxnSpPr/>
          <p:nvPr userDrawn="1"/>
        </p:nvCxnSpPr>
        <p:spPr>
          <a:xfrm>
            <a:off x="1219200" y="3810000"/>
            <a:ext cx="7543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8" name="Slide Number Placeholder 7"/>
          <p:cNvSpPr>
            <a:spLocks noGrp="1"/>
          </p:cNvSpPr>
          <p:nvPr>
            <p:ph type="sldNum" sz="quarter" idx="11"/>
          </p:nvPr>
        </p:nvSpPr>
        <p:spPr/>
        <p:txBody>
          <a:bodyPr/>
          <a:lstStyle/>
          <a:p>
            <a:fld id="{8E5FBD1D-22DC-411D-A238-C2C1177F8A2C}" type="slidenum">
              <a:rPr lang="en-US" smtClean="0"/>
              <a:t>‹#›</a:t>
            </a:fld>
            <a:endParaRPr lang="en-US"/>
          </a:p>
        </p:txBody>
      </p:sp>
      <p:sp>
        <p:nvSpPr>
          <p:cNvPr id="9" name="Footer Placeholder 8"/>
          <p:cNvSpPr>
            <a:spLocks noGrp="1"/>
          </p:cNvSpPr>
          <p:nvPr>
            <p:ph type="ftr" sz="quarter" idx="12"/>
          </p:nvPr>
        </p:nvSpPr>
        <p:spPr/>
        <p:txBody>
          <a:bodyPr/>
          <a:lstStyle/>
          <a:p>
            <a:r>
              <a:rPr lang="en-US"/>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a:t>
            </a:r>
          </a:p>
        </p:txBody>
      </p:sp>
      <p:sp>
        <p:nvSpPr>
          <p:cNvPr id="4" name="Slide Number Placeholder 3"/>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a:t>
            </a:r>
          </a:p>
        </p:txBody>
      </p:sp>
      <p:sp>
        <p:nvSpPr>
          <p:cNvPr id="7" name="Slide Number Placeholder 6"/>
          <p:cNvSpPr>
            <a:spLocks noGrp="1"/>
          </p:cNvSpPr>
          <p:nvPr>
            <p:ph type="sldNum" sz="quarter" idx="12"/>
          </p:nvPr>
        </p:nvSpPr>
        <p:spPr>
          <a:xfrm>
            <a:off x="8156448" y="6422064"/>
            <a:ext cx="762000" cy="365125"/>
          </a:xfrm>
        </p:spPr>
        <p:txBody>
          <a:bodyPr/>
          <a:lstStyle/>
          <a:p>
            <a:fld id="{8E5FBD1D-22DC-411D-A238-C2C1177F8A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a:t>
            </a:r>
          </a:p>
        </p:txBody>
      </p:sp>
      <p:sp>
        <p:nvSpPr>
          <p:cNvPr id="6" name="Slide Number Placeholder 5"/>
          <p:cNvSpPr>
            <a:spLocks noGrp="1"/>
          </p:cNvSpPr>
          <p:nvPr>
            <p:ph type="sldNum" sz="quarter" idx="12"/>
          </p:nvPr>
        </p:nvSpPr>
        <p:spPr/>
        <p:txBody>
          <a:bodyPr/>
          <a:lstStyle/>
          <a:p>
            <a:fld id="{8E5FBD1D-22DC-411D-A238-C2C1177F8A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flipH="1">
            <a:off x="0" y="5410200"/>
            <a:ext cx="9144000" cy="17526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hasCustomPrompt="1"/>
          </p:nvPr>
        </p:nvSpPr>
        <p:spPr>
          <a:xfrm>
            <a:off x="990600" y="2286000"/>
            <a:ext cx="7775448" cy="1463040"/>
          </a:xfrm>
        </p:spPr>
        <p:txBody>
          <a:bodyPr rIns="45720" anchor="t"/>
          <a:lstStyle>
            <a:lvl1pPr algn="r">
              <a:defRPr lang="en-US" b="1" cap="none" baseline="0" dirty="0">
                <a:ln w="5000" cmpd="sng">
                  <a:solidFill>
                    <a:schemeClr val="accent1">
                      <a:tint val="80000"/>
                      <a:shade val="99000"/>
                      <a:satMod val="500000"/>
                    </a:schemeClr>
                  </a:solidFill>
                  <a:prstDash val="solid"/>
                </a:ln>
                <a:solidFill>
                  <a:schemeClr val="bg1"/>
                </a:solidFill>
                <a:effectLst/>
              </a:defRPr>
            </a:lvl1pPr>
          </a:lstStyle>
          <a:p>
            <a:r>
              <a:rPr kumimoji="0" lang="en-US" dirty="0"/>
              <a:t>Update to Flying Cars</a:t>
            </a:r>
          </a:p>
        </p:txBody>
      </p:sp>
      <p:sp>
        <p:nvSpPr>
          <p:cNvPr id="17" name="Subtitle 16"/>
          <p:cNvSpPr>
            <a:spLocks noGrp="1"/>
          </p:cNvSpPr>
          <p:nvPr>
            <p:ph type="subTitle" idx="1" hasCustomPrompt="1"/>
          </p:nvPr>
        </p:nvSpPr>
        <p:spPr>
          <a:xfrm>
            <a:off x="2286000" y="3875826"/>
            <a:ext cx="6480048" cy="876300"/>
          </a:xfrm>
        </p:spPr>
        <p:txBody>
          <a:bodyPr tIns="0" rIns="45720" bIns="0" anchor="b">
            <a:normAutofit/>
          </a:bodyPr>
          <a:lstStyle>
            <a:lvl1pPr marL="0" marR="0" indent="0" algn="r" defTabSz="914400" rtl="0" eaLnBrk="1" fontAlgn="auto" latinLnBrk="0" hangingPunct="1">
              <a:lnSpc>
                <a:spcPct val="100000"/>
              </a:lnSpc>
              <a:spcBef>
                <a:spcPts val="0"/>
              </a:spcBef>
              <a:spcAft>
                <a:spcPts val="0"/>
              </a:spcAft>
              <a:buClrTx/>
              <a:buSzTx/>
              <a:buFontTx/>
              <a:buNone/>
              <a:tabLst/>
              <a:defRPr sz="2800" baseline="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en-US" sz="2400" dirty="0">
                <a:solidFill>
                  <a:schemeClr val="tx1"/>
                </a:solidFill>
                <a:latin typeface="Arial Rounded MT Bold" panose="020F0704030504030204" pitchFamily="34" charset="0"/>
              </a:rPr>
              <a:t>Office of the Assistant Secretary for Policy</a:t>
            </a:r>
          </a:p>
        </p:txBody>
      </p:sp>
      <p:sp>
        <p:nvSpPr>
          <p:cNvPr id="11" name="TextBox 10"/>
          <p:cNvSpPr txBox="1"/>
          <p:nvPr userDrawn="1"/>
        </p:nvSpPr>
        <p:spPr>
          <a:xfrm>
            <a:off x="838200" y="298931"/>
            <a:ext cx="8229600" cy="523220"/>
          </a:xfrm>
          <a:prstGeom prst="rect">
            <a:avLst/>
          </a:prstGeom>
          <a:noFill/>
        </p:spPr>
        <p:txBody>
          <a:bodyPr wrap="square" rtlCol="0">
            <a:spAutoFit/>
          </a:bodyPr>
          <a:lstStyle/>
          <a:p>
            <a:r>
              <a:rPr lang="en-US" sz="2800" b="1" dirty="0">
                <a:solidFill>
                  <a:schemeClr val="bg1">
                    <a:lumMod val="50000"/>
                  </a:schemeClr>
                </a:solidFill>
                <a:latin typeface="Century Gothic" panose="020B0502020202020204" pitchFamily="34" charset="0"/>
              </a:rPr>
              <a:t>U.S. Department</a:t>
            </a:r>
            <a:r>
              <a:rPr lang="en-US" sz="2800" b="1" baseline="0" dirty="0">
                <a:solidFill>
                  <a:schemeClr val="bg1">
                    <a:lumMod val="50000"/>
                  </a:schemeClr>
                </a:solidFill>
                <a:latin typeface="Century Gothic" panose="020B0502020202020204" pitchFamily="34" charset="0"/>
              </a:rPr>
              <a:t> of Transportation </a:t>
            </a:r>
            <a:endParaRPr lang="en-US" sz="2800" b="1" dirty="0">
              <a:solidFill>
                <a:schemeClr val="bg1">
                  <a:lumMod val="50000"/>
                </a:schemeClr>
              </a:solidFill>
              <a:latin typeface="Century Gothic" panose="020B0502020202020204" pitchFamily="34" charset="0"/>
            </a:endParaRPr>
          </a:p>
        </p:txBody>
      </p:sp>
      <p:sp>
        <p:nvSpPr>
          <p:cNvPr id="12" name="TextBox 11"/>
          <p:cNvSpPr txBox="1"/>
          <p:nvPr userDrawn="1"/>
        </p:nvSpPr>
        <p:spPr>
          <a:xfrm>
            <a:off x="876300" y="695980"/>
            <a:ext cx="5753100" cy="523220"/>
          </a:xfrm>
          <a:prstGeom prst="rect">
            <a:avLst/>
          </a:prstGeom>
          <a:noFill/>
        </p:spPr>
        <p:txBody>
          <a:bodyPr wrap="square" rtlCol="0">
            <a:spAutoFit/>
          </a:bodyPr>
          <a:lstStyle/>
          <a:p>
            <a:r>
              <a:rPr lang="en-US" sz="2800" dirty="0">
                <a:solidFill>
                  <a:schemeClr val="bg1">
                    <a:lumMod val="50000"/>
                  </a:schemeClr>
                </a:solidFill>
                <a:latin typeface="Century Gothic" panose="020B0502020202020204" pitchFamily="34" charset="0"/>
              </a:rPr>
              <a:t>Office of the Under Secretary</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337810"/>
            <a:ext cx="724286" cy="728990"/>
          </a:xfrm>
          <a:prstGeom prst="rect">
            <a:avLst/>
          </a:prstGeom>
        </p:spPr>
      </p:pic>
      <p:sp>
        <p:nvSpPr>
          <p:cNvPr id="2" name="TextBox 1"/>
          <p:cNvSpPr txBox="1"/>
          <p:nvPr userDrawn="1"/>
        </p:nvSpPr>
        <p:spPr>
          <a:xfrm>
            <a:off x="2286000" y="4876800"/>
            <a:ext cx="6477000" cy="677108"/>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en-US" sz="2000" dirty="0">
                <a:solidFill>
                  <a:schemeClr val="tx1"/>
                </a:solidFill>
                <a:latin typeface="Arial Rounded MT Bold" panose="020F0704030504030204" pitchFamily="34" charset="0"/>
              </a:rPr>
              <a:t>Office</a:t>
            </a:r>
            <a:r>
              <a:rPr kumimoji="0" lang="en-US" sz="2000" baseline="0" dirty="0">
                <a:solidFill>
                  <a:schemeClr val="tx1"/>
                </a:solidFill>
                <a:latin typeface="Arial Rounded MT Bold" panose="020F0704030504030204" pitchFamily="34" charset="0"/>
              </a:rPr>
              <a:t> of Infrastructure Finance and Innovation</a:t>
            </a:r>
            <a:endParaRPr kumimoji="0" lang="en-US" sz="2000" dirty="0">
              <a:solidFill>
                <a:schemeClr val="tx1"/>
              </a:solidFill>
              <a:latin typeface="Arial Rounded MT Bold" panose="020F0704030504030204" pitchFamily="34" charset="0"/>
            </a:endParaRPr>
          </a:p>
          <a:p>
            <a:endParaRPr lang="en-US" dirty="0"/>
          </a:p>
        </p:txBody>
      </p:sp>
      <p:cxnSp>
        <p:nvCxnSpPr>
          <p:cNvPr id="4" name="Straight Connector 3"/>
          <p:cNvCxnSpPr/>
          <p:nvPr userDrawn="1"/>
        </p:nvCxnSpPr>
        <p:spPr>
          <a:xfrm>
            <a:off x="1219200" y="3810000"/>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9403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flipH="1">
            <a:off x="0" y="5638800"/>
            <a:ext cx="9144000" cy="152400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1447800" y="274638"/>
            <a:ext cx="7467600" cy="1143000"/>
          </a:xfrm>
          <a:prstGeom prst="rect">
            <a:avLst/>
          </a:prstGeom>
        </p:spPr>
        <p:txBody>
          <a:bodyPr vert="horz" lIns="45720" rIns="45720" anchor="ctr">
            <a:normAutofit/>
          </a:bodyPr>
          <a:lstStyle/>
          <a:p>
            <a:r>
              <a:rPr kumimoji="0" lang="en-US" dirty="0"/>
              <a:t>Flying Car History 46</a:t>
            </a:r>
          </a:p>
        </p:txBody>
      </p:sp>
      <p:sp>
        <p:nvSpPr>
          <p:cNvPr id="30" name="Text Placeholder 29"/>
          <p:cNvSpPr>
            <a:spLocks noGrp="1"/>
          </p:cNvSpPr>
          <p:nvPr>
            <p:ph type="body" idx="1"/>
          </p:nvPr>
        </p:nvSpPr>
        <p:spPr>
          <a:xfrm>
            <a:off x="1447800" y="1600200"/>
            <a:ext cx="7467600" cy="4525963"/>
          </a:xfrm>
          <a:prstGeom prst="rect">
            <a:avLst/>
          </a:prstGeom>
        </p:spPr>
        <p:txBody>
          <a:bodyPr vert="horz">
            <a:normAutofit/>
          </a:bodyPr>
          <a:lstStyle/>
          <a:p>
            <a:pPr lvl="0" eaLnBrk="1" latinLnBrk="0" hangingPunct="1"/>
            <a:r>
              <a:rPr kumimoji="0" lang="en-US" dirty="0"/>
              <a:t>1917 Curtiss </a:t>
            </a:r>
            <a:r>
              <a:rPr kumimoji="0" lang="en-US" dirty="0" err="1"/>
              <a:t>Autoplane</a:t>
            </a:r>
            <a:r>
              <a:rPr kumimoji="0" lang="en-US" dirty="0"/>
              <a:t> 38</a:t>
            </a:r>
          </a:p>
          <a:p>
            <a:pPr lvl="1" eaLnBrk="1" latinLnBrk="0" hangingPunct="1"/>
            <a:r>
              <a:rPr kumimoji="0" lang="en-US" dirty="0"/>
              <a:t>1937 </a:t>
            </a:r>
            <a:r>
              <a:rPr kumimoji="0" lang="en-US" dirty="0" err="1"/>
              <a:t>Arrowbile</a:t>
            </a:r>
            <a:r>
              <a:rPr kumimoji="0" lang="en-US" dirty="0"/>
              <a:t> Hybrid 36</a:t>
            </a:r>
          </a:p>
          <a:p>
            <a:pPr lvl="2" eaLnBrk="1" latinLnBrk="0" hangingPunct="1"/>
            <a:r>
              <a:rPr kumimoji="0" lang="en-US" dirty="0"/>
              <a:t>1946 </a:t>
            </a:r>
            <a:r>
              <a:rPr kumimoji="0" lang="en-US" dirty="0" err="1"/>
              <a:t>Airphibian</a:t>
            </a:r>
            <a:r>
              <a:rPr kumimoji="0" lang="en-US" dirty="0"/>
              <a:t> 34</a:t>
            </a:r>
          </a:p>
          <a:p>
            <a:pPr lvl="3" eaLnBrk="1" latinLnBrk="0" hangingPunct="1"/>
            <a:r>
              <a:rPr kumimoji="0" lang="en-US" dirty="0"/>
              <a:t>1947 </a:t>
            </a:r>
            <a:r>
              <a:rPr kumimoji="0" lang="en-US" dirty="0" err="1"/>
              <a:t>ConvAirCar</a:t>
            </a:r>
            <a:r>
              <a:rPr kumimoji="0" lang="en-US" dirty="0"/>
              <a:t> 32</a:t>
            </a:r>
          </a:p>
          <a:p>
            <a:pPr lvl="4" eaLnBrk="1" latinLnBrk="0" hangingPunct="1"/>
            <a:r>
              <a:rPr kumimoji="0" lang="en-US" dirty="0"/>
              <a:t>1970 </a:t>
            </a:r>
            <a:r>
              <a:rPr kumimoji="0" lang="en-US" dirty="0" err="1"/>
              <a:t>Aerocar</a:t>
            </a:r>
            <a:r>
              <a:rPr kumimoji="0" lang="en-US" dirty="0"/>
              <a:t> 30</a:t>
            </a:r>
          </a:p>
        </p:txBody>
      </p:sp>
      <p:sp>
        <p:nvSpPr>
          <p:cNvPr id="22" name="Footer Placeholder 21"/>
          <p:cNvSpPr>
            <a:spLocks noGrp="1"/>
          </p:cNvSpPr>
          <p:nvPr>
            <p:ph type="ftr" sz="quarter" idx="3"/>
          </p:nvPr>
        </p:nvSpPr>
        <p:spPr>
          <a:xfrm>
            <a:off x="3352800" y="6422064"/>
            <a:ext cx="2667000" cy="365125"/>
          </a:xfrm>
          <a:prstGeom prst="rect">
            <a:avLst/>
          </a:prstGeom>
        </p:spPr>
        <p:txBody>
          <a:bodyPr vert="horz" lIns="0" rIns="0" bIns="0" anchor="b"/>
          <a:lstStyle>
            <a:lvl1pPr algn="ctr" eaLnBrk="1" latinLnBrk="0" hangingPunct="1">
              <a:defRPr kumimoji="0" sz="1000">
                <a:solidFill>
                  <a:schemeClr val="bg1">
                    <a:lumMod val="50000"/>
                  </a:schemeClr>
                </a:solidFill>
              </a:defRPr>
            </a:lvl1pPr>
          </a:lstStyle>
          <a:p>
            <a:r>
              <a:rPr lang="en-US" dirty="0"/>
              <a:t>June 27, 2017</a:t>
            </a: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bg1">
                    <a:lumMod val="50000"/>
                  </a:schemeClr>
                </a:solidFill>
              </a:defRPr>
            </a:lvl1pPr>
          </a:lstStyle>
          <a:p>
            <a:fld id="{8E5FBD1D-22DC-411D-A238-C2C1177F8A2C}" type="slidenum">
              <a:rPr lang="en-US" smtClean="0"/>
              <a:pPr/>
              <a:t>‹#›</a:t>
            </a:fld>
            <a:endParaRPr lang="en-US" dirty="0"/>
          </a:p>
        </p:txBody>
      </p:sp>
      <p:sp>
        <p:nvSpPr>
          <p:cNvPr id="3" name="TextBox 2"/>
          <p:cNvSpPr txBox="1"/>
          <p:nvPr/>
        </p:nvSpPr>
        <p:spPr>
          <a:xfrm>
            <a:off x="457200" y="6477000"/>
            <a:ext cx="2286000" cy="246221"/>
          </a:xfrm>
          <a:prstGeom prst="rect">
            <a:avLst/>
          </a:prstGeom>
          <a:noFill/>
        </p:spPr>
        <p:txBody>
          <a:bodyPr wrap="square" rtlCol="0">
            <a:spAutoFit/>
          </a:bodyPr>
          <a:lstStyle/>
          <a:p>
            <a:r>
              <a:rPr lang="en-US" sz="1000" b="1" dirty="0">
                <a:solidFill>
                  <a:schemeClr val="bg1">
                    <a:lumMod val="50000"/>
                  </a:schemeClr>
                </a:solidFill>
                <a:latin typeface="Century Gothic" panose="020B0502020202020204" pitchFamily="34" charset="0"/>
              </a:rPr>
              <a:t>U.S. Department</a:t>
            </a:r>
            <a:r>
              <a:rPr lang="en-US" sz="1000" b="1" baseline="0" dirty="0">
                <a:solidFill>
                  <a:schemeClr val="bg1">
                    <a:lumMod val="50000"/>
                  </a:schemeClr>
                </a:solidFill>
                <a:latin typeface="Century Gothic" panose="020B0502020202020204" pitchFamily="34" charset="0"/>
              </a:rPr>
              <a:t> of Transportation </a:t>
            </a:r>
            <a:endParaRPr lang="en-US" sz="1000" b="1" dirty="0">
              <a:solidFill>
                <a:schemeClr val="bg1">
                  <a:lumMod val="50000"/>
                </a:schemeClr>
              </a:solidFill>
              <a:latin typeface="Century Gothic" panose="020B0502020202020204" pitchFamily="34" charset="0"/>
            </a:endParaRPr>
          </a:p>
        </p:txBody>
      </p:sp>
      <p:pic>
        <p:nvPicPr>
          <p:cNvPr id="5" name="Picture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2400" y="6436673"/>
            <a:ext cx="342900" cy="345127"/>
          </a:xfrm>
          <a:prstGeom prst="rect">
            <a:avLst/>
          </a:prstGeom>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68" r:id="rId6"/>
    <p:sldLayoutId id="2147483670" r:id="rId7"/>
    <p:sldLayoutId id="2147483671" r:id="rId8"/>
    <p:sldLayoutId id="2147483672" r:id="rId9"/>
  </p:sldLayoutIdLst>
  <p:hf hdr="0"/>
  <p:txStyles>
    <p:title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800" kern="1200">
          <a:solidFill>
            <a:schemeClr val="bg1"/>
          </a:solidFill>
          <a:latin typeface="Arial Rounded MT Bold" panose="020F0704030504030204" pitchFamily="34" charset="0"/>
          <a:ea typeface="+mn-ea"/>
          <a:cs typeface="+mn-cs"/>
        </a:defRPr>
      </a:lvl1pPr>
      <a:lvl2pPr marL="722376" indent="-274320" algn="l" rtl="0" eaLnBrk="1" latinLnBrk="0" hangingPunct="1">
        <a:spcBef>
          <a:spcPct val="20000"/>
        </a:spcBef>
        <a:buClr>
          <a:schemeClr val="accent1"/>
        </a:buClr>
        <a:buSzPct val="90000"/>
        <a:buFont typeface="Wingdings 2"/>
        <a:buChar char=""/>
        <a:defRPr kumimoji="0" sz="3600" kern="1200">
          <a:solidFill>
            <a:schemeClr val="bg1"/>
          </a:solidFill>
          <a:latin typeface="Arial Rounded MT Bold" panose="020F0704030504030204" pitchFamily="34" charset="0"/>
          <a:ea typeface="+mn-ea"/>
          <a:cs typeface="+mn-cs"/>
        </a:defRPr>
      </a:lvl2pPr>
      <a:lvl3pPr marL="1005840" indent="-256032" algn="l" rtl="0" eaLnBrk="1" latinLnBrk="0" hangingPunct="1">
        <a:spcBef>
          <a:spcPct val="20000"/>
        </a:spcBef>
        <a:buClr>
          <a:schemeClr val="accent2"/>
        </a:buClr>
        <a:buSzPct val="85000"/>
        <a:buFont typeface="Arial"/>
        <a:buChar char="○"/>
        <a:defRPr kumimoji="0" sz="3400" kern="1200">
          <a:solidFill>
            <a:schemeClr val="bg1"/>
          </a:solidFill>
          <a:latin typeface="Arial Rounded MT Bold" panose="020F0704030504030204" pitchFamily="34" charset="0"/>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3200" kern="1200">
          <a:solidFill>
            <a:schemeClr val="bg1"/>
          </a:solidFill>
          <a:latin typeface="Arial Rounded MT Bold" panose="020F0704030504030204" pitchFamily="34" charset="0"/>
          <a:ea typeface="+mn-ea"/>
          <a:cs typeface="+mn-cs"/>
        </a:defRPr>
      </a:lvl4pPr>
      <a:lvl5pPr marL="1490472" indent="-182880" algn="l" rtl="0" eaLnBrk="1" latinLnBrk="0" hangingPunct="1">
        <a:spcBef>
          <a:spcPct val="20000"/>
        </a:spcBef>
        <a:buClr>
          <a:schemeClr val="accent4"/>
        </a:buClr>
        <a:buSzPct val="100000"/>
        <a:buFont typeface="Arial"/>
        <a:buChar char="-"/>
        <a:defRPr kumimoji="0" sz="3000" kern="1200">
          <a:solidFill>
            <a:schemeClr val="bg1"/>
          </a:solidFill>
          <a:latin typeface="Arial Rounded MT Bold" panose="020F0704030504030204"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rants.gov/web/grants/applicants.html" TargetMode="External"/><Relationship Id="rId2" Type="http://schemas.openxmlformats.org/officeDocument/2006/relationships/hyperlink" Target="http://www.sam.gov/"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grants.gov/web/grants/applicants/applicant-faq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INFRAgrants@dot.gov" TargetMode="External"/><Relationship Id="rId2" Type="http://schemas.openxmlformats.org/officeDocument/2006/relationships/hyperlink" Target="http://www.transportation.gov/buildamerica/INFRAgrant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1219199"/>
            <a:ext cx="8387550" cy="4709737"/>
          </a:xfrm>
          <a:prstGeom prst="rect">
            <a:avLst/>
          </a:prstGeom>
        </p:spPr>
      </p:pic>
    </p:spTree>
    <p:extLst>
      <p:ext uri="{BB962C8B-B14F-4D97-AF65-F5344CB8AC3E}">
        <p14:creationId xmlns:p14="http://schemas.microsoft.com/office/powerpoint/2010/main" val="1307348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Criteria</a:t>
            </a:r>
          </a:p>
        </p:txBody>
      </p:sp>
      <p:sp>
        <p:nvSpPr>
          <p:cNvPr id="3" name="Content Placeholder 2"/>
          <p:cNvSpPr>
            <a:spLocks noGrp="1"/>
          </p:cNvSpPr>
          <p:nvPr>
            <p:ph idx="1"/>
          </p:nvPr>
        </p:nvSpPr>
        <p:spPr/>
        <p:txBody>
          <a:bodyPr/>
          <a:lstStyle/>
          <a:p>
            <a:r>
              <a:rPr lang="en-US" dirty="0"/>
              <a:t>Support for National or Regional Economic Vitality</a:t>
            </a:r>
          </a:p>
          <a:p>
            <a:r>
              <a:rPr lang="en-US" dirty="0"/>
              <a:t>Leveraging of Federal Funding</a:t>
            </a:r>
          </a:p>
          <a:p>
            <a:r>
              <a:rPr lang="en-US" dirty="0"/>
              <a:t>Potential for Innovation</a:t>
            </a:r>
          </a:p>
          <a:p>
            <a:r>
              <a:rPr lang="en-US" dirty="0"/>
              <a:t>Performance and Accountability</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10</a:t>
            </a:fld>
            <a:endParaRPr lang="en-US"/>
          </a:p>
        </p:txBody>
      </p:sp>
    </p:spTree>
    <p:extLst>
      <p:ext uri="{BB962C8B-B14F-4D97-AF65-F5344CB8AC3E}">
        <p14:creationId xmlns:p14="http://schemas.microsoft.com/office/powerpoint/2010/main" val="246653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Support for National or Regional Economic Vitality</a:t>
            </a:r>
          </a:p>
        </p:txBody>
      </p:sp>
      <p:sp>
        <p:nvSpPr>
          <p:cNvPr id="3" name="Content Placeholder 2"/>
          <p:cNvSpPr>
            <a:spLocks noGrp="1"/>
          </p:cNvSpPr>
          <p:nvPr>
            <p:ph idx="1"/>
          </p:nvPr>
        </p:nvSpPr>
        <p:spPr>
          <a:xfrm>
            <a:off x="1447800" y="1600200"/>
            <a:ext cx="7467600" cy="4953000"/>
          </a:xfrm>
        </p:spPr>
        <p:txBody>
          <a:bodyPr>
            <a:normAutofit fontScale="40000" lnSpcReduction="20000"/>
          </a:bodyPr>
          <a:lstStyle/>
          <a:p>
            <a:r>
              <a:rPr lang="en-US" dirty="0"/>
              <a:t>Supporting Economic Vitality  includes projects that:</a:t>
            </a:r>
          </a:p>
          <a:p>
            <a:endParaRPr lang="en-US" sz="4000" dirty="0"/>
          </a:p>
          <a:p>
            <a:pPr lvl="1"/>
            <a:r>
              <a:rPr lang="en-US" sz="3800" dirty="0"/>
              <a:t>Achieve a significant reduction in traffic fatalities and serious injuries on the surface transportation system; </a:t>
            </a:r>
          </a:p>
          <a:p>
            <a:pPr lvl="1"/>
            <a:r>
              <a:rPr lang="en-US" sz="3800" dirty="0"/>
              <a:t>Improve interactions between roadway users, reducing the likelihood of derailments or high consequence events; </a:t>
            </a:r>
          </a:p>
          <a:p>
            <a:pPr lvl="1"/>
            <a:r>
              <a:rPr lang="en-US" sz="3800" dirty="0"/>
              <a:t>Eliminate bottlenecks in the freight supply chain; </a:t>
            </a:r>
          </a:p>
          <a:p>
            <a:pPr lvl="1"/>
            <a:r>
              <a:rPr lang="en-US" sz="3800" dirty="0"/>
              <a:t>Ensure or restore the good condition of infrastructure that supports commerce and economic growth; </a:t>
            </a:r>
          </a:p>
          <a:p>
            <a:pPr lvl="1"/>
            <a:r>
              <a:rPr lang="en-US" sz="3800" dirty="0"/>
              <a:t>Sustain or advance national or regional economic development in areas of need, including projects that provide or improve connections to the Nation’s transportation network to support the movement of freight and people; and </a:t>
            </a:r>
          </a:p>
          <a:p>
            <a:pPr lvl="1"/>
            <a:r>
              <a:rPr lang="en-US" sz="3800" dirty="0"/>
              <a:t>Reduce barriers separating workers from employment centers, including projects that are primarily oriented toward reducing traffic congestion and corridor projects that reduce transportation network gaps to connect peripheral regions to urban centers or job opportunities. </a:t>
            </a:r>
          </a:p>
          <a:p>
            <a:pPr marL="448056" lvl="1" indent="0">
              <a:buNone/>
            </a:pPr>
            <a:endParaRPr lang="en-US" sz="3800" dirty="0"/>
          </a:p>
          <a:p>
            <a:r>
              <a:rPr lang="en-US" sz="4000" dirty="0"/>
              <a:t>The Department will evaluate this selection criterion by relying on quantitative, data-supported analysis, including an assessment of the applicant supplied benefit-cost analysis.</a:t>
            </a:r>
          </a:p>
          <a:p>
            <a:pPr lvl="1"/>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11</a:t>
            </a:fld>
            <a:endParaRPr lang="en-US"/>
          </a:p>
        </p:txBody>
      </p:sp>
    </p:spTree>
    <p:extLst>
      <p:ext uri="{BB962C8B-B14F-4D97-AF65-F5344CB8AC3E}">
        <p14:creationId xmlns:p14="http://schemas.microsoft.com/office/powerpoint/2010/main" val="227703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Leveraging of Federal Funding</a:t>
            </a:r>
          </a:p>
        </p:txBody>
      </p:sp>
      <p:sp>
        <p:nvSpPr>
          <p:cNvPr id="3" name="Content Placeholder 2"/>
          <p:cNvSpPr>
            <a:spLocks noGrp="1"/>
          </p:cNvSpPr>
          <p:nvPr>
            <p:ph idx="1"/>
          </p:nvPr>
        </p:nvSpPr>
        <p:spPr/>
        <p:txBody>
          <a:bodyPr>
            <a:normAutofit fontScale="47500" lnSpcReduction="20000"/>
          </a:bodyPr>
          <a:lstStyle/>
          <a:p>
            <a:r>
              <a:rPr lang="en-US" dirty="0"/>
              <a:t>To maximize the impact of INFRA awards, the Department seeks to leverage INFRA funding with non-federal contributions.</a:t>
            </a:r>
          </a:p>
          <a:p>
            <a:endParaRPr lang="en-US" dirty="0"/>
          </a:p>
          <a:p>
            <a:r>
              <a:rPr lang="en-US" dirty="0"/>
              <a:t>An application which proposes a 20 percent federal share will be more competitive than an otherwise identical application proposing a 50 percent federal share.</a:t>
            </a:r>
          </a:p>
          <a:p>
            <a:endParaRPr lang="en-US" dirty="0"/>
          </a:p>
          <a:p>
            <a:r>
              <a:rPr lang="en-US" dirty="0"/>
              <a:t>The Department will consider three additional pieces of information in assessing this criterion:</a:t>
            </a:r>
          </a:p>
          <a:p>
            <a:pPr lvl="1"/>
            <a:r>
              <a:rPr lang="en-US" dirty="0"/>
              <a:t>The Applicant’s available resources or other broader fiscal constraints.  (This may apply to applicants from rural OR less wealthy areas.)</a:t>
            </a:r>
          </a:p>
          <a:p>
            <a:pPr lvl="1"/>
            <a:r>
              <a:rPr lang="en-US" dirty="0"/>
              <a:t>If the applicant is a regular recipient of federal funding, the non-federal share of their overall transportation program.</a:t>
            </a:r>
          </a:p>
          <a:p>
            <a:pPr lvl="1"/>
            <a:r>
              <a:rPr lang="en-US" dirty="0"/>
              <a:t>The Applicant’s plan for future operation and maintenance costs associated with the project’s life-cycle.</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12</a:t>
            </a:fld>
            <a:endParaRPr lang="en-US"/>
          </a:p>
        </p:txBody>
      </p:sp>
    </p:spTree>
    <p:extLst>
      <p:ext uri="{BB962C8B-B14F-4D97-AF65-F5344CB8AC3E}">
        <p14:creationId xmlns:p14="http://schemas.microsoft.com/office/powerpoint/2010/main" val="325398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for Innovation</a:t>
            </a:r>
          </a:p>
        </p:txBody>
      </p:sp>
      <p:sp>
        <p:nvSpPr>
          <p:cNvPr id="3" name="Content Placeholder 2"/>
          <p:cNvSpPr>
            <a:spLocks noGrp="1"/>
          </p:cNvSpPr>
          <p:nvPr>
            <p:ph idx="1"/>
          </p:nvPr>
        </p:nvSpPr>
        <p:spPr/>
        <p:txBody>
          <a:bodyPr>
            <a:normAutofit fontScale="85000" lnSpcReduction="20000"/>
          </a:bodyPr>
          <a:lstStyle/>
          <a:p>
            <a:r>
              <a:rPr lang="en-US" dirty="0"/>
              <a:t>DOT is seeking to encourage innovation in three areas:</a:t>
            </a:r>
          </a:p>
          <a:p>
            <a:pPr lvl="1"/>
            <a:r>
              <a:rPr lang="en-US" dirty="0"/>
              <a:t>Environmental review and permitting (New Approach)	</a:t>
            </a:r>
          </a:p>
          <a:p>
            <a:pPr lvl="1"/>
            <a:r>
              <a:rPr lang="en-US" dirty="0"/>
              <a:t>Use of experimental project delivery authorities (SEP-14/15)</a:t>
            </a:r>
          </a:p>
          <a:p>
            <a:pPr lvl="1"/>
            <a:r>
              <a:rPr lang="en-US" dirty="0"/>
              <a:t>Safety and technology</a:t>
            </a:r>
          </a:p>
          <a:p>
            <a:r>
              <a:rPr lang="en-US" dirty="0"/>
              <a:t>These will be assessed to the extent they are applicable to the project.</a:t>
            </a:r>
          </a:p>
          <a:p>
            <a:pPr marL="36576" indent="0">
              <a:buNone/>
            </a:pP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13</a:t>
            </a:fld>
            <a:endParaRPr lang="en-US"/>
          </a:p>
        </p:txBody>
      </p:sp>
    </p:spTree>
    <p:extLst>
      <p:ext uri="{BB962C8B-B14F-4D97-AF65-F5344CB8AC3E}">
        <p14:creationId xmlns:p14="http://schemas.microsoft.com/office/powerpoint/2010/main" val="2402952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Performance and Accountability</a:t>
            </a:r>
          </a:p>
        </p:txBody>
      </p:sp>
      <p:sp>
        <p:nvSpPr>
          <p:cNvPr id="3" name="Content Placeholder 2"/>
          <p:cNvSpPr>
            <a:spLocks noGrp="1"/>
          </p:cNvSpPr>
          <p:nvPr>
            <p:ph idx="1"/>
          </p:nvPr>
        </p:nvSpPr>
        <p:spPr>
          <a:xfrm>
            <a:off x="1447800" y="1600200"/>
            <a:ext cx="7467600" cy="4495800"/>
          </a:xfrm>
        </p:spPr>
        <p:txBody>
          <a:bodyPr>
            <a:normAutofit fontScale="55000" lnSpcReduction="20000"/>
          </a:bodyPr>
          <a:lstStyle/>
          <a:p>
            <a:r>
              <a:rPr lang="en-US" dirty="0"/>
              <a:t>DOT seeks projects that allow it to</a:t>
            </a:r>
            <a:r>
              <a:rPr lang="en-US" dirty="0">
                <a:solidFill>
                  <a:srgbClr val="FF0000"/>
                </a:solidFill>
              </a:rPr>
              <a:t> </a:t>
            </a:r>
            <a:r>
              <a:rPr lang="en-US" dirty="0"/>
              <a:t>condition funding on specific, measurable, outcomes, such as:</a:t>
            </a:r>
          </a:p>
          <a:p>
            <a:pPr lvl="1"/>
            <a:r>
              <a:rPr lang="en-US" dirty="0"/>
              <a:t>Reaching project delivery milestones in a timely manner</a:t>
            </a:r>
          </a:p>
          <a:p>
            <a:pPr lvl="1"/>
            <a:r>
              <a:rPr lang="en-US" dirty="0"/>
              <a:t>Making specific State or local policy changes that advance desirable transportation outcomes</a:t>
            </a:r>
          </a:p>
          <a:p>
            <a:pPr lvl="1"/>
            <a:r>
              <a:rPr lang="en-US" dirty="0"/>
              <a:t>Achieving specific transportation performance objectives that support economic vitality or improve safety.</a:t>
            </a:r>
          </a:p>
          <a:p>
            <a:r>
              <a:rPr lang="en-US" dirty="0"/>
              <a:t>These examples are illustrative, but DOT encourages creativity.</a:t>
            </a:r>
          </a:p>
          <a:p>
            <a:r>
              <a:rPr lang="en-US" dirty="0"/>
              <a:t>DOT does not intend to impose these conditions on unwilling or interested INFRA recipients.</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14</a:t>
            </a:fld>
            <a:endParaRPr lang="en-US"/>
          </a:p>
        </p:txBody>
      </p:sp>
    </p:spTree>
    <p:extLst>
      <p:ext uri="{BB962C8B-B14F-4D97-AF65-F5344CB8AC3E}">
        <p14:creationId xmlns:p14="http://schemas.microsoft.com/office/powerpoint/2010/main" val="2565297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a:t>
            </a:r>
          </a:p>
        </p:txBody>
      </p:sp>
      <p:sp>
        <p:nvSpPr>
          <p:cNvPr id="3" name="Content Placeholder 2"/>
          <p:cNvSpPr>
            <a:spLocks noGrp="1"/>
          </p:cNvSpPr>
          <p:nvPr>
            <p:ph idx="1"/>
          </p:nvPr>
        </p:nvSpPr>
        <p:spPr/>
        <p:txBody>
          <a:bodyPr>
            <a:normAutofit fontScale="55000" lnSpcReduction="20000"/>
          </a:bodyPr>
          <a:lstStyle/>
          <a:p>
            <a:r>
              <a:rPr lang="en-US" dirty="0"/>
              <a:t>Geographic Diversity</a:t>
            </a:r>
          </a:p>
          <a:p>
            <a:pPr lvl="1"/>
            <a:r>
              <a:rPr lang="en-US" dirty="0"/>
              <a:t>The Department will consider the contributions to geographic diversity among recipients, including the need for a balance between urban and rural areas</a:t>
            </a:r>
          </a:p>
          <a:p>
            <a:r>
              <a:rPr lang="en-US" dirty="0"/>
              <a:t>Project Readiness</a:t>
            </a:r>
          </a:p>
          <a:p>
            <a:pPr lvl="1"/>
            <a:r>
              <a:rPr lang="en-US" dirty="0"/>
              <a:t>The Department will consider the risks to successful completion of the a project, including risks associated with environmental review, permitting, technical feasibility, funding, and the applicant’s capacity to manage project delivery.</a:t>
            </a:r>
          </a:p>
          <a:p>
            <a:pPr lvl="1"/>
            <a:r>
              <a:rPr lang="en-US" dirty="0"/>
              <a:t>The Department is required to determine that a large project is reasonably expected to begin construction within 18 months of obligation. The Obligation deadline for FY 2017 funding is September 30, 2020, and the obligation deadline for FY 2018 funding is September 30, 2021.</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15</a:t>
            </a:fld>
            <a:endParaRPr lang="en-US"/>
          </a:p>
        </p:txBody>
      </p:sp>
    </p:spTree>
    <p:extLst>
      <p:ext uri="{BB962C8B-B14F-4D97-AF65-F5344CB8AC3E}">
        <p14:creationId xmlns:p14="http://schemas.microsoft.com/office/powerpoint/2010/main" val="937708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Suggested Application Format</a:t>
            </a:r>
          </a:p>
        </p:txBody>
      </p:sp>
      <p:sp>
        <p:nvSpPr>
          <p:cNvPr id="3" name="Content Placeholder 2"/>
          <p:cNvSpPr>
            <a:spLocks noGrp="1"/>
          </p:cNvSpPr>
          <p:nvPr>
            <p:ph idx="1"/>
          </p:nvPr>
        </p:nvSpPr>
        <p:spPr/>
        <p:txBody>
          <a:bodyPr>
            <a:normAutofit fontScale="62500" lnSpcReduction="20000"/>
          </a:bodyPr>
          <a:lstStyle/>
          <a:p>
            <a:pPr marL="36576" indent="0">
              <a:buNone/>
            </a:pPr>
            <a:r>
              <a:rPr lang="en-US" dirty="0"/>
              <a:t>Application Cover Page</a:t>
            </a:r>
          </a:p>
          <a:p>
            <a:pPr marL="36576" indent="0">
              <a:buNone/>
            </a:pPr>
            <a:r>
              <a:rPr lang="en-US" dirty="0"/>
              <a:t>Project Narrative (25 page limit)</a:t>
            </a:r>
          </a:p>
          <a:p>
            <a:pPr marL="1195578" lvl="1" indent="-857250">
              <a:buAutoNum type="romanUcPeriod"/>
            </a:pPr>
            <a:r>
              <a:rPr lang="en-US" dirty="0"/>
              <a:t>Project Description</a:t>
            </a:r>
          </a:p>
          <a:p>
            <a:pPr marL="1195578" lvl="1" indent="-857250">
              <a:buAutoNum type="romanUcPeriod"/>
            </a:pPr>
            <a:r>
              <a:rPr lang="en-US" dirty="0"/>
              <a:t>Project Location</a:t>
            </a:r>
          </a:p>
          <a:p>
            <a:pPr marL="1195578" lvl="1" indent="-857250">
              <a:buAutoNum type="romanUcPeriod"/>
            </a:pPr>
            <a:r>
              <a:rPr lang="en-US" dirty="0"/>
              <a:t>Project Parties</a:t>
            </a:r>
          </a:p>
          <a:p>
            <a:pPr marL="1195578" lvl="1" indent="-857250">
              <a:buAutoNum type="romanUcPeriod"/>
            </a:pPr>
            <a:r>
              <a:rPr lang="en-US" dirty="0"/>
              <a:t>Grant Funds, Sources, and Uses</a:t>
            </a:r>
          </a:p>
          <a:p>
            <a:pPr marL="1195578" lvl="1" indent="-857250">
              <a:buAutoNum type="romanUcPeriod"/>
            </a:pPr>
            <a:r>
              <a:rPr lang="en-US" dirty="0"/>
              <a:t>Merit Criteria</a:t>
            </a:r>
          </a:p>
          <a:p>
            <a:pPr marL="1195578" lvl="1" indent="-857250">
              <a:buAutoNum type="romanUcPeriod"/>
            </a:pPr>
            <a:r>
              <a:rPr lang="en-US" dirty="0"/>
              <a:t>Project Readiness</a:t>
            </a:r>
          </a:p>
          <a:p>
            <a:pPr marL="1195578" lvl="1" indent="-857250">
              <a:buAutoNum type="romanUcPeriod"/>
            </a:pPr>
            <a:r>
              <a:rPr lang="en-US" dirty="0"/>
              <a:t>Large/Small Project Requirements</a:t>
            </a:r>
          </a:p>
          <a:p>
            <a:pPr marL="36576" indent="0">
              <a:buNone/>
            </a:pPr>
            <a:r>
              <a:rPr lang="en-US" dirty="0"/>
              <a:t>Appendix</a:t>
            </a:r>
          </a:p>
          <a:p>
            <a:r>
              <a:rPr lang="en-US" dirty="0"/>
              <a:t>Benefit Cost Analysis</a:t>
            </a:r>
          </a:p>
          <a:p>
            <a:r>
              <a:rPr lang="en-US" dirty="0"/>
              <a:t>Supplemental Information (If Applicable)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16</a:t>
            </a:fld>
            <a:endParaRPr lang="en-US"/>
          </a:p>
        </p:txBody>
      </p:sp>
    </p:spTree>
    <p:extLst>
      <p:ext uri="{BB962C8B-B14F-4D97-AF65-F5344CB8AC3E}">
        <p14:creationId xmlns:p14="http://schemas.microsoft.com/office/powerpoint/2010/main" val="479035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pPr algn="ctr"/>
            <a:r>
              <a:rPr lang="en-US" dirty="0"/>
              <a:t>INFRA Grants</a:t>
            </a:r>
          </a:p>
        </p:txBody>
      </p:sp>
      <p:sp>
        <p:nvSpPr>
          <p:cNvPr id="3" name="Content Placeholder 2"/>
          <p:cNvSpPr>
            <a:spLocks noGrp="1"/>
          </p:cNvSpPr>
          <p:nvPr>
            <p:ph idx="1"/>
          </p:nvPr>
        </p:nvSpPr>
        <p:spPr>
          <a:xfrm>
            <a:off x="381000" y="1600200"/>
            <a:ext cx="7315200" cy="4525963"/>
          </a:xfrm>
        </p:spPr>
        <p:txBody>
          <a:bodyPr>
            <a:normAutofit fontScale="40000" lnSpcReduction="20000"/>
          </a:bodyPr>
          <a:lstStyle/>
          <a:p>
            <a:endParaRPr lang="en-US" sz="2200" dirty="0">
              <a:solidFill>
                <a:schemeClr val="bg1">
                  <a:lumMod val="75000"/>
                </a:schemeClr>
              </a:solidFill>
            </a:endParaRPr>
          </a:p>
          <a:p>
            <a:r>
              <a:rPr lang="en-US" sz="4000" dirty="0"/>
              <a:t>Applications must be submitted by 8:00 PM EDT on November 2, 2017. Applicants are strongly encouraged to make submissions in advance of the deadline.</a:t>
            </a:r>
          </a:p>
          <a:p>
            <a:endParaRPr lang="en-US" sz="4000" dirty="0"/>
          </a:p>
          <a:p>
            <a:r>
              <a:rPr lang="en-US" sz="4000" dirty="0"/>
              <a:t>To register on Grants.gov, applicants must:</a:t>
            </a:r>
          </a:p>
          <a:p>
            <a:pPr marL="448056" lvl="1" indent="0">
              <a:buNone/>
            </a:pPr>
            <a:r>
              <a:rPr lang="en-US" sz="4000" dirty="0"/>
              <a:t>1.    Obtain a Data Universal Numbering System (DUNS) number;</a:t>
            </a:r>
          </a:p>
          <a:p>
            <a:pPr marL="448056" lvl="1" indent="0">
              <a:buNone/>
            </a:pPr>
            <a:r>
              <a:rPr lang="en-US" sz="4000" dirty="0"/>
              <a:t>2.    Register with the System for Award Management (SAM) at </a:t>
            </a:r>
            <a:r>
              <a:rPr lang="en-US" sz="4000" dirty="0">
                <a:hlinkClick r:id="rId2"/>
              </a:rPr>
              <a:t>www.SAM.gov</a:t>
            </a:r>
            <a:r>
              <a:rPr lang="en-US" sz="4000" dirty="0"/>
              <a:t>;</a:t>
            </a:r>
          </a:p>
          <a:p>
            <a:pPr marL="448056" lvl="1" indent="0">
              <a:buNone/>
            </a:pPr>
            <a:r>
              <a:rPr lang="en-US" sz="4000" dirty="0"/>
              <a:t>3.    Create a Grants.gov username and password; and</a:t>
            </a:r>
          </a:p>
          <a:p>
            <a:pPr marL="448056" lvl="1" indent="0">
              <a:buNone/>
            </a:pPr>
            <a:r>
              <a:rPr lang="en-US" sz="4000" dirty="0"/>
              <a:t>4.    The E-Business Point of Contact (POC) at your organization must respond to the registration email from Grants.gov and login at Grants.gov to authorize you as an Authorized Organization Representative (AOR). Please note that there can be more than one AOR for an organization.</a:t>
            </a:r>
          </a:p>
          <a:p>
            <a:endParaRPr lang="en-US" sz="4000" dirty="0"/>
          </a:p>
          <a:p>
            <a:r>
              <a:rPr lang="en-US" sz="4000" dirty="0">
                <a:hlinkClick r:id="rId3"/>
              </a:rPr>
              <a:t>For complete information and instructions on each of these processes</a:t>
            </a:r>
            <a:r>
              <a:rPr lang="en-US" sz="4000" dirty="0"/>
              <a:t>, </a:t>
            </a:r>
            <a:r>
              <a:rPr lang="en-US" sz="4000" dirty="0">
                <a:hlinkClick r:id="rId4"/>
              </a:rPr>
              <a:t>please see instructions</a:t>
            </a:r>
            <a:r>
              <a:rPr lang="en-US" sz="4000" dirty="0"/>
              <a:t> on grants.gov registration.</a:t>
            </a:r>
          </a:p>
        </p:txBody>
      </p:sp>
      <p:sp>
        <p:nvSpPr>
          <p:cNvPr id="5" name="Slide Number Placeholder 4"/>
          <p:cNvSpPr>
            <a:spLocks noGrp="1"/>
          </p:cNvSpPr>
          <p:nvPr>
            <p:ph type="sldNum" sz="quarter" idx="12"/>
          </p:nvPr>
        </p:nvSpPr>
        <p:spPr/>
        <p:txBody>
          <a:bodyPr/>
          <a:lstStyle/>
          <a:p>
            <a:fld id="{8E5FBD1D-22DC-411D-A238-C2C1177F8A2C}" type="slidenum">
              <a:rPr lang="en-US" smtClean="0"/>
              <a:t>17</a:t>
            </a:fld>
            <a:endParaRPr lang="en-US"/>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25070" y="457200"/>
            <a:ext cx="5093860" cy="711362"/>
          </a:xfrm>
          <a:prstGeom prst="rect">
            <a:avLst/>
          </a:prstGeom>
        </p:spPr>
      </p:pic>
    </p:spTree>
    <p:extLst>
      <p:ext uri="{BB962C8B-B14F-4D97-AF65-F5344CB8AC3E}">
        <p14:creationId xmlns:p14="http://schemas.microsoft.com/office/powerpoint/2010/main" val="132048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pPr algn="ctr"/>
            <a:r>
              <a:rPr lang="en-US" dirty="0"/>
              <a:t>INFRA Grants</a:t>
            </a:r>
          </a:p>
        </p:txBody>
      </p:sp>
      <p:sp>
        <p:nvSpPr>
          <p:cNvPr id="3" name="Content Placeholder 2"/>
          <p:cNvSpPr>
            <a:spLocks noGrp="1"/>
          </p:cNvSpPr>
          <p:nvPr>
            <p:ph idx="1"/>
          </p:nvPr>
        </p:nvSpPr>
        <p:spPr>
          <a:xfrm>
            <a:off x="381000" y="1600200"/>
            <a:ext cx="7315200" cy="4525963"/>
          </a:xfrm>
        </p:spPr>
        <p:txBody>
          <a:bodyPr>
            <a:normAutofit/>
          </a:bodyPr>
          <a:lstStyle/>
          <a:p>
            <a:pPr marL="448056" lvl="1" indent="0">
              <a:buNone/>
            </a:pPr>
            <a:endParaRPr lang="en-US" sz="2200" dirty="0">
              <a:solidFill>
                <a:schemeClr val="bg1">
                  <a:lumMod val="75000"/>
                </a:schemeClr>
              </a:solidFill>
            </a:endParaRPr>
          </a:p>
          <a:p>
            <a:r>
              <a:rPr lang="en-US" sz="2400" dirty="0">
                <a:solidFill>
                  <a:schemeClr val="bg1">
                    <a:lumMod val="75000"/>
                  </a:schemeClr>
                </a:solidFill>
              </a:rPr>
              <a:t>For additional INFRA information and how to apply: </a:t>
            </a:r>
            <a:r>
              <a:rPr lang="en-US" sz="2400" dirty="0">
                <a:hlinkClick r:id="rId2"/>
              </a:rPr>
              <a:t>www.transportation.gov/buildamerica/INFRAgrants</a:t>
            </a:r>
            <a:endParaRPr lang="en-US" sz="2400" dirty="0"/>
          </a:p>
          <a:p>
            <a:endParaRPr lang="en-US" sz="2400" dirty="0"/>
          </a:p>
          <a:p>
            <a:r>
              <a:rPr lang="en-US" sz="2400" dirty="0">
                <a:solidFill>
                  <a:schemeClr val="bg1">
                    <a:lumMod val="75000"/>
                  </a:schemeClr>
                </a:solidFill>
              </a:rPr>
              <a:t>For technical questions, please email:</a:t>
            </a:r>
            <a:r>
              <a:rPr lang="en-US" sz="2400" dirty="0"/>
              <a:t> </a:t>
            </a:r>
            <a:r>
              <a:rPr lang="en-US" sz="2400" dirty="0">
                <a:hlinkClick r:id="rId3"/>
              </a:rPr>
              <a:t>INFRAgrants@dot.gov</a:t>
            </a:r>
            <a:r>
              <a:rPr lang="en-US" sz="2400" dirty="0"/>
              <a:t>.</a:t>
            </a:r>
          </a:p>
          <a:p>
            <a:pPr marL="36576" indent="0">
              <a:buNone/>
            </a:pPr>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18</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5070" y="457200"/>
            <a:ext cx="5093860" cy="711362"/>
          </a:xfrm>
          <a:prstGeom prst="rect">
            <a:avLst/>
          </a:prstGeom>
        </p:spPr>
      </p:pic>
    </p:spTree>
    <p:extLst>
      <p:ext uri="{BB962C8B-B14F-4D97-AF65-F5344CB8AC3E}">
        <p14:creationId xmlns:p14="http://schemas.microsoft.com/office/powerpoint/2010/main" val="293093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Today’s Webinar		</a:t>
            </a:r>
          </a:p>
        </p:txBody>
      </p:sp>
      <p:sp>
        <p:nvSpPr>
          <p:cNvPr id="3" name="Content Placeholder 2"/>
          <p:cNvSpPr>
            <a:spLocks noGrp="1"/>
          </p:cNvSpPr>
          <p:nvPr>
            <p:ph idx="1"/>
          </p:nvPr>
        </p:nvSpPr>
        <p:spPr/>
        <p:txBody>
          <a:bodyPr>
            <a:normAutofit fontScale="47500" lnSpcReduction="20000"/>
          </a:bodyPr>
          <a:lstStyle/>
          <a:p>
            <a:r>
              <a:rPr lang="en-US" dirty="0"/>
              <a:t>Introducing the INFRA program</a:t>
            </a:r>
          </a:p>
          <a:p>
            <a:r>
              <a:rPr lang="en-US" dirty="0"/>
              <a:t>Statutory Requirements</a:t>
            </a:r>
          </a:p>
          <a:p>
            <a:pPr lvl="1"/>
            <a:r>
              <a:rPr lang="en-US" dirty="0"/>
              <a:t>Eligible Applicants</a:t>
            </a:r>
          </a:p>
          <a:p>
            <a:pPr lvl="1"/>
            <a:r>
              <a:rPr lang="en-US" dirty="0"/>
              <a:t>Eligible Projects</a:t>
            </a:r>
          </a:p>
          <a:p>
            <a:pPr lvl="1"/>
            <a:r>
              <a:rPr lang="en-US" dirty="0"/>
              <a:t>Eligible Project Costs</a:t>
            </a:r>
          </a:p>
          <a:p>
            <a:pPr lvl="1"/>
            <a:r>
              <a:rPr lang="en-US" dirty="0"/>
              <a:t>Minimum Project Size</a:t>
            </a:r>
          </a:p>
          <a:p>
            <a:pPr lvl="1"/>
            <a:r>
              <a:rPr lang="en-US" dirty="0"/>
              <a:t>Grant Amounts and Cost Share</a:t>
            </a:r>
          </a:p>
          <a:p>
            <a:pPr lvl="1"/>
            <a:r>
              <a:rPr lang="en-US" dirty="0"/>
              <a:t>Requirements for Large and Small Projects</a:t>
            </a:r>
          </a:p>
          <a:p>
            <a:r>
              <a:rPr lang="en-US" dirty="0"/>
              <a:t>Selection Criteria</a:t>
            </a:r>
          </a:p>
          <a:p>
            <a:pPr lvl="1"/>
            <a:r>
              <a:rPr lang="en-US" dirty="0"/>
              <a:t>Support for National or Regional Economic Vitality</a:t>
            </a:r>
          </a:p>
          <a:p>
            <a:pPr lvl="1"/>
            <a:r>
              <a:rPr lang="en-US" dirty="0"/>
              <a:t>Leveraging of Federal Funding</a:t>
            </a:r>
          </a:p>
          <a:p>
            <a:pPr lvl="1"/>
            <a:r>
              <a:rPr lang="en-US" dirty="0"/>
              <a:t>Potential for Innovation</a:t>
            </a:r>
          </a:p>
          <a:p>
            <a:pPr lvl="1"/>
            <a:r>
              <a:rPr lang="en-US" dirty="0"/>
              <a:t>Performance and Accountability</a:t>
            </a:r>
          </a:p>
          <a:p>
            <a:pPr lvl="1"/>
            <a:r>
              <a:rPr lang="en-US" dirty="0"/>
              <a:t>Other Considerations</a:t>
            </a:r>
          </a:p>
          <a:p>
            <a:r>
              <a:rPr lang="en-US" dirty="0"/>
              <a:t>Suggested Application Format</a:t>
            </a:r>
          </a:p>
          <a:p>
            <a:r>
              <a:rPr lang="en-US" dirty="0"/>
              <a:t>Questions and Answers</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2</a:t>
            </a:fld>
            <a:endParaRPr lang="en-US"/>
          </a:p>
        </p:txBody>
      </p:sp>
    </p:spTree>
    <p:extLst>
      <p:ext uri="{BB962C8B-B14F-4D97-AF65-F5344CB8AC3E}">
        <p14:creationId xmlns:p14="http://schemas.microsoft.com/office/powerpoint/2010/main" val="142235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pPr algn="ctr"/>
            <a:br>
              <a:rPr lang="en-US" dirty="0"/>
            </a:br>
            <a:br>
              <a:rPr lang="en-US" dirty="0"/>
            </a:br>
            <a:br>
              <a:rPr lang="en-US" dirty="0"/>
            </a:br>
            <a:endParaRPr lang="en-US" dirty="0"/>
          </a:p>
        </p:txBody>
      </p:sp>
      <p:sp>
        <p:nvSpPr>
          <p:cNvPr id="3" name="Content Placeholder 2"/>
          <p:cNvSpPr>
            <a:spLocks noGrp="1"/>
          </p:cNvSpPr>
          <p:nvPr>
            <p:ph idx="1"/>
          </p:nvPr>
        </p:nvSpPr>
        <p:spPr>
          <a:xfrm>
            <a:off x="304800" y="1712277"/>
            <a:ext cx="8610600" cy="4898064"/>
          </a:xfrm>
        </p:spPr>
        <p:txBody>
          <a:bodyPr>
            <a:noAutofit/>
          </a:bodyPr>
          <a:lstStyle/>
          <a:p>
            <a:r>
              <a:rPr lang="en-US" sz="2000" dirty="0"/>
              <a:t>Discretionary grant program authorized under the FAST Act through 2020 - previously known as FASTLANE</a:t>
            </a:r>
          </a:p>
          <a:p>
            <a:r>
              <a:rPr lang="en-US" sz="2000" dirty="0"/>
              <a:t>Approximately $1.5 billion available for infrastructure grants for FY 17 and FY18.</a:t>
            </a:r>
          </a:p>
          <a:p>
            <a:r>
              <a:rPr lang="en-US" sz="2000" dirty="0"/>
              <a:t>INFRA program preserves statutory requirements and utilizes updated criteria to evaluate projects and align with national and regional economic vitality goals.</a:t>
            </a:r>
          </a:p>
          <a:p>
            <a:pPr lvl="1"/>
            <a:r>
              <a:rPr lang="en-US" sz="2000" dirty="0"/>
              <a:t>Leveraging increased investment by state, local, and private partners.</a:t>
            </a:r>
          </a:p>
          <a:p>
            <a:pPr lvl="1"/>
            <a:r>
              <a:rPr lang="en-US" sz="2000" dirty="0"/>
              <a:t>Promoting improved project performance and accountability.</a:t>
            </a:r>
          </a:p>
          <a:p>
            <a:pPr lvl="1"/>
            <a:r>
              <a:rPr lang="en-US" sz="2000" dirty="0"/>
              <a:t>Providing project sponsors maximum flexibility to propose innovative solutions to address specific, local needs. </a:t>
            </a:r>
          </a:p>
          <a:p>
            <a:r>
              <a:rPr lang="en-US" sz="2200" dirty="0"/>
              <a:t>APPLICATION DEADLINE: November 2, 2017 8 PM EST.</a:t>
            </a:r>
          </a:p>
        </p:txBody>
      </p:sp>
      <p:sp>
        <p:nvSpPr>
          <p:cNvPr id="8" name="Slide Number Placeholder 7"/>
          <p:cNvSpPr>
            <a:spLocks noGrp="1"/>
          </p:cNvSpPr>
          <p:nvPr>
            <p:ph type="sldNum" sz="quarter" idx="12"/>
          </p:nvPr>
        </p:nvSpPr>
        <p:spPr/>
        <p:txBody>
          <a:bodyPr/>
          <a:lstStyle/>
          <a:p>
            <a:fld id="{8E5FBD1D-22DC-411D-A238-C2C1177F8A2C}" type="slidenum">
              <a:rPr lang="en-US" smtClean="0"/>
              <a:t>3</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630" y="126838"/>
            <a:ext cx="5093860" cy="711362"/>
          </a:xfrm>
          <a:prstGeom prst="rect">
            <a:avLst/>
          </a:prstGeom>
        </p:spPr>
      </p:pic>
      <p:sp>
        <p:nvSpPr>
          <p:cNvPr id="7" name="Title 1"/>
          <p:cNvSpPr txBox="1">
            <a:spLocks/>
          </p:cNvSpPr>
          <p:nvPr/>
        </p:nvSpPr>
        <p:spPr>
          <a:xfrm>
            <a:off x="228600" y="1096962"/>
            <a:ext cx="8686800" cy="503238"/>
          </a:xfrm>
          <a:prstGeom prst="rect">
            <a:avLst/>
          </a:prstGeom>
        </p:spPr>
        <p:txBody>
          <a:bodyPr vert="horz" lIns="45720" rIns="45720" anchor="ctr">
            <a:normAutofit fontScale="92500" lnSpcReduction="20000"/>
          </a:bodyPr>
          <a:lstStyle>
            <a:lvl1pPr algn="l" rtl="0" eaLnBrk="1" latinLnBrk="0" hangingPunct="1">
              <a:spcBef>
                <a:spcPct val="0"/>
              </a:spcBef>
              <a:buNone/>
              <a:defRPr kumimoji="0" sz="4600" kern="1200" baseline="0">
                <a:solidFill>
                  <a:schemeClr val="bg1"/>
                </a:solidFill>
                <a:latin typeface="Arial Rounded MT Bold" panose="020F0704030504030204" pitchFamily="34" charset="0"/>
                <a:ea typeface="+mj-ea"/>
                <a:cs typeface="+mj-cs"/>
              </a:defRPr>
            </a:lvl1pPr>
          </a:lstStyle>
          <a:p>
            <a:pPr algn="ctr"/>
            <a:r>
              <a:rPr lang="en-US" sz="3600" dirty="0"/>
              <a:t>Introduction</a:t>
            </a:r>
          </a:p>
        </p:txBody>
      </p:sp>
    </p:spTree>
    <p:extLst>
      <p:ext uri="{BB962C8B-B14F-4D97-AF65-F5344CB8AC3E}">
        <p14:creationId xmlns:p14="http://schemas.microsoft.com/office/powerpoint/2010/main" val="419597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Applicants	</a:t>
            </a:r>
          </a:p>
        </p:txBody>
      </p:sp>
      <p:sp>
        <p:nvSpPr>
          <p:cNvPr id="3" name="Content Placeholder 2"/>
          <p:cNvSpPr>
            <a:spLocks noGrp="1"/>
          </p:cNvSpPr>
          <p:nvPr>
            <p:ph idx="1"/>
          </p:nvPr>
        </p:nvSpPr>
        <p:spPr/>
        <p:txBody>
          <a:bodyPr>
            <a:normAutofit fontScale="55000" lnSpcReduction="20000"/>
          </a:bodyPr>
          <a:lstStyle/>
          <a:p>
            <a:r>
              <a:rPr lang="en-US" sz="4000" dirty="0"/>
              <a:t>State(s)</a:t>
            </a:r>
          </a:p>
          <a:p>
            <a:r>
              <a:rPr lang="en-US" sz="4000" dirty="0"/>
              <a:t>Metropolitan Planning Organizations with 200,000 population</a:t>
            </a:r>
          </a:p>
          <a:p>
            <a:r>
              <a:rPr lang="en-US" sz="4000" dirty="0"/>
              <a:t>Local Government(s)</a:t>
            </a:r>
          </a:p>
          <a:p>
            <a:r>
              <a:rPr lang="en-US" sz="4000" dirty="0"/>
              <a:t>Political subdivision(s) or State or local government</a:t>
            </a:r>
          </a:p>
          <a:p>
            <a:r>
              <a:rPr lang="en-US" sz="4000" dirty="0"/>
              <a:t>Public authorities (including port authorities) with a transportation function</a:t>
            </a:r>
          </a:p>
          <a:p>
            <a:r>
              <a:rPr lang="en-US" sz="4000" dirty="0"/>
              <a:t>Federal land management agencies applying jointly with a State(s)</a:t>
            </a:r>
          </a:p>
          <a:p>
            <a:r>
              <a:rPr lang="en-US" sz="4000" dirty="0"/>
              <a:t>Tribal government/consortiums </a:t>
            </a:r>
          </a:p>
          <a:p>
            <a:r>
              <a:rPr lang="en-US" sz="4000" dirty="0"/>
              <a:t>Multi-State or multijurisdictional group of public entities</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4</a:t>
            </a:fld>
            <a:endParaRPr lang="en-US"/>
          </a:p>
        </p:txBody>
      </p:sp>
    </p:spTree>
    <p:extLst>
      <p:ext uri="{BB962C8B-B14F-4D97-AF65-F5344CB8AC3E}">
        <p14:creationId xmlns:p14="http://schemas.microsoft.com/office/powerpoint/2010/main" val="277617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Projects</a:t>
            </a:r>
          </a:p>
        </p:txBody>
      </p:sp>
      <p:sp>
        <p:nvSpPr>
          <p:cNvPr id="3" name="Content Placeholder 2"/>
          <p:cNvSpPr>
            <a:spLocks noGrp="1"/>
          </p:cNvSpPr>
          <p:nvPr>
            <p:ph idx="1"/>
          </p:nvPr>
        </p:nvSpPr>
        <p:spPr/>
        <p:txBody>
          <a:bodyPr>
            <a:normAutofit fontScale="92500"/>
          </a:bodyPr>
          <a:lstStyle/>
          <a:p>
            <a:r>
              <a:rPr lang="en-US" sz="2400" dirty="0"/>
              <a:t>Highway freight projects carried out on the National Highway Freight Network</a:t>
            </a:r>
          </a:p>
          <a:p>
            <a:r>
              <a:rPr lang="en-US" sz="2400" dirty="0"/>
              <a:t>Highway or bridge projects carried out on the National Highway System, including:</a:t>
            </a:r>
          </a:p>
          <a:p>
            <a:pPr lvl="1"/>
            <a:r>
              <a:rPr lang="en-US" sz="2200" dirty="0"/>
              <a:t>Projects that add Interstate System capacity to increase mobility</a:t>
            </a:r>
          </a:p>
          <a:p>
            <a:pPr lvl="1"/>
            <a:r>
              <a:rPr lang="en-US" sz="2200" dirty="0"/>
              <a:t>Projects located in a national scenic area</a:t>
            </a:r>
          </a:p>
          <a:p>
            <a:r>
              <a:rPr lang="en-US" sz="2600" dirty="0"/>
              <a:t>Grade crossing or grade separation projects</a:t>
            </a:r>
          </a:p>
          <a:p>
            <a:r>
              <a:rPr lang="en-US" sz="2600" dirty="0"/>
              <a:t>Other freight projects that are:</a:t>
            </a:r>
          </a:p>
          <a:p>
            <a:pPr lvl="1"/>
            <a:r>
              <a:rPr lang="en-US" sz="2200" dirty="0"/>
              <a:t>Intermodal/rail freight project</a:t>
            </a:r>
          </a:p>
          <a:p>
            <a:pPr lvl="1"/>
            <a:r>
              <a:rPr lang="en-US" sz="2200" dirty="0"/>
              <a:t>Within the boundaries of a public or private freight rail, maritime (including ports) or intermodal facility </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5</a:t>
            </a:fld>
            <a:endParaRPr lang="en-US"/>
          </a:p>
        </p:txBody>
      </p:sp>
    </p:spTree>
    <p:extLst>
      <p:ext uri="{BB962C8B-B14F-4D97-AF65-F5344CB8AC3E}">
        <p14:creationId xmlns:p14="http://schemas.microsoft.com/office/powerpoint/2010/main" val="39184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Project Costs</a:t>
            </a:r>
          </a:p>
        </p:txBody>
      </p:sp>
      <p:sp>
        <p:nvSpPr>
          <p:cNvPr id="3" name="Content Placeholder 2"/>
          <p:cNvSpPr>
            <a:spLocks noGrp="1"/>
          </p:cNvSpPr>
          <p:nvPr>
            <p:ph idx="1"/>
          </p:nvPr>
        </p:nvSpPr>
        <p:spPr/>
        <p:txBody>
          <a:bodyPr>
            <a:normAutofit fontScale="70000" lnSpcReduction="20000"/>
          </a:bodyPr>
          <a:lstStyle/>
          <a:p>
            <a:r>
              <a:rPr lang="en-US" sz="4000" dirty="0"/>
              <a:t>Development phase activities, including planning, feasibility analysis , revenue forecasting, environmental review, preliminary engineering, design work, and other pre-construction activities</a:t>
            </a:r>
          </a:p>
          <a:p>
            <a:r>
              <a:rPr lang="en-US" sz="4000" dirty="0"/>
              <a:t>Construction activities including new construction, reconstruction, rehabilitation, property or equipment acquisition, environmental mitigation, construction contingencies, and operational improvements </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6</a:t>
            </a:fld>
            <a:endParaRPr lang="en-US"/>
          </a:p>
        </p:txBody>
      </p:sp>
    </p:spTree>
    <p:extLst>
      <p:ext uri="{BB962C8B-B14F-4D97-AF65-F5344CB8AC3E}">
        <p14:creationId xmlns:p14="http://schemas.microsoft.com/office/powerpoint/2010/main" val="268740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Project Size </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Large Projects*</a:t>
            </a:r>
          </a:p>
          <a:p>
            <a:pPr lvl="1"/>
            <a:r>
              <a:rPr lang="en-US" dirty="0"/>
              <a:t>The lesser of:</a:t>
            </a:r>
          </a:p>
          <a:p>
            <a:pPr lvl="2"/>
            <a:r>
              <a:rPr lang="en-US" dirty="0"/>
              <a:t>$100 million</a:t>
            </a:r>
          </a:p>
          <a:p>
            <a:pPr lvl="2"/>
            <a:r>
              <a:rPr lang="en-US" dirty="0"/>
              <a:t>30 percent of State’s FY 2015 apportionment, if project is located in one State</a:t>
            </a:r>
          </a:p>
          <a:p>
            <a:pPr lvl="2"/>
            <a:r>
              <a:rPr lang="en-US" dirty="0"/>
              <a:t>50 percent of larger participating State’s FY 2015 apportionment, if project located in more than one State</a:t>
            </a:r>
          </a:p>
          <a:p>
            <a:pPr lvl="1"/>
            <a:endParaRPr lang="en-US" dirty="0"/>
          </a:p>
          <a:p>
            <a:pPr marL="0" indent="0">
              <a:buNone/>
            </a:pPr>
            <a:r>
              <a:rPr lang="en-US" dirty="0"/>
              <a:t>Small Projects*</a:t>
            </a:r>
          </a:p>
          <a:p>
            <a:pPr lvl="1"/>
            <a:r>
              <a:rPr lang="en-US" dirty="0"/>
              <a:t>Doesn’t meet large project minimum project size</a:t>
            </a:r>
          </a:p>
          <a:p>
            <a:pPr marL="400050" lvl="1" indent="0">
              <a:buNone/>
            </a:pPr>
            <a:r>
              <a:rPr lang="en-US" sz="2200" i="1" dirty="0"/>
              <a:t>*Previously incurred expenses may count toward meeting minimum project size requirement if they are eligible project costs and were expended as part of the project for which the applicant seeks funding. </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7</a:t>
            </a:fld>
            <a:endParaRPr lang="en-US"/>
          </a:p>
        </p:txBody>
      </p:sp>
    </p:spTree>
    <p:extLst>
      <p:ext uri="{BB962C8B-B14F-4D97-AF65-F5344CB8AC3E}">
        <p14:creationId xmlns:p14="http://schemas.microsoft.com/office/powerpoint/2010/main" val="239914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Grant Amounts and Cost Share</a:t>
            </a:r>
          </a:p>
        </p:txBody>
      </p:sp>
      <p:sp>
        <p:nvSpPr>
          <p:cNvPr id="3" name="Content Placeholder 2"/>
          <p:cNvSpPr>
            <a:spLocks noGrp="1"/>
          </p:cNvSpPr>
          <p:nvPr>
            <p:ph idx="1"/>
          </p:nvPr>
        </p:nvSpPr>
        <p:spPr/>
        <p:txBody>
          <a:bodyPr>
            <a:normAutofit fontScale="92500" lnSpcReduction="20000"/>
          </a:bodyPr>
          <a:lstStyle/>
          <a:p>
            <a:r>
              <a:rPr lang="en-US" dirty="0"/>
              <a:t>Minimum FASTLANE Grants</a:t>
            </a:r>
          </a:p>
          <a:p>
            <a:pPr lvl="1"/>
            <a:r>
              <a:rPr lang="en-US" dirty="0"/>
              <a:t>$25 million for large projects</a:t>
            </a:r>
          </a:p>
          <a:p>
            <a:pPr lvl="1"/>
            <a:r>
              <a:rPr lang="en-US" dirty="0"/>
              <a:t>$5 million for small projects </a:t>
            </a:r>
          </a:p>
          <a:p>
            <a:pPr lvl="1"/>
            <a:endParaRPr lang="en-US" dirty="0"/>
          </a:p>
          <a:p>
            <a:r>
              <a:rPr lang="en-US" dirty="0"/>
              <a:t>Cost Share</a:t>
            </a:r>
          </a:p>
          <a:p>
            <a:pPr lvl="1"/>
            <a:r>
              <a:rPr lang="en-US" dirty="0"/>
              <a:t>Up to 60 percent FASTLANE grants</a:t>
            </a:r>
          </a:p>
          <a:p>
            <a:pPr lvl="1"/>
            <a:r>
              <a:rPr lang="en-US" dirty="0"/>
              <a:t>Up to 80 percent total Federal</a:t>
            </a:r>
          </a:p>
          <a:p>
            <a:pPr marL="457200" lvl="1" indent="0">
              <a:buNone/>
            </a:pPr>
            <a:r>
              <a:rPr lang="en-US" sz="2000" i="1" dirty="0"/>
              <a:t>Previously incurred expenses cannot count toward cost share</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8</a:t>
            </a:fld>
            <a:endParaRPr lang="en-US"/>
          </a:p>
        </p:txBody>
      </p:sp>
    </p:spTree>
    <p:extLst>
      <p:ext uri="{BB962C8B-B14F-4D97-AF65-F5344CB8AC3E}">
        <p14:creationId xmlns:p14="http://schemas.microsoft.com/office/powerpoint/2010/main" val="346881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Requirements for Large and Small Projects</a:t>
            </a:r>
          </a:p>
        </p:txBody>
      </p:sp>
      <p:sp>
        <p:nvSpPr>
          <p:cNvPr id="3" name="Content Placeholder 2"/>
          <p:cNvSpPr>
            <a:spLocks noGrp="1"/>
          </p:cNvSpPr>
          <p:nvPr>
            <p:ph idx="1"/>
          </p:nvPr>
        </p:nvSpPr>
        <p:spPr/>
        <p:txBody>
          <a:bodyPr>
            <a:normAutofit fontScale="92500" lnSpcReduction="10000"/>
          </a:bodyPr>
          <a:lstStyle/>
          <a:p>
            <a:r>
              <a:rPr lang="en-US" sz="2000" dirty="0"/>
              <a:t>Large Project Requirements</a:t>
            </a:r>
          </a:p>
          <a:p>
            <a:pPr lvl="1"/>
            <a:r>
              <a:rPr lang="en-US" sz="1800" dirty="0"/>
              <a:t>Generates national or regional economic, mobility, or safety benefits</a:t>
            </a:r>
          </a:p>
          <a:p>
            <a:pPr lvl="1"/>
            <a:r>
              <a:rPr lang="en-US" sz="1800" dirty="0"/>
              <a:t>Cost-effective</a:t>
            </a:r>
          </a:p>
          <a:p>
            <a:pPr lvl="1"/>
            <a:r>
              <a:rPr lang="en-US" sz="1800" dirty="0"/>
              <a:t>Contributes to one or more 23 U.S.C. 150 goals</a:t>
            </a:r>
          </a:p>
          <a:p>
            <a:pPr lvl="1"/>
            <a:r>
              <a:rPr lang="en-US" sz="1800" dirty="0"/>
              <a:t>Based on the results of preliminary engineering</a:t>
            </a:r>
          </a:p>
          <a:p>
            <a:pPr lvl="1"/>
            <a:r>
              <a:rPr lang="en-US" sz="1800" dirty="0"/>
              <a:t>One or more stable and dependable funding or financing sources</a:t>
            </a:r>
          </a:p>
          <a:p>
            <a:pPr lvl="1"/>
            <a:r>
              <a:rPr lang="en-US" sz="1800" dirty="0"/>
              <a:t>Cannot easily be completed without Federal funding</a:t>
            </a:r>
          </a:p>
          <a:p>
            <a:pPr lvl="1"/>
            <a:r>
              <a:rPr lang="en-US" sz="1800" dirty="0"/>
              <a:t>Reasonably expected to begin construction 18 months from obligation</a:t>
            </a:r>
          </a:p>
          <a:p>
            <a:pPr lvl="1"/>
            <a:endParaRPr lang="en-US" dirty="0"/>
          </a:p>
          <a:p>
            <a:r>
              <a:rPr lang="en-US" sz="2000" dirty="0"/>
              <a:t>Small Project Considerations </a:t>
            </a:r>
          </a:p>
          <a:p>
            <a:pPr lvl="1"/>
            <a:r>
              <a:rPr lang="en-US" sz="1800" dirty="0"/>
              <a:t>Cost-effectiveness</a:t>
            </a:r>
          </a:p>
          <a:p>
            <a:pPr lvl="1"/>
            <a:r>
              <a:rPr lang="en-US" sz="1800" dirty="0"/>
              <a:t>Effect on mobility in the project’s State or region</a:t>
            </a:r>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5FBD1D-22DC-411D-A238-C2C1177F8A2C}" type="slidenum">
              <a:rPr lang="en-US" smtClean="0"/>
              <a:t>9</a:t>
            </a:fld>
            <a:endParaRPr lang="en-US"/>
          </a:p>
        </p:txBody>
      </p:sp>
    </p:spTree>
    <p:extLst>
      <p:ext uri="{BB962C8B-B14F-4D97-AF65-F5344CB8AC3E}">
        <p14:creationId xmlns:p14="http://schemas.microsoft.com/office/powerpoint/2010/main" val="899885661"/>
      </p:ext>
    </p:extLst>
  </p:cSld>
  <p:clrMapOvr>
    <a:masterClrMapping/>
  </p:clrMapOvr>
</p:sld>
</file>

<file path=ppt/theme/theme1.xml><?xml version="1.0" encoding="utf-8"?>
<a:theme xmlns:a="http://schemas.openxmlformats.org/drawingml/2006/main" name="Template 2_rev">
  <a:themeElements>
    <a:clrScheme name="Custom 4">
      <a:dk1>
        <a:srgbClr val="42558C"/>
      </a:dk1>
      <a:lt1>
        <a:srgbClr val="212A46"/>
      </a:lt1>
      <a:dk2>
        <a:srgbClr val="E9E0D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3077</TotalTime>
  <Words>1184</Words>
  <Application>Microsoft Office PowerPoint</Application>
  <PresentationFormat>On-screen Show (4:3)</PresentationFormat>
  <Paragraphs>169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Rounded MT Bold</vt:lpstr>
      <vt:lpstr>Calibri</vt:lpstr>
      <vt:lpstr>Century Gothic</vt:lpstr>
      <vt:lpstr>Wingdings 2</vt:lpstr>
      <vt:lpstr>Template 2_rev</vt:lpstr>
      <vt:lpstr>PowerPoint Presentation</vt:lpstr>
      <vt:lpstr>Today’s Webinar  </vt:lpstr>
      <vt:lpstr>   </vt:lpstr>
      <vt:lpstr>Eligible Applicants </vt:lpstr>
      <vt:lpstr>Eligible Projects</vt:lpstr>
      <vt:lpstr>Eligible Project Costs</vt:lpstr>
      <vt:lpstr>Minimum Project Size </vt:lpstr>
      <vt:lpstr>Grant Amounts and Cost Share</vt:lpstr>
      <vt:lpstr>Requirements for Large and Small Projects</vt:lpstr>
      <vt:lpstr>Selection Criteria</vt:lpstr>
      <vt:lpstr>Support for National or Regional Economic Vitality</vt:lpstr>
      <vt:lpstr>Leveraging of Federal Funding</vt:lpstr>
      <vt:lpstr>Potential for Innovation</vt:lpstr>
      <vt:lpstr>Performance and Accountability</vt:lpstr>
      <vt:lpstr>Other Considerations</vt:lpstr>
      <vt:lpstr>Suggested Application Format</vt:lpstr>
      <vt:lpstr>INFRA Grants</vt:lpstr>
      <vt:lpstr>INFRA Grants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USDOT_User</dc:creator>
  <cp:lastModifiedBy>Baumer, Paul (OST)</cp:lastModifiedBy>
  <cp:revision>50</cp:revision>
  <cp:lastPrinted>2017-06-27T21:10:57Z</cp:lastPrinted>
  <dcterms:created xsi:type="dcterms:W3CDTF">2017-06-27T20:51:49Z</dcterms:created>
  <dcterms:modified xsi:type="dcterms:W3CDTF">2017-07-13T15:56:46Z</dcterms:modified>
</cp:coreProperties>
</file>